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anasriravala@gmail.com" userId="b8f42e11485e23ef" providerId="LiveId" clId="{12C08DEE-DC2F-4B8B-B266-4F473B012622}"/>
    <pc:docChg chg="undo custSel modSld">
      <pc:chgData name="gnanasriravala@gmail.com" userId="b8f42e11485e23ef" providerId="LiveId" clId="{12C08DEE-DC2F-4B8B-B266-4F473B012622}" dt="2025-04-14T20:58:46.614" v="157" actId="20577"/>
      <pc:docMkLst>
        <pc:docMk/>
      </pc:docMkLst>
      <pc:sldChg chg="modSp mod">
        <pc:chgData name="gnanasriravala@gmail.com" userId="b8f42e11485e23ef" providerId="LiveId" clId="{12C08DEE-DC2F-4B8B-B266-4F473B012622}" dt="2025-04-14T20:15:41.109" v="134" actId="5793"/>
        <pc:sldMkLst>
          <pc:docMk/>
          <pc:sldMk cId="2698638565" sldId="257"/>
        </pc:sldMkLst>
        <pc:spChg chg="mod">
          <ac:chgData name="gnanasriravala@gmail.com" userId="b8f42e11485e23ef" providerId="LiveId" clId="{12C08DEE-DC2F-4B8B-B266-4F473B012622}" dt="2025-04-14T20:15:41.109" v="134" actId="5793"/>
          <ac:spMkLst>
            <pc:docMk/>
            <pc:sldMk cId="2698638565" sldId="257"/>
            <ac:spMk id="3" creationId="{94DE9CFA-F971-0DF0-6CB3-06E7F4B45534}"/>
          </ac:spMkLst>
        </pc:spChg>
      </pc:sldChg>
      <pc:sldChg chg="modSp mod">
        <pc:chgData name="gnanasriravala@gmail.com" userId="b8f42e11485e23ef" providerId="LiveId" clId="{12C08DEE-DC2F-4B8B-B266-4F473B012622}" dt="2025-04-14T20:17:37.976" v="136" actId="20577"/>
        <pc:sldMkLst>
          <pc:docMk/>
          <pc:sldMk cId="3918319631" sldId="261"/>
        </pc:sldMkLst>
        <pc:spChg chg="mod">
          <ac:chgData name="gnanasriravala@gmail.com" userId="b8f42e11485e23ef" providerId="LiveId" clId="{12C08DEE-DC2F-4B8B-B266-4F473B012622}" dt="2025-04-14T20:17:37.976" v="136" actId="20577"/>
          <ac:spMkLst>
            <pc:docMk/>
            <pc:sldMk cId="3918319631" sldId="261"/>
            <ac:spMk id="3" creationId="{D90C395B-C53F-6E72-DFA7-65AA604025B9}"/>
          </ac:spMkLst>
        </pc:spChg>
      </pc:sldChg>
      <pc:sldChg chg="modSp mod">
        <pc:chgData name="gnanasriravala@gmail.com" userId="b8f42e11485e23ef" providerId="LiveId" clId="{12C08DEE-DC2F-4B8B-B266-4F473B012622}" dt="2025-04-14T20:53:09.239" v="140" actId="20577"/>
        <pc:sldMkLst>
          <pc:docMk/>
          <pc:sldMk cId="2673163980" sldId="270"/>
        </pc:sldMkLst>
        <pc:spChg chg="mod">
          <ac:chgData name="gnanasriravala@gmail.com" userId="b8f42e11485e23ef" providerId="LiveId" clId="{12C08DEE-DC2F-4B8B-B266-4F473B012622}" dt="2025-04-14T20:53:09.239" v="140" actId="20577"/>
          <ac:spMkLst>
            <pc:docMk/>
            <pc:sldMk cId="2673163980" sldId="270"/>
            <ac:spMk id="3" creationId="{653C8C6D-56B1-4E2C-3D41-96E23EF053F0}"/>
          </ac:spMkLst>
        </pc:spChg>
      </pc:sldChg>
      <pc:sldChg chg="modSp mod">
        <pc:chgData name="gnanasriravala@gmail.com" userId="b8f42e11485e23ef" providerId="LiveId" clId="{12C08DEE-DC2F-4B8B-B266-4F473B012622}" dt="2025-04-14T20:58:46.614" v="157" actId="20577"/>
        <pc:sldMkLst>
          <pc:docMk/>
          <pc:sldMk cId="3283560150" sldId="273"/>
        </pc:sldMkLst>
        <pc:spChg chg="mod">
          <ac:chgData name="gnanasriravala@gmail.com" userId="b8f42e11485e23ef" providerId="LiveId" clId="{12C08DEE-DC2F-4B8B-B266-4F473B012622}" dt="2025-04-14T20:58:46.614" v="157" actId="20577"/>
          <ac:spMkLst>
            <pc:docMk/>
            <pc:sldMk cId="3283560150" sldId="273"/>
            <ac:spMk id="3" creationId="{86610019-2CD7-31E3-094A-D6CF000DCE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BD6B-F25A-520C-3386-48A5508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28ED-DEDB-6863-0A8E-7708F3E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D544-5FD6-86AE-5F61-59F8B30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698-C1E8-31FB-697E-72B049CA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5540-3D78-4CB4-766E-53CA2A3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EFCD-DAC0-4A79-18F5-00652BE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B3AA-9064-7D89-CD46-728899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C4AF-8255-5D4A-1B0F-368C1D8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777-D62C-6D72-E68E-0DA167C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0F69-232F-4160-4DEC-EF20BC2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B495-FDF9-6321-E268-58B99968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4C08-82C6-AE72-8054-380E7994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2B0A-FF9B-FDDA-AC8C-1674024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B85-B78E-653D-549E-0538A70A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C653-C1D1-C4A1-E094-F88C735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F8A-2CF1-820E-8AB4-08A17AFC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C20-739E-BBED-88BF-A2512884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8E0A-2E4B-D66A-29E7-AC665EDF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D4D8-3226-4611-3068-D462708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D414-AD5A-C3E3-49DD-88C81AF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1B1-8576-7EBD-6C2A-B4A7F96C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F287-A114-7EC1-244C-9D18750C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D21A-3136-A400-C9F3-A123E3E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B966-3DFE-4C53-0A26-B56AFFF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C50D-A0E8-DA53-AF61-D78E904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564-89D6-886E-1F00-36A5BAD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B437-FD7F-7A05-264E-A9DCD651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8C8A-D478-3BC0-FC68-6CEEE56E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FCCE-286E-FCF5-6CD1-2F811CE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5AA3-69A6-3D4B-CA7D-87F44933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3DDD-5C51-3F11-44DE-0EA47FB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3E0-5052-A71D-59D0-55D35F68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8194-A8CC-14E2-C712-40028010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DF21-018B-6A24-83CF-F50B644A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79743-179F-2F09-5972-D6297DDD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758-8208-1EB3-CA3C-A9BEC20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8389-A3DB-DEA7-F3F4-FEDD5D5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74197-4CB7-5896-E044-3269BCE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5091C-B697-94FD-C6B6-B09D327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54F8-F8C5-AE80-25F8-8EFC98B5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F360-AE3F-7E72-FF04-AEBE860D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0713-3630-72C3-F447-786999B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1145-903E-F112-C160-3409F637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2A3BA-6474-7DD5-FE52-4914582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A8EB6-DC41-F71C-A82E-FBD21E3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55E2-8870-97E1-8CAF-6A61DB7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E6F-2531-1BD6-FDAA-9DBA622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F37A-4042-A306-8701-2F495B90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3232-D254-C21E-FBD4-E94EC2BE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72AC-A37B-6854-0F47-BC89FDA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6056-9063-690C-11A7-6B2BA768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776E-FD67-D5FF-6922-5C35006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8FD0-CB22-2A8A-E99E-017D0DC8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0F040-2207-B4D7-73EB-21534DC1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5D12-9359-AFAA-523B-D694E1E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E41F-E6FC-3659-1589-A462CC33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D1AE-034E-9A64-B572-703ED34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F44D-CB90-DD17-1893-72A9D2E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93DFD-3BC8-0356-BC1F-F2C9AB19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6789-CF89-4F53-A3A4-131DFBBE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D18C-3F14-DA64-4A93-84ACE05C5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6A78-D001-4F9B-A4AF-BCF0DB8CABC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4EB-9E93-EBC3-CB5E-C37BE187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6770-BA3F-A130-49E2-A247AA29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enene.2011.09.026" TargetMode="External"/><Relationship Id="rId2" Type="http://schemas.openxmlformats.org/officeDocument/2006/relationships/hyperlink" Target="https://ieeexplore.ieee.org/document/64889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682264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50F-1AA5-2D08-FB96-52DA721E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2057399"/>
            <a:ext cx="10412361" cy="15254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ELECTRICAL AND ELECTRONICS ENGINEERING &amp; USER INTERFACE</a:t>
            </a:r>
            <a:br>
              <a:rPr lang="en-US" sz="4400" dirty="0">
                <a:latin typeface="Baskerville Old Face" panose="02020602080505020303" pitchFamily="18" charset="0"/>
              </a:rPr>
            </a:br>
            <a:endParaRPr lang="en-IN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DF96-5D8F-5B8E-362A-9B365355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1" y="3205316"/>
            <a:ext cx="10520515" cy="3244645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Wind Speed Prediction using GMDH Neural Networks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Team-9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Team Members</a:t>
            </a:r>
          </a:p>
          <a:p>
            <a:endParaRPr lang="en-IN" sz="3600" dirty="0">
              <a:latin typeface="Book Antiqua" panose="02040602050305030304" pitchFamily="18" charset="0"/>
            </a:endParaRPr>
          </a:p>
          <a:p>
            <a:r>
              <a:rPr lang="en-IN" sz="3600" dirty="0">
                <a:latin typeface="Book Antiqua" panose="02040602050305030304" pitchFamily="18" charset="0"/>
              </a:rPr>
              <a:t>1.Gnanasri – CB.SC.U4AIE24065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2.Rohin Reddy – CB.SC.U4AIE24064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3.Maheswar – CB.SC.U4AIE24058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4.Charith –CB.SC.U4AIE24014</a:t>
            </a:r>
          </a:p>
          <a:p>
            <a:endParaRPr lang="en-IN" sz="3600" dirty="0">
              <a:latin typeface="Book Antiqua" panose="02040602050305030304" pitchFamily="18" charset="0"/>
            </a:endParaRPr>
          </a:p>
          <a:p>
            <a:endParaRPr lang="en-IN" sz="3600" dirty="0"/>
          </a:p>
          <a:p>
            <a:endParaRPr lang="en-IN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22AC-4E27-8B35-A7C2-DBFA16A4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67148"/>
            <a:ext cx="8040222" cy="1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C48D-FB98-D4A2-78AF-B0592C57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OBJECTIVES :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68B5-37B9-9837-4A83-95247878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3050"/>
            <a:ext cx="10853057" cy="56438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1.To develop an efficient wind speed prediction model using GMDH neural networks.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2.To improve the accuracy and reliability of short-term wind speed forecasting.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3.To compare the performance of GMDH with other machine learning models like ANN 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4.To reduce prediction errors by handling the non-linear behavior of wind patterns.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5.To analyze the impact of different meteorological parameters on wind speed prediction.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6.To implement the model using real-world wind speed datasets for practical relevance.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7.To evaluate the model’s performance using standard metrics such as RMSE, MAE, and R².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8.To explore the potential of GMDH in real-time forecasting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2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B072-74E0-64A1-3AAC-32FC2B75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FLOW CHART: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775DB-2804-2C54-9845-228F4B9C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46" y="758030"/>
            <a:ext cx="5456902" cy="5734843"/>
          </a:xfrm>
        </p:spPr>
      </p:pic>
    </p:spTree>
    <p:extLst>
      <p:ext uri="{BB962C8B-B14F-4D97-AF65-F5344CB8AC3E}">
        <p14:creationId xmlns:p14="http://schemas.microsoft.com/office/powerpoint/2010/main" val="311038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EBF6-7493-0CFF-F0C1-61A5FCA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METHODOLOGY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2605-20D4-9EE6-C546-9C298336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5164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1.</a:t>
            </a:r>
            <a:r>
              <a:rPr lang="en-US" sz="2000" b="1" dirty="0">
                <a:latin typeface="Georgia" panose="02040502050405020303" pitchFamily="18" charset="0"/>
              </a:rPr>
              <a:t>Data Collection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Collect real-time or historical wind speed and meteorological data.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Collecting the temperature minimum and temperature maximum.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Collecting Ground temperature and humidity form the Data set.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2.</a:t>
            </a:r>
            <a:r>
              <a:rPr lang="en-US" sz="2000" b="1" dirty="0">
                <a:latin typeface="Georgia" panose="02040502050405020303" pitchFamily="18" charset="0"/>
              </a:rPr>
              <a:t>Data Pre</a:t>
            </a:r>
            <a:r>
              <a:rPr lang="en-IN" sz="2000" b="1" dirty="0">
                <a:latin typeface="Georgia" panose="02040502050405020303" pitchFamily="18" charset="0"/>
              </a:rPr>
              <a:t>processing</a:t>
            </a:r>
          </a:p>
          <a:p>
            <a:r>
              <a:rPr lang="en-IN" sz="1600" dirty="0">
                <a:latin typeface="Georgia" panose="02040502050405020303" pitchFamily="18" charset="0"/>
              </a:rPr>
              <a:t>Missing values were identified and replaced using linear interpolation to maintain data continuity.</a:t>
            </a:r>
          </a:p>
          <a:p>
            <a:r>
              <a:rPr lang="en-IN" sz="1600" dirty="0">
                <a:latin typeface="Georgia" panose="02040502050405020303" pitchFamily="18" charset="0"/>
              </a:rPr>
              <a:t>The dataset was normalized to ensure consistent scaling across features.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Remove outliers for clean input 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3.</a:t>
            </a:r>
            <a:r>
              <a:rPr lang="en-US" sz="2000" b="1" dirty="0">
                <a:latin typeface="Georgia" panose="02040502050405020303" pitchFamily="18" charset="0"/>
              </a:rPr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Use correlation analysis or statistical methods to select the most relevant input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Like selecting the main terms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Reduce dimensionality and improve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Feature selection was performed automatically to identify the most relevant meteorological variables.</a:t>
            </a:r>
          </a:p>
          <a:p>
            <a:endParaRPr lang="en-IN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8C6D-56B1-4E2C-3D41-96E23EF0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58"/>
            <a:ext cx="10515600" cy="64302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4.</a:t>
            </a:r>
            <a:r>
              <a:rPr lang="en-US" sz="2000" b="1" dirty="0">
                <a:latin typeface="Georgia" panose="02040502050405020303" pitchFamily="18" charset="0"/>
              </a:rPr>
              <a:t>GMDH Neural Network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Build the Group Method of Data Handling (GMDH)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Use polynomial neurons arranged in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Let the model self-organize by selecting the best neurons in each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This GMDH model was self-organized sector it will choose the most accurate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5. </a:t>
            </a:r>
            <a:r>
              <a:rPr lang="en-US" sz="2000" b="1" dirty="0">
                <a:latin typeface="Georgia" panose="02040502050405020303" pitchFamily="18" charset="0"/>
              </a:rPr>
              <a:t>Model Training &amp;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Split dataset into training and testing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Training set (80 %) - For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Testing set (20 %)   - For performance evaluation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Train the GMDH model using the training data ,Validate performance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Use layer-by-layer training to minimize forecasting errors.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6.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Prediction &amp; Output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Predict wind speed for future time intervals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Output results as numerical values or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Georgia" panose="02040502050405020303" pitchFamily="18" charset="0"/>
              </a:rPr>
              <a:t>Use metrics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Georgia" panose="02040502050405020303" pitchFamily="18" charset="0"/>
              </a:rPr>
              <a:t>RMSE (Root Mean Square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Georgia" panose="02040502050405020303" pitchFamily="18" charset="0"/>
              </a:rPr>
              <a:t>MAE (Mean Absolute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Georgia" panose="02040502050405020303" pitchFamily="18" charset="0"/>
              </a:rPr>
              <a:t>R² (Coefficient of Determination)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16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62B-1CE1-5559-D629-188B1BE1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Results and Discussion 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6758-6D15-D6C0-5C2E-80816DC6C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2527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>
                <a:latin typeface="Georgia" panose="02040502050405020303" pitchFamily="18" charset="0"/>
              </a:rPr>
              <a:t>1</a:t>
            </a:r>
            <a:r>
              <a:rPr lang="en-US" sz="1600" b="1" dirty="0">
                <a:latin typeface="Georgia" panose="02040502050405020303" pitchFamily="18" charset="0"/>
              </a:rPr>
              <a:t>. </a:t>
            </a:r>
            <a:r>
              <a:rPr lang="en-US" sz="1800" b="1" dirty="0">
                <a:latin typeface="Georgia" panose="02040502050405020303" pitchFamily="18" charset="0"/>
              </a:rPr>
              <a:t>GMDH Model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Result: GMDH achieved a high R² score on 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Inference: Indicates strong predictive power and a good fit between predicted and actual wind speed.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2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  <a:r>
              <a:rPr lang="en-US" sz="1800" b="1" dirty="0">
                <a:latin typeface="Georgia" panose="02040502050405020303" pitchFamily="18" charset="0"/>
              </a:rPr>
              <a:t>Error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Result: Low RMSE and MAE values compared to traditional models (e.g., ANN 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Inference: GMDH provides more accurate and stable predictions.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3. </a:t>
            </a:r>
            <a:r>
              <a:rPr lang="en-US" sz="1800" b="1" dirty="0">
                <a:latin typeface="Georgia" panose="02040502050405020303" pitchFamily="18" charset="0"/>
              </a:rPr>
              <a:t>Training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Result: GMDH required less training time than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Inference: Suitable for applications with limited computational resources.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1600" dirty="0">
                <a:latin typeface="Georgia" panose="02040502050405020303" pitchFamily="18" charset="0"/>
              </a:rPr>
              <a:t>4. </a:t>
            </a:r>
            <a:r>
              <a:rPr lang="en-US" sz="1800" b="1" dirty="0">
                <a:latin typeface="Georgia" panose="02040502050405020303" pitchFamily="18" charset="0"/>
              </a:rPr>
              <a:t>Feature Selection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Result: Removing weak features improved model performance by ~5-10%.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Inference: Shows the importance of input selection in forecasting models.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21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379C-B987-2DAA-F752-9562DCB4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Georgia" panose="02040502050405020303" pitchFamily="18" charset="0"/>
              </a:rPr>
              <a:t>5. </a:t>
            </a:r>
            <a:r>
              <a:rPr lang="en-US" sz="1800" b="1" dirty="0">
                <a:latin typeface="Georgia" panose="02040502050405020303" pitchFamily="18" charset="0"/>
              </a:rPr>
              <a:t>Real-Time Prediction Capability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Result: GMDH model is able to generate predictions quickly and consistently.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Inference: Makes it practical for real-time wind energy management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1800" dirty="0">
                <a:latin typeface="Georgia" panose="02040502050405020303" pitchFamily="18" charset="0"/>
              </a:rPr>
              <a:t>6. </a:t>
            </a:r>
            <a:r>
              <a:rPr lang="en-US" sz="1800" b="1" dirty="0">
                <a:latin typeface="Georgia" panose="02040502050405020303" pitchFamily="18" charset="0"/>
              </a:rPr>
              <a:t>Performance Over Different Time Intervals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Result: Accuracy slightly decreases with longer-term forecasts.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Inference: GMDH is more effective for short-term prediction, but can be improved for longer horizons.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sz="1800" dirty="0">
                <a:latin typeface="Georgia" panose="02040502050405020303" pitchFamily="18" charset="0"/>
              </a:rPr>
              <a:t>7</a:t>
            </a:r>
            <a:r>
              <a:rPr lang="en-US" sz="1800" b="1" dirty="0">
                <a:latin typeface="Georgia" panose="02040502050405020303" pitchFamily="18" charset="0"/>
              </a:rPr>
              <a:t>. GMDH Prediction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Result: GMDH model achieved high accuracy with low RMSE and MAE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Inference: The model effectively captures non-linear patterns in wind speed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9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EE75-9DB6-0C61-E34C-44FCF97D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Georgia" panose="02040502050405020303" pitchFamily="18" charset="0"/>
              </a:rPr>
              <a:t>Conclusion</a:t>
            </a:r>
            <a:r>
              <a:rPr lang="en-US" sz="2400" b="1" dirty="0">
                <a:latin typeface="Georgia" panose="02040502050405020303" pitchFamily="18" charset="0"/>
              </a:rPr>
              <a:t>s and Future scope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0019-2CD7-31E3-094A-D6CF000D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54175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Georgia" panose="02040502050405020303" pitchFamily="18" charset="0"/>
              </a:rPr>
              <a:t>Conclusion: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GMDH neural network successfully predicted wind speed with high accuracy.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The model handled non-linear relationships better than traditional methods 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Feature selection played a vital role in improving performance and reducing computation time.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The self-organizing nature of GMDH reduced the need for manual tuning and architecture design.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Georgia" panose="02040502050405020303" pitchFamily="18" charset="0"/>
              </a:rPr>
              <a:t>Evaluation metrics (RMSE, MAE, R²) confirmed the model’s robustness and generalization.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sz="1600" b="1" dirty="0">
                <a:latin typeface="Georgia" panose="02040502050405020303" pitchFamily="18" charset="0"/>
              </a:rPr>
              <a:t>Future Scope: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Georgia" panose="02040502050405020303" pitchFamily="18" charset="0"/>
              </a:rPr>
              <a:t>Extend the model to include more environmental features (e.g., solar radiation, sea-level pressure).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Georgia" panose="02040502050405020303" pitchFamily="18" charset="0"/>
              </a:rPr>
              <a:t>Apply GMDH for long-term wind forecasting (beyond 24 hours) to help in power grid planning.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Georgia" panose="02040502050405020303" pitchFamily="18" charset="0"/>
              </a:rPr>
              <a:t>Develop a real-time prediction system using live weather data.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Georgia" panose="02040502050405020303" pitchFamily="18" charset="0"/>
              </a:rPr>
              <a:t>Integrate with IoT and smart grid systems for intelligent energy management.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Georgia" panose="02040502050405020303" pitchFamily="18" charset="0"/>
              </a:rPr>
              <a:t>Compare with deep learning models for further performance benchmarking.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56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7D5E-10E4-ECE7-511D-49DE6687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REFERENCE SLIDES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D829-227C-37DB-E92F-8C1BAFBD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10515600" cy="52330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err="1">
                <a:latin typeface="Georgia" panose="02040502050405020303" pitchFamily="18" charset="0"/>
              </a:rPr>
              <a:t>A.Naderi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>
                <a:latin typeface="Georgia" panose="02040502050405020303" pitchFamily="18" charset="0"/>
              </a:rPr>
              <a:t>M.Haghifam</a:t>
            </a:r>
            <a:r>
              <a:rPr lang="en-US" sz="2400" dirty="0">
                <a:latin typeface="Georgia" panose="02040502050405020303" pitchFamily="18" charset="0"/>
              </a:rPr>
              <a:t>, and </a:t>
            </a:r>
            <a:r>
              <a:rPr lang="en-US" sz="2400" dirty="0" err="1">
                <a:latin typeface="Georgia" panose="02040502050405020303" pitchFamily="18" charset="0"/>
              </a:rPr>
              <a:t>M.Shahidehpour</a:t>
            </a:r>
            <a:r>
              <a:rPr lang="en-US" sz="2400" dirty="0">
                <a:latin typeface="Georgia" panose="02040502050405020303" pitchFamily="18" charset="0"/>
              </a:rPr>
              <a:t>, “Wind speed forecasting using GMDH artificial neural network.</a:t>
            </a:r>
            <a:r>
              <a:rPr lang="en-IN" sz="2400" dirty="0">
                <a:latin typeface="Georgia" panose="02040502050405020303" pitchFamily="18" charset="0"/>
              </a:rPr>
              <a:t>  </a:t>
            </a:r>
            <a:r>
              <a:rPr lang="en-IN" sz="2400" dirty="0">
                <a:latin typeface="Georgia" panose="02040502050405020303" pitchFamily="18" charset="0"/>
                <a:hlinkClick r:id="rId2"/>
              </a:rPr>
              <a:t>https://ieeexplore.ieee.org/document/6488996</a:t>
            </a:r>
            <a:endParaRPr lang="en-IN" sz="2400" dirty="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H. J. Kim and J. W. Lee, “Wind speed forecasting using a GMDH-type neural network </a:t>
            </a:r>
            <a:r>
              <a:rPr lang="en-IN" sz="2400" dirty="0">
                <a:latin typeface="Georgia" panose="02040502050405020303" pitchFamily="18" charset="0"/>
              </a:rPr>
              <a:t> </a:t>
            </a:r>
            <a:r>
              <a:rPr lang="en-IN" sz="2400" dirty="0">
                <a:latin typeface="Georgia" panose="02040502050405020303" pitchFamily="18" charset="0"/>
                <a:hlinkClick r:id="rId3"/>
              </a:rPr>
              <a:t>https://doi.org/10.1016/j.renene.2011.09.026</a:t>
            </a:r>
            <a:endParaRPr lang="en-IN" sz="2400" dirty="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Georgia" panose="02040502050405020303" pitchFamily="18" charset="0"/>
              </a:rPr>
              <a:t>H. Liu and J. Shi, “Exploring GMDH neural networks for wind speed forecasting in smart grids,”</a:t>
            </a:r>
            <a:r>
              <a:rPr lang="en-IN" sz="2400" dirty="0">
                <a:latin typeface="Georgia" panose="02040502050405020303" pitchFamily="18" charset="0"/>
              </a:rPr>
              <a:t>  </a:t>
            </a:r>
            <a:r>
              <a:rPr lang="en-IN" sz="2400" dirty="0">
                <a:latin typeface="Georgia" panose="02040502050405020303" pitchFamily="18" charset="0"/>
                <a:hlinkClick r:id="rId4"/>
              </a:rPr>
              <a:t>https://ieeexplore.ieee.org/document/6822642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BF3A-4F9C-8F78-259B-08740C24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386"/>
            <a:ext cx="10515600" cy="3314700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b="1" dirty="0">
                <a:latin typeface="Georgia" panose="02040502050405020303" pitchFamily="18" charset="0"/>
              </a:rPr>
              <a:t>THANK YOU</a:t>
            </a:r>
            <a:endParaRPr lang="en-IN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2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33AF-EFC5-ADA6-E784-BE4E98A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INTRODUCTION</a:t>
            </a:r>
            <a:endParaRPr lang="en-IN" sz="32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9CFA-F971-0DF0-6CB3-06E7F4B4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Wind Energy</a:t>
            </a:r>
            <a:r>
              <a:rPr lang="en-US" sz="2000" dirty="0">
                <a:latin typeface="Georgia" panose="02040502050405020303" pitchFamily="18" charset="0"/>
              </a:rPr>
              <a:t> is one of the fastest-growing renewable energy sources globally. Its sustainability, abundance, and eco-friendliness make it a crucial alternative to fossil fuels.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Efficient wind energy utilization requires accurate prediction of wind speed, as it directly affects the performance and reliability of wind turbines.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Accurate wind speed prediction enhances wind power generation efficiency, turbine maintenance planning, and grid stability.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Utilizes historical wind data, weather parameters (temperature, humidity, pressure), and time-based features for better forecasting accuracy.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A web interface</a:t>
            </a:r>
            <a:r>
              <a:rPr lang="en-US" sz="2000" dirty="0">
                <a:latin typeface="Georgia" panose="02040502050405020303" pitchFamily="18" charset="0"/>
              </a:rPr>
              <a:t> will display forecast results for the given data and information about the model and parameters  for easy and approachable interpretation.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395B-C53F-6E72-DFA7-65AA6040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30"/>
            <a:ext cx="10515600" cy="5817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Georgia" panose="02040502050405020303" pitchFamily="18" charset="0"/>
              </a:rPr>
              <a:t>Wind Speed Prediction Matters : </a:t>
            </a:r>
          </a:p>
          <a:p>
            <a:pPr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Ensures grid stability by integrating wind energy reliably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Enhances energy production forecasting for wind farms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Reduces maintenance costs by anticipating wind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Supports sustainable energy planning and decision-making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Group Method of Data Handling (GMDH) is a self-organizing deep learning model known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non-linear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Georgia" panose="02040502050405020303" pitchFamily="18" charset="0"/>
              </a:rPr>
              <a:t>Providing hi </a:t>
            </a:r>
            <a:r>
              <a:rPr lang="en-US" sz="2000" dirty="0">
                <a:latin typeface="Georgia" panose="02040502050405020303" pitchFamily="18" charset="0"/>
              </a:rPr>
              <a:t>prediction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Requiring minimal manual tuning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GMDH adapts and evolves its structure, making it ideal for modeling the complex and dynamic nature of wind speed.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31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FCCB-CA8A-5EA4-574D-8F356592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22946"/>
            <a:ext cx="10515600" cy="45809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>
                <a:latin typeface="Georgia" panose="02040502050405020303" pitchFamily="18" charset="0"/>
              </a:rPr>
              <a:t>LITERATURE REVIEW                    </a:t>
            </a:r>
            <a:endParaRPr lang="en-IN" sz="3100" b="1" dirty="0">
              <a:latin typeface="Georgia" panose="02040502050405020303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28B3898-4410-0828-BAFF-E89B2EECF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061558"/>
              </p:ext>
            </p:extLst>
          </p:nvPr>
        </p:nvGraphicFramePr>
        <p:xfrm>
          <a:off x="550606" y="681037"/>
          <a:ext cx="10699780" cy="59460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0200">
                  <a:extLst>
                    <a:ext uri="{9D8B030D-6E8A-4147-A177-3AD203B41FA5}">
                      <a16:colId xmlns:a16="http://schemas.microsoft.com/office/drawing/2014/main" val="979581096"/>
                    </a:ext>
                  </a:extLst>
                </a:gridCol>
                <a:gridCol w="3447491">
                  <a:extLst>
                    <a:ext uri="{9D8B030D-6E8A-4147-A177-3AD203B41FA5}">
                      <a16:colId xmlns:a16="http://schemas.microsoft.com/office/drawing/2014/main" val="397019837"/>
                    </a:ext>
                  </a:extLst>
                </a:gridCol>
                <a:gridCol w="2177363">
                  <a:extLst>
                    <a:ext uri="{9D8B030D-6E8A-4147-A177-3AD203B41FA5}">
                      <a16:colId xmlns:a16="http://schemas.microsoft.com/office/drawing/2014/main" val="2975135994"/>
                    </a:ext>
                  </a:extLst>
                </a:gridCol>
                <a:gridCol w="2177363">
                  <a:extLst>
                    <a:ext uri="{9D8B030D-6E8A-4147-A177-3AD203B41FA5}">
                      <a16:colId xmlns:a16="http://schemas.microsoft.com/office/drawing/2014/main" val="2434676550"/>
                    </a:ext>
                  </a:extLst>
                </a:gridCol>
                <a:gridCol w="2177363">
                  <a:extLst>
                    <a:ext uri="{9D8B030D-6E8A-4147-A177-3AD203B41FA5}">
                      <a16:colId xmlns:a16="http://schemas.microsoft.com/office/drawing/2014/main" val="284735597"/>
                    </a:ext>
                  </a:extLst>
                </a:gridCol>
              </a:tblGrid>
              <a:tr h="57886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S.NO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TITLE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YEAR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METHODOLOGY / TECHNIQUE 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KEY CONTRIBUTIONS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22873"/>
                  </a:ext>
                </a:extLst>
              </a:tr>
              <a:tr h="881309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Wind Speed Forecasting using GMDH Neural Networks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2018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GMDH Neural Networks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Demonstrated superior accuracy in short-term prediction.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384315"/>
                  </a:ext>
                </a:extLst>
              </a:tr>
              <a:tr h="13231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Comparison of ANN and GMDH for Wind Forecasting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2020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ANN vs GMDH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Showed GMDH outperformed traditional ANN in dynamic wind modeling.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537165"/>
                  </a:ext>
                </a:extLst>
              </a:tr>
              <a:tr h="1075031">
                <a:tc>
                  <a:txBody>
                    <a:bodyPr/>
                    <a:lstStyle/>
                    <a:p>
                      <a:r>
                        <a:rPr lang="en-US" sz="1600" dirty="0"/>
                        <a:t>3.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Short-Term Wind Power Prediction using GMDH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2017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GMDH + Data preprocessing 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Improved prediction accuracy using preprocessed meteorological data.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960465"/>
                  </a:ext>
                </a:extLst>
              </a:tr>
              <a:tr h="82694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Hybrid GMDH and GA Approach for Wind Forecasting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2019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" panose="02040502050405020303" pitchFamily="18" charset="0"/>
                        </a:rPr>
                        <a:t>GMDH + Genetic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Enhanced model optimization and convergence rate.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55323"/>
                  </a:ext>
                </a:extLst>
              </a:tr>
              <a:tr h="1075031"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Machine Learning Models for Wind Speed Forecasting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" panose="02040502050405020303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" panose="02040502050405020303" pitchFamily="18" charset="0"/>
                        </a:rPr>
                        <a:t>SVM, RF, GMDH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Compared multiple ML models; GMDH showed high adaptability.</a:t>
                      </a:r>
                      <a:endParaRPr lang="en-IN" sz="16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0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8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224-C5D6-8E7C-167A-4CFA8160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56"/>
            <a:ext cx="10515600" cy="9470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KEYWORDS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DF86-EC00-AEFF-EF87-460007A0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786"/>
            <a:ext cx="10515600" cy="54421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Wind Speed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GMDH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Time Series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Machine Learning for Renewable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Optimization in Neural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Wind Energy </a:t>
            </a:r>
            <a:r>
              <a:rPr lang="en-IN" sz="2000" dirty="0" err="1">
                <a:latin typeface="Georgia" panose="02040502050405020303" pitchFamily="18" charset="0"/>
              </a:rPr>
              <a:t>Modeling</a:t>
            </a:r>
            <a:endParaRPr lang="en-IN" sz="20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Short-Term Forecasting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GMDH Applications in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Hybrid Forecasting Models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794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67C-8C06-2C05-1447-445AE6F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30"/>
            <a:ext cx="10515600" cy="5504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RESEARCH GAPS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8336-403A-3EB8-36A7-7B463A3B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729"/>
            <a:ext cx="10515600" cy="5246234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1.</a:t>
            </a:r>
            <a:r>
              <a:rPr lang="en-US" sz="2000" b="1" dirty="0">
                <a:latin typeface="Georgia" panose="02040502050405020303" pitchFamily="18" charset="0"/>
              </a:rPr>
              <a:t>Limited Use of GMDH in Wind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Most studies still focus on traditional models like ANN.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GMDH is underutilized despite its strong self-organizing capabilities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2.</a:t>
            </a:r>
            <a:r>
              <a:rPr lang="en-US" sz="2000" b="1" dirty="0">
                <a:latin typeface="Georgia" panose="02040502050405020303" pitchFamily="18" charset="0"/>
              </a:rPr>
              <a:t>Lack of Hybrid GMDH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Very few studies combine GMDH with optimization techniques 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Hybrid models remain largely unexplored.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3. </a:t>
            </a:r>
            <a:r>
              <a:rPr lang="en-US" sz="2000" b="1" dirty="0">
                <a:latin typeface="Georgia" panose="02040502050405020303" pitchFamily="18" charset="0"/>
              </a:rPr>
              <a:t>Insufficient Real-Time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Many models are trained on historical data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forecasting using GMDH is still in early stages.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24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CB14-F25F-5828-DDF0-F32995EE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43"/>
            <a:ext cx="10515600" cy="5866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4.</a:t>
            </a:r>
            <a:r>
              <a:rPr lang="en-US" sz="2000" b="1" dirty="0">
                <a:latin typeface="Georgia" panose="02040502050405020303" pitchFamily="18" charset="0"/>
              </a:rPr>
              <a:t>Performance Benchmarking Missing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Few studies compare GMDH directly with modern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No clear benchmarking for wind speed datasets using GMDH.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5.</a:t>
            </a:r>
            <a:r>
              <a:rPr lang="en-US" sz="2000" b="1" dirty="0">
                <a:latin typeface="Georgia" panose="02040502050405020303" pitchFamily="18" charset="0"/>
              </a:rPr>
              <a:t>Limited Exploration of Input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Many models rely only on basic meteorological inputs (like wind speed &amp; temperature).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There is scope to integrate more features (e.g., air pressure, solar radiation) for higher precision.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Georgia" panose="02040502050405020303" pitchFamily="18" charset="0"/>
              </a:rPr>
              <a:t>6.</a:t>
            </a:r>
            <a:r>
              <a:rPr lang="en-US" sz="1400" b="1" dirty="0"/>
              <a:t> </a:t>
            </a:r>
            <a:r>
              <a:rPr lang="en-US" sz="2000" b="1" dirty="0">
                <a:latin typeface="Georgia" panose="02040502050405020303" pitchFamily="18" charset="0"/>
              </a:rPr>
              <a:t>Lack of Long-Term Forecasting with GMDH</a:t>
            </a:r>
            <a:endParaRPr lang="en-IN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Most studies focus only on short-term wind speed prediction (next few hours or one day).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There is a gap in long-term forecasting (several days ahead) using GMDH neural networks.</a:t>
            </a:r>
          </a:p>
          <a:p>
            <a:pPr>
              <a:buNone/>
            </a:pPr>
            <a:br>
              <a:rPr lang="en-US" sz="2000" dirty="0">
                <a:latin typeface="Georgia" panose="02040502050405020303" pitchFamily="18" charset="0"/>
              </a:rPr>
            </a:br>
            <a:endParaRPr lang="en-IN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56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AC2A-8906-B612-3B59-3A49AB76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PROBLEM STATEMENTS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BE1A-EA37-DC27-77DF-9332FBC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372"/>
            <a:ext cx="10515600" cy="5164591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Georgia" panose="02040502050405020303" pitchFamily="18" charset="0"/>
              </a:rPr>
              <a:t>1.</a:t>
            </a:r>
            <a:r>
              <a:rPr lang="en-US" sz="2000" b="1" dirty="0">
                <a:latin typeface="Georgia" panose="02040502050405020303" pitchFamily="18" charset="0"/>
              </a:rPr>
              <a:t>Unpredictable Wind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Wind speed is highly variable and non-linear, making accurate forecasting a challenging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Inaccurate predictions leads to 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1.Energy production loss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2.Inefficient turbine operation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3.Power grid instability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Georgia" panose="02040502050405020303" pitchFamily="18" charset="0"/>
              </a:rPr>
              <a:t>2. </a:t>
            </a:r>
            <a:r>
              <a:rPr lang="en-IN" sz="2000" b="1" dirty="0">
                <a:latin typeface="Georgia" panose="02040502050405020303" pitchFamily="18" charset="0"/>
              </a:rPr>
              <a:t>High Computational Cost of Deep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Advanced deep learning models  often require high computational power, long training times, and huge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GMDH uses self-organizing layers, which helps reduce overfitting by selecting only the best neurons.</a:t>
            </a:r>
            <a:r>
              <a:rPr lang="en-IN" sz="2000" dirty="0">
                <a:solidFill>
                  <a:srgbClr val="FFFFFF"/>
                </a:solidFill>
                <a:latin typeface="ui-sans-serif"/>
              </a:rPr>
              <a:t>s a </a:t>
            </a:r>
            <a:r>
              <a:rPr lang="en-IN" sz="2000" b="1" dirty="0">
                <a:solidFill>
                  <a:srgbClr val="FFFFFF"/>
                </a:solidFill>
                <a:latin typeface="ui-sans-serif"/>
              </a:rPr>
              <a:t>lighter, faster alternative</a:t>
            </a:r>
            <a:r>
              <a:rPr lang="en-IN" sz="2000" dirty="0">
                <a:solidFill>
                  <a:srgbClr val="FFFFFF"/>
                </a:solidFill>
                <a:latin typeface="ui-sans-serif"/>
              </a:rPr>
              <a:t> that performs well even on smaller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2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07B1-3ACD-DCF3-96EE-3F764867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530"/>
            <a:ext cx="10515600" cy="570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3.</a:t>
            </a:r>
            <a:r>
              <a:rPr lang="en-US" sz="2000" b="1" dirty="0">
                <a:latin typeface="Georgia" panose="02040502050405020303" pitchFamily="18" charset="0"/>
              </a:rPr>
              <a:t>Insufficient Real-Time Forecasting Capabilities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 Most wind speed models are offline and not suitable for real-time predictions required by modern wind farms.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GMDH can be implemented for faster, real-time forecasting applications.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Georgia" panose="02040502050405020303" pitchFamily="18" charset="0"/>
              </a:rPr>
              <a:t>4.</a:t>
            </a:r>
            <a:r>
              <a:rPr lang="en-IN" sz="2000" b="1" dirty="0">
                <a:latin typeface="Georgia" panose="02040502050405020303" pitchFamily="18" charset="0"/>
              </a:rPr>
              <a:t>Limited Feature Exploration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Many models rely on only 1-2 features (e.g., just wind speed), ignoring other important weather factors.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GMDH can handle multi-variable inputs, capturing deeper relationships for better predictions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5.</a:t>
            </a:r>
            <a:r>
              <a:rPr lang="en-US" sz="2000" b="1" dirty="0">
                <a:latin typeface="Georgia" panose="02040502050405020303" pitchFamily="18" charset="0"/>
              </a:rPr>
              <a:t>Overfitting in Traditional Neural Networks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Traditional models often overfit the training data, leading to poor performance on real-world, unseen data.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GMDH uses self-organizing layers, which helps reduce overfitting by selecting only the best neurons</a:t>
            </a:r>
            <a:r>
              <a:rPr lang="en-US" sz="1400" dirty="0"/>
              <a:t>.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3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1680</Words>
  <Application>Microsoft Office PowerPoint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Baskerville Old Face</vt:lpstr>
      <vt:lpstr>Book Antiqua</vt:lpstr>
      <vt:lpstr>Calibri</vt:lpstr>
      <vt:lpstr>Calibri Light</vt:lpstr>
      <vt:lpstr>Georgia</vt:lpstr>
      <vt:lpstr>ui-sans-serif</vt:lpstr>
      <vt:lpstr>Office Theme</vt:lpstr>
      <vt:lpstr>ELECTRICAL AND ELECTRONICS ENGINEERING &amp; USER INTERFACE </vt:lpstr>
      <vt:lpstr>INTRODUCTION</vt:lpstr>
      <vt:lpstr>PowerPoint Presentation</vt:lpstr>
      <vt:lpstr> LITERATURE REVIEW                    </vt:lpstr>
      <vt:lpstr>KEYWORDS</vt:lpstr>
      <vt:lpstr>RESEARCH GAPS</vt:lpstr>
      <vt:lpstr>PowerPoint Presentation</vt:lpstr>
      <vt:lpstr>PROBLEM STATEMENTS</vt:lpstr>
      <vt:lpstr>PowerPoint Presentation</vt:lpstr>
      <vt:lpstr>OBJECTIVES :</vt:lpstr>
      <vt:lpstr>FLOW CHART:</vt:lpstr>
      <vt:lpstr>METHODOLOGY</vt:lpstr>
      <vt:lpstr>PowerPoint Presentation</vt:lpstr>
      <vt:lpstr>Results and Discussion </vt:lpstr>
      <vt:lpstr>PowerPoint Presentation</vt:lpstr>
      <vt:lpstr>Conclusions and Future scope</vt:lpstr>
      <vt:lpstr>REFERENCE SLIDES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maheshwarthota2006@outlook.com</dc:creator>
  <cp:lastModifiedBy>gnanasriravala@gmail.com</cp:lastModifiedBy>
  <cp:revision>10</cp:revision>
  <dcterms:created xsi:type="dcterms:W3CDTF">2025-03-10T16:57:17Z</dcterms:created>
  <dcterms:modified xsi:type="dcterms:W3CDTF">2025-04-14T20:58:50Z</dcterms:modified>
</cp:coreProperties>
</file>