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BD6B-F25A-520C-3386-48A5508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328ED-DEDB-6863-0A8E-7708F3EBC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D544-5FD6-86AE-5F61-59F8B30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D698-C1E8-31FB-697E-72B049CA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5540-3D78-4CB4-766E-53CA2A3C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42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EFCD-DAC0-4A79-18F5-00652BE8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B3AA-9064-7D89-CD46-7288999DE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C4AF-8255-5D4A-1B0F-368C1D87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01777-D62C-6D72-E68E-0DA167C8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0F69-232F-4160-4DEC-EF20BC27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20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BB495-FDF9-6321-E268-58B99968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4C08-82C6-AE72-8054-380E79949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2B0A-FF9B-FDDA-AC8C-16740241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5B85-B78E-653D-549E-0538A70A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C653-C1D1-C4A1-E094-F88C7351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1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9F8A-2CF1-820E-8AB4-08A17AFC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8C20-739E-BBED-88BF-A2512884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8E0A-2E4B-D66A-29E7-AC665EDF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D4D8-3226-4611-3068-D4627082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D414-AD5A-C3E3-49DD-88C81AF3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C1B1-8576-7EBD-6C2A-B4A7F96C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AF287-A114-7EC1-244C-9D18750C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5D21A-3136-A400-C9F3-A123E3EA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B966-3DFE-4C53-0A26-B56AFFFC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C50D-A0E8-DA53-AF61-D78E9045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6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C564-89D6-886E-1F00-36A5BADD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B437-FD7F-7A05-264E-A9DCD651B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C8C8A-D478-3BC0-FC68-6CEEE56E7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0FCCE-286E-FCF5-6CD1-2F811CEE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5AA3-69A6-3D4B-CA7D-87F44933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3DDD-5C51-3F11-44DE-0EA47FBD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4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B3E0-5052-A71D-59D0-55D35F68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8194-A8CC-14E2-C712-400280106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DF21-018B-6A24-83CF-F50B644A1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79743-179F-2F09-5972-D6297DDD4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82758-8208-1EB3-CA3C-A9BEC20D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78389-A3DB-DEA7-F3F4-FEDD5D59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74197-4CB7-5896-E044-3269BCE1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5091C-B697-94FD-C6B6-B09D3275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54F8-F8C5-AE80-25F8-8EFC98B5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6F360-AE3F-7E72-FF04-AEBE860D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D0713-3630-72C3-F447-786999B5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D1145-903E-F112-C160-3409F637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2A3BA-6474-7DD5-FE52-4914582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A8EB6-DC41-F71C-A82E-FBD21E35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555E2-8870-97E1-8CAF-6A61DB7C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77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BE6F-2531-1BD6-FDAA-9DBA6227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F37A-4042-A306-8701-2F495B90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93232-D254-C21E-FBD4-E94EC2BE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E72AC-A37B-6854-0F47-BC89FDAB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6056-9063-690C-11A7-6B2BA768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6776E-FD67-D5FF-6922-5C350063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1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8FD0-CB22-2A8A-E99E-017D0DC8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0F040-2207-B4D7-73EB-21534DC12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C5D12-9359-AFAA-523B-D694E1E9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4E41F-E6FC-3659-1589-A462CC33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AD1AE-034E-9A64-B572-703ED348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0F44D-CB90-DD17-1893-72A9D2E6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93DFD-3BC8-0356-BC1F-F2C9AB19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6789-CF89-4F53-A3A4-131DFBBE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D18C-3F14-DA64-4A93-84ACE05C5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B6A78-D001-4F9B-A4AF-BCF0DB8CABC4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A4EB-9E93-EBC3-CB5E-C37BE187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6770-BA3F-A130-49E2-A247AA298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250F-1AA5-2D08-FB96-52DA721EB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058" y="2057399"/>
            <a:ext cx="10412361" cy="152548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Baskerville Old Face" panose="02020602080505020303" pitchFamily="18" charset="0"/>
              </a:rPr>
              <a:t>ELECTRICAL AND ELECTRONICS ENGINEERING &amp; USER INTERFACE</a:t>
            </a:r>
            <a:br>
              <a:rPr lang="en-US" sz="4400" dirty="0">
                <a:latin typeface="Baskerville Old Face" panose="02020602080505020303" pitchFamily="18" charset="0"/>
              </a:rPr>
            </a:br>
            <a:endParaRPr lang="en-IN" sz="4400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5DF96-5D8F-5B8E-362A-9B365355F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1" y="3205316"/>
            <a:ext cx="10520515" cy="3244645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Wind Speed Prediction using GMDH Neural Networks</a:t>
            </a:r>
          </a:p>
          <a:p>
            <a:r>
              <a:rPr lang="en-IN" sz="3600" dirty="0">
                <a:latin typeface="Book Antiqua" panose="02040602050305030304" pitchFamily="18" charset="0"/>
              </a:rPr>
              <a:t>Team-9</a:t>
            </a:r>
          </a:p>
          <a:p>
            <a:r>
              <a:rPr lang="en-IN" sz="3600" dirty="0">
                <a:latin typeface="Book Antiqua" panose="02040602050305030304" pitchFamily="18" charset="0"/>
              </a:rPr>
              <a:t>Team Members</a:t>
            </a:r>
          </a:p>
          <a:p>
            <a:endParaRPr lang="en-IN" sz="3600" dirty="0">
              <a:latin typeface="Book Antiqua" panose="02040602050305030304" pitchFamily="18" charset="0"/>
            </a:endParaRPr>
          </a:p>
          <a:p>
            <a:r>
              <a:rPr lang="en-IN" sz="3600" dirty="0">
                <a:latin typeface="Book Antiqua" panose="02040602050305030304" pitchFamily="18" charset="0"/>
              </a:rPr>
              <a:t>1.Gnanasri – CB.SC.U4AIE24065</a:t>
            </a:r>
          </a:p>
          <a:p>
            <a:r>
              <a:rPr lang="en-IN" sz="3600" dirty="0">
                <a:latin typeface="Book Antiqua" panose="02040602050305030304" pitchFamily="18" charset="0"/>
              </a:rPr>
              <a:t>2.Rohin Reddy – CB.SC.U4AIE24064</a:t>
            </a:r>
          </a:p>
          <a:p>
            <a:r>
              <a:rPr lang="en-IN" sz="3600" dirty="0">
                <a:latin typeface="Book Antiqua" panose="02040602050305030304" pitchFamily="18" charset="0"/>
              </a:rPr>
              <a:t>3.Maheswar – CB.SC.U4AIE24058</a:t>
            </a:r>
          </a:p>
          <a:p>
            <a:r>
              <a:rPr lang="en-IN" sz="3600" dirty="0">
                <a:latin typeface="Book Antiqua" panose="02040602050305030304" pitchFamily="18" charset="0"/>
              </a:rPr>
              <a:t>4.Charith –CB.SC.U4AIE24014</a:t>
            </a:r>
          </a:p>
          <a:p>
            <a:endParaRPr lang="en-IN" sz="3600" dirty="0">
              <a:latin typeface="Book Antiqua" panose="02040602050305030304" pitchFamily="18" charset="0"/>
            </a:endParaRPr>
          </a:p>
          <a:p>
            <a:endParaRPr lang="en-IN" sz="3600" dirty="0"/>
          </a:p>
          <a:p>
            <a:endParaRPr lang="en-IN" sz="3600" dirty="0"/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D22AC-4E27-8B35-A7C2-DBFA16A47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167148"/>
            <a:ext cx="8040222" cy="16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33AF-EFC5-ADA6-E784-BE4E98A6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INTRODUCTION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9CFA-F971-0DF0-6CB3-06E7F4B4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Develop a model for accurate Short-term forecasting using an </a:t>
            </a:r>
            <a:r>
              <a:rPr lang="en-US" sz="2000" b="1" dirty="0">
                <a:latin typeface="Georgia" panose="02040502050405020303" pitchFamily="18" charset="0"/>
              </a:rPr>
              <a:t>GMDH(Group method Data Handling</a:t>
            </a:r>
            <a:r>
              <a:rPr lang="en-US" sz="2000" dirty="0">
                <a:latin typeface="Georgia" panose="02040502050405020303" pitchFamily="18" charset="0"/>
              </a:rPr>
              <a:t>) Neural Networks.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Accurate wind speed prediction enhances wind power generation efficiency, turbine maintenance planning, and grid stability.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Utilizes historical wind data, weather parameters (temperature, humidity, pressure), and time-based features for better forecasting accuracy.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A web interface</a:t>
            </a:r>
            <a:r>
              <a:rPr lang="en-US" sz="2000" dirty="0">
                <a:latin typeface="Georgia" panose="02040502050405020303" pitchFamily="18" charset="0"/>
              </a:rPr>
              <a:t> will display forecast results, graphical trends, and model accuracy metrics for easy interpretation.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3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BC05-22D9-071F-9667-41843E10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5" y="186814"/>
            <a:ext cx="10648335" cy="125852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Methodology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395B-C53F-6E72-DFA7-65AA6040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47316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latin typeface="Georgia" panose="02040502050405020303" pitchFamily="18" charset="0"/>
              </a:rPr>
              <a:t>1.Data Acquisition: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The dataset was collected containing hourly wind speed data along with meteorological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Key features such as wind speed, temperature, humidity, atmospheric pressure, and datetime were extracted for model development.</a:t>
            </a:r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r>
              <a:rPr lang="en-US" sz="1900" b="1" dirty="0">
                <a:latin typeface="Georgia" panose="02040502050405020303" pitchFamily="18" charset="0"/>
              </a:rPr>
              <a:t>2. </a:t>
            </a:r>
            <a:r>
              <a:rPr lang="en-US" sz="1800" b="1" dirty="0">
                <a:latin typeface="Georgia" panose="02040502050405020303" pitchFamily="18" charset="0"/>
              </a:rPr>
              <a:t>Data Preprocessing: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Missing values were identified and replaced using linear interpolation to maintain data continuity.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Additional time-based features like Previous Hour Wind Speed and Previous Day Same Hour Wind Speed were created to capture temporal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The dataset was normalized to ensure consistent scaling across features.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31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FCCB-CA8A-5EA4-574D-8F356592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22946"/>
            <a:ext cx="10515600" cy="45809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2A7C-5BC3-61D2-4EF8-D8BDFE6A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89" y="791936"/>
            <a:ext cx="10749643" cy="5274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latin typeface="Georgia" panose="02040502050405020303" pitchFamily="18" charset="0"/>
              </a:rPr>
              <a:t>3</a:t>
            </a:r>
            <a:r>
              <a:rPr lang="en-US" b="1" dirty="0"/>
              <a:t>. </a:t>
            </a:r>
            <a:r>
              <a:rPr lang="en-US" sz="1800" b="1" dirty="0">
                <a:latin typeface="Georgia" panose="02040502050405020303" pitchFamily="18" charset="0"/>
              </a:rPr>
              <a:t>Data Splitting: </a:t>
            </a:r>
          </a:p>
          <a:p>
            <a:pPr>
              <a:buNone/>
            </a:pPr>
            <a:r>
              <a:rPr lang="en-US" sz="1800" dirty="0">
                <a:latin typeface="Georgia" panose="02040502050405020303" pitchFamily="18" charset="0"/>
              </a:rPr>
              <a:t>The dataset was divided into: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Training Set </a:t>
            </a:r>
            <a:r>
              <a:rPr lang="en-US" sz="1800" b="1" dirty="0">
                <a:latin typeface="Georgia" panose="02040502050405020303" pitchFamily="18" charset="0"/>
              </a:rPr>
              <a:t>(80%)</a:t>
            </a:r>
            <a:r>
              <a:rPr lang="en-US" sz="1800" dirty="0">
                <a:latin typeface="Georgia" panose="02040502050405020303" pitchFamily="18" charset="0"/>
              </a:rPr>
              <a:t> — For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Testing Set </a:t>
            </a:r>
            <a:r>
              <a:rPr lang="en-US" sz="1800" b="1" dirty="0">
                <a:latin typeface="Georgia" panose="02040502050405020303" pitchFamily="18" charset="0"/>
              </a:rPr>
              <a:t>(20%)</a:t>
            </a:r>
            <a:r>
              <a:rPr lang="en-US" sz="1800" dirty="0">
                <a:latin typeface="Georgia" panose="02040502050405020303" pitchFamily="18" charset="0"/>
              </a:rPr>
              <a:t> — For performance evaluation.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The split ensured time-sequential integrity to maintain temporal dependencies.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sz="1800" dirty="0">
                <a:latin typeface="Georgia" panose="02040502050405020303" pitchFamily="18" charset="0"/>
              </a:rPr>
              <a:t>4</a:t>
            </a:r>
            <a:r>
              <a:rPr lang="en-US" sz="1800" b="1" dirty="0">
                <a:latin typeface="Georgia" panose="02040502050405020303" pitchFamily="18" charset="0"/>
              </a:rPr>
              <a:t>. Model Development: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A GMDH Neural Network was designed to automatically determine the best polynomial relationships for wind speed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The model was trained using a self-organizing selection process, optimizing the number of layers and polynomial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Feature selection was performed automatically to identify the most relevant meteorological variables</a:t>
            </a:r>
            <a:r>
              <a:rPr lang="en-US" dirty="0"/>
              <a:t>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88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C39C-CAC3-0DA6-0FC6-8EEAC99B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32"/>
          </a:xfrm>
        </p:spPr>
        <p:txBody>
          <a:bodyPr/>
          <a:lstStyle/>
          <a:p>
            <a:r>
              <a:rPr lang="en-US" dirty="0"/>
              <a:t>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A6727-FE84-0E88-1A6F-5CED7BA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171"/>
            <a:ext cx="10629900" cy="542584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b="1" dirty="0">
                <a:latin typeface="Georgia" panose="02040502050405020303" pitchFamily="18" charset="0"/>
              </a:rPr>
              <a:t>5.Importance of Wind Speed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Helps in efficient wind energy generation and turbine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Improves grid stability by balancing power supply.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Reduces operational</a:t>
            </a:r>
            <a:r>
              <a:rPr lang="en-US" sz="1800" b="1" dirty="0">
                <a:latin typeface="Georgia" panose="02040502050405020303" pitchFamily="18" charset="0"/>
              </a:rPr>
              <a:t> </a:t>
            </a:r>
            <a:r>
              <a:rPr lang="en-US" sz="1800" dirty="0">
                <a:latin typeface="Georgia" panose="02040502050405020303" pitchFamily="18" charset="0"/>
              </a:rPr>
              <a:t>costs and energy losses.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US" sz="1800" b="1" dirty="0">
                <a:latin typeface="Georgia" panose="02040502050405020303" pitchFamily="18" charset="0"/>
              </a:rPr>
              <a:t>6. Challenges in Wind Speed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High variability in wind speed due to environmental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Limited historical data can impact model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Requires continuous model updates for better real-time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Wind speed changes frequently due to atmospheric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Difficult to capture short-term fluctuations accurately.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US" sz="1800" b="1" dirty="0">
                <a:latin typeface="Georgia" panose="02040502050405020303" pitchFamily="18" charset="0"/>
              </a:rPr>
              <a:t>7. Real-World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Wind Farm Energy Management  – Optimize turbine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Weather Forecasting  – Improve local and regional forecasts.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Disaster Preparedness  – Predict extreme wind conditions.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8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CFC8-F2FE-E4FF-3EFE-226B8EC6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0552"/>
          </a:xfrm>
        </p:spPr>
        <p:txBody>
          <a:bodyPr/>
          <a:lstStyle/>
          <a:p>
            <a:r>
              <a:rPr lang="en-US" dirty="0"/>
              <a:t>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3F30-566D-161D-0C32-EC76BBBC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232"/>
            <a:ext cx="10515600" cy="5252731"/>
          </a:xfrm>
        </p:spPr>
        <p:txBody>
          <a:bodyPr/>
          <a:lstStyle/>
          <a:p>
            <a:pPr>
              <a:buNone/>
            </a:pPr>
            <a:r>
              <a:rPr lang="en-IN" sz="1800" b="1" dirty="0">
                <a:latin typeface="Georgia" panose="02040502050405020303" pitchFamily="18" charset="0"/>
              </a:rPr>
              <a:t>8. 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Georgia" panose="02040502050405020303" pitchFamily="18" charset="0"/>
              </a:rPr>
              <a:t>Compared predicted and actual wind speeds using: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Georgia" panose="02040502050405020303" pitchFamily="18" charset="0"/>
              </a:rPr>
              <a:t>Mean Absolute Error (MAE)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Georgia" panose="02040502050405020303" pitchFamily="18" charset="0"/>
              </a:rPr>
              <a:t>Root Mean Square Error (RMSE)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Georgia" panose="02040502050405020303" pitchFamily="18" charset="0"/>
              </a:rPr>
              <a:t>Mean Absolute Percentage Error (MAPE)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Georgia" panose="02040502050405020303" pitchFamily="18" charset="0"/>
              </a:rPr>
              <a:t>Error visualization &amp; regression analysis for performance assessment.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79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481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Baskerville Old Face</vt:lpstr>
      <vt:lpstr>Book Antiqua</vt:lpstr>
      <vt:lpstr>Calibri</vt:lpstr>
      <vt:lpstr>Calibri Light</vt:lpstr>
      <vt:lpstr>Georgia</vt:lpstr>
      <vt:lpstr>Office Theme</vt:lpstr>
      <vt:lpstr>ELECTRICAL AND ELECTRONICS ENGINEERING &amp; USER INTERFACE </vt:lpstr>
      <vt:lpstr>INTRODUCTION</vt:lpstr>
      <vt:lpstr>Methodology</vt:lpstr>
      <vt:lpstr>                                    </vt:lpstr>
      <vt:lpstr>                                     </vt:lpstr>
      <vt:lpstr>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maheshwarthota2006@outlook.com</dc:creator>
  <cp:lastModifiedBy>maheshwarthota2006@outlook.com</cp:lastModifiedBy>
  <cp:revision>1</cp:revision>
  <dcterms:created xsi:type="dcterms:W3CDTF">2025-03-10T16:57:17Z</dcterms:created>
  <dcterms:modified xsi:type="dcterms:W3CDTF">2025-03-10T18:56:51Z</dcterms:modified>
</cp:coreProperties>
</file>