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9" r:id="rId6"/>
    <p:sldId id="271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5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2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6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33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2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61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5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5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02B9795-92DC-40DC-A1CA-9A4B349D7824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6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BANK MARKETING Prediction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</a:t>
            </a:r>
          </a:p>
          <a:p>
            <a:pPr marL="0" indent="0">
              <a:buNone/>
            </a:pPr>
            <a:r>
              <a:rPr lang="en-US" dirty="0" err="1"/>
              <a:t>Gnandev</a:t>
            </a:r>
            <a:r>
              <a:rPr lang="en-US" dirty="0"/>
              <a:t> Rathod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F263-BC7F-4791-A53D-9E592A34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machine learning model building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25343-BB17-4532-BC18-1D340CB7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For Classification Model , we here used two different kinds of Machine Learning Models.</a:t>
            </a:r>
          </a:p>
          <a:p>
            <a:r>
              <a:rPr lang="en-GB" dirty="0"/>
              <a:t>They are:</a:t>
            </a:r>
          </a:p>
          <a:p>
            <a:pPr lvl="3"/>
            <a:r>
              <a:rPr lang="en-GB" sz="1200" b="1" dirty="0"/>
              <a:t>Logistic Regression</a:t>
            </a:r>
          </a:p>
          <a:p>
            <a:pPr lvl="3"/>
            <a:r>
              <a:rPr lang="en-GB" sz="1200" b="1" dirty="0"/>
              <a:t>Random Forest		</a:t>
            </a:r>
            <a:endParaRPr lang="en-GB" dirty="0"/>
          </a:p>
          <a:p>
            <a:r>
              <a:rPr lang="en-GB" dirty="0"/>
              <a:t>Logistic Regression fits a sigmoid function to the data which classifies the data according to the Target Variable.</a:t>
            </a:r>
          </a:p>
          <a:p>
            <a:r>
              <a:rPr lang="en-GB" dirty="0"/>
              <a:t>Random Forest constructs multiple tress and validation set is used to optimise the forest level parameters.</a:t>
            </a:r>
          </a:p>
          <a:p>
            <a:pPr marL="1371600" lvl="3" indent="0">
              <a:buNone/>
            </a:pPr>
            <a:r>
              <a:rPr lang="en-GB" sz="1200" b="1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2733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F263-BC7F-4791-A53D-9E592A34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feature selection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E88B7-24A2-4996-A880-4FDFAE50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most significant features of the data are identified by a method called Feature selection in Feature Engineering.</a:t>
            </a:r>
          </a:p>
          <a:p>
            <a:r>
              <a:rPr lang="en-GB" dirty="0"/>
              <a:t>Recursive Feature Elimination</a:t>
            </a:r>
          </a:p>
          <a:p>
            <a:r>
              <a:rPr lang="en-GB" dirty="0"/>
              <a:t>Variance Inflation Factor and</a:t>
            </a:r>
          </a:p>
          <a:p>
            <a:r>
              <a:rPr lang="en-GB" dirty="0"/>
              <a:t>Ordinary Least Square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750E3-264E-4E9E-BEB7-4B15954C0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75" y="2491570"/>
            <a:ext cx="6753225" cy="27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F263-BC7F-4791-A53D-9E592A34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model evaluation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E88B7-24A2-4996-A880-4FDFAE50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is evaluated by three well known metrics</a:t>
            </a:r>
          </a:p>
          <a:p>
            <a:r>
              <a:rPr lang="en-GB" dirty="0"/>
              <a:t>Precision and Recall metric</a:t>
            </a:r>
          </a:p>
          <a:p>
            <a:r>
              <a:rPr lang="en-GB" dirty="0"/>
              <a:t>Accuracy Score and</a:t>
            </a:r>
          </a:p>
          <a:p>
            <a:r>
              <a:rPr lang="en-GB" dirty="0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28746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F263-BC7F-4791-A53D-9E592A34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model evaluation measurements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FD204-A407-4B6F-A598-4DBF99BAF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91" y="2140193"/>
            <a:ext cx="4062347" cy="34496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701748-8C36-4023-910B-E54E1224D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48" y="2140193"/>
            <a:ext cx="3183874" cy="195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F263-BC7F-4791-A53D-9E592A34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		results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E88B7-24A2-4996-A880-4FDFAE50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Logistic Regression with selected features gives better accuracy with the measure of Cross Validation Score.</a:t>
            </a:r>
          </a:p>
          <a:p>
            <a:r>
              <a:rPr lang="en-US" dirty="0"/>
              <a:t>By applying logistic and Random forest classification algorithms estimation model were successfully built.</a:t>
            </a:r>
          </a:p>
          <a:p>
            <a:r>
              <a:rPr lang="en-GB" dirty="0"/>
              <a:t>The targeted customer has the highest Probability and the response is more positive in the months of June, July and August.</a:t>
            </a:r>
          </a:p>
          <a:p>
            <a:r>
              <a:rPr lang="en-GB" dirty="0"/>
              <a:t>Bank must prioritize those customers who were part of previous marketing campaign.</a:t>
            </a:r>
          </a:p>
        </p:txBody>
      </p:sp>
    </p:spTree>
    <p:extLst>
      <p:ext uri="{BB962C8B-B14F-4D97-AF65-F5344CB8AC3E}">
        <p14:creationId xmlns:p14="http://schemas.microsoft.com/office/powerpoint/2010/main" val="104613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9FBF45-5FEF-4A16-94A2-A6E81980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		Thankyou</a:t>
            </a:r>
          </a:p>
        </p:txBody>
      </p:sp>
    </p:spTree>
    <p:extLst>
      <p:ext uri="{BB962C8B-B14F-4D97-AF65-F5344CB8AC3E}">
        <p14:creationId xmlns:p14="http://schemas.microsoft.com/office/powerpoint/2010/main" val="377468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E59F-7771-4496-8531-D28B78E1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0AA3-9D3B-44D0-8EAE-F5C2527C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study different approaches to predict the success of bank marketing campaign.</a:t>
            </a:r>
          </a:p>
          <a:p>
            <a:r>
              <a:rPr lang="en-GB" dirty="0"/>
              <a:t>The main goal of this Marketing Campaign is whether the customers will respond to the campaign positively or not.</a:t>
            </a:r>
          </a:p>
          <a:p>
            <a:r>
              <a:rPr lang="en-GB" dirty="0"/>
              <a:t>Marketing Campaign is nothing but phone calls to the clients to make them accept to make a term deposit with their bank.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F263-BC7F-4791-A53D-9E592A34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Distribution of target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7AB5E-48E4-47C6-AFBD-41990C592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03" y="2074092"/>
            <a:ext cx="5013594" cy="3236039"/>
          </a:xfrm>
        </p:spPr>
      </p:pic>
    </p:spTree>
    <p:extLst>
      <p:ext uri="{BB962C8B-B14F-4D97-AF65-F5344CB8AC3E}">
        <p14:creationId xmlns:p14="http://schemas.microsoft.com/office/powerpoint/2010/main" val="8808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F263-BC7F-4791-A53D-9E592A34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 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C68B7-BD4B-4D84-8670-9BEA5404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set consists information of 41000 clients with 19 feature columns.</a:t>
            </a:r>
          </a:p>
          <a:p>
            <a:r>
              <a:rPr lang="en-GB" dirty="0"/>
              <a:t>Data is consisted of both Categorical and Numerical Data.</a:t>
            </a:r>
          </a:p>
          <a:p>
            <a:r>
              <a:rPr lang="en-GB" dirty="0"/>
              <a:t>As we saw the distribution of the Target Variable with binary output YES(1) and NO(0) we can say that this is a Classification Problem.</a:t>
            </a:r>
          </a:p>
          <a:p>
            <a:r>
              <a:rPr lang="en-GB" dirty="0"/>
              <a:t>There is no Null data present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15130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F263-BC7F-4791-A53D-9E592A34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data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219F4-CF63-4CAC-8387-A7B095F53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 were having Null values in the Categorical Features.</a:t>
            </a:r>
          </a:p>
          <a:p>
            <a:r>
              <a:rPr lang="en-GB" dirty="0"/>
              <a:t>So in order to handle this null values we use a method called imputation by handling the null values of one feature with another feature.</a:t>
            </a:r>
          </a:p>
          <a:p>
            <a:r>
              <a:rPr lang="en-GB" dirty="0"/>
              <a:t>We have many methods of Imputation, and the method I used for this data set is called Cross Tabulation.</a:t>
            </a:r>
          </a:p>
          <a:p>
            <a:r>
              <a:rPr lang="en-GB" dirty="0"/>
              <a:t>We check the correlation values to know the dependency between the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15562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F263-BC7F-4791-A53D-9E592A34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		Outliers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D18FD0-FA72-41F2-9528-A483A2BFF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80" y="2137272"/>
            <a:ext cx="3966071" cy="3194891"/>
          </a:xfrm>
        </p:spPr>
      </p:pic>
    </p:spTree>
    <p:extLst>
      <p:ext uri="{BB962C8B-B14F-4D97-AF65-F5344CB8AC3E}">
        <p14:creationId xmlns:p14="http://schemas.microsoft.com/office/powerpoint/2010/main" val="211767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F263-BC7F-4791-A53D-9E592A34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	numerical features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0E8B62-8D8B-4AE6-9023-A924813B8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78" y="2016088"/>
            <a:ext cx="8372820" cy="3778784"/>
          </a:xfrm>
        </p:spPr>
      </p:pic>
    </p:spTree>
    <p:extLst>
      <p:ext uri="{BB962C8B-B14F-4D97-AF65-F5344CB8AC3E}">
        <p14:creationId xmlns:p14="http://schemas.microsoft.com/office/powerpoint/2010/main" val="26625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F263-BC7F-4791-A53D-9E592A34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	categorical features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274860-C59F-43CD-93AF-3A46FD171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" y="1853754"/>
            <a:ext cx="6004365" cy="26003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CD2F5-27E6-496F-87BA-1A5C4DC89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1853754"/>
            <a:ext cx="546594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0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F263-BC7F-4791-A53D-9E592A34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Correlation values	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686497-C1F3-4FCA-94C3-44A33CC2A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40" y="2054560"/>
            <a:ext cx="7315199" cy="2770828"/>
          </a:xfrm>
        </p:spPr>
      </p:pic>
    </p:spTree>
    <p:extLst>
      <p:ext uri="{BB962C8B-B14F-4D97-AF65-F5344CB8AC3E}">
        <p14:creationId xmlns:p14="http://schemas.microsoft.com/office/powerpoint/2010/main" val="787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123</TotalTime>
  <Words>447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Euphemia</vt:lpstr>
      <vt:lpstr>Gill Sans MT</vt:lpstr>
      <vt:lpstr>Gallery</vt:lpstr>
      <vt:lpstr>  BANK MARKETING Prediction </vt:lpstr>
      <vt:lpstr>Data and goals</vt:lpstr>
      <vt:lpstr>         Distribution of target variable</vt:lpstr>
      <vt:lpstr>   Exploratory Data analysis</vt:lpstr>
      <vt:lpstr>                       data preparation</vt:lpstr>
      <vt:lpstr>                         Outliers</vt:lpstr>
      <vt:lpstr>                        numerical features </vt:lpstr>
      <vt:lpstr>                        categorical features </vt:lpstr>
      <vt:lpstr>                       Correlation values  </vt:lpstr>
      <vt:lpstr>            machine learning model building  </vt:lpstr>
      <vt:lpstr>                       feature selection  </vt:lpstr>
      <vt:lpstr>                       model evaluation </vt:lpstr>
      <vt:lpstr>             model evaluation measurements </vt:lpstr>
      <vt:lpstr>                         results </vt:lpstr>
      <vt:lpstr>  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Prediction</dc:title>
  <dc:creator>Lakshmi Deepak</dc:creator>
  <cp:lastModifiedBy>Lakshmi Deepak</cp:lastModifiedBy>
  <cp:revision>13</cp:revision>
  <dcterms:created xsi:type="dcterms:W3CDTF">2020-01-03T16:36:39Z</dcterms:created>
  <dcterms:modified xsi:type="dcterms:W3CDTF">2020-01-03T18:40:20Z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