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8" r:id="rId1"/>
  </p:sldMasterIdLst>
  <p:notesMasterIdLst>
    <p:notesMasterId r:id="rId16"/>
  </p:notesMasterIdLst>
  <p:sldIdLst>
    <p:sldId id="266" r:id="rId2"/>
    <p:sldId id="256" r:id="rId3"/>
    <p:sldId id="258" r:id="rId4"/>
    <p:sldId id="257" r:id="rId5"/>
    <p:sldId id="259" r:id="rId6"/>
    <p:sldId id="260" r:id="rId7"/>
    <p:sldId id="263" r:id="rId8"/>
    <p:sldId id="264" r:id="rId9"/>
    <p:sldId id="268" r:id="rId10"/>
    <p:sldId id="269" r:id="rId11"/>
    <p:sldId id="271" r:id="rId12"/>
    <p:sldId id="261" r:id="rId13"/>
    <p:sldId id="267"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1404"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Pictures\KALAIVANI%20.%20N%203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
  <c:chart>
    <c:autoTitleDeleted val="1"/>
    <c:plotArea>
      <c:layout/>
      <c:ofPieChart>
        <c:ofPieType val="bar"/>
        <c:varyColors val="1"/>
        <c:ser>
          <c:idx val="0"/>
          <c:order val="0"/>
          <c:tx>
            <c:strRef>
              <c:f>Sheet1!$K$3</c:f>
              <c:strCache>
                <c:ptCount val="1"/>
                <c:pt idx="0">
                  <c:v>SCORE</c:v>
                </c:pt>
              </c:strCache>
            </c:strRef>
          </c:tx>
          <c:explosion val="25"/>
          <c:cat>
            <c:multiLvlStrRef>
              <c:f>Sheet1!$A$4:$J$23</c:f>
              <c:multiLvlStrCache>
                <c:ptCount val="20"/>
                <c:lvl>
                  <c:pt idx="0">
                    <c:v>a</c:v>
                  </c:pt>
                  <c:pt idx="1">
                    <c:v>a</c:v>
                  </c:pt>
                  <c:pt idx="2">
                    <c:v>a</c:v>
                  </c:pt>
                  <c:pt idx="3">
                    <c:v>r</c:v>
                  </c:pt>
                  <c:pt idx="4">
                    <c:v>a</c:v>
                  </c:pt>
                  <c:pt idx="5">
                    <c:v>a</c:v>
                  </c:pt>
                  <c:pt idx="6">
                    <c:v>r</c:v>
                  </c:pt>
                  <c:pt idx="7">
                    <c:v>a</c:v>
                  </c:pt>
                  <c:pt idx="8">
                    <c:v>a</c:v>
                  </c:pt>
                  <c:pt idx="9">
                    <c:v>r</c:v>
                  </c:pt>
                  <c:pt idx="10">
                    <c:v>a</c:v>
                  </c:pt>
                  <c:pt idx="11">
                    <c:v>a</c:v>
                  </c:pt>
                  <c:pt idx="12">
                    <c:v>a</c:v>
                  </c:pt>
                  <c:pt idx="13">
                    <c:v>r</c:v>
                  </c:pt>
                  <c:pt idx="14">
                    <c:v>a</c:v>
                  </c:pt>
                  <c:pt idx="15">
                    <c:v>a</c:v>
                  </c:pt>
                  <c:pt idx="16">
                    <c:v>a</c:v>
                  </c:pt>
                  <c:pt idx="17">
                    <c:v>r</c:v>
                  </c:pt>
                  <c:pt idx="18">
                    <c:v>a</c:v>
                  </c:pt>
                  <c:pt idx="19">
                    <c:v>a</c:v>
                  </c:pt>
                </c:lvl>
                <c:lvl>
                  <c:pt idx="0">
                    <c:v>a</c:v>
                  </c:pt>
                  <c:pt idx="1">
                    <c:v>a</c:v>
                  </c:pt>
                  <c:pt idx="2">
                    <c:v>r</c:v>
                  </c:pt>
                  <c:pt idx="3">
                    <c:v>a</c:v>
                  </c:pt>
                  <c:pt idx="4">
                    <c:v>a</c:v>
                  </c:pt>
                  <c:pt idx="5">
                    <c:v>a</c:v>
                  </c:pt>
                  <c:pt idx="6">
                    <c:v>r</c:v>
                  </c:pt>
                  <c:pt idx="7">
                    <c:v>a</c:v>
                  </c:pt>
                  <c:pt idx="8">
                    <c:v>r</c:v>
                  </c:pt>
                  <c:pt idx="9">
                    <c:v>a</c:v>
                  </c:pt>
                  <c:pt idx="10">
                    <c:v>a</c:v>
                  </c:pt>
                  <c:pt idx="11">
                    <c:v>a</c:v>
                  </c:pt>
                  <c:pt idx="12">
                    <c:v>a</c:v>
                  </c:pt>
                  <c:pt idx="13">
                    <c:v>r</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r</c:v>
                  </c:pt>
                  <c:pt idx="8">
                    <c:v>a</c:v>
                  </c:pt>
                  <c:pt idx="9">
                    <c:v>r</c:v>
                  </c:pt>
                  <c:pt idx="10">
                    <c:v>a</c:v>
                  </c:pt>
                  <c:pt idx="11">
                    <c:v>a</c:v>
                  </c:pt>
                  <c:pt idx="12">
                    <c:v>r</c:v>
                  </c:pt>
                  <c:pt idx="13">
                    <c:v>a</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a</c:v>
                  </c:pt>
                  <c:pt idx="8">
                    <c:v>a</c:v>
                  </c:pt>
                  <c:pt idx="9">
                    <c:v>r</c:v>
                  </c:pt>
                  <c:pt idx="10">
                    <c:v>a</c:v>
                  </c:pt>
                  <c:pt idx="11">
                    <c:v>a</c:v>
                  </c:pt>
                  <c:pt idx="12">
                    <c:v>a</c:v>
                  </c:pt>
                  <c:pt idx="13">
                    <c:v>r</c:v>
                  </c:pt>
                  <c:pt idx="14">
                    <c:v>a</c:v>
                  </c:pt>
                  <c:pt idx="15">
                    <c:v>r</c:v>
                  </c:pt>
                  <c:pt idx="16">
                    <c:v>a</c:v>
                  </c:pt>
                  <c:pt idx="17">
                    <c:v>a</c:v>
                  </c:pt>
                  <c:pt idx="18">
                    <c:v>a</c:v>
                  </c:pt>
                  <c:pt idx="19">
                    <c:v>a</c:v>
                  </c:pt>
                </c:lvl>
                <c:lvl>
                  <c:pt idx="0">
                    <c:v>a</c:v>
                  </c:pt>
                  <c:pt idx="1">
                    <c:v>r</c:v>
                  </c:pt>
                  <c:pt idx="2">
                    <c:v>a</c:v>
                  </c:pt>
                  <c:pt idx="3">
                    <c:v>r</c:v>
                  </c:pt>
                  <c:pt idx="4">
                    <c:v>r</c:v>
                  </c:pt>
                  <c:pt idx="5">
                    <c:v>a</c:v>
                  </c:pt>
                  <c:pt idx="6">
                    <c:v>a</c:v>
                  </c:pt>
                  <c:pt idx="7">
                    <c:v>r</c:v>
                  </c:pt>
                  <c:pt idx="8">
                    <c:v>a</c:v>
                  </c:pt>
                  <c:pt idx="9">
                    <c:v>a</c:v>
                  </c:pt>
                  <c:pt idx="10">
                    <c:v>a</c:v>
                  </c:pt>
                  <c:pt idx="11">
                    <c:v>r</c:v>
                  </c:pt>
                  <c:pt idx="12">
                    <c:v>a</c:v>
                  </c:pt>
                  <c:pt idx="13">
                    <c:v>a</c:v>
                  </c:pt>
                  <c:pt idx="14">
                    <c:v>a</c:v>
                  </c:pt>
                  <c:pt idx="15">
                    <c:v>a</c:v>
                  </c:pt>
                  <c:pt idx="16">
                    <c:v>a</c:v>
                  </c:pt>
                  <c:pt idx="17">
                    <c:v>r</c:v>
                  </c:pt>
                  <c:pt idx="18">
                    <c:v>a</c:v>
                  </c:pt>
                  <c:pt idx="19">
                    <c:v>a</c:v>
                  </c:pt>
                </c:lvl>
                <c:lvl>
                  <c:pt idx="0">
                    <c:v>a</c:v>
                  </c:pt>
                  <c:pt idx="1">
                    <c:v>r</c:v>
                  </c:pt>
                  <c:pt idx="2">
                    <c:v>a</c:v>
                  </c:pt>
                  <c:pt idx="3">
                    <c:v>a</c:v>
                  </c:pt>
                  <c:pt idx="4">
                    <c:v>a</c:v>
                  </c:pt>
                  <c:pt idx="5">
                    <c:v>r</c:v>
                  </c:pt>
                  <c:pt idx="6">
                    <c:v>a</c:v>
                  </c:pt>
                  <c:pt idx="7">
                    <c:v>a</c:v>
                  </c:pt>
                  <c:pt idx="8">
                    <c:v>a</c:v>
                  </c:pt>
                  <c:pt idx="9">
                    <c:v>r</c:v>
                  </c:pt>
                  <c:pt idx="10">
                    <c:v>a</c:v>
                  </c:pt>
                  <c:pt idx="11">
                    <c:v>a</c:v>
                  </c:pt>
                  <c:pt idx="12">
                    <c:v>a</c:v>
                  </c:pt>
                  <c:pt idx="13">
                    <c:v>r</c:v>
                  </c:pt>
                  <c:pt idx="14">
                    <c:v>a</c:v>
                  </c:pt>
                  <c:pt idx="15">
                    <c:v>a</c:v>
                  </c:pt>
                  <c:pt idx="16">
                    <c:v>a</c:v>
                  </c:pt>
                  <c:pt idx="17">
                    <c:v>a</c:v>
                  </c:pt>
                  <c:pt idx="18">
                    <c:v>a</c:v>
                  </c:pt>
                  <c:pt idx="19">
                    <c:v>a</c:v>
                  </c:pt>
                </c:lvl>
                <c:lvl>
                  <c:pt idx="0">
                    <c:v>a</c:v>
                  </c:pt>
                  <c:pt idx="1">
                    <c:v>a</c:v>
                  </c:pt>
                  <c:pt idx="2">
                    <c:v>a</c:v>
                  </c:pt>
                  <c:pt idx="3">
                    <c:v>a</c:v>
                  </c:pt>
                  <c:pt idx="4">
                    <c:v>a</c:v>
                  </c:pt>
                  <c:pt idx="5">
                    <c:v>a</c:v>
                  </c:pt>
                  <c:pt idx="6">
                    <c:v>r</c:v>
                  </c:pt>
                  <c:pt idx="7">
                    <c:v>a</c:v>
                  </c:pt>
                  <c:pt idx="8">
                    <c:v>  r</c:v>
                  </c:pt>
                  <c:pt idx="9">
                    <c:v>a</c:v>
                  </c:pt>
                  <c:pt idx="10">
                    <c:v>a</c:v>
                  </c:pt>
                  <c:pt idx="11">
                    <c:v>a</c:v>
                  </c:pt>
                  <c:pt idx="12">
                    <c:v>a</c:v>
                  </c:pt>
                  <c:pt idx="13">
                    <c:v>r</c:v>
                  </c:pt>
                  <c:pt idx="14">
                    <c:v>a</c:v>
                  </c:pt>
                  <c:pt idx="15">
                    <c:v>a</c:v>
                  </c:pt>
                  <c:pt idx="16">
                    <c:v>r</c:v>
                  </c:pt>
                  <c:pt idx="17">
                    <c:v>a</c:v>
                  </c:pt>
                  <c:pt idx="18">
                    <c:v>a</c:v>
                  </c:pt>
                  <c:pt idx="19">
                    <c:v>a</c:v>
                  </c:pt>
                </c:lvl>
                <c:lvl>
                  <c:pt idx="0">
                    <c:v>KARTHIK</c:v>
                  </c:pt>
                  <c:pt idx="1">
                    <c:v>KARTHIK</c:v>
                  </c:pt>
                  <c:pt idx="2">
                    <c:v>KARTHIK</c:v>
                  </c:pt>
                  <c:pt idx="3">
                    <c:v>KARTHIK</c:v>
                  </c:pt>
                  <c:pt idx="4">
                    <c:v>KARTHIK</c:v>
                  </c:pt>
                  <c:pt idx="5">
                    <c:v>SHIVANI</c:v>
                  </c:pt>
                  <c:pt idx="6">
                    <c:v>SHIVANI</c:v>
                  </c:pt>
                  <c:pt idx="7">
                    <c:v>SHIVANI</c:v>
                  </c:pt>
                  <c:pt idx="8">
                    <c:v>SHIVANI</c:v>
                  </c:pt>
                  <c:pt idx="9">
                    <c:v>SHIVANI</c:v>
                  </c:pt>
                  <c:pt idx="10">
                    <c:v>SHIVANI</c:v>
                  </c:pt>
                  <c:pt idx="11">
                    <c:v>RANJITH</c:v>
                  </c:pt>
                  <c:pt idx="12">
                    <c:v>RANJITH</c:v>
                  </c:pt>
                  <c:pt idx="13">
                    <c:v>RANJITH</c:v>
                  </c:pt>
                  <c:pt idx="14">
                    <c:v>RANJITH</c:v>
                  </c:pt>
                  <c:pt idx="15">
                    <c:v>RANJITH</c:v>
                  </c:pt>
                  <c:pt idx="16">
                    <c:v>RAMESH</c:v>
                  </c:pt>
                  <c:pt idx="17">
                    <c:v>RAMESH</c:v>
                  </c:pt>
                  <c:pt idx="18">
                    <c:v>RAMESH</c:v>
                  </c:pt>
                  <c:pt idx="19">
                    <c:v>RAMESH</c:v>
                  </c:pt>
                </c:lvl>
                <c:lvl>
                  <c:pt idx="0">
                    <c:v>ABI</c:v>
                  </c:pt>
                  <c:pt idx="1">
                    <c:v>SUBETHA</c:v>
                  </c:pt>
                  <c:pt idx="2">
                    <c:v>LITHI</c:v>
                  </c:pt>
                  <c:pt idx="3">
                    <c:v>KEERTHI</c:v>
                  </c:pt>
                  <c:pt idx="4">
                    <c:v>VENNILA</c:v>
                  </c:pt>
                  <c:pt idx="5">
                    <c:v>SRITHAR</c:v>
                  </c:pt>
                  <c:pt idx="6">
                    <c:v>ANU</c:v>
                  </c:pt>
                  <c:pt idx="7">
                    <c:v>LIGAM</c:v>
                  </c:pt>
                  <c:pt idx="8">
                    <c:v>SUBASH</c:v>
                  </c:pt>
                  <c:pt idx="9">
                    <c:v>KUSI</c:v>
                  </c:pt>
                  <c:pt idx="10">
                    <c:v>KRISHNA</c:v>
                  </c:pt>
                  <c:pt idx="11">
                    <c:v>KOWSHI</c:v>
                  </c:pt>
                  <c:pt idx="12">
                    <c:v>BALAJI</c:v>
                  </c:pt>
                  <c:pt idx="13">
                    <c:v>KANNA</c:v>
                  </c:pt>
                  <c:pt idx="14">
                    <c:v>JOTHI</c:v>
                  </c:pt>
                  <c:pt idx="15">
                    <c:v>PAVI</c:v>
                  </c:pt>
                  <c:pt idx="16">
                    <c:v>DIVYA</c:v>
                  </c:pt>
                  <c:pt idx="17">
                    <c:v>DHANUSH</c:v>
                  </c:pt>
                  <c:pt idx="18">
                    <c:v>RAM</c:v>
                  </c:pt>
                  <c:pt idx="19">
                    <c:v>JAANU</c:v>
                  </c:pt>
                </c:lvl>
                <c:lvl>
                  <c:pt idx="0">
                    <c:v>10001</c:v>
                  </c:pt>
                  <c:pt idx="1">
                    <c:v>10002</c:v>
                  </c:pt>
                  <c:pt idx="2">
                    <c:v>10003</c:v>
                  </c:pt>
                  <c:pt idx="3">
                    <c:v>10004</c:v>
                  </c:pt>
                  <c:pt idx="4">
                    <c:v>10005</c:v>
                  </c:pt>
                  <c:pt idx="5">
                    <c:v>10006</c:v>
                  </c:pt>
                  <c:pt idx="6">
                    <c:v>10007</c:v>
                  </c:pt>
                  <c:pt idx="7">
                    <c:v>10008</c:v>
                  </c:pt>
                  <c:pt idx="8">
                    <c:v>10009</c:v>
                  </c:pt>
                  <c:pt idx="9">
                    <c:v>10010</c:v>
                  </c:pt>
                  <c:pt idx="10">
                    <c:v>10011</c:v>
                  </c:pt>
                  <c:pt idx="11">
                    <c:v>10012</c:v>
                  </c:pt>
                  <c:pt idx="12">
                    <c:v>10013</c:v>
                  </c:pt>
                  <c:pt idx="13">
                    <c:v>10014</c:v>
                  </c:pt>
                  <c:pt idx="14">
                    <c:v>10015</c:v>
                  </c:pt>
                  <c:pt idx="15">
                    <c:v>10016</c:v>
                  </c:pt>
                  <c:pt idx="16">
                    <c:v>10017</c:v>
                  </c:pt>
                  <c:pt idx="17">
                    <c:v>10018</c:v>
                  </c:pt>
                  <c:pt idx="18">
                    <c:v>10019</c:v>
                  </c:pt>
                  <c:pt idx="19">
                    <c:v>10020</c:v>
                  </c:pt>
                </c:lvl>
              </c:multiLvlStrCache>
            </c:multiLvlStrRef>
          </c:cat>
          <c:val>
            <c:numRef>
              <c:f>Sheet1!$K$4:$K$23</c:f>
              <c:numCache>
                <c:formatCode>General</c:formatCode>
                <c:ptCount val="20"/>
                <c:pt idx="0">
                  <c:v>71</c:v>
                </c:pt>
                <c:pt idx="1">
                  <c:v>89</c:v>
                </c:pt>
                <c:pt idx="2">
                  <c:v>96</c:v>
                </c:pt>
                <c:pt idx="3">
                  <c:v>89</c:v>
                </c:pt>
                <c:pt idx="4">
                  <c:v>75</c:v>
                </c:pt>
                <c:pt idx="5">
                  <c:v>56</c:v>
                </c:pt>
                <c:pt idx="6">
                  <c:v>89</c:v>
                </c:pt>
                <c:pt idx="7">
                  <c:v>47</c:v>
                </c:pt>
                <c:pt idx="8">
                  <c:v>56</c:v>
                </c:pt>
                <c:pt idx="9">
                  <c:v>83</c:v>
                </c:pt>
                <c:pt idx="10">
                  <c:v>97</c:v>
                </c:pt>
                <c:pt idx="11">
                  <c:v>98</c:v>
                </c:pt>
                <c:pt idx="12">
                  <c:v>65</c:v>
                </c:pt>
                <c:pt idx="13">
                  <c:v>48</c:v>
                </c:pt>
                <c:pt idx="14">
                  <c:v>84</c:v>
                </c:pt>
                <c:pt idx="15">
                  <c:v>85</c:v>
                </c:pt>
                <c:pt idx="16">
                  <c:v>68</c:v>
                </c:pt>
                <c:pt idx="17">
                  <c:v>78</c:v>
                </c:pt>
                <c:pt idx="18">
                  <c:v>85</c:v>
                </c:pt>
                <c:pt idx="19">
                  <c:v>58</c:v>
                </c:pt>
              </c:numCache>
            </c:numRef>
          </c:val>
        </c:ser>
        <c:ser>
          <c:idx val="1"/>
          <c:order val="1"/>
          <c:tx>
            <c:strRef>
              <c:f>Sheet1!$L$3</c:f>
              <c:strCache>
                <c:ptCount val="1"/>
                <c:pt idx="0">
                  <c:v>PERFORMANCE RATING</c:v>
                </c:pt>
              </c:strCache>
            </c:strRef>
          </c:tx>
          <c:explosion val="25"/>
          <c:cat>
            <c:multiLvlStrRef>
              <c:f>Sheet1!$A$4:$J$23</c:f>
              <c:multiLvlStrCache>
                <c:ptCount val="20"/>
                <c:lvl>
                  <c:pt idx="0">
                    <c:v>a</c:v>
                  </c:pt>
                  <c:pt idx="1">
                    <c:v>a</c:v>
                  </c:pt>
                  <c:pt idx="2">
                    <c:v>a</c:v>
                  </c:pt>
                  <c:pt idx="3">
                    <c:v>r</c:v>
                  </c:pt>
                  <c:pt idx="4">
                    <c:v>a</c:v>
                  </c:pt>
                  <c:pt idx="5">
                    <c:v>a</c:v>
                  </c:pt>
                  <c:pt idx="6">
                    <c:v>r</c:v>
                  </c:pt>
                  <c:pt idx="7">
                    <c:v>a</c:v>
                  </c:pt>
                  <c:pt idx="8">
                    <c:v>a</c:v>
                  </c:pt>
                  <c:pt idx="9">
                    <c:v>r</c:v>
                  </c:pt>
                  <c:pt idx="10">
                    <c:v>a</c:v>
                  </c:pt>
                  <c:pt idx="11">
                    <c:v>a</c:v>
                  </c:pt>
                  <c:pt idx="12">
                    <c:v>a</c:v>
                  </c:pt>
                  <c:pt idx="13">
                    <c:v>r</c:v>
                  </c:pt>
                  <c:pt idx="14">
                    <c:v>a</c:v>
                  </c:pt>
                  <c:pt idx="15">
                    <c:v>a</c:v>
                  </c:pt>
                  <c:pt idx="16">
                    <c:v>a</c:v>
                  </c:pt>
                  <c:pt idx="17">
                    <c:v>r</c:v>
                  </c:pt>
                  <c:pt idx="18">
                    <c:v>a</c:v>
                  </c:pt>
                  <c:pt idx="19">
                    <c:v>a</c:v>
                  </c:pt>
                </c:lvl>
                <c:lvl>
                  <c:pt idx="0">
                    <c:v>a</c:v>
                  </c:pt>
                  <c:pt idx="1">
                    <c:v>a</c:v>
                  </c:pt>
                  <c:pt idx="2">
                    <c:v>r</c:v>
                  </c:pt>
                  <c:pt idx="3">
                    <c:v>a</c:v>
                  </c:pt>
                  <c:pt idx="4">
                    <c:v>a</c:v>
                  </c:pt>
                  <c:pt idx="5">
                    <c:v>a</c:v>
                  </c:pt>
                  <c:pt idx="6">
                    <c:v>r</c:v>
                  </c:pt>
                  <c:pt idx="7">
                    <c:v>a</c:v>
                  </c:pt>
                  <c:pt idx="8">
                    <c:v>r</c:v>
                  </c:pt>
                  <c:pt idx="9">
                    <c:v>a</c:v>
                  </c:pt>
                  <c:pt idx="10">
                    <c:v>a</c:v>
                  </c:pt>
                  <c:pt idx="11">
                    <c:v>a</c:v>
                  </c:pt>
                  <c:pt idx="12">
                    <c:v>a</c:v>
                  </c:pt>
                  <c:pt idx="13">
                    <c:v>r</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r</c:v>
                  </c:pt>
                  <c:pt idx="8">
                    <c:v>a</c:v>
                  </c:pt>
                  <c:pt idx="9">
                    <c:v>r</c:v>
                  </c:pt>
                  <c:pt idx="10">
                    <c:v>a</c:v>
                  </c:pt>
                  <c:pt idx="11">
                    <c:v>a</c:v>
                  </c:pt>
                  <c:pt idx="12">
                    <c:v>r</c:v>
                  </c:pt>
                  <c:pt idx="13">
                    <c:v>a</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a</c:v>
                  </c:pt>
                  <c:pt idx="8">
                    <c:v>a</c:v>
                  </c:pt>
                  <c:pt idx="9">
                    <c:v>r</c:v>
                  </c:pt>
                  <c:pt idx="10">
                    <c:v>a</c:v>
                  </c:pt>
                  <c:pt idx="11">
                    <c:v>a</c:v>
                  </c:pt>
                  <c:pt idx="12">
                    <c:v>a</c:v>
                  </c:pt>
                  <c:pt idx="13">
                    <c:v>r</c:v>
                  </c:pt>
                  <c:pt idx="14">
                    <c:v>a</c:v>
                  </c:pt>
                  <c:pt idx="15">
                    <c:v>r</c:v>
                  </c:pt>
                  <c:pt idx="16">
                    <c:v>a</c:v>
                  </c:pt>
                  <c:pt idx="17">
                    <c:v>a</c:v>
                  </c:pt>
                  <c:pt idx="18">
                    <c:v>a</c:v>
                  </c:pt>
                  <c:pt idx="19">
                    <c:v>a</c:v>
                  </c:pt>
                </c:lvl>
                <c:lvl>
                  <c:pt idx="0">
                    <c:v>a</c:v>
                  </c:pt>
                  <c:pt idx="1">
                    <c:v>r</c:v>
                  </c:pt>
                  <c:pt idx="2">
                    <c:v>a</c:v>
                  </c:pt>
                  <c:pt idx="3">
                    <c:v>r</c:v>
                  </c:pt>
                  <c:pt idx="4">
                    <c:v>r</c:v>
                  </c:pt>
                  <c:pt idx="5">
                    <c:v>a</c:v>
                  </c:pt>
                  <c:pt idx="6">
                    <c:v>a</c:v>
                  </c:pt>
                  <c:pt idx="7">
                    <c:v>r</c:v>
                  </c:pt>
                  <c:pt idx="8">
                    <c:v>a</c:v>
                  </c:pt>
                  <c:pt idx="9">
                    <c:v>a</c:v>
                  </c:pt>
                  <c:pt idx="10">
                    <c:v>a</c:v>
                  </c:pt>
                  <c:pt idx="11">
                    <c:v>r</c:v>
                  </c:pt>
                  <c:pt idx="12">
                    <c:v>a</c:v>
                  </c:pt>
                  <c:pt idx="13">
                    <c:v>a</c:v>
                  </c:pt>
                  <c:pt idx="14">
                    <c:v>a</c:v>
                  </c:pt>
                  <c:pt idx="15">
                    <c:v>a</c:v>
                  </c:pt>
                  <c:pt idx="16">
                    <c:v>a</c:v>
                  </c:pt>
                  <c:pt idx="17">
                    <c:v>r</c:v>
                  </c:pt>
                  <c:pt idx="18">
                    <c:v>a</c:v>
                  </c:pt>
                  <c:pt idx="19">
                    <c:v>a</c:v>
                  </c:pt>
                </c:lvl>
                <c:lvl>
                  <c:pt idx="0">
                    <c:v>a</c:v>
                  </c:pt>
                  <c:pt idx="1">
                    <c:v>r</c:v>
                  </c:pt>
                  <c:pt idx="2">
                    <c:v>a</c:v>
                  </c:pt>
                  <c:pt idx="3">
                    <c:v>a</c:v>
                  </c:pt>
                  <c:pt idx="4">
                    <c:v>a</c:v>
                  </c:pt>
                  <c:pt idx="5">
                    <c:v>r</c:v>
                  </c:pt>
                  <c:pt idx="6">
                    <c:v>a</c:v>
                  </c:pt>
                  <c:pt idx="7">
                    <c:v>a</c:v>
                  </c:pt>
                  <c:pt idx="8">
                    <c:v>a</c:v>
                  </c:pt>
                  <c:pt idx="9">
                    <c:v>r</c:v>
                  </c:pt>
                  <c:pt idx="10">
                    <c:v>a</c:v>
                  </c:pt>
                  <c:pt idx="11">
                    <c:v>a</c:v>
                  </c:pt>
                  <c:pt idx="12">
                    <c:v>a</c:v>
                  </c:pt>
                  <c:pt idx="13">
                    <c:v>r</c:v>
                  </c:pt>
                  <c:pt idx="14">
                    <c:v>a</c:v>
                  </c:pt>
                  <c:pt idx="15">
                    <c:v>a</c:v>
                  </c:pt>
                  <c:pt idx="16">
                    <c:v>a</c:v>
                  </c:pt>
                  <c:pt idx="17">
                    <c:v>a</c:v>
                  </c:pt>
                  <c:pt idx="18">
                    <c:v>a</c:v>
                  </c:pt>
                  <c:pt idx="19">
                    <c:v>a</c:v>
                  </c:pt>
                </c:lvl>
                <c:lvl>
                  <c:pt idx="0">
                    <c:v>a</c:v>
                  </c:pt>
                  <c:pt idx="1">
                    <c:v>a</c:v>
                  </c:pt>
                  <c:pt idx="2">
                    <c:v>a</c:v>
                  </c:pt>
                  <c:pt idx="3">
                    <c:v>a</c:v>
                  </c:pt>
                  <c:pt idx="4">
                    <c:v>a</c:v>
                  </c:pt>
                  <c:pt idx="5">
                    <c:v>a</c:v>
                  </c:pt>
                  <c:pt idx="6">
                    <c:v>r</c:v>
                  </c:pt>
                  <c:pt idx="7">
                    <c:v>a</c:v>
                  </c:pt>
                  <c:pt idx="8">
                    <c:v>  r</c:v>
                  </c:pt>
                  <c:pt idx="9">
                    <c:v>a</c:v>
                  </c:pt>
                  <c:pt idx="10">
                    <c:v>a</c:v>
                  </c:pt>
                  <c:pt idx="11">
                    <c:v>a</c:v>
                  </c:pt>
                  <c:pt idx="12">
                    <c:v>a</c:v>
                  </c:pt>
                  <c:pt idx="13">
                    <c:v>r</c:v>
                  </c:pt>
                  <c:pt idx="14">
                    <c:v>a</c:v>
                  </c:pt>
                  <c:pt idx="15">
                    <c:v>a</c:v>
                  </c:pt>
                  <c:pt idx="16">
                    <c:v>r</c:v>
                  </c:pt>
                  <c:pt idx="17">
                    <c:v>a</c:v>
                  </c:pt>
                  <c:pt idx="18">
                    <c:v>a</c:v>
                  </c:pt>
                  <c:pt idx="19">
                    <c:v>a</c:v>
                  </c:pt>
                </c:lvl>
                <c:lvl>
                  <c:pt idx="0">
                    <c:v>KARTHIK</c:v>
                  </c:pt>
                  <c:pt idx="1">
                    <c:v>KARTHIK</c:v>
                  </c:pt>
                  <c:pt idx="2">
                    <c:v>KARTHIK</c:v>
                  </c:pt>
                  <c:pt idx="3">
                    <c:v>KARTHIK</c:v>
                  </c:pt>
                  <c:pt idx="4">
                    <c:v>KARTHIK</c:v>
                  </c:pt>
                  <c:pt idx="5">
                    <c:v>SHIVANI</c:v>
                  </c:pt>
                  <c:pt idx="6">
                    <c:v>SHIVANI</c:v>
                  </c:pt>
                  <c:pt idx="7">
                    <c:v>SHIVANI</c:v>
                  </c:pt>
                  <c:pt idx="8">
                    <c:v>SHIVANI</c:v>
                  </c:pt>
                  <c:pt idx="9">
                    <c:v>SHIVANI</c:v>
                  </c:pt>
                  <c:pt idx="10">
                    <c:v>SHIVANI</c:v>
                  </c:pt>
                  <c:pt idx="11">
                    <c:v>RANJITH</c:v>
                  </c:pt>
                  <c:pt idx="12">
                    <c:v>RANJITH</c:v>
                  </c:pt>
                  <c:pt idx="13">
                    <c:v>RANJITH</c:v>
                  </c:pt>
                  <c:pt idx="14">
                    <c:v>RANJITH</c:v>
                  </c:pt>
                  <c:pt idx="15">
                    <c:v>RANJITH</c:v>
                  </c:pt>
                  <c:pt idx="16">
                    <c:v>RAMESH</c:v>
                  </c:pt>
                  <c:pt idx="17">
                    <c:v>RAMESH</c:v>
                  </c:pt>
                  <c:pt idx="18">
                    <c:v>RAMESH</c:v>
                  </c:pt>
                  <c:pt idx="19">
                    <c:v>RAMESH</c:v>
                  </c:pt>
                </c:lvl>
                <c:lvl>
                  <c:pt idx="0">
                    <c:v>ABI</c:v>
                  </c:pt>
                  <c:pt idx="1">
                    <c:v>SUBETHA</c:v>
                  </c:pt>
                  <c:pt idx="2">
                    <c:v>LITHI</c:v>
                  </c:pt>
                  <c:pt idx="3">
                    <c:v>KEERTHI</c:v>
                  </c:pt>
                  <c:pt idx="4">
                    <c:v>VENNILA</c:v>
                  </c:pt>
                  <c:pt idx="5">
                    <c:v>SRITHAR</c:v>
                  </c:pt>
                  <c:pt idx="6">
                    <c:v>ANU</c:v>
                  </c:pt>
                  <c:pt idx="7">
                    <c:v>LIGAM</c:v>
                  </c:pt>
                  <c:pt idx="8">
                    <c:v>SUBASH</c:v>
                  </c:pt>
                  <c:pt idx="9">
                    <c:v>KUSI</c:v>
                  </c:pt>
                  <c:pt idx="10">
                    <c:v>KRISHNA</c:v>
                  </c:pt>
                  <c:pt idx="11">
                    <c:v>KOWSHI</c:v>
                  </c:pt>
                  <c:pt idx="12">
                    <c:v>BALAJI</c:v>
                  </c:pt>
                  <c:pt idx="13">
                    <c:v>KANNA</c:v>
                  </c:pt>
                  <c:pt idx="14">
                    <c:v>JOTHI</c:v>
                  </c:pt>
                  <c:pt idx="15">
                    <c:v>PAVI</c:v>
                  </c:pt>
                  <c:pt idx="16">
                    <c:v>DIVYA</c:v>
                  </c:pt>
                  <c:pt idx="17">
                    <c:v>DHANUSH</c:v>
                  </c:pt>
                  <c:pt idx="18">
                    <c:v>RAM</c:v>
                  </c:pt>
                  <c:pt idx="19">
                    <c:v>JAANU</c:v>
                  </c:pt>
                </c:lvl>
                <c:lvl>
                  <c:pt idx="0">
                    <c:v>10001</c:v>
                  </c:pt>
                  <c:pt idx="1">
                    <c:v>10002</c:v>
                  </c:pt>
                  <c:pt idx="2">
                    <c:v>10003</c:v>
                  </c:pt>
                  <c:pt idx="3">
                    <c:v>10004</c:v>
                  </c:pt>
                  <c:pt idx="4">
                    <c:v>10005</c:v>
                  </c:pt>
                  <c:pt idx="5">
                    <c:v>10006</c:v>
                  </c:pt>
                  <c:pt idx="6">
                    <c:v>10007</c:v>
                  </c:pt>
                  <c:pt idx="7">
                    <c:v>10008</c:v>
                  </c:pt>
                  <c:pt idx="8">
                    <c:v>10009</c:v>
                  </c:pt>
                  <c:pt idx="9">
                    <c:v>10010</c:v>
                  </c:pt>
                  <c:pt idx="10">
                    <c:v>10011</c:v>
                  </c:pt>
                  <c:pt idx="11">
                    <c:v>10012</c:v>
                  </c:pt>
                  <c:pt idx="12">
                    <c:v>10013</c:v>
                  </c:pt>
                  <c:pt idx="13">
                    <c:v>10014</c:v>
                  </c:pt>
                  <c:pt idx="14">
                    <c:v>10015</c:v>
                  </c:pt>
                  <c:pt idx="15">
                    <c:v>10016</c:v>
                  </c:pt>
                  <c:pt idx="16">
                    <c:v>10017</c:v>
                  </c:pt>
                  <c:pt idx="17">
                    <c:v>10018</c:v>
                  </c:pt>
                  <c:pt idx="18">
                    <c:v>10019</c:v>
                  </c:pt>
                  <c:pt idx="19">
                    <c:v>10020</c:v>
                  </c:pt>
                </c:lvl>
              </c:multiLvlStrCache>
            </c:multiLvlStrRef>
          </c:cat>
          <c:val>
            <c:numRef>
              <c:f>Sheet1!$L$4:$L$23</c:f>
              <c:numCache>
                <c:formatCode>General</c:formatCode>
                <c:ptCount val="20"/>
                <c:pt idx="0">
                  <c:v>3</c:v>
                </c:pt>
                <c:pt idx="1">
                  <c:v>2</c:v>
                </c:pt>
                <c:pt idx="2">
                  <c:v>4</c:v>
                </c:pt>
                <c:pt idx="3">
                  <c:v>4</c:v>
                </c:pt>
                <c:pt idx="4">
                  <c:v>1</c:v>
                </c:pt>
                <c:pt idx="5">
                  <c:v>3</c:v>
                </c:pt>
                <c:pt idx="6">
                  <c:v>4</c:v>
                </c:pt>
                <c:pt idx="7">
                  <c:v>5</c:v>
                </c:pt>
                <c:pt idx="8">
                  <c:v>2</c:v>
                </c:pt>
                <c:pt idx="9">
                  <c:v>1</c:v>
                </c:pt>
                <c:pt idx="10">
                  <c:v>3</c:v>
                </c:pt>
                <c:pt idx="11">
                  <c:v>2</c:v>
                </c:pt>
                <c:pt idx="12">
                  <c:v>4</c:v>
                </c:pt>
                <c:pt idx="13">
                  <c:v>1</c:v>
                </c:pt>
                <c:pt idx="14">
                  <c:v>3</c:v>
                </c:pt>
                <c:pt idx="15">
                  <c:v>5</c:v>
                </c:pt>
                <c:pt idx="16">
                  <c:v>2</c:v>
                </c:pt>
                <c:pt idx="17">
                  <c:v>4</c:v>
                </c:pt>
                <c:pt idx="18">
                  <c:v>3</c:v>
                </c:pt>
                <c:pt idx="19">
                  <c:v>1</c:v>
                </c:pt>
              </c:numCache>
            </c:numRef>
          </c:val>
        </c:ser>
        <c:gapWidth val="150"/>
        <c:secondPieSize val="75"/>
        <c:serLines/>
      </c:ofPieChart>
    </c:plotArea>
    <c:legend>
      <c:legendPos val="b"/>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13AF51-2C65-43C4-BA68-931F859752B6}" type="datetimeFigureOut">
              <a:rPr lang="en-US" smtClean="0"/>
              <a:pPr/>
              <a:t>8/30/2024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ED2243-2434-4690-8F09-A667E79E53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ED2243-2434-4690-8F09-A667E79E532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ED2243-2434-4690-8F09-A667E79E5322}"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4C2995E-6BE3-45BE-92EF-BB87CE9AFE96}" type="datetimeFigureOut">
              <a:rPr lang="en-US" smtClean="0"/>
              <a:pPr/>
              <a:t>8/30/2024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D49EF6C-B9A6-48B3-88C4-EEE970672494}"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C2995E-6BE3-45BE-92EF-BB87CE9AFE96}"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9EF6C-B9A6-48B3-88C4-EEE97067249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D49EF6C-B9A6-48B3-88C4-EEE970672494}"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C2995E-6BE3-45BE-92EF-BB87CE9AFE96}"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4C2995E-6BE3-45BE-92EF-BB87CE9AFE96}"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D49EF6C-B9A6-48B3-88C4-EEE970672494}"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4C2995E-6BE3-45BE-92EF-BB87CE9AFE96}" type="datetimeFigureOut">
              <a:rPr lang="en-US" smtClean="0"/>
              <a:pPr/>
              <a:t>8/30/2024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D49EF6C-B9A6-48B3-88C4-EEE970672494}"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4C2995E-6BE3-45BE-92EF-BB87CE9AFE96}"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9EF6C-B9A6-48B3-88C4-EEE970672494}"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4C2995E-6BE3-45BE-92EF-BB87CE9AFE96}" type="datetimeFigureOut">
              <a:rPr lang="en-US" smtClean="0"/>
              <a:pPr/>
              <a:t>8/30/2024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D49EF6C-B9A6-48B3-88C4-EEE970672494}"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4C2995E-6BE3-45BE-92EF-BB87CE9AFE96}"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D49EF6C-B9A6-48B3-88C4-EEE9706724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4C2995E-6BE3-45BE-92EF-BB87CE9AFE96}"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D49EF6C-B9A6-48B3-88C4-EEE9706724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D49EF6C-B9A6-48B3-88C4-EEE97067249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4C2995E-6BE3-45BE-92EF-BB87CE9AFE96}" type="datetimeFigureOut">
              <a:rPr lang="en-US" smtClean="0"/>
              <a:pPr/>
              <a:t>8/30/2024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D49EF6C-B9A6-48B3-88C4-EEE970672494}"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4C2995E-6BE3-45BE-92EF-BB87CE9AFE96}" type="datetimeFigureOut">
              <a:rPr lang="en-US" smtClean="0"/>
              <a:pPr/>
              <a:t>8/30/2024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4C2995E-6BE3-45BE-92EF-BB87CE9AFE96}" type="datetimeFigureOut">
              <a:rPr lang="en-US" smtClean="0"/>
              <a:pPr/>
              <a:t>8/30/2024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D49EF6C-B9A6-48B3-88C4-EEE970672494}"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smtClean="0"/>
              <a:t>EMPLOYEE DATA ANALYSIS USING EXCEL...</a:t>
            </a:r>
            <a:endParaRPr lang="en-US" dirty="0"/>
          </a:p>
        </p:txBody>
      </p:sp>
      <p:sp>
        <p:nvSpPr>
          <p:cNvPr id="3" name="Content Placeholder 2"/>
          <p:cNvSpPr>
            <a:spLocks noGrp="1"/>
          </p:cNvSpPr>
          <p:nvPr>
            <p:ph sz="quarter" idx="1"/>
          </p:nvPr>
        </p:nvSpPr>
        <p:spPr/>
        <p:txBody>
          <a:bodyPr/>
          <a:lstStyle/>
          <a:p>
            <a:pPr>
              <a:buNone/>
            </a:pPr>
            <a:r>
              <a:rPr lang="en-US" dirty="0" smtClean="0"/>
              <a:t>STUDENT </a:t>
            </a:r>
            <a:r>
              <a:rPr lang="en-US" dirty="0" smtClean="0"/>
              <a:t>NAME:G.R.GNANESH</a:t>
            </a:r>
            <a:endParaRPr lang="en-US" dirty="0" smtClean="0"/>
          </a:p>
          <a:p>
            <a:pPr>
              <a:buNone/>
            </a:pPr>
            <a:r>
              <a:rPr lang="en-US" smtClean="0"/>
              <a:t>REGISTER </a:t>
            </a:r>
            <a:r>
              <a:rPr lang="en-US" smtClean="0"/>
              <a:t>NUMBER:312220591/EB6D072A623AAF7B4BC4E7EA2FD04218</a:t>
            </a:r>
            <a:endParaRPr lang="en-US" dirty="0" smtClean="0"/>
          </a:p>
          <a:p>
            <a:pPr>
              <a:buNone/>
            </a:pPr>
            <a:r>
              <a:rPr lang="en-US" dirty="0" smtClean="0"/>
              <a:t>DEPARTMENT:B.COM A/F 3</a:t>
            </a:r>
            <a:r>
              <a:rPr lang="en-US" baseline="30000" dirty="0" smtClean="0"/>
              <a:t>RD</a:t>
            </a:r>
            <a:r>
              <a:rPr lang="en-US" dirty="0" smtClean="0"/>
              <a:t> YEAR</a:t>
            </a:r>
          </a:p>
          <a:p>
            <a:pPr>
              <a:buNone/>
            </a:pPr>
            <a:r>
              <a:rPr lang="en-US" dirty="0" smtClean="0"/>
              <a:t>COLLEGE:VALLAL P.T.LEE CHENGALVARAYA NAICKER ARTS AND SCIENCE COLLEGE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sz="quarter" idx="1"/>
          </p:nvPr>
        </p:nvSpPr>
        <p:spPr/>
        <p:txBody>
          <a:bodyPr>
            <a:normAutofit fontScale="85000" lnSpcReduction="10000"/>
          </a:bodyPr>
          <a:lstStyle/>
          <a:p>
            <a:r>
              <a:rPr lang="en-US" sz="2400" dirty="0" smtClean="0"/>
              <a:t>The analysis of the employee performance data provides a comprehensive overview of current performance levels, development needs, and areas for improvement. Here are the key takeaways:</a:t>
            </a:r>
          </a:p>
          <a:p>
            <a:r>
              <a:rPr lang="en-US" sz="2400" dirty="0" smtClean="0"/>
              <a:t>1. Overall Performance: -</a:t>
            </a:r>
          </a:p>
          <a:p>
            <a:pPr>
              <a:buNone/>
            </a:pPr>
            <a:r>
              <a:rPr lang="en-US" sz="2400" dirty="0" smtClean="0"/>
              <a:t>                        The majority of employees are performing well, as indicated by the high average performance ratings (4.2/5) and a strong goal achievement rate (85%). This suggests that current performance management practices are effective in </a:t>
            </a:r>
            <a:r>
              <a:rPr lang="en-US" sz="2400" dirty="0" err="1" smtClean="0"/>
              <a:t>aligningindividual</a:t>
            </a:r>
            <a:r>
              <a:rPr lang="en-US" sz="2400" dirty="0" smtClean="0"/>
              <a:t> contributions with organizational objectives.2. 2. Discrepancies and Feedback:</a:t>
            </a:r>
          </a:p>
          <a:p>
            <a:pPr>
              <a:buNone/>
            </a:pPr>
            <a:r>
              <a:rPr lang="en-US" sz="2400" dirty="0" smtClean="0"/>
              <a:t>                   A slight gap between self-assessments and managerial ratings indicates potential differences in perception or understanding of performance expectations. Addressing this gap through enhanced feedback mechanisms and clearer communication can help align self-perceptions with managerial evaluations.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t>
            </a:r>
            <a:endParaRPr lang="en-US" dirty="0"/>
          </a:p>
        </p:txBody>
      </p:sp>
      <p:sp>
        <p:nvSpPr>
          <p:cNvPr id="3" name="Content Placeholder 2"/>
          <p:cNvSpPr>
            <a:spLocks noGrp="1"/>
          </p:cNvSpPr>
          <p:nvPr>
            <p:ph sz="quarter" idx="1"/>
          </p:nvPr>
        </p:nvSpPr>
        <p:spPr/>
        <p:txBody>
          <a:bodyPr/>
          <a:lstStyle/>
          <a:p>
            <a:r>
              <a:rPr lang="en-US" dirty="0" smtClean="0"/>
              <a:t>Problem statement</a:t>
            </a:r>
          </a:p>
          <a:p>
            <a:r>
              <a:rPr lang="en-US" dirty="0" smtClean="0"/>
              <a:t>Project overview</a:t>
            </a:r>
          </a:p>
          <a:p>
            <a:r>
              <a:rPr lang="en-US" dirty="0" smtClean="0"/>
              <a:t>End user</a:t>
            </a:r>
          </a:p>
          <a:p>
            <a:r>
              <a:rPr lang="en-US" dirty="0" smtClean="0"/>
              <a:t>Our solution and proposition</a:t>
            </a:r>
          </a:p>
          <a:p>
            <a:r>
              <a:rPr lang="en-US" dirty="0" smtClean="0"/>
              <a:t>Dataset description</a:t>
            </a:r>
          </a:p>
          <a:p>
            <a:r>
              <a:rPr lang="en-US" dirty="0" err="1" smtClean="0"/>
              <a:t>Modelling</a:t>
            </a:r>
            <a:r>
              <a:rPr lang="en-US" dirty="0" smtClean="0"/>
              <a:t> approach</a:t>
            </a:r>
          </a:p>
          <a:p>
            <a:r>
              <a:rPr lang="en-US" dirty="0" smtClean="0"/>
              <a:t>Result </a:t>
            </a:r>
            <a:r>
              <a:rPr lang="en-US" smtClean="0"/>
              <a:t>and discussion</a:t>
            </a:r>
          </a:p>
          <a:p>
            <a:r>
              <a:rPr lang="en-US" smtClean="0"/>
              <a:t>Conclusion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214338"/>
          <a:ext cx="9144000" cy="6833229"/>
        </p:xfrm>
        <a:graphic>
          <a:graphicData uri="http://schemas.openxmlformats.org/drawingml/2006/table">
            <a:tbl>
              <a:tblPr/>
              <a:tblGrid>
                <a:gridCol w="333394"/>
                <a:gridCol w="578230"/>
                <a:gridCol w="666786"/>
                <a:gridCol w="611220"/>
                <a:gridCol w="515717"/>
                <a:gridCol w="864738"/>
                <a:gridCol w="963714"/>
                <a:gridCol w="692832"/>
                <a:gridCol w="989760"/>
                <a:gridCol w="718879"/>
                <a:gridCol w="296928"/>
                <a:gridCol w="791808"/>
                <a:gridCol w="977151"/>
                <a:gridCol w="142843"/>
              </a:tblGrid>
              <a:tr h="500066">
                <a:tc>
                  <a:txBody>
                    <a:bodyPr/>
                    <a:lstStyle/>
                    <a:p>
                      <a:pPr algn="l" fontAlgn="b"/>
                      <a:endParaRPr lang="en-US" sz="4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gridSpan="9">
                  <a:txBody>
                    <a:bodyPr/>
                    <a:lstStyle/>
                    <a:p>
                      <a:pPr algn="ctr" fontAlgn="b"/>
                      <a:r>
                        <a:rPr lang="en-US" sz="400" b="1" i="0" u="none" strike="noStrike">
                          <a:solidFill>
                            <a:srgbClr val="000000"/>
                          </a:solidFill>
                          <a:latin typeface="Calibri"/>
                        </a:rPr>
                        <a:t>EMPLOYEE PERFORMANCE RATING CARD  - JAN 2024</a:t>
                      </a:r>
                    </a:p>
                  </a:txBody>
                  <a:tcPr marL="0" marR="0" marT="0" marB="0" anchor="b">
                    <a:lnL>
                      <a:noFill/>
                    </a:lnL>
                    <a:lnR>
                      <a:noFill/>
                    </a:lnR>
                    <a:lnT>
                      <a:noFill/>
                    </a:lnT>
                    <a:lnB>
                      <a:noFill/>
                    </a:lnB>
                    <a:solidFill>
                      <a:srgbClr val="FF99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5750">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285750">
                <a:tc>
                  <a:txBody>
                    <a:bodyPr/>
                    <a:lstStyle/>
                    <a:p>
                      <a:pPr algn="l" fontAlgn="b"/>
                      <a:r>
                        <a:rPr lang="en-US" sz="400" b="0" i="0" u="none" strike="noStrike">
                          <a:solidFill>
                            <a:srgbClr val="000000"/>
                          </a:solidFill>
                          <a:latin typeface="Calibri"/>
                        </a:rPr>
                        <a:t>EMP ID</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EMPLOYEE NAME</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SUPERVISOR NAME</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JOB COMPETENCE</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WORK QUALITY</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PROBLEM SOLVING SKILLS</a:t>
                      </a:r>
                    </a:p>
                  </a:txBody>
                  <a:tcPr marL="0" marR="0" marT="0" marB="0" anchor="b">
                    <a:lnL>
                      <a:noFill/>
                    </a:lnL>
                    <a:lnR>
                      <a:noFill/>
                    </a:lnR>
                    <a:lnT>
                      <a:noFill/>
                    </a:lnT>
                    <a:lnB>
                      <a:noFill/>
                    </a:lnB>
                  </a:tcPr>
                </a:tc>
                <a:tc>
                  <a:txBody>
                    <a:bodyPr/>
                    <a:lstStyle/>
                    <a:p>
                      <a:pPr algn="l" fontAlgn="b"/>
                      <a:r>
                        <a:rPr lang="en-US" sz="400" b="0" i="0" u="none" strike="noStrike" dirty="0">
                          <a:solidFill>
                            <a:srgbClr val="000000"/>
                          </a:solidFill>
                          <a:latin typeface="Calibri"/>
                        </a:rPr>
                        <a:t>PROFESSIONAL KNOWLEDGE</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WORK CONSISTENCY</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TEAMWORK COLLABORATION</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LEADERSHIP ABILITIES</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SCORE</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PERFORMANCE RATING</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10001</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AVINASH</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71</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10002</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NAVEEN</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89</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10003</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KAMALI</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96</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10004</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SURIYA</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89</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10005</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ABINAY</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75</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10006</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SANJAY</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dirty="0" smtClean="0">
                          <a:solidFill>
                            <a:srgbClr val="FF0000"/>
                          </a:solidFill>
                          <a:latin typeface="Webdings"/>
                        </a:rPr>
                        <a:t>EMP </a:t>
                      </a:r>
                      <a:r>
                        <a:rPr lang="en-US" sz="400" b="0" i="0" u="none" strike="noStrike" dirty="0" err="1" smtClean="0">
                          <a:solidFill>
                            <a:srgbClr val="FF0000"/>
                          </a:solidFill>
                          <a:latin typeface="Webdings"/>
                        </a:rPr>
                        <a:t>IDr</a:t>
                      </a:r>
                      <a:endParaRPr lang="en-US" sz="400" b="0" i="0" u="none" strike="noStrike" dirty="0">
                        <a:solidFill>
                          <a:srgbClr val="FF0000"/>
                        </a:solidFill>
                        <a:latin typeface="Webdings"/>
                      </a:endParaRP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56</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10007</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KALAI</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89</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42885">
                <a:tc>
                  <a:txBody>
                    <a:bodyPr/>
                    <a:lstStyle/>
                    <a:p>
                      <a:pPr algn="ctr" fontAlgn="b"/>
                      <a:r>
                        <a:rPr lang="en-US" sz="400" b="0" i="0" u="none" strike="noStrike">
                          <a:solidFill>
                            <a:srgbClr val="000000"/>
                          </a:solidFill>
                          <a:latin typeface="Calibri"/>
                        </a:rPr>
                        <a:t>10008</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MBBAYEA</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47</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10009</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MESI</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ide Latin"/>
                        </a:rPr>
                        <a:t>  </a:t>
                      </a:r>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56</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10010</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RONALDO</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83</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10011</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SURESH</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97</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10012</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98</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10013</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KAARTHI</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65</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10014</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SAM</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48</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10015</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SUBASH</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84</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10016</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DHANUSH</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85</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10017</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SRI</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68</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10018</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NARESH</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78</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10019</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JEEVITHA</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85</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10020</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SATHISH</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58</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dirty="0">
                        <a:solidFill>
                          <a:srgbClr val="000000"/>
                        </a:solidFill>
                        <a:latin typeface="Calibri"/>
                      </a:endParaRP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1785918" y="1214422"/>
          <a:ext cx="5214974" cy="36433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1785926"/>
            <a:ext cx="7908048" cy="2786074"/>
          </a:xfrm>
        </p:spPr>
        <p:txBody>
          <a:bodyPr>
            <a:normAutofit/>
          </a:bodyPr>
          <a:lstStyle/>
          <a:p>
            <a:pPr algn="ctr"/>
            <a:r>
              <a:rPr lang="en-US" sz="6600" b="1" dirty="0" smtClean="0">
                <a:solidFill>
                  <a:srgbClr val="FF0000"/>
                </a:solidFill>
              </a:rPr>
              <a:t>THANK YOU</a:t>
            </a:r>
            <a:endParaRPr lang="en-US" sz="6600" b="1" dirty="0">
              <a:solidFill>
                <a:srgbClr val="FF0000"/>
              </a:solidFill>
            </a:endParaRPr>
          </a:p>
        </p:txBody>
      </p:sp>
      <p:sp>
        <p:nvSpPr>
          <p:cNvPr id="2" name="Title 1"/>
          <p:cNvSpPr>
            <a:spLocks noGrp="1"/>
          </p:cNvSpPr>
          <p:nvPr>
            <p:ph type="ctrTitle"/>
          </p:nvPr>
        </p:nvSpPr>
        <p:spPr>
          <a:xfrm>
            <a:off x="1571604" y="381001"/>
            <a:ext cx="7122230" cy="761983"/>
          </a:xfrm>
        </p:spPr>
        <p:txBody>
          <a:bodyPr>
            <a:norm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smtClean="0"/>
              <a:t>*create a specific goal</a:t>
            </a:r>
          </a:p>
          <a:p>
            <a:r>
              <a:rPr lang="en-US" dirty="0" smtClean="0"/>
              <a:t>*consider what is important</a:t>
            </a:r>
          </a:p>
          <a:p>
            <a:r>
              <a:rPr lang="en-US" dirty="0" smtClean="0"/>
              <a:t>*choose an format </a:t>
            </a:r>
          </a:p>
          <a:p>
            <a:r>
              <a:rPr lang="en-US" dirty="0" smtClean="0"/>
              <a:t>*pick participate </a:t>
            </a:r>
          </a:p>
          <a:p>
            <a:r>
              <a:rPr lang="en-US" dirty="0" smtClean="0"/>
              <a:t>*complete the scorecard </a:t>
            </a:r>
          </a:p>
          <a:p>
            <a:r>
              <a:rPr lang="en-US" dirty="0" smtClean="0"/>
              <a:t>*</a:t>
            </a:r>
            <a:r>
              <a:rPr lang="en-US" dirty="0" err="1" smtClean="0"/>
              <a:t>commicate</a:t>
            </a:r>
            <a:r>
              <a:rPr lang="en-US" smtClean="0"/>
              <a:t> with team members</a:t>
            </a:r>
          </a:p>
          <a:p>
            <a:endParaRPr lang="en-US" dirty="0"/>
          </a:p>
        </p:txBody>
      </p:sp>
      <p:sp>
        <p:nvSpPr>
          <p:cNvPr id="2" name="Title 1"/>
          <p:cNvSpPr>
            <a:spLocks noGrp="1"/>
          </p:cNvSpPr>
          <p:nvPr>
            <p:ph type="ctrTitle"/>
          </p:nvPr>
        </p:nvSpPr>
        <p:spPr/>
        <p:txBody>
          <a:bodyPr>
            <a:normAutofit fontScale="90000"/>
          </a:bodyPr>
          <a:lstStyle/>
          <a:p>
            <a:r>
              <a:rPr lang="en-US" dirty="0" smtClean="0"/>
              <a:t>CREATING AN EMPLOYEE PERFORMANCE SCORCARD IN EXCEL…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50000"/>
                  </a:schemeClr>
                </a:solidFill>
              </a:rPr>
              <a:t>PROBLEM STATEMENT</a:t>
            </a:r>
            <a:endParaRPr lang="en-US" dirty="0">
              <a:solidFill>
                <a:schemeClr val="accent6">
                  <a:lumMod val="50000"/>
                </a:schemeClr>
              </a:solidFill>
            </a:endParaRPr>
          </a:p>
        </p:txBody>
      </p:sp>
      <p:sp>
        <p:nvSpPr>
          <p:cNvPr id="3" name="Content Placeholder 2"/>
          <p:cNvSpPr>
            <a:spLocks noGrp="1"/>
          </p:cNvSpPr>
          <p:nvPr>
            <p:ph sz="quarter" idx="1"/>
          </p:nvPr>
        </p:nvSpPr>
        <p:spPr/>
        <p:txBody>
          <a:bodyPr>
            <a:normAutofit/>
          </a:bodyPr>
          <a:lstStyle/>
          <a:p>
            <a:r>
              <a:rPr lang="en-US" dirty="0" smtClean="0"/>
              <a:t>Let me first explain to you the meaning of a problem statement. A problem statement is a broad overview of the questions that will be addressed in a given area of research. It outlines the description of the issue includes a vision, suggests the method used to solve the problem, and provides a hypothesis. It also gives the negative points of the current situation in the area of the research, explains why these matters, and then propose how the project at hand aims to solve it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14546" y="2819400"/>
            <a:ext cx="6479288" cy="2752740"/>
          </a:xfrm>
        </p:spPr>
        <p:txBody>
          <a:bodyPr>
            <a:normAutofit fontScale="62500" lnSpcReduction="20000"/>
          </a:bodyPr>
          <a:lstStyle/>
          <a:p>
            <a:r>
              <a:rPr lang="en-US" sz="9300" dirty="0" smtClean="0"/>
              <a:t>S</a:t>
            </a:r>
            <a:r>
              <a:rPr lang="en-US" dirty="0" smtClean="0"/>
              <a:t>uccess Metrics:   - Employee satisfaction with the evaluation process   - Improvement in performance metrics   - Increased alignment of individual and organizational goals   - Feedback from stakeholders Risks and Mitigations:   Resistance to Change:  Provide training and communicate benefits.   implementation  Challenges: Start with a pilot </a:t>
            </a:r>
            <a:r>
              <a:rPr lang="en-US" sz="9000" dirty="0" smtClean="0"/>
              <a:t>and</a:t>
            </a:r>
            <a:r>
              <a:rPr lang="en-US" dirty="0" smtClean="0"/>
              <a:t> adjust based on feedback.  Data Security: Ensure secure handling of performance data. Feel free to adjust these components based on the specific needs and context of your organization.</a:t>
            </a:r>
            <a:endParaRPr lang="en-US" dirty="0"/>
          </a:p>
        </p:txBody>
      </p:sp>
      <p:sp>
        <p:nvSpPr>
          <p:cNvPr id="2" name="Title 1"/>
          <p:cNvSpPr>
            <a:spLocks noGrp="1"/>
          </p:cNvSpPr>
          <p:nvPr>
            <p:ph type="ctrTitle"/>
          </p:nvPr>
        </p:nvSpPr>
        <p:spPr/>
        <p:txBody>
          <a:bodyPr/>
          <a:lstStyle/>
          <a:p>
            <a:r>
              <a:rPr smtClean="0">
                <a:solidFill>
                  <a:schemeClr val="accent5">
                    <a:lumMod val="60000"/>
                    <a:lumOff val="40000"/>
                  </a:schemeClr>
                </a:solidFill>
              </a:rPr>
              <a:t>PROJECT OVERVIEW</a:t>
            </a:r>
            <a:endParaRPr lang="en-US" dirty="0">
              <a:solidFill>
                <a:schemeClr val="accent5">
                  <a:lumMod val="60000"/>
                  <a:lumOff val="4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END USER</a:t>
            </a:r>
            <a:endParaRPr lang="en-US" dirty="0">
              <a:solidFill>
                <a:srgbClr val="7030A0"/>
              </a:solidFill>
            </a:endParaRPr>
          </a:p>
        </p:txBody>
      </p:sp>
      <p:sp>
        <p:nvSpPr>
          <p:cNvPr id="4" name="Content Placeholder 3"/>
          <p:cNvSpPr>
            <a:spLocks noGrp="1"/>
          </p:cNvSpPr>
          <p:nvPr>
            <p:ph sz="quarter" idx="1"/>
          </p:nvPr>
        </p:nvSpPr>
        <p:spPr/>
        <p:txBody>
          <a:bodyPr>
            <a:normAutofit fontScale="85000" lnSpcReduction="20000"/>
          </a:bodyPr>
          <a:lstStyle/>
          <a:p>
            <a:pPr>
              <a:buNone/>
            </a:pPr>
            <a:r>
              <a:rPr lang="en-US" dirty="0" smtClean="0"/>
              <a:t>HR Department:</a:t>
            </a:r>
          </a:p>
          <a:p>
            <a:pPr>
              <a:buNone/>
            </a:pPr>
            <a:r>
              <a:rPr lang="en-US" dirty="0" smtClean="0"/>
              <a:t>Purpose: Oversee the performance evaluation process, ensure consistency and fairness, and manage the overall system.</a:t>
            </a:r>
          </a:p>
          <a:p>
            <a:pPr>
              <a:buNone/>
            </a:pPr>
            <a:r>
              <a:rPr lang="en-US" dirty="0" smtClean="0"/>
              <a:t>   </a:t>
            </a:r>
            <a:r>
              <a:rPr lang="en-US" dirty="0" err="1" smtClean="0"/>
              <a:t>Interactio</a:t>
            </a:r>
            <a:r>
              <a:rPr lang="en-US" dirty="0" smtClean="0"/>
              <a:t>.</a:t>
            </a:r>
          </a:p>
          <a:p>
            <a:pPr>
              <a:buNone/>
            </a:pPr>
            <a:r>
              <a:rPr lang="en-US" dirty="0" smtClean="0"/>
              <a:t> Develop and implement evaluation frameworks, train managers and employees, and handle performance-related data and reporting.</a:t>
            </a:r>
          </a:p>
          <a:p>
            <a:pPr>
              <a:buNone/>
            </a:pPr>
            <a:r>
              <a:rPr lang="en-US" dirty="0" smtClean="0"/>
              <a:t>Senior Leadership:</a:t>
            </a:r>
          </a:p>
          <a:p>
            <a:pPr>
              <a:buNone/>
            </a:pPr>
            <a:r>
              <a:rPr lang="en-US" dirty="0" smtClean="0"/>
              <a:t>Purpose: Monitor overall performance trends within the organization, align performance with strategic goals, and make high-level decisions based on performance data.</a:t>
            </a:r>
          </a:p>
          <a:p>
            <a:pPr>
              <a:buNone/>
            </a:pPr>
            <a:r>
              <a:rPr lang="en-US" dirty="0" smtClean="0"/>
              <a:t>Interaction: Review aggregated performance data, assess the effectiveness of the evaluation system, and drive organizational change based on insights gathered.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A50021"/>
                </a:solidFill>
              </a:rPr>
              <a:t>OUR SOLUTION AND PROPOSITION</a:t>
            </a:r>
            <a:endParaRPr lang="en-US" dirty="0">
              <a:solidFill>
                <a:srgbClr val="A50021"/>
              </a:solidFill>
            </a:endParaRPr>
          </a:p>
        </p:txBody>
      </p:sp>
      <p:sp>
        <p:nvSpPr>
          <p:cNvPr id="4" name="Content Placeholder 3"/>
          <p:cNvSpPr>
            <a:spLocks noGrp="1"/>
          </p:cNvSpPr>
          <p:nvPr>
            <p:ph sz="quarter" idx="1"/>
          </p:nvPr>
        </p:nvSpPr>
        <p:spPr/>
        <p:txBody>
          <a:bodyPr>
            <a:normAutofit fontScale="92500" lnSpcReduction="10000"/>
          </a:bodyPr>
          <a:lstStyle/>
          <a:p>
            <a:r>
              <a:rPr lang="en-US" dirty="0" smtClean="0"/>
              <a:t> For </a:t>
            </a:r>
            <a:r>
              <a:rPr lang="en-US" dirty="0" err="1" smtClean="0"/>
              <a:t>Employees:Clear</a:t>
            </a:r>
            <a:r>
              <a:rPr lang="en-US" dirty="0" smtClean="0"/>
              <a:t> understanding of performance expectations, continuous feedback for growth, and recognition for achievements.</a:t>
            </a:r>
          </a:p>
          <a:p>
            <a:r>
              <a:rPr lang="en-US" dirty="0" smtClean="0"/>
              <a:t> For Managers: Streamlined evaluation process, better insights into team performance, and improved ability to guide and support employees.</a:t>
            </a:r>
          </a:p>
          <a:p>
            <a:r>
              <a:rPr lang="en-US" dirty="0" smtClean="0"/>
              <a:t>For HR: Enhanced ability to manage performance data, ensure consistency, and provide training and support.</a:t>
            </a:r>
          </a:p>
          <a:p>
            <a:r>
              <a:rPr lang="en-US" dirty="0" smtClean="0"/>
              <a:t>For Senior </a:t>
            </a:r>
            <a:r>
              <a:rPr lang="en-US" dirty="0" err="1" smtClean="0"/>
              <a:t>Leadership:Greater</a:t>
            </a:r>
            <a:r>
              <a:rPr lang="en-US" dirty="0" smtClean="0"/>
              <a:t> visibility into organizational performance trends, more effective alignment of goals, and data-driven decision-making.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DATASET DESCRIPTION</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Performance Analysis: Identify trends and areas for improvement, and assess the effectiveness of training programs</a:t>
            </a:r>
          </a:p>
          <a:p>
            <a:pPr>
              <a:buNone/>
            </a:pPr>
            <a:r>
              <a:rPr lang="en-US" dirty="0" smtClean="0"/>
              <a:t>Employee Development: Tailor development plans and identify training needs based on performance data.</a:t>
            </a:r>
          </a:p>
          <a:p>
            <a:pPr>
              <a:buNone/>
            </a:pPr>
            <a:r>
              <a:rPr lang="en-US" dirty="0" smtClean="0"/>
              <a:t>Decision-Making: Inform decisions related to promotions, bonuses, and other HR-related actions.</a:t>
            </a:r>
          </a:p>
          <a:p>
            <a:pPr>
              <a:buNone/>
            </a:pPr>
            <a:r>
              <a:rPr lang="en-US" dirty="0" smtClean="0"/>
              <a:t>This dataset provides a comprehensive view of employee performance and can be used for in-depth analysis and decision-making.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MODELLING  APPROACH</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To model employee performance effectively, a structured approach is crucial. Here’s a step-by-step methodology for building and implementing an employee performance model</a:t>
            </a:r>
          </a:p>
          <a:p>
            <a:r>
              <a:rPr lang="en-US" dirty="0" smtClean="0"/>
              <a:t>- Identify Variables: Choose relevant features that influence performance, such as: Performance ratings  - Self-assessment scores   Manager feedback  Training and development activities  Attendance and absenteeism</a:t>
            </a:r>
          </a:p>
          <a:p>
            <a:r>
              <a:rPr lang="en-US" dirty="0" smtClean="0"/>
              <a:t>Data  Transformation: Normalize or scale features if needed to ensure consistency in the model</a:t>
            </a:r>
          </a:p>
          <a:p>
            <a:r>
              <a:rPr lang="en-US" dirty="0" smtClean="0"/>
              <a:t>Model Selection: Choose Modeling Techniques: Depending on the objectives,</a:t>
            </a:r>
          </a:p>
          <a:p>
            <a:r>
              <a:rPr lang="en-US" dirty="0" smtClean="0"/>
              <a:t> select appropriate models</a:t>
            </a:r>
          </a:p>
          <a:p>
            <a:r>
              <a:rPr lang="en-US" dirty="0" smtClean="0"/>
              <a:t>Regress Analysis: For predicting performance ratings or outcomes based on various features.  Classification Models:  To categorize: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PERFORMANCE METRICS:</a:t>
            </a:r>
          </a:p>
          <a:p>
            <a:pPr>
              <a:buNone/>
            </a:pPr>
            <a:r>
              <a:rPr lang="en-US" dirty="0" smtClean="0"/>
              <a:t>             1.AVERAGE PERFORMANCE RATING</a:t>
            </a:r>
          </a:p>
          <a:p>
            <a:pPr>
              <a:buNone/>
            </a:pPr>
            <a:r>
              <a:rPr lang="en-US" dirty="0" smtClean="0"/>
              <a:t>              2.VALUE</a:t>
            </a:r>
          </a:p>
          <a:p>
            <a:pPr>
              <a:buNone/>
            </a:pPr>
            <a:r>
              <a:rPr lang="en-US" dirty="0" smtClean="0"/>
              <a:t>              3.INTERPRETATION</a:t>
            </a:r>
          </a:p>
          <a:p>
            <a:pPr>
              <a:buNone/>
            </a:pPr>
            <a:r>
              <a:rPr lang="en-US" dirty="0" smtClean="0"/>
              <a:t>              4.GOAL ACHIVEMENT RATE</a:t>
            </a:r>
          </a:p>
          <a:p>
            <a:pPr>
              <a:buNone/>
            </a:pPr>
            <a:r>
              <a:rPr lang="en-US" dirty="0" smtClean="0"/>
              <a:t>              5.AVERAGE SCORE</a:t>
            </a:r>
          </a:p>
          <a:p>
            <a:pPr>
              <a:buNone/>
            </a:pPr>
            <a:r>
              <a:rPr lang="en-US" dirty="0" smtClean="0"/>
              <a:t> Performance Analysis: High Performance Ratings: The average performance rating of 4.2 indicates that the majority of employees are performing well.</a:t>
            </a:r>
          </a:p>
          <a:p>
            <a:pPr>
              <a:buNone/>
            </a:pPr>
            <a:r>
              <a:rPr lang="en-US" dirty="0" smtClean="0"/>
              <a:t>       This is consistent with the high goal achievement rate, suggesting effective goal setting and alignment with organizational objectives. </a:t>
            </a:r>
          </a:p>
          <a:p>
            <a:pPr>
              <a:buNone/>
            </a:pPr>
            <a:r>
              <a:rPr lang="en-US"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251</TotalTime>
  <Words>1077</Words>
  <Application>Microsoft Office PowerPoint</Application>
  <PresentationFormat>On-screen Show (4:3)</PresentationFormat>
  <Paragraphs>321</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EMPLOYEE DATA ANALYSIS USING EXCEL...</vt:lpstr>
      <vt:lpstr>CREATING AN EMPLOYEE PERFORMANCE SCORCARD IN EXCEL…</vt:lpstr>
      <vt:lpstr>PROBLEM STATEMENT</vt:lpstr>
      <vt:lpstr>PROJECT OVERVIEW</vt:lpstr>
      <vt:lpstr>END USER</vt:lpstr>
      <vt:lpstr>OUR SOLUTION AND PROPOSITION</vt:lpstr>
      <vt:lpstr>DATASET DESCRIPTION</vt:lpstr>
      <vt:lpstr>MODELLING  APPROACH</vt:lpstr>
      <vt:lpstr>RESULTS  AND DISCUSSION</vt:lpstr>
      <vt:lpstr>CONCLUSION</vt:lpstr>
      <vt:lpstr>AGEND</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 EMPLOYEE PERFORMANCE SCORCARD IN EXCEL…</dc:title>
  <dc:creator>P.T.LEE CNASC</dc:creator>
  <cp:lastModifiedBy>P.T.LEE CNASC</cp:lastModifiedBy>
  <cp:revision>35</cp:revision>
  <dcterms:created xsi:type="dcterms:W3CDTF">2024-08-23T09:32:56Z</dcterms:created>
  <dcterms:modified xsi:type="dcterms:W3CDTF">2024-08-30T10:40:46Z</dcterms:modified>
</cp:coreProperties>
</file>