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AE951-C302-42DD-B714-392DDAD807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38A9F33-056C-45BE-BC09-CA871F3963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Same scaled X_train and X_test data for one class SVM</a:t>
          </a:r>
        </a:p>
      </dgm:t>
    </dgm:pt>
    <dgm:pt modelId="{5AEDC3FD-65D6-4BB6-B9EB-4453CAC8E59E}" type="parTrans" cxnId="{CD27AE8C-4EC8-4B7E-A58E-DE666A1ED3BA}">
      <dgm:prSet/>
      <dgm:spPr/>
      <dgm:t>
        <a:bodyPr/>
        <a:lstStyle/>
        <a:p>
          <a:endParaRPr lang="en-US"/>
        </a:p>
      </dgm:t>
    </dgm:pt>
    <dgm:pt modelId="{0EBA1694-A638-40E2-95A7-B85ACCEA0A76}" type="sibTrans" cxnId="{CD27AE8C-4EC8-4B7E-A58E-DE666A1ED3BA}">
      <dgm:prSet/>
      <dgm:spPr/>
      <dgm:t>
        <a:bodyPr/>
        <a:lstStyle/>
        <a:p>
          <a:endParaRPr lang="en-US"/>
        </a:p>
      </dgm:t>
    </dgm:pt>
    <dgm:pt modelId="{ED1B5F8F-2E8E-4A36-95CD-3903792F1F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Parameters:</a:t>
          </a:r>
        </a:p>
      </dgm:t>
    </dgm:pt>
    <dgm:pt modelId="{7A9390D7-A3C0-4949-9F03-31E7EC265899}" type="parTrans" cxnId="{CD86117F-F0B6-4D58-B8B8-B55AE5807477}">
      <dgm:prSet/>
      <dgm:spPr/>
      <dgm:t>
        <a:bodyPr/>
        <a:lstStyle/>
        <a:p>
          <a:endParaRPr lang="en-US"/>
        </a:p>
      </dgm:t>
    </dgm:pt>
    <dgm:pt modelId="{02E806F9-47C0-48CB-B257-C3FEFE464279}" type="sibTrans" cxnId="{CD86117F-F0B6-4D58-B8B8-B55AE5807477}">
      <dgm:prSet/>
      <dgm:spPr/>
      <dgm:t>
        <a:bodyPr/>
        <a:lstStyle/>
        <a:p>
          <a:endParaRPr lang="en-US"/>
        </a:p>
      </dgm:t>
    </dgm:pt>
    <dgm:pt modelId="{82692DD9-D6A8-4531-AD6E-C6CEA574ED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Kernel: Radial Basis Function (rbf) for non-linear data separation.</a:t>
          </a:r>
        </a:p>
      </dgm:t>
    </dgm:pt>
    <dgm:pt modelId="{B4D9FD3F-00C2-4FCB-9365-1532D042E052}" type="parTrans" cxnId="{42D185F2-9C40-4133-BB3A-4D6ED58770BB}">
      <dgm:prSet/>
      <dgm:spPr/>
      <dgm:t>
        <a:bodyPr/>
        <a:lstStyle/>
        <a:p>
          <a:endParaRPr lang="en-US"/>
        </a:p>
      </dgm:t>
    </dgm:pt>
    <dgm:pt modelId="{ADC4A330-1B73-46E8-94F3-56EC2ECF0B78}" type="sibTrans" cxnId="{42D185F2-9C40-4133-BB3A-4D6ED58770BB}">
      <dgm:prSet/>
      <dgm:spPr/>
      <dgm:t>
        <a:bodyPr/>
        <a:lstStyle/>
        <a:p>
          <a:endParaRPr lang="en-US"/>
        </a:p>
      </dgm:t>
    </dgm:pt>
    <dgm:pt modelId="{0B087A72-0F98-44A0-90B8-1D8D0D57B7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Gamma: 'auto' for automatic selection based on input features.</a:t>
          </a:r>
        </a:p>
      </dgm:t>
    </dgm:pt>
    <dgm:pt modelId="{EC39BAAD-FF1D-49F8-AC96-9B8211FEACF0}" type="parTrans" cxnId="{3C8B2FBB-5AC3-496F-8179-EF3544C2D2AC}">
      <dgm:prSet/>
      <dgm:spPr/>
      <dgm:t>
        <a:bodyPr/>
        <a:lstStyle/>
        <a:p>
          <a:endParaRPr lang="en-US"/>
        </a:p>
      </dgm:t>
    </dgm:pt>
    <dgm:pt modelId="{37C80377-7627-49CF-ADC4-E996A68F84F7}" type="sibTrans" cxnId="{3C8B2FBB-5AC3-496F-8179-EF3544C2D2AC}">
      <dgm:prSet/>
      <dgm:spPr/>
      <dgm:t>
        <a:bodyPr/>
        <a:lstStyle/>
        <a:p>
          <a:endParaRPr lang="en-US"/>
        </a:p>
      </dgm:t>
    </dgm:pt>
    <dgm:pt modelId="{C53C2248-F2B2-4007-91BD-F5DA02B574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Nu: Sets the threshold at 0.05, controlling the fraction of outliers and margin size.</a:t>
          </a:r>
        </a:p>
      </dgm:t>
    </dgm:pt>
    <dgm:pt modelId="{C16D7F7B-07B4-49BB-B8B1-EF1212F10A6F}" type="parTrans" cxnId="{98859F0B-2BDE-4D12-BA7E-7D5159186EEF}">
      <dgm:prSet/>
      <dgm:spPr/>
      <dgm:t>
        <a:bodyPr/>
        <a:lstStyle/>
        <a:p>
          <a:endParaRPr lang="en-US"/>
        </a:p>
      </dgm:t>
    </dgm:pt>
    <dgm:pt modelId="{E34625B4-5B19-45CE-8806-FF71660C2BA0}" type="sibTrans" cxnId="{98859F0B-2BDE-4D12-BA7E-7D5159186EEF}">
      <dgm:prSet/>
      <dgm:spPr/>
      <dgm:t>
        <a:bodyPr/>
        <a:lstStyle/>
        <a:p>
          <a:endParaRPr lang="en-US"/>
        </a:p>
      </dgm:t>
    </dgm:pt>
    <dgm:pt modelId="{B07DFAC7-314B-419F-A288-BBE38E7D8C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Label Assignment:</a:t>
          </a:r>
        </a:p>
      </dgm:t>
    </dgm:pt>
    <dgm:pt modelId="{58E5927F-8195-4BCB-A316-B1CDC2D70F07}" type="parTrans" cxnId="{9BD768EE-56DF-4173-A591-F73EB2658D6A}">
      <dgm:prSet/>
      <dgm:spPr/>
      <dgm:t>
        <a:bodyPr/>
        <a:lstStyle/>
        <a:p>
          <a:endParaRPr lang="en-US"/>
        </a:p>
      </dgm:t>
    </dgm:pt>
    <dgm:pt modelId="{370F24AD-D55D-4A2D-AE78-2115E03AC8C1}" type="sibTrans" cxnId="{9BD768EE-56DF-4173-A591-F73EB2658D6A}">
      <dgm:prSet/>
      <dgm:spPr/>
      <dgm:t>
        <a:bodyPr/>
        <a:lstStyle/>
        <a:p>
          <a:endParaRPr lang="en-US"/>
        </a:p>
      </dgm:t>
    </dgm:pt>
    <dgm:pt modelId="{0872A5A6-DB8E-4CDA-B456-9B50C37A89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Translates anomaly scores into interpretable labels from </a:t>
          </a:r>
          <a:r>
            <a:rPr lang="en-US" b="1"/>
            <a:t>y_pred_train_svm, y_pred_test_svm</a:t>
          </a:r>
          <a:endParaRPr lang="en-US"/>
        </a:p>
      </dgm:t>
    </dgm:pt>
    <dgm:pt modelId="{B20D5C61-1D2D-4EF6-A533-BDB2E26C2FE8}" type="parTrans" cxnId="{A7E1DFA5-2FEC-4F5F-9737-7336BF9DA2C0}">
      <dgm:prSet/>
      <dgm:spPr/>
      <dgm:t>
        <a:bodyPr/>
        <a:lstStyle/>
        <a:p>
          <a:endParaRPr lang="en-US"/>
        </a:p>
      </dgm:t>
    </dgm:pt>
    <dgm:pt modelId="{AD70EA80-5D76-4473-8B94-5C1E58756E07}" type="sibTrans" cxnId="{A7E1DFA5-2FEC-4F5F-9737-7336BF9DA2C0}">
      <dgm:prSet/>
      <dgm:spPr/>
      <dgm:t>
        <a:bodyPr/>
        <a:lstStyle/>
        <a:p>
          <a:endParaRPr lang="en-US"/>
        </a:p>
      </dgm:t>
    </dgm:pt>
    <dgm:pt modelId="{23E7AD5F-3F66-44D1-AD88-74132C1B9F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'Bad' for anomalies (-1).</a:t>
          </a:r>
        </a:p>
      </dgm:t>
    </dgm:pt>
    <dgm:pt modelId="{1138457D-C516-4B87-8C52-B74008FABED5}" type="parTrans" cxnId="{A8289A2A-52B6-46B5-85E5-0129BBDD7DC6}">
      <dgm:prSet/>
      <dgm:spPr/>
      <dgm:t>
        <a:bodyPr/>
        <a:lstStyle/>
        <a:p>
          <a:endParaRPr lang="en-US"/>
        </a:p>
      </dgm:t>
    </dgm:pt>
    <dgm:pt modelId="{4E0B1A56-4295-4E3A-ABFA-93FD361370A1}" type="sibTrans" cxnId="{A8289A2A-52B6-46B5-85E5-0129BBDD7DC6}">
      <dgm:prSet/>
      <dgm:spPr/>
      <dgm:t>
        <a:bodyPr/>
        <a:lstStyle/>
        <a:p>
          <a:endParaRPr lang="en-US"/>
        </a:p>
      </dgm:t>
    </dgm:pt>
    <dgm:pt modelId="{C6109B49-544E-40D1-99E3-D095B2152D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'Good' for normal observations (+1).</a:t>
          </a:r>
        </a:p>
      </dgm:t>
    </dgm:pt>
    <dgm:pt modelId="{2BFACDC1-CB31-4961-BCDB-E7282BB71F07}" type="parTrans" cxnId="{0A89E180-C435-48DF-BF75-CFC5ADD229DE}">
      <dgm:prSet/>
      <dgm:spPr/>
      <dgm:t>
        <a:bodyPr/>
        <a:lstStyle/>
        <a:p>
          <a:endParaRPr lang="en-US"/>
        </a:p>
      </dgm:t>
    </dgm:pt>
    <dgm:pt modelId="{B38FC774-CC5D-48FC-98F7-F4107A5A5DAB}" type="sibTrans" cxnId="{0A89E180-C435-48DF-BF75-CFC5ADD229DE}">
      <dgm:prSet/>
      <dgm:spPr/>
      <dgm:t>
        <a:bodyPr/>
        <a:lstStyle/>
        <a:p>
          <a:endParaRPr lang="en-US"/>
        </a:p>
      </dgm:t>
    </dgm:pt>
    <dgm:pt modelId="{D538CA4D-6F2B-4C58-9F5E-263D1E8664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Applies this labeling both to training and test datasets.</a:t>
          </a:r>
        </a:p>
      </dgm:t>
    </dgm:pt>
    <dgm:pt modelId="{A59E6397-35AD-4110-93DD-FAA8B7644DB4}" type="parTrans" cxnId="{A0B2B899-4D32-4BCD-9539-0E09DE0BFB85}">
      <dgm:prSet/>
      <dgm:spPr/>
      <dgm:t>
        <a:bodyPr/>
        <a:lstStyle/>
        <a:p>
          <a:endParaRPr lang="en-US"/>
        </a:p>
      </dgm:t>
    </dgm:pt>
    <dgm:pt modelId="{95E816E2-1285-4BA2-998F-00E900A33854}" type="sibTrans" cxnId="{A0B2B899-4D32-4BCD-9539-0E09DE0BFB85}">
      <dgm:prSet/>
      <dgm:spPr/>
      <dgm:t>
        <a:bodyPr/>
        <a:lstStyle/>
        <a:p>
          <a:endParaRPr lang="en-US"/>
        </a:p>
      </dgm:t>
    </dgm:pt>
    <dgm:pt modelId="{E0573D00-2C43-485C-B433-3D6F354235CA}" type="pres">
      <dgm:prSet presAssocID="{3E3AE951-C302-42DD-B714-392DDAD8077F}" presName="root" presStyleCnt="0">
        <dgm:presLayoutVars>
          <dgm:dir/>
          <dgm:resizeHandles val="exact"/>
        </dgm:presLayoutVars>
      </dgm:prSet>
      <dgm:spPr/>
    </dgm:pt>
    <dgm:pt modelId="{37522AE4-60E9-4648-9A45-E9CAF5B792C7}" type="pres">
      <dgm:prSet presAssocID="{238A9F33-056C-45BE-BC09-CA871F3963EB}" presName="compNode" presStyleCnt="0"/>
      <dgm:spPr/>
    </dgm:pt>
    <dgm:pt modelId="{799B19F8-C597-4EB1-9E60-FD11DE6B118D}" type="pres">
      <dgm:prSet presAssocID="{238A9F33-056C-45BE-BC09-CA871F3963EB}" presName="bgRect" presStyleLbl="bgShp" presStyleIdx="0" presStyleCnt="3"/>
      <dgm:spPr/>
    </dgm:pt>
    <dgm:pt modelId="{83BBA1A2-68B9-4959-AABF-50B1006F62EB}" type="pres">
      <dgm:prSet presAssocID="{238A9F33-056C-45BE-BC09-CA871F3963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9B44ECB-FBFC-48C1-B457-D249F97802F8}" type="pres">
      <dgm:prSet presAssocID="{238A9F33-056C-45BE-BC09-CA871F3963EB}" presName="spaceRect" presStyleCnt="0"/>
      <dgm:spPr/>
    </dgm:pt>
    <dgm:pt modelId="{71E113BE-23E6-4765-A38C-275E63FBB8E3}" type="pres">
      <dgm:prSet presAssocID="{238A9F33-056C-45BE-BC09-CA871F3963EB}" presName="parTx" presStyleLbl="revTx" presStyleIdx="0" presStyleCnt="5">
        <dgm:presLayoutVars>
          <dgm:chMax val="0"/>
          <dgm:chPref val="0"/>
        </dgm:presLayoutVars>
      </dgm:prSet>
      <dgm:spPr/>
    </dgm:pt>
    <dgm:pt modelId="{BCD47E34-34D1-48A9-9540-302E916AE01B}" type="pres">
      <dgm:prSet presAssocID="{0EBA1694-A638-40E2-95A7-B85ACCEA0A76}" presName="sibTrans" presStyleCnt="0"/>
      <dgm:spPr/>
    </dgm:pt>
    <dgm:pt modelId="{1010D2FF-CAA1-4A81-8A9F-991987FDBC62}" type="pres">
      <dgm:prSet presAssocID="{ED1B5F8F-2E8E-4A36-95CD-3903792F1FD1}" presName="compNode" presStyleCnt="0"/>
      <dgm:spPr/>
    </dgm:pt>
    <dgm:pt modelId="{7263520F-2030-4A3D-A20A-F23730A3BD11}" type="pres">
      <dgm:prSet presAssocID="{ED1B5F8F-2E8E-4A36-95CD-3903792F1FD1}" presName="bgRect" presStyleLbl="bgShp" presStyleIdx="1" presStyleCnt="3"/>
      <dgm:spPr/>
    </dgm:pt>
    <dgm:pt modelId="{F1F89A7C-C9FF-4467-BBA5-E07C629FEB5E}" type="pres">
      <dgm:prSet presAssocID="{ED1B5F8F-2E8E-4A36-95CD-3903792F1F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40D19C5D-475E-430B-B809-B461C780C5C1}" type="pres">
      <dgm:prSet presAssocID="{ED1B5F8F-2E8E-4A36-95CD-3903792F1FD1}" presName="spaceRect" presStyleCnt="0"/>
      <dgm:spPr/>
    </dgm:pt>
    <dgm:pt modelId="{17246390-F2F4-49C3-8E9F-0F8FF8F73B1F}" type="pres">
      <dgm:prSet presAssocID="{ED1B5F8F-2E8E-4A36-95CD-3903792F1FD1}" presName="parTx" presStyleLbl="revTx" presStyleIdx="1" presStyleCnt="5">
        <dgm:presLayoutVars>
          <dgm:chMax val="0"/>
          <dgm:chPref val="0"/>
        </dgm:presLayoutVars>
      </dgm:prSet>
      <dgm:spPr/>
    </dgm:pt>
    <dgm:pt modelId="{1CC3FA2C-7D14-4F70-9354-F5749FCB4A3F}" type="pres">
      <dgm:prSet presAssocID="{ED1B5F8F-2E8E-4A36-95CD-3903792F1FD1}" presName="desTx" presStyleLbl="revTx" presStyleIdx="2" presStyleCnt="5">
        <dgm:presLayoutVars/>
      </dgm:prSet>
      <dgm:spPr/>
    </dgm:pt>
    <dgm:pt modelId="{C477D2C0-724D-44DE-9777-57D87D2D3F60}" type="pres">
      <dgm:prSet presAssocID="{02E806F9-47C0-48CB-B257-C3FEFE464279}" presName="sibTrans" presStyleCnt="0"/>
      <dgm:spPr/>
    </dgm:pt>
    <dgm:pt modelId="{40439129-33DB-4747-8B34-AE3FDDB55B65}" type="pres">
      <dgm:prSet presAssocID="{B07DFAC7-314B-419F-A288-BBE38E7D8CB2}" presName="compNode" presStyleCnt="0"/>
      <dgm:spPr/>
    </dgm:pt>
    <dgm:pt modelId="{B8AAE0D4-951F-4A1E-BF1F-C84BA73F22E0}" type="pres">
      <dgm:prSet presAssocID="{B07DFAC7-314B-419F-A288-BBE38E7D8CB2}" presName="bgRect" presStyleLbl="bgShp" presStyleIdx="2" presStyleCnt="3"/>
      <dgm:spPr/>
    </dgm:pt>
    <dgm:pt modelId="{2CE908B8-83DE-4376-B750-8D7DA54F6A8E}" type="pres">
      <dgm:prSet presAssocID="{B07DFAC7-314B-419F-A288-BBE38E7D8C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AF208977-514A-4C08-B1E6-41A248FE2564}" type="pres">
      <dgm:prSet presAssocID="{B07DFAC7-314B-419F-A288-BBE38E7D8CB2}" presName="spaceRect" presStyleCnt="0"/>
      <dgm:spPr/>
    </dgm:pt>
    <dgm:pt modelId="{DE9B9BF3-B5D8-47D5-8D37-ADCF5A14D8AB}" type="pres">
      <dgm:prSet presAssocID="{B07DFAC7-314B-419F-A288-BBE38E7D8CB2}" presName="parTx" presStyleLbl="revTx" presStyleIdx="3" presStyleCnt="5">
        <dgm:presLayoutVars>
          <dgm:chMax val="0"/>
          <dgm:chPref val="0"/>
        </dgm:presLayoutVars>
      </dgm:prSet>
      <dgm:spPr/>
    </dgm:pt>
    <dgm:pt modelId="{788C60ED-00B4-4459-BEE7-192FF189B62A}" type="pres">
      <dgm:prSet presAssocID="{B07DFAC7-314B-419F-A288-BBE38E7D8CB2}" presName="desTx" presStyleLbl="revTx" presStyleIdx="4" presStyleCnt="5">
        <dgm:presLayoutVars/>
      </dgm:prSet>
      <dgm:spPr/>
    </dgm:pt>
  </dgm:ptLst>
  <dgm:cxnLst>
    <dgm:cxn modelId="{98859F0B-2BDE-4D12-BA7E-7D5159186EEF}" srcId="{ED1B5F8F-2E8E-4A36-95CD-3903792F1FD1}" destId="{C53C2248-F2B2-4007-91BD-F5DA02B57466}" srcOrd="2" destOrd="0" parTransId="{C16D7F7B-07B4-49BB-B8B1-EF1212F10A6F}" sibTransId="{E34625B4-5B19-45CE-8806-FF71660C2BA0}"/>
    <dgm:cxn modelId="{06848C18-66CF-5C44-B00B-4896FECE34CC}" type="presOf" srcId="{3E3AE951-C302-42DD-B714-392DDAD8077F}" destId="{E0573D00-2C43-485C-B433-3D6F354235CA}" srcOrd="0" destOrd="0" presId="urn:microsoft.com/office/officeart/2018/2/layout/IconVerticalSolidList"/>
    <dgm:cxn modelId="{042CAC18-566B-1B45-8171-35B27AA98FDC}" type="presOf" srcId="{C53C2248-F2B2-4007-91BD-F5DA02B57466}" destId="{1CC3FA2C-7D14-4F70-9354-F5749FCB4A3F}" srcOrd="0" destOrd="2" presId="urn:microsoft.com/office/officeart/2018/2/layout/IconVerticalSolidList"/>
    <dgm:cxn modelId="{A8289A2A-52B6-46B5-85E5-0129BBDD7DC6}" srcId="{B07DFAC7-314B-419F-A288-BBE38E7D8CB2}" destId="{23E7AD5F-3F66-44D1-AD88-74132C1B9F4C}" srcOrd="1" destOrd="0" parTransId="{1138457D-C516-4B87-8C52-B74008FABED5}" sibTransId="{4E0B1A56-4295-4E3A-ABFA-93FD361370A1}"/>
    <dgm:cxn modelId="{965BA34D-0870-F04B-BC8A-718E1C36EA11}" type="presOf" srcId="{B07DFAC7-314B-419F-A288-BBE38E7D8CB2}" destId="{DE9B9BF3-B5D8-47D5-8D37-ADCF5A14D8AB}" srcOrd="0" destOrd="0" presId="urn:microsoft.com/office/officeart/2018/2/layout/IconVerticalSolidList"/>
    <dgm:cxn modelId="{3D1EC075-632C-ED40-926F-EB65DF0AA6E8}" type="presOf" srcId="{0872A5A6-DB8E-4CDA-B456-9B50C37A89D2}" destId="{788C60ED-00B4-4459-BEE7-192FF189B62A}" srcOrd="0" destOrd="0" presId="urn:microsoft.com/office/officeart/2018/2/layout/IconVerticalSolidList"/>
    <dgm:cxn modelId="{6A4F4377-FCCB-AA45-817D-5C20F1354E2C}" type="presOf" srcId="{238A9F33-056C-45BE-BC09-CA871F3963EB}" destId="{71E113BE-23E6-4765-A38C-275E63FBB8E3}" srcOrd="0" destOrd="0" presId="urn:microsoft.com/office/officeart/2018/2/layout/IconVerticalSolidList"/>
    <dgm:cxn modelId="{CD86117F-F0B6-4D58-B8B8-B55AE5807477}" srcId="{3E3AE951-C302-42DD-B714-392DDAD8077F}" destId="{ED1B5F8F-2E8E-4A36-95CD-3903792F1FD1}" srcOrd="1" destOrd="0" parTransId="{7A9390D7-A3C0-4949-9F03-31E7EC265899}" sibTransId="{02E806F9-47C0-48CB-B257-C3FEFE464279}"/>
    <dgm:cxn modelId="{E0727380-82C3-644A-8033-89C2FD52E085}" type="presOf" srcId="{C6109B49-544E-40D1-99E3-D095B2152D6E}" destId="{788C60ED-00B4-4459-BEE7-192FF189B62A}" srcOrd="0" destOrd="2" presId="urn:microsoft.com/office/officeart/2018/2/layout/IconVerticalSolidList"/>
    <dgm:cxn modelId="{0A89E180-C435-48DF-BF75-CFC5ADD229DE}" srcId="{B07DFAC7-314B-419F-A288-BBE38E7D8CB2}" destId="{C6109B49-544E-40D1-99E3-D095B2152D6E}" srcOrd="2" destOrd="0" parTransId="{2BFACDC1-CB31-4961-BCDB-E7282BB71F07}" sibTransId="{B38FC774-CC5D-48FC-98F7-F4107A5A5DAB}"/>
    <dgm:cxn modelId="{EEB91688-84BC-B246-B4FF-C2DBEF24F90F}" type="presOf" srcId="{23E7AD5F-3F66-44D1-AD88-74132C1B9F4C}" destId="{788C60ED-00B4-4459-BEE7-192FF189B62A}" srcOrd="0" destOrd="1" presId="urn:microsoft.com/office/officeart/2018/2/layout/IconVerticalSolidList"/>
    <dgm:cxn modelId="{CD27AE8C-4EC8-4B7E-A58E-DE666A1ED3BA}" srcId="{3E3AE951-C302-42DD-B714-392DDAD8077F}" destId="{238A9F33-056C-45BE-BC09-CA871F3963EB}" srcOrd="0" destOrd="0" parTransId="{5AEDC3FD-65D6-4BB6-B9EB-4453CAC8E59E}" sibTransId="{0EBA1694-A638-40E2-95A7-B85ACCEA0A76}"/>
    <dgm:cxn modelId="{1EEEF397-AEB6-7C46-9ACA-7C905B63AB2E}" type="presOf" srcId="{ED1B5F8F-2E8E-4A36-95CD-3903792F1FD1}" destId="{17246390-F2F4-49C3-8E9F-0F8FF8F73B1F}" srcOrd="0" destOrd="0" presId="urn:microsoft.com/office/officeart/2018/2/layout/IconVerticalSolidList"/>
    <dgm:cxn modelId="{A0B2B899-4D32-4BCD-9539-0E09DE0BFB85}" srcId="{B07DFAC7-314B-419F-A288-BBE38E7D8CB2}" destId="{D538CA4D-6F2B-4C58-9F5E-263D1E866442}" srcOrd="3" destOrd="0" parTransId="{A59E6397-35AD-4110-93DD-FAA8B7644DB4}" sibTransId="{95E816E2-1285-4BA2-998F-00E900A33854}"/>
    <dgm:cxn modelId="{A7E1DFA5-2FEC-4F5F-9737-7336BF9DA2C0}" srcId="{B07DFAC7-314B-419F-A288-BBE38E7D8CB2}" destId="{0872A5A6-DB8E-4CDA-B456-9B50C37A89D2}" srcOrd="0" destOrd="0" parTransId="{B20D5C61-1D2D-4EF6-A533-BDB2E26C2FE8}" sibTransId="{AD70EA80-5D76-4473-8B94-5C1E58756E07}"/>
    <dgm:cxn modelId="{7A75CEA9-BD34-8840-8DCD-403CBF320D81}" type="presOf" srcId="{82692DD9-D6A8-4531-AD6E-C6CEA574EDF8}" destId="{1CC3FA2C-7D14-4F70-9354-F5749FCB4A3F}" srcOrd="0" destOrd="0" presId="urn:microsoft.com/office/officeart/2018/2/layout/IconVerticalSolidList"/>
    <dgm:cxn modelId="{3C8B2FBB-5AC3-496F-8179-EF3544C2D2AC}" srcId="{ED1B5F8F-2E8E-4A36-95CD-3903792F1FD1}" destId="{0B087A72-0F98-44A0-90B8-1D8D0D57B725}" srcOrd="1" destOrd="0" parTransId="{EC39BAAD-FF1D-49F8-AC96-9B8211FEACF0}" sibTransId="{37C80377-7627-49CF-ADC4-E996A68F84F7}"/>
    <dgm:cxn modelId="{D06A0ACD-92F1-DE46-90FF-E317C1B62E68}" type="presOf" srcId="{D538CA4D-6F2B-4C58-9F5E-263D1E866442}" destId="{788C60ED-00B4-4459-BEE7-192FF189B62A}" srcOrd="0" destOrd="3" presId="urn:microsoft.com/office/officeart/2018/2/layout/IconVerticalSolidList"/>
    <dgm:cxn modelId="{CD665EDB-7648-0F45-8D4A-888B0BEE212A}" type="presOf" srcId="{0B087A72-0F98-44A0-90B8-1D8D0D57B725}" destId="{1CC3FA2C-7D14-4F70-9354-F5749FCB4A3F}" srcOrd="0" destOrd="1" presId="urn:microsoft.com/office/officeart/2018/2/layout/IconVerticalSolidList"/>
    <dgm:cxn modelId="{9BD768EE-56DF-4173-A591-F73EB2658D6A}" srcId="{3E3AE951-C302-42DD-B714-392DDAD8077F}" destId="{B07DFAC7-314B-419F-A288-BBE38E7D8CB2}" srcOrd="2" destOrd="0" parTransId="{58E5927F-8195-4BCB-A316-B1CDC2D70F07}" sibTransId="{370F24AD-D55D-4A2D-AE78-2115E03AC8C1}"/>
    <dgm:cxn modelId="{42D185F2-9C40-4133-BB3A-4D6ED58770BB}" srcId="{ED1B5F8F-2E8E-4A36-95CD-3903792F1FD1}" destId="{82692DD9-D6A8-4531-AD6E-C6CEA574EDF8}" srcOrd="0" destOrd="0" parTransId="{B4D9FD3F-00C2-4FCB-9365-1532D042E052}" sibTransId="{ADC4A330-1B73-46E8-94F3-56EC2ECF0B78}"/>
    <dgm:cxn modelId="{F47738E2-F4DC-6E49-B99B-EEC544ADD2D5}" type="presParOf" srcId="{E0573D00-2C43-485C-B433-3D6F354235CA}" destId="{37522AE4-60E9-4648-9A45-E9CAF5B792C7}" srcOrd="0" destOrd="0" presId="urn:microsoft.com/office/officeart/2018/2/layout/IconVerticalSolidList"/>
    <dgm:cxn modelId="{B3519A43-EE2E-7142-B898-59640E03DD37}" type="presParOf" srcId="{37522AE4-60E9-4648-9A45-E9CAF5B792C7}" destId="{799B19F8-C597-4EB1-9E60-FD11DE6B118D}" srcOrd="0" destOrd="0" presId="urn:microsoft.com/office/officeart/2018/2/layout/IconVerticalSolidList"/>
    <dgm:cxn modelId="{00D5D17F-1A43-F844-AB08-0870D4BFF754}" type="presParOf" srcId="{37522AE4-60E9-4648-9A45-E9CAF5B792C7}" destId="{83BBA1A2-68B9-4959-AABF-50B1006F62EB}" srcOrd="1" destOrd="0" presId="urn:microsoft.com/office/officeart/2018/2/layout/IconVerticalSolidList"/>
    <dgm:cxn modelId="{AEBB536A-8074-074C-85C4-BFFF69395249}" type="presParOf" srcId="{37522AE4-60E9-4648-9A45-E9CAF5B792C7}" destId="{69B44ECB-FBFC-48C1-B457-D249F97802F8}" srcOrd="2" destOrd="0" presId="urn:microsoft.com/office/officeart/2018/2/layout/IconVerticalSolidList"/>
    <dgm:cxn modelId="{F5B20E04-941C-AF46-8E83-DEBAE7A0BF4E}" type="presParOf" srcId="{37522AE4-60E9-4648-9A45-E9CAF5B792C7}" destId="{71E113BE-23E6-4765-A38C-275E63FBB8E3}" srcOrd="3" destOrd="0" presId="urn:microsoft.com/office/officeart/2018/2/layout/IconVerticalSolidList"/>
    <dgm:cxn modelId="{1A61B507-488C-8E4A-862C-295499A09A00}" type="presParOf" srcId="{E0573D00-2C43-485C-B433-3D6F354235CA}" destId="{BCD47E34-34D1-48A9-9540-302E916AE01B}" srcOrd="1" destOrd="0" presId="urn:microsoft.com/office/officeart/2018/2/layout/IconVerticalSolidList"/>
    <dgm:cxn modelId="{69627A52-3888-1E40-9850-55F51F4694BE}" type="presParOf" srcId="{E0573D00-2C43-485C-B433-3D6F354235CA}" destId="{1010D2FF-CAA1-4A81-8A9F-991987FDBC62}" srcOrd="2" destOrd="0" presId="urn:microsoft.com/office/officeart/2018/2/layout/IconVerticalSolidList"/>
    <dgm:cxn modelId="{9C50BF23-80A0-CE4F-B48E-FB4BC076E38D}" type="presParOf" srcId="{1010D2FF-CAA1-4A81-8A9F-991987FDBC62}" destId="{7263520F-2030-4A3D-A20A-F23730A3BD11}" srcOrd="0" destOrd="0" presId="urn:microsoft.com/office/officeart/2018/2/layout/IconVerticalSolidList"/>
    <dgm:cxn modelId="{6BFF4DC1-1E66-2E40-BF76-310D3FCFFBA9}" type="presParOf" srcId="{1010D2FF-CAA1-4A81-8A9F-991987FDBC62}" destId="{F1F89A7C-C9FF-4467-BBA5-E07C629FEB5E}" srcOrd="1" destOrd="0" presId="urn:microsoft.com/office/officeart/2018/2/layout/IconVerticalSolidList"/>
    <dgm:cxn modelId="{AD2D3AB4-DAD6-9141-8914-CB2D8FFDB046}" type="presParOf" srcId="{1010D2FF-CAA1-4A81-8A9F-991987FDBC62}" destId="{40D19C5D-475E-430B-B809-B461C780C5C1}" srcOrd="2" destOrd="0" presId="urn:microsoft.com/office/officeart/2018/2/layout/IconVerticalSolidList"/>
    <dgm:cxn modelId="{7C6C9F6B-58B2-A742-9579-1CA7F1022DA0}" type="presParOf" srcId="{1010D2FF-CAA1-4A81-8A9F-991987FDBC62}" destId="{17246390-F2F4-49C3-8E9F-0F8FF8F73B1F}" srcOrd="3" destOrd="0" presId="urn:microsoft.com/office/officeart/2018/2/layout/IconVerticalSolidList"/>
    <dgm:cxn modelId="{4B3301CD-BD42-E544-BE13-6396C4A6EA49}" type="presParOf" srcId="{1010D2FF-CAA1-4A81-8A9F-991987FDBC62}" destId="{1CC3FA2C-7D14-4F70-9354-F5749FCB4A3F}" srcOrd="4" destOrd="0" presId="urn:microsoft.com/office/officeart/2018/2/layout/IconVerticalSolidList"/>
    <dgm:cxn modelId="{5FABD8E4-342E-F842-B32F-BF9824183A20}" type="presParOf" srcId="{E0573D00-2C43-485C-B433-3D6F354235CA}" destId="{C477D2C0-724D-44DE-9777-57D87D2D3F60}" srcOrd="3" destOrd="0" presId="urn:microsoft.com/office/officeart/2018/2/layout/IconVerticalSolidList"/>
    <dgm:cxn modelId="{C0606F76-BB91-BD4F-B984-A5CE2F1F158F}" type="presParOf" srcId="{E0573D00-2C43-485C-B433-3D6F354235CA}" destId="{40439129-33DB-4747-8B34-AE3FDDB55B65}" srcOrd="4" destOrd="0" presId="urn:microsoft.com/office/officeart/2018/2/layout/IconVerticalSolidList"/>
    <dgm:cxn modelId="{A8B87B14-13A9-CE4D-9D03-8C82440080BD}" type="presParOf" srcId="{40439129-33DB-4747-8B34-AE3FDDB55B65}" destId="{B8AAE0D4-951F-4A1E-BF1F-C84BA73F22E0}" srcOrd="0" destOrd="0" presId="urn:microsoft.com/office/officeart/2018/2/layout/IconVerticalSolidList"/>
    <dgm:cxn modelId="{F36D88D6-3E9F-3D46-81AA-EA14B47C551A}" type="presParOf" srcId="{40439129-33DB-4747-8B34-AE3FDDB55B65}" destId="{2CE908B8-83DE-4376-B750-8D7DA54F6A8E}" srcOrd="1" destOrd="0" presId="urn:microsoft.com/office/officeart/2018/2/layout/IconVerticalSolidList"/>
    <dgm:cxn modelId="{6FF80D12-FA19-A543-8F9B-EE7FE1CC2F90}" type="presParOf" srcId="{40439129-33DB-4747-8B34-AE3FDDB55B65}" destId="{AF208977-514A-4C08-B1E6-41A248FE2564}" srcOrd="2" destOrd="0" presId="urn:microsoft.com/office/officeart/2018/2/layout/IconVerticalSolidList"/>
    <dgm:cxn modelId="{8DA92800-7BB2-374B-8F3F-9EF78237C46A}" type="presParOf" srcId="{40439129-33DB-4747-8B34-AE3FDDB55B65}" destId="{DE9B9BF3-B5D8-47D5-8D37-ADCF5A14D8AB}" srcOrd="3" destOrd="0" presId="urn:microsoft.com/office/officeart/2018/2/layout/IconVerticalSolidList"/>
    <dgm:cxn modelId="{764E20F4-161E-FB4C-95D0-8CFFB2B3517D}" type="presParOf" srcId="{40439129-33DB-4747-8B34-AE3FDDB55B65}" destId="{788C60ED-00B4-4459-BEE7-192FF189B62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B19F8-C597-4EB1-9E60-FD11DE6B118D}">
      <dsp:nvSpPr>
        <dsp:cNvPr id="0" name=""/>
        <dsp:cNvSpPr/>
      </dsp:nvSpPr>
      <dsp:spPr>
        <a:xfrm>
          <a:off x="0" y="2717"/>
          <a:ext cx="9867900" cy="12707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BA1A2-68B9-4959-AABF-50B1006F62EB}">
      <dsp:nvSpPr>
        <dsp:cNvPr id="0" name=""/>
        <dsp:cNvSpPr/>
      </dsp:nvSpPr>
      <dsp:spPr>
        <a:xfrm>
          <a:off x="384391" y="288628"/>
          <a:ext cx="698893" cy="698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113BE-23E6-4765-A38C-275E63FBB8E3}">
      <dsp:nvSpPr>
        <dsp:cNvPr id="0" name=""/>
        <dsp:cNvSpPr/>
      </dsp:nvSpPr>
      <dsp:spPr>
        <a:xfrm>
          <a:off x="1467676" y="2717"/>
          <a:ext cx="8398789" cy="1270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84" tIns="134484" rIns="134484" bIns="1344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Used Same scaled X_train and X_test data for one class SVM</a:t>
          </a:r>
        </a:p>
      </dsp:txBody>
      <dsp:txXfrm>
        <a:off x="1467676" y="2717"/>
        <a:ext cx="8398789" cy="1270715"/>
      </dsp:txXfrm>
    </dsp:sp>
    <dsp:sp modelId="{7263520F-2030-4A3D-A20A-F23730A3BD11}">
      <dsp:nvSpPr>
        <dsp:cNvPr id="0" name=""/>
        <dsp:cNvSpPr/>
      </dsp:nvSpPr>
      <dsp:spPr>
        <a:xfrm>
          <a:off x="0" y="1591111"/>
          <a:ext cx="9867900" cy="12707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89A7C-C9FF-4467-BBA5-E07C629FEB5E}">
      <dsp:nvSpPr>
        <dsp:cNvPr id="0" name=""/>
        <dsp:cNvSpPr/>
      </dsp:nvSpPr>
      <dsp:spPr>
        <a:xfrm>
          <a:off x="384391" y="1877022"/>
          <a:ext cx="698893" cy="698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46390-F2F4-49C3-8E9F-0F8FF8F73B1F}">
      <dsp:nvSpPr>
        <dsp:cNvPr id="0" name=""/>
        <dsp:cNvSpPr/>
      </dsp:nvSpPr>
      <dsp:spPr>
        <a:xfrm>
          <a:off x="1467676" y="1591111"/>
          <a:ext cx="4440555" cy="1270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84" tIns="134484" rIns="134484" bIns="1344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Key Parameters:</a:t>
          </a:r>
        </a:p>
      </dsp:txBody>
      <dsp:txXfrm>
        <a:off x="1467676" y="1591111"/>
        <a:ext cx="4440555" cy="1270715"/>
      </dsp:txXfrm>
    </dsp:sp>
    <dsp:sp modelId="{1CC3FA2C-7D14-4F70-9354-F5749FCB4A3F}">
      <dsp:nvSpPr>
        <dsp:cNvPr id="0" name=""/>
        <dsp:cNvSpPr/>
      </dsp:nvSpPr>
      <dsp:spPr>
        <a:xfrm>
          <a:off x="5908231" y="1591111"/>
          <a:ext cx="3958234" cy="1270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84" tIns="134484" rIns="134484" bIns="13448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Kernel: Radial Basis Function (rbf) for non-linear data separation.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Gamma: 'auto' for automatic selection based on input features.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Nu: Sets the threshold at 0.05, controlling the fraction of outliers and margin size.</a:t>
          </a:r>
        </a:p>
      </dsp:txBody>
      <dsp:txXfrm>
        <a:off x="5908231" y="1591111"/>
        <a:ext cx="3958234" cy="1270715"/>
      </dsp:txXfrm>
    </dsp:sp>
    <dsp:sp modelId="{B8AAE0D4-951F-4A1E-BF1F-C84BA73F22E0}">
      <dsp:nvSpPr>
        <dsp:cNvPr id="0" name=""/>
        <dsp:cNvSpPr/>
      </dsp:nvSpPr>
      <dsp:spPr>
        <a:xfrm>
          <a:off x="0" y="3179505"/>
          <a:ext cx="9867900" cy="12707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908B8-83DE-4376-B750-8D7DA54F6A8E}">
      <dsp:nvSpPr>
        <dsp:cNvPr id="0" name=""/>
        <dsp:cNvSpPr/>
      </dsp:nvSpPr>
      <dsp:spPr>
        <a:xfrm>
          <a:off x="384391" y="3465416"/>
          <a:ext cx="698893" cy="698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B9BF3-B5D8-47D5-8D37-ADCF5A14D8AB}">
      <dsp:nvSpPr>
        <dsp:cNvPr id="0" name=""/>
        <dsp:cNvSpPr/>
      </dsp:nvSpPr>
      <dsp:spPr>
        <a:xfrm>
          <a:off x="1467676" y="3179505"/>
          <a:ext cx="4440555" cy="1270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84" tIns="134484" rIns="134484" bIns="1344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Label Assignment:</a:t>
          </a:r>
        </a:p>
      </dsp:txBody>
      <dsp:txXfrm>
        <a:off x="1467676" y="3179505"/>
        <a:ext cx="4440555" cy="1270715"/>
      </dsp:txXfrm>
    </dsp:sp>
    <dsp:sp modelId="{788C60ED-00B4-4459-BEE7-192FF189B62A}">
      <dsp:nvSpPr>
        <dsp:cNvPr id="0" name=""/>
        <dsp:cNvSpPr/>
      </dsp:nvSpPr>
      <dsp:spPr>
        <a:xfrm>
          <a:off x="5908231" y="3179505"/>
          <a:ext cx="3958234" cy="1270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84" tIns="134484" rIns="134484" bIns="13448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Translates anomaly scores into interpretable labels from </a:t>
          </a:r>
          <a:r>
            <a:rPr lang="en-US" sz="1100" b="1" kern="1200"/>
            <a:t>y_pred_train_svm, y_pred_test_svm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'Bad' for anomalies (-1).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'Good' for normal observations (+1).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Applies this labeling both to training and test datasets.</a:t>
          </a:r>
        </a:p>
      </dsp:txBody>
      <dsp:txXfrm>
        <a:off x="5908231" y="3179505"/>
        <a:ext cx="3958234" cy="1270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5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4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6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6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1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8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8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0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olab.research.google.com/drive/1RDwUn0oiH4LxBDB1cqNu3USZZXEisZsl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RDwUn0oiH4LxBDB1cqNu3USZZXEisZsl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C0335-3308-A524-A8B6-83DFE513A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125144"/>
            <a:ext cx="9334500" cy="771845"/>
          </a:xfrm>
        </p:spPr>
        <p:txBody>
          <a:bodyPr>
            <a:normAutofit/>
          </a:bodyPr>
          <a:lstStyle/>
          <a:p>
            <a:r>
              <a:rPr lang="en-US" sz="3200" dirty="0"/>
              <a:t>Cyber Threat Detection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3FCFD-8567-E029-BA7D-B5530943E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970269"/>
            <a:ext cx="9334500" cy="563187"/>
          </a:xfrm>
        </p:spPr>
        <p:txBody>
          <a:bodyPr>
            <a:normAutofit/>
          </a:bodyPr>
          <a:lstStyle/>
          <a:p>
            <a:r>
              <a:rPr lang="en-US" sz="1600" dirty="0"/>
              <a:t>Understanding data and exploring algorithms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640D7DA-7A70-FAF6-8AA7-1A3925C38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51" b="26574"/>
          <a:stretch/>
        </p:blipFill>
        <p:spPr>
          <a:xfrm>
            <a:off x="20" y="10"/>
            <a:ext cx="12191980" cy="480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7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B4416B-38BB-4877-A487-E9DD15F7B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C3AB18-3A6A-4986-BACC-5F6761D84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1" cy="205208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3796C-CF7D-0958-680D-CB313590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360901"/>
            <a:ext cx="2869298" cy="134956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Variational Autoencoder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23B74C4-52EF-C503-8CAC-EA511EFD53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634403"/>
              </p:ext>
            </p:extLst>
          </p:nvPr>
        </p:nvGraphicFramePr>
        <p:xfrm>
          <a:off x="5900733" y="0"/>
          <a:ext cx="6291263" cy="67208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62273">
                  <a:extLst>
                    <a:ext uri="{9D8B030D-6E8A-4147-A177-3AD203B41FA5}">
                      <a16:colId xmlns:a16="http://schemas.microsoft.com/office/drawing/2014/main" val="3252068218"/>
                    </a:ext>
                  </a:extLst>
                </a:gridCol>
                <a:gridCol w="1209346">
                  <a:extLst>
                    <a:ext uri="{9D8B030D-6E8A-4147-A177-3AD203B41FA5}">
                      <a16:colId xmlns:a16="http://schemas.microsoft.com/office/drawing/2014/main" val="1409829813"/>
                    </a:ext>
                  </a:extLst>
                </a:gridCol>
                <a:gridCol w="1119644">
                  <a:extLst>
                    <a:ext uri="{9D8B030D-6E8A-4147-A177-3AD203B41FA5}">
                      <a16:colId xmlns:a16="http://schemas.microsoft.com/office/drawing/2014/main" val="3010363582"/>
                    </a:ext>
                  </a:extLst>
                </a:gridCol>
              </a:tblGrid>
              <a:tr h="290783">
                <a:tc>
                  <a:txBody>
                    <a:bodyPr/>
                    <a:lstStyle/>
                    <a:p>
                      <a:pPr fontAlgn="b"/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Layer</a:t>
                      </a:r>
                      <a:r>
                        <a:rPr lang="en-US" sz="1000" b="0" cap="none" spc="0" dirty="0">
                          <a:solidFill>
                            <a:schemeClr val="tx1"/>
                          </a:solidFill>
                          <a:effectLst/>
                        </a:rPr>
                        <a:t> (type)</a:t>
                      </a:r>
                    </a:p>
                  </a:txBody>
                  <a:tcPr marL="21200" marR="21200" marT="39921" marB="39921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Output Shape</a:t>
                      </a:r>
                    </a:p>
                  </a:txBody>
                  <a:tcPr marL="21200" marR="21200" marT="39921" marB="39921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Parameters #</a:t>
                      </a:r>
                    </a:p>
                  </a:txBody>
                  <a:tcPr marL="21200" marR="21200" marT="39921" marB="39921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653852"/>
                  </a:ext>
                </a:extLst>
              </a:tr>
              <a:tr h="290783">
                <a:tc>
                  <a:txBody>
                    <a:bodyPr/>
                    <a:lstStyle/>
                    <a:p>
                      <a:pPr fontAlgn="base"/>
                      <a:r>
                        <a:rPr lang="en-US" sz="100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encoder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_input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InputLayer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21200" marR="21200" marT="39921" marB="3992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(None, 13)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635967"/>
                  </a:ext>
                </a:extLst>
              </a:tr>
              <a:tr h="267333"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encoder (Functional)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[(None, 2),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9220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499086"/>
                  </a:ext>
                </a:extLst>
              </a:tr>
              <a:tr h="290783">
                <a:tc>
                  <a:txBody>
                    <a:bodyPr/>
                    <a:lstStyle/>
                    <a:p>
                      <a:pPr fontAlgn="base"/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200" marR="21200" marT="39921" marB="3992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(None, 2),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404080"/>
                  </a:ext>
                </a:extLst>
              </a:tr>
              <a:tr h="267333">
                <a:tc>
                  <a:txBody>
                    <a:bodyPr/>
                    <a:lstStyle/>
                    <a:p>
                      <a:pPr fontAlgn="base"/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(None, 2)]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67757"/>
                  </a:ext>
                </a:extLst>
              </a:tr>
              <a:tr h="290783"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decoder (Functional)</a:t>
                      </a:r>
                    </a:p>
                  </a:txBody>
                  <a:tcPr marL="21200" marR="21200" marT="39921" marB="3992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(None, 13)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8205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861719"/>
                  </a:ext>
                </a:extLst>
              </a:tr>
              <a:tr h="267333"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dense_6 (Dense)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(None, 512)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7168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944345"/>
                  </a:ext>
                </a:extLst>
              </a:tr>
              <a:tr h="290783"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z_log_var (Dense)</a:t>
                      </a:r>
                    </a:p>
                  </a:txBody>
                  <a:tcPr marL="21200" marR="21200" marT="39921" marB="3992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(None, 2)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1026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22097"/>
                  </a:ext>
                </a:extLst>
              </a:tr>
              <a:tr h="267333"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z_mean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(Dense)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(None, 2)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1026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177568"/>
                  </a:ext>
                </a:extLst>
              </a:tr>
              <a:tr h="290783"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tf.</a:t>
                      </a:r>
                      <a:r>
                        <a:rPr lang="en-US" sz="10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operators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.add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TFOpLambda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21200" marR="21200" marT="39921" marB="3992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(None, 2)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798676"/>
                  </a:ext>
                </a:extLst>
              </a:tr>
              <a:tr h="267333"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tf.math.square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TFOpLambda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(None, 2)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15968"/>
                  </a:ext>
                </a:extLst>
              </a:tr>
              <a:tr h="290783"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tf.cast (TFOpLambda)</a:t>
                      </a:r>
                    </a:p>
                  </a:txBody>
                  <a:tcPr marL="21200" marR="21200" marT="39921" marB="3992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(None, 13)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19527"/>
                  </a:ext>
                </a:extLst>
              </a:tr>
              <a:tr h="267333"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tf.convert_to_tensor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TFOpLambda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(None, 13)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84038"/>
                  </a:ext>
                </a:extLst>
              </a:tr>
              <a:tr h="290783"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tf.math.subtract (TFOpLambda)</a:t>
                      </a:r>
                    </a:p>
                  </a:txBody>
                  <a:tcPr marL="21200" marR="21200" marT="39921" marB="3992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(None, 2)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561727"/>
                  </a:ext>
                </a:extLst>
              </a:tr>
              <a:tr h="267333"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tf.math.exp (TFOpLambda)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(None, 2)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971209"/>
                  </a:ext>
                </a:extLst>
              </a:tr>
              <a:tr h="290783"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tf.keras.backend.binary_crossentropy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TFOpLambda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21200" marR="21200" marT="39921" marB="3992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(None, 13)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701570"/>
                  </a:ext>
                </a:extLst>
              </a:tr>
              <a:tr h="267333"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tf.math.subtract_1 (TFOpLambda)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(None, 2)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29668"/>
                  </a:ext>
                </a:extLst>
              </a:tr>
              <a:tr h="290783"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tf.math.reduce_mean (TFOpLambda)</a:t>
                      </a:r>
                    </a:p>
                  </a:txBody>
                  <a:tcPr marL="21200" marR="21200" marT="39921" marB="3992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(None,)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455977"/>
                  </a:ext>
                </a:extLst>
              </a:tr>
              <a:tr h="267333"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tf.math.reduce_sum (TFOpLambda)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(None,)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50571"/>
                  </a:ext>
                </a:extLst>
              </a:tr>
              <a:tr h="290783"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tf.math.multiply (TFOpLambda)</a:t>
                      </a:r>
                    </a:p>
                  </a:txBody>
                  <a:tcPr marL="21200" marR="21200" marT="39921" marB="3992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(None,)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869965"/>
                  </a:ext>
                </a:extLst>
              </a:tr>
              <a:tr h="267333"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tf.math.multiply_1 (TFOpLambda)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(None,)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143643"/>
                  </a:ext>
                </a:extLst>
              </a:tr>
              <a:tr h="290783"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tf.</a:t>
                      </a: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operators</a:t>
                      </a: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.add_1 (TFOpLambda)</a:t>
                      </a:r>
                    </a:p>
                  </a:txBody>
                  <a:tcPr marL="21200" marR="21200" marT="39921" marB="3992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(None,)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993510"/>
                  </a:ext>
                </a:extLst>
              </a:tr>
              <a:tr h="267333"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tf.math.reduce_mean_1 (TFOpLambda)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527493"/>
                  </a:ext>
                </a:extLst>
              </a:tr>
              <a:tr h="290783"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add_loss (AddLoss)</a:t>
                      </a:r>
                    </a:p>
                  </a:txBody>
                  <a:tcPr marL="21200" marR="21200" marT="39921" marB="3992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21200" marR="21200" marT="39921" marB="3992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385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217C13-144A-F7EA-EEFB-A5F6EF8B5ABD}"/>
              </a:ext>
            </a:extLst>
          </p:cNvPr>
          <p:cNvSpPr txBox="1"/>
          <p:nvPr/>
        </p:nvSpPr>
        <p:spPr>
          <a:xfrm>
            <a:off x="-2" y="2228852"/>
            <a:ext cx="5900735" cy="4770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cs typeface="Calibri" panose="020F0502020204030204" pitchFamily="34" charset="0"/>
              </a:rPr>
              <a:t>Total parameters: 17425</a:t>
            </a:r>
            <a:br>
              <a:rPr lang="en-US" sz="1200" dirty="0">
                <a:cs typeface="Calibri" panose="020F0502020204030204" pitchFamily="34" charset="0"/>
              </a:rPr>
            </a:br>
            <a:r>
              <a:rPr lang="en-US" sz="1200" dirty="0">
                <a:cs typeface="Calibri" panose="020F0502020204030204" pitchFamily="34" charset="0"/>
              </a:rPr>
              <a:t>Trainable parameters: 17425</a:t>
            </a:r>
            <a:br>
              <a:rPr lang="en-US" sz="1200" dirty="0">
                <a:cs typeface="Calibri" panose="020F0502020204030204" pitchFamily="34" charset="0"/>
              </a:rPr>
            </a:br>
            <a:r>
              <a:rPr lang="en-US" sz="1200" dirty="0">
                <a:cs typeface="Calibri" panose="020F0502020204030204" pitchFamily="34" charset="0"/>
              </a:rPr>
              <a:t>Non-trainable parameters: 0</a:t>
            </a:r>
          </a:p>
          <a:p>
            <a:pPr>
              <a:lnSpc>
                <a:spcPct val="150000"/>
              </a:lnSpc>
            </a:pPr>
            <a:endParaRPr lang="en-US" sz="1200" dirty="0"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cs typeface="Calibri" panose="020F0502020204030204" pitchFamily="34" charset="0"/>
              </a:rPr>
              <a:t>Architecture</a:t>
            </a:r>
            <a:r>
              <a:rPr lang="en-US" sz="1200" dirty="0">
                <a:cs typeface="Calibri" panose="020F0502020204030204" pitchFamily="34" charset="0"/>
              </a:rPr>
              <a:t>: Utilizes encoder-decoder framework with a sampling layer for dimensionality reduction and latent variable generation.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cs typeface="Calibri" panose="020F0502020204030204" pitchFamily="34" charset="0"/>
              </a:rPr>
              <a:t>Components</a:t>
            </a:r>
            <a:r>
              <a:rPr lang="en-US" sz="1200" dirty="0">
                <a:cs typeface="Calibri" panose="020F0502020204030204" pitchFamily="34" charset="0"/>
              </a:rPr>
              <a:t>: Features include </a:t>
            </a:r>
            <a:r>
              <a:rPr lang="en-US" sz="1200" dirty="0" err="1">
                <a:cs typeface="Calibri" panose="020F0502020204030204" pitchFamily="34" charset="0"/>
              </a:rPr>
              <a:t>z_mean</a:t>
            </a:r>
            <a:r>
              <a:rPr lang="en-US" sz="1200" dirty="0">
                <a:cs typeface="Calibri" panose="020F0502020204030204" pitchFamily="34" charset="0"/>
              </a:rPr>
              <a:t>, </a:t>
            </a:r>
            <a:r>
              <a:rPr lang="en-US" sz="1200" dirty="0" err="1">
                <a:cs typeface="Calibri" panose="020F0502020204030204" pitchFamily="34" charset="0"/>
              </a:rPr>
              <a:t>z_log_var</a:t>
            </a:r>
            <a:r>
              <a:rPr lang="en-US" sz="1200" dirty="0">
                <a:cs typeface="Calibri" panose="020F0502020204030204" pitchFamily="34" charset="0"/>
              </a:rPr>
              <a:t> mapping in the encoder, and reconstruction in the decoder.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cs typeface="Calibri" panose="020F0502020204030204" pitchFamily="34" charset="0"/>
              </a:rPr>
              <a:t>Loss Function</a:t>
            </a:r>
            <a:r>
              <a:rPr lang="en-US" sz="1200" dirty="0">
                <a:cs typeface="Calibri" panose="020F0502020204030204" pitchFamily="34" charset="0"/>
              </a:rPr>
              <a:t>: Combines Binary </a:t>
            </a:r>
            <a:r>
              <a:rPr lang="en-US" sz="1200" dirty="0" err="1">
                <a:cs typeface="Calibri" panose="020F0502020204030204" pitchFamily="34" charset="0"/>
              </a:rPr>
              <a:t>Crossentropy</a:t>
            </a:r>
            <a:r>
              <a:rPr lang="en-US" sz="1200" dirty="0">
                <a:cs typeface="Calibri" panose="020F0502020204030204" pitchFamily="34" charset="0"/>
              </a:rPr>
              <a:t> for reconstruction and KL Divergence for regularization.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cs typeface="Calibri" panose="020F0502020204030204" pitchFamily="34" charset="0"/>
              </a:rPr>
              <a:t>Training Details: </a:t>
            </a:r>
            <a:r>
              <a:rPr lang="en-US" sz="1200" dirty="0">
                <a:cs typeface="Calibri" panose="020F0502020204030204" pitchFamily="34" charset="0"/>
              </a:rPr>
              <a:t>Trained on 13-dimensional data with 50 epochs, batch size 256, and a 20% validation split.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cs typeface="Calibri" panose="020F0502020204030204" pitchFamily="34" charset="0"/>
              </a:rPr>
              <a:t>Anomaly Identification</a:t>
            </a:r>
            <a:r>
              <a:rPr lang="en-US" sz="1200" dirty="0">
                <a:cs typeface="Calibri" panose="020F0502020204030204" pitchFamily="34" charset="0"/>
              </a:rPr>
              <a:t>: Uses Mean Squared Error (MSE) for anomaly detection; data points with MSE above the 95th percentile threshold are marked as outliers.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cs typeface="Calibri" panose="020F0502020204030204" pitchFamily="34" charset="0"/>
              </a:rPr>
              <a:t>Key Takeaways</a:t>
            </a:r>
            <a:r>
              <a:rPr lang="en-US" sz="1200" dirty="0">
                <a:cs typeface="Calibri" panose="020F0502020204030204" pitchFamily="34" charset="0"/>
              </a:rPr>
              <a:t>: VAEs are effective for learning data representations and identifying anomalies, crucial for multidimensional datasets.</a:t>
            </a:r>
          </a:p>
          <a:p>
            <a:pPr>
              <a:lnSpc>
                <a:spcPct val="150000"/>
              </a:lnSpc>
            </a:pPr>
            <a:endParaRPr lang="en-US" sz="12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79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85DA6E-9744-43B5-B516-200B586EE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F494AD-371C-4987-843F-FA145E5B1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553700" cy="137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579CF-1AE8-7C85-07D1-00A0933D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64" y="381000"/>
            <a:ext cx="8870770" cy="685799"/>
          </a:xfrm>
        </p:spPr>
        <p:txBody>
          <a:bodyPr>
            <a:normAutofit/>
          </a:bodyPr>
          <a:lstStyle/>
          <a:p>
            <a:r>
              <a:rPr lang="en-US" sz="2400"/>
              <a:t>One Class SVM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C69E1F-9271-3132-06AD-88DF045AA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584369"/>
              </p:ext>
            </p:extLst>
          </p:nvPr>
        </p:nvGraphicFramePr>
        <p:xfrm>
          <a:off x="1114425" y="1752601"/>
          <a:ext cx="9867900" cy="445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731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B4416B-38BB-4877-A487-E9DD15F7B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3AB18-3A6A-4986-BACC-5F6761D84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1" cy="205208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67820-610D-B2EB-E39B-411D597D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360901"/>
            <a:ext cx="2869298" cy="1349565"/>
          </a:xfrm>
        </p:spPr>
        <p:txBody>
          <a:bodyPr anchor="ctr">
            <a:normAutofit/>
          </a:bodyPr>
          <a:lstStyle/>
          <a:p>
            <a:r>
              <a:rPr lang="en-US" sz="2400"/>
              <a:t>Comparsion of all algorithms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9D6E8E-B235-0EA8-AC8E-C17D0B872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367927"/>
              </p:ext>
            </p:extLst>
          </p:nvPr>
        </p:nvGraphicFramePr>
        <p:xfrm>
          <a:off x="5067305" y="171450"/>
          <a:ext cx="6777037" cy="45254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80106">
                  <a:extLst>
                    <a:ext uri="{9D8B030D-6E8A-4147-A177-3AD203B41FA5}">
                      <a16:colId xmlns:a16="http://schemas.microsoft.com/office/drawing/2014/main" val="2202069619"/>
                    </a:ext>
                  </a:extLst>
                </a:gridCol>
                <a:gridCol w="1578453">
                  <a:extLst>
                    <a:ext uri="{9D8B030D-6E8A-4147-A177-3AD203B41FA5}">
                      <a16:colId xmlns:a16="http://schemas.microsoft.com/office/drawing/2014/main" val="3936645101"/>
                    </a:ext>
                  </a:extLst>
                </a:gridCol>
                <a:gridCol w="1317369">
                  <a:extLst>
                    <a:ext uri="{9D8B030D-6E8A-4147-A177-3AD203B41FA5}">
                      <a16:colId xmlns:a16="http://schemas.microsoft.com/office/drawing/2014/main" val="2930112953"/>
                    </a:ext>
                  </a:extLst>
                </a:gridCol>
                <a:gridCol w="1031974">
                  <a:extLst>
                    <a:ext uri="{9D8B030D-6E8A-4147-A177-3AD203B41FA5}">
                      <a16:colId xmlns:a16="http://schemas.microsoft.com/office/drawing/2014/main" val="760023441"/>
                    </a:ext>
                  </a:extLst>
                </a:gridCol>
                <a:gridCol w="1569135">
                  <a:extLst>
                    <a:ext uri="{9D8B030D-6E8A-4147-A177-3AD203B41FA5}">
                      <a16:colId xmlns:a16="http://schemas.microsoft.com/office/drawing/2014/main" val="3723256622"/>
                    </a:ext>
                  </a:extLst>
                </a:gridCol>
              </a:tblGrid>
              <a:tr h="865823">
                <a:tc>
                  <a:txBody>
                    <a:bodyPr/>
                    <a:lstStyle/>
                    <a:p>
                      <a:pPr fontAlgn="b"/>
                      <a:endParaRPr lang="en-US" sz="12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43467" marT="17387" marB="130402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Isolation_Forest</a:t>
                      </a:r>
                    </a:p>
                  </a:txBody>
                  <a:tcPr marL="0" marR="43467" marT="17387" marB="130402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One_Class_SVM</a:t>
                      </a:r>
                    </a:p>
                  </a:txBody>
                  <a:tcPr marL="0" marR="43467" marT="17387" marB="130402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Autoencoder</a:t>
                      </a:r>
                    </a:p>
                  </a:txBody>
                  <a:tcPr marL="0" marR="43467" marT="17387" marB="130402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b="1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b="1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cap="none" spc="0" dirty="0" err="1">
                          <a:solidFill>
                            <a:schemeClr val="tx1"/>
                          </a:solidFill>
                        </a:rPr>
                        <a:t>Variational_Autoencoder</a:t>
                      </a:r>
                      <a:endParaRPr lang="en-US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43467" marT="17387" marB="13040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822122"/>
                  </a:ext>
                </a:extLst>
              </a:tr>
              <a:tr h="865823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Isolation_Forest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43467" marT="17387" marB="1304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0" marR="43467" marT="17387" marB="1304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0.967313</a:t>
                      </a:r>
                    </a:p>
                  </a:txBody>
                  <a:tcPr marL="0" marR="43467" marT="17387" marB="1304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0.935375</a:t>
                      </a:r>
                    </a:p>
                  </a:txBody>
                  <a:tcPr marL="0" marR="43467" marT="17387" marB="1304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0.959000</a:t>
                      </a:r>
                    </a:p>
                  </a:txBody>
                  <a:tcPr marL="0" marR="43467" marT="17387" marB="1304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353695"/>
                  </a:ext>
                </a:extLst>
              </a:tr>
              <a:tr h="865823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One_Class_SVM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43467" marT="17387" marB="1304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0.967313</a:t>
                      </a:r>
                    </a:p>
                  </a:txBody>
                  <a:tcPr marL="0" marR="43467" marT="17387" marB="1304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0" marR="43467" marT="17387" marB="1304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0.935312</a:t>
                      </a:r>
                    </a:p>
                  </a:txBody>
                  <a:tcPr marL="0" marR="43467" marT="17387" marB="1304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0.972437</a:t>
                      </a:r>
                    </a:p>
                  </a:txBody>
                  <a:tcPr marL="0" marR="43467" marT="17387" marB="1304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927429"/>
                  </a:ext>
                </a:extLst>
              </a:tr>
              <a:tr h="865823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Autoencoder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43467" marT="17387" marB="1304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0.935375</a:t>
                      </a:r>
                    </a:p>
                  </a:txBody>
                  <a:tcPr marL="0" marR="43467" marT="17387" marB="1304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0.935312</a:t>
                      </a:r>
                    </a:p>
                  </a:txBody>
                  <a:tcPr marL="0" marR="43467" marT="17387" marB="1304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0" marR="43467" marT="17387" marB="1304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0.933625</a:t>
                      </a:r>
                    </a:p>
                  </a:txBody>
                  <a:tcPr marL="0" marR="43467" marT="17387" marB="1304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739213"/>
                  </a:ext>
                </a:extLst>
              </a:tr>
              <a:tr h="865823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Variational_Autoencoder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43467" marT="17387" marB="1304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0.959000</a:t>
                      </a:r>
                    </a:p>
                  </a:txBody>
                  <a:tcPr marL="0" marR="43467" marT="17387" marB="1304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0.972437</a:t>
                      </a:r>
                    </a:p>
                  </a:txBody>
                  <a:tcPr marL="0" marR="43467" marT="17387" marB="1304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0.933625</a:t>
                      </a:r>
                    </a:p>
                  </a:txBody>
                  <a:tcPr marL="0" marR="43467" marT="17387" marB="1304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0" marR="43467" marT="17387" marB="1304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410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65067A-46A1-5C11-0685-38ECFE7E217F}"/>
              </a:ext>
            </a:extLst>
          </p:cNvPr>
          <p:cNvSpPr txBox="1"/>
          <p:nvPr/>
        </p:nvSpPr>
        <p:spPr>
          <a:xfrm>
            <a:off x="185739" y="2243138"/>
            <a:ext cx="4530330" cy="421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Implementation Summary: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Label Preparation</a:t>
            </a:r>
            <a:r>
              <a:rPr lang="en-US" sz="1200" dirty="0"/>
              <a:t>: Assign 'Good/Bad' based on model predictions.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Agreement Matrix Initialization</a:t>
            </a:r>
            <a:r>
              <a:rPr lang="en-US" sz="1200" dirty="0"/>
              <a:t>: Set up matrix for model comparison scores.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Agreement Calculation</a:t>
            </a:r>
            <a:r>
              <a:rPr lang="en-US" sz="1200" dirty="0"/>
              <a:t>: Determine consistency score between model pairs.</a:t>
            </a:r>
          </a:p>
          <a:p>
            <a:pPr>
              <a:lnSpc>
                <a:spcPct val="150000"/>
              </a:lnSpc>
            </a:pPr>
            <a:r>
              <a:rPr lang="en-US" sz="1200" b="1" dirty="0"/>
              <a:t>Purpose and Insights: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Model Comparison</a:t>
            </a:r>
            <a:r>
              <a:rPr lang="en-US" sz="1200" dirty="0"/>
              <a:t>: Assess anomaly detection consistency across models.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Insight Extraction: </a:t>
            </a:r>
            <a:r>
              <a:rPr lang="en-US" sz="1200" dirty="0"/>
              <a:t>Uncover similarities or differences in anomaly perceptions.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Methodology Validation</a:t>
            </a:r>
            <a:r>
              <a:rPr lang="en-US" sz="1200" dirty="0"/>
              <a:t>: Confirm detection approach robustness through model agreement.</a:t>
            </a:r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7EC41E-3CD2-0320-40BE-03BFD3EE9085}"/>
              </a:ext>
            </a:extLst>
          </p:cNvPr>
          <p:cNvSpPr txBox="1"/>
          <p:nvPr/>
        </p:nvSpPr>
        <p:spPr>
          <a:xfrm>
            <a:off x="5063727" y="4688512"/>
            <a:ext cx="6938956" cy="2277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Insights from the Analysis: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Strong Match</a:t>
            </a:r>
            <a:r>
              <a:rPr lang="en-US" sz="1200" dirty="0"/>
              <a:t>: The One-Class SVM and Variational Autoencoder agree a lot, meaning they often see the same data points as normal or odd.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General Agreement: </a:t>
            </a:r>
            <a:r>
              <a:rPr lang="en-US" sz="1200" dirty="0"/>
              <a:t>All the models mostly agree on what counts as normal or odd, showing they are consistent in their judgments.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Unique Views</a:t>
            </a:r>
            <a:r>
              <a:rPr lang="en-US" sz="1200" dirty="0"/>
              <a:t>: Autoencoders sometimes disagree with the other models, which could mean they're picking up on different unusual patterns.</a:t>
            </a:r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635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EEB08-8312-3961-3B2B-BB13446A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>
            <a:normAutofit/>
          </a:bodyPr>
          <a:lstStyle/>
          <a:p>
            <a:r>
              <a:rPr lang="en-US" dirty="0"/>
              <a:t>Regarding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2408-0D59-867B-D569-F159A702D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032" y="320040"/>
            <a:ext cx="3278548" cy="63779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dirty="0"/>
              <a:t>While running a script provided by Richard for processing MQTT data.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Captured MQTT packets using Wireshark with a filter for MQTT records.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Saved the packet details and plan to extract data using the </a:t>
            </a:r>
            <a:r>
              <a:rPr lang="en-US" sz="1300" b="1" dirty="0"/>
              <a:t>PyShark</a:t>
            </a:r>
            <a:r>
              <a:rPr lang="en-US" sz="1300" dirty="0"/>
              <a:t> library.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Aiming  to organize extracted data into a </a:t>
            </a:r>
            <a:r>
              <a:rPr lang="en-US" sz="1300" dirty="0" err="1"/>
              <a:t>DataFrame</a:t>
            </a:r>
            <a:r>
              <a:rPr lang="en-US" sz="1300" dirty="0"/>
              <a:t> with columns: 'Id', 'Protocol', '</a:t>
            </a:r>
            <a:r>
              <a:rPr lang="en-US" sz="1300" dirty="0" err="1"/>
              <a:t>Source_IP</a:t>
            </a:r>
            <a:r>
              <a:rPr lang="en-US" sz="1300" dirty="0"/>
              <a:t>', '</a:t>
            </a:r>
            <a:r>
              <a:rPr lang="en-US" sz="1300" dirty="0" err="1"/>
              <a:t>Destination_IP</a:t>
            </a:r>
            <a:r>
              <a:rPr lang="en-US" sz="1300" dirty="0"/>
              <a:t>', 'Length', 'Info', '</a:t>
            </a:r>
            <a:r>
              <a:rPr lang="en-US" sz="1300" dirty="0" err="1"/>
              <a:t>Source_Port</a:t>
            </a:r>
            <a:r>
              <a:rPr lang="en-US" sz="1300" dirty="0"/>
              <a:t>', '</a:t>
            </a:r>
            <a:r>
              <a:rPr lang="en-US" sz="1300" dirty="0" err="1"/>
              <a:t>Destination_Port</a:t>
            </a:r>
            <a:r>
              <a:rPr lang="en-US" sz="1300" dirty="0"/>
              <a:t>', '</a:t>
            </a:r>
            <a:r>
              <a:rPr lang="en-US" sz="1300" dirty="0" err="1"/>
              <a:t>mqtt_topic</a:t>
            </a:r>
            <a:r>
              <a:rPr lang="en-US" sz="1300" dirty="0"/>
              <a:t>', '</a:t>
            </a:r>
            <a:r>
              <a:rPr lang="en-US" sz="1300" dirty="0" err="1"/>
              <a:t>mqtt_payload</a:t>
            </a:r>
            <a:r>
              <a:rPr lang="en-US" sz="1300" dirty="0"/>
              <a:t>'.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After extraction, will perform data cleaning and scaling.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Intend to remove unnecessary data for clarity and efficiency because it contains inconsistences.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Plan to use the cleaned and scaled dataset for prediction analysis with a developed model.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hlinkClick r:id="rId2"/>
              </a:rPr>
              <a:t>https://colab.research.google.com</a:t>
            </a:r>
            <a:r>
              <a:rPr lang="en-US" sz="1300">
                <a:hlinkClick r:id="rId2"/>
              </a:rPr>
              <a:t>/drive/1RDwUn0oiH4LxBDB1cqNu3USZZXEisZsl?usp=sharing</a:t>
            </a:r>
            <a:r>
              <a:rPr lang="en-US" sz="1300"/>
              <a:t> </a:t>
            </a:r>
            <a:endParaRPr lang="en-US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D248E-21FE-CAD8-5682-5D475932B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6" b="2"/>
          <a:stretch/>
        </p:blipFill>
        <p:spPr>
          <a:xfrm>
            <a:off x="20" y="1648563"/>
            <a:ext cx="7312859" cy="520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7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A94A-85E1-AEF2-9340-6B75AF3B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553065"/>
          </a:xfrm>
        </p:spPr>
        <p:txBody>
          <a:bodyPr>
            <a:normAutofit fontScale="90000"/>
          </a:bodyPr>
          <a:lstStyle/>
          <a:p>
            <a:r>
              <a:rPr lang="en-US" dirty="0"/>
              <a:t>ESP32 Microcontroller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0403BE-4658-CA6F-471B-A32A2EB0D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556174"/>
              </p:ext>
            </p:extLst>
          </p:nvPr>
        </p:nvGraphicFramePr>
        <p:xfrm>
          <a:off x="1638300" y="1238866"/>
          <a:ext cx="8915400" cy="23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98599982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58272283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44542139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5818058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35728335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4180423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15265738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46328795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750004569"/>
                    </a:ext>
                  </a:extLst>
                </a:gridCol>
              </a:tblGrid>
              <a:tr h="3371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PV_Voltage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 Current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Battery Voltage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Battery Current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PCC Voltage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PCC Current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 Phase Voltage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 Phase Current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82626068"/>
                  </a:ext>
                </a:extLst>
              </a:tr>
              <a:tr h="3371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044628"/>
                  </a:ext>
                </a:extLst>
              </a:tr>
              <a:tr h="3371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6194932"/>
                  </a:ext>
                </a:extLst>
              </a:tr>
              <a:tr h="3371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142513"/>
                  </a:ext>
                </a:extLst>
              </a:tr>
              <a:tr h="3371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2671011"/>
                  </a:ext>
                </a:extLst>
              </a:tr>
              <a:tr h="3371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7885658"/>
                  </a:ext>
                </a:extLst>
              </a:tr>
              <a:tr h="3371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07974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EE58F5-53F6-B7EB-220F-4382BAB38019}"/>
              </a:ext>
            </a:extLst>
          </p:cNvPr>
          <p:cNvSpPr txBox="1"/>
          <p:nvPr/>
        </p:nvSpPr>
        <p:spPr>
          <a:xfrm>
            <a:off x="1638296" y="3706762"/>
            <a:ext cx="89154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Evaluated data from ESP32 microcontroller on the PV system transmitted via MQTT.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includes critical PV system parameters for operational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cyber threat detection current data lacks essential elements like network traffic, packet logs, and authentication attempts needed for identifying security threats.</a:t>
            </a:r>
          </a:p>
        </p:txBody>
      </p:sp>
    </p:spTree>
    <p:extLst>
      <p:ext uri="{BB962C8B-B14F-4D97-AF65-F5344CB8AC3E}">
        <p14:creationId xmlns:p14="http://schemas.microsoft.com/office/powerpoint/2010/main" val="365246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0788-A65F-A9D9-FD8D-40216419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749710"/>
          </a:xfrm>
        </p:spPr>
        <p:txBody>
          <a:bodyPr>
            <a:noAutofit/>
          </a:bodyPr>
          <a:lstStyle/>
          <a:p>
            <a:r>
              <a:rPr lang="en-US" sz="2400" dirty="0"/>
              <a:t>Enhanced Data for Cyber Threat Detection in PV System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FEA7-EF1F-06F3-92EB-027FFF649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1543665"/>
            <a:ext cx="2992697" cy="3470787"/>
          </a:xfrm>
        </p:spPr>
        <p:txBody>
          <a:bodyPr>
            <a:normAutofit fontScale="85000" lnSpcReduction="10000"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 Ranges: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PV Voltage: 2.18 - 17.63 V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PV Current: 0.07 - 0.83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Battery Voltage: 12.97 - 13.4 V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Battery Current: -0.41 - 0.86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SOC (State of Charge): 20 - 100%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PCC Voltage: 23.06 - 23.92 V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PCC Current: 0.05 - 0.26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Three Phase Voltage: 14.54 - 16.12 V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Three Phase Current: -0.11 - 0.17 A</a:t>
            </a:r>
          </a:p>
          <a:p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A1ADD-1476-3E0B-6C48-E12E37E64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5962" y="1543666"/>
            <a:ext cx="6094686" cy="3657600"/>
          </a:xfrm>
        </p:spPr>
        <p:txBody>
          <a:bodyPr>
            <a:normAutofit fontScale="85000" lnSpcReduction="10000"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Additional Columns for Cyber Threat Detection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Timestamp: Date and time for each data point (Range: 2024-02-15 onwards, every minute)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Result Code: HTTP-like status codes (200, 400, 500) with assumed probabilities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MQTT Topic: Topics like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pv_voltage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battery_current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etc.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Quality of Service (QoS): MQTT message delivery levels (0, 1, 2)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IP Address: Device IP addresses (192.168.1.100 - 192.168.1.102)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Port: MQTT standard ports (1883, 8883)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Authentication: Type of authentication used (None, Basic, Token)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Transmission Frequency: Frequency of data transmission (1Hz, 2Hz, 5Hz)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Packet Size: Size of the transmitted data packets (50 - 1500 bytes)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8A9E0-29A3-3A14-95FE-A8BFE7F494F9}"/>
              </a:ext>
            </a:extLst>
          </p:cNvPr>
          <p:cNvSpPr txBox="1"/>
          <p:nvPr/>
        </p:nvSpPr>
        <p:spPr>
          <a:xfrm>
            <a:off x="1423304" y="5201266"/>
            <a:ext cx="9382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Sample Data generated for 20,000 rows using these ranges</a:t>
            </a:r>
          </a:p>
        </p:txBody>
      </p:sp>
    </p:spTree>
    <p:extLst>
      <p:ext uri="{BB962C8B-B14F-4D97-AF65-F5344CB8AC3E}">
        <p14:creationId xmlns:p14="http://schemas.microsoft.com/office/powerpoint/2010/main" val="169205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823-434D-C37B-62C9-53CE8455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133168"/>
          </a:xfrm>
        </p:spPr>
        <p:txBody>
          <a:bodyPr/>
          <a:lstStyle/>
          <a:p>
            <a:r>
              <a:rPr lang="en-US" dirty="0"/>
              <a:t>Designing an IDS for SCADA-Controlled PV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F125-0C5B-F2B2-B2E0-5B8F8E818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1818968"/>
            <a:ext cx="4290555" cy="43634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Feature Selection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PV_Voltage</a:t>
            </a:r>
          </a:p>
          <a:p>
            <a:pPr marL="0" indent="0">
              <a:buNone/>
            </a:pPr>
            <a:r>
              <a:rPr lang="en-US" sz="19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PV_Current</a:t>
            </a:r>
            <a:endParaRPr lang="en-US" sz="19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Battery_Voltage</a:t>
            </a:r>
            <a:endParaRPr lang="en-US" sz="19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Battery_Current</a:t>
            </a:r>
            <a:endParaRPr lang="en-US" sz="19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PCC_Voltage</a:t>
            </a:r>
            <a:endParaRPr lang="en-US" sz="19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PCC_Current</a:t>
            </a:r>
            <a:endParaRPr lang="en-US" sz="19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Three_Phase_Voltage</a:t>
            </a:r>
            <a:endParaRPr lang="en-US" sz="19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Three_Phase_Current</a:t>
            </a:r>
            <a:endParaRPr lang="en-US" sz="19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Encoded variables for </a:t>
            </a:r>
            <a:r>
              <a:rPr lang="en-US" sz="19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Mqtt_Topic</a:t>
            </a: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9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ip_address</a:t>
            </a: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authentication, and </a:t>
            </a:r>
            <a:r>
              <a:rPr lang="en-US" sz="19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data_transmission_frequency</a:t>
            </a:r>
            <a:endParaRPr lang="en-US" sz="19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packet_size</a:t>
            </a:r>
            <a:endParaRPr lang="en-US" sz="19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5DAE3-B885-C01B-4BC3-2C6ED45E1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18968"/>
            <a:ext cx="4924647" cy="436347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Applied Label Encoding to categorical variables (Mqtt_Topic, ip_address, authentication, data_transmission_frequency) for model compatibility.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Normalization: Standardized features using StandardScaler to ensure uniform scale for model input.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will convert into (-1 to 1)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z=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x−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μ)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σ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 is the standardized value.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 is the original value of the feature.</a:t>
            </a:r>
          </a:p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μ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mean of the feature values.</a:t>
            </a:r>
          </a:p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σ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standard deviation of the feature values.</a:t>
            </a:r>
            <a:b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2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2844-EF64-F624-6D6F-F3C23C01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28" y="176981"/>
            <a:ext cx="10066919" cy="580103"/>
          </a:xfrm>
        </p:spPr>
        <p:txBody>
          <a:bodyPr/>
          <a:lstStyle/>
          <a:p>
            <a:r>
              <a:rPr lang="en-US" dirty="0"/>
              <a:t>Isolation Forest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A9BEE-E9D3-00A5-A780-2F35C304A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729" y="894736"/>
            <a:ext cx="10215716" cy="717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Isolation Forest model - 200 estimators and a contamination level set to 5%, aiming to isolate anomalies effectively with 80 % training and 20 % testing </a:t>
            </a:r>
          </a:p>
          <a:p>
            <a:pPr marL="0" indent="0">
              <a:buNone/>
            </a:pP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B3B162-51D8-E0CC-48E3-01745A065BC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728" y="1476217"/>
            <a:ext cx="4837471" cy="46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6892D84-E230-5721-537B-6E5EE704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373" y="1518580"/>
            <a:ext cx="4296696" cy="237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5872432-FF58-9412-7ACD-52F2D6ED6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9" y="3996477"/>
            <a:ext cx="4333806" cy="186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AF969A-07FC-ECFE-DCCB-A8F64A1B97C7}"/>
              </a:ext>
            </a:extLst>
          </p:cNvPr>
          <p:cNvSpPr txBox="1"/>
          <p:nvPr/>
        </p:nvSpPr>
        <p:spPr>
          <a:xfrm>
            <a:off x="1022554" y="1612491"/>
            <a:ext cx="145517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Histogram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Both training and testing - scores  -0.01 and  0.03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Peak is slightly shifted to the right in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fewer instances in the extremes – outliers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Scatter Plot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Blue dots -normal data points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Red dots -anomalies based on a threshold (dashed red line).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threshold is set slightly above 0.06, which is used to classify anomalies.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6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7089-2B8C-FD65-96DE-D0CF8B3C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235974"/>
            <a:ext cx="9382348" cy="835742"/>
          </a:xfrm>
        </p:spPr>
        <p:txBody>
          <a:bodyPr/>
          <a:lstStyle/>
          <a:p>
            <a:r>
              <a:rPr lang="en-US" dirty="0"/>
              <a:t>Autoencoders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421619-3B7F-8462-F483-0A6F9724AD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8452941"/>
              </p:ext>
            </p:extLst>
          </p:nvPr>
        </p:nvGraphicFramePr>
        <p:xfrm>
          <a:off x="1317522" y="1071716"/>
          <a:ext cx="3886199" cy="56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313">
                  <a:extLst>
                    <a:ext uri="{9D8B030D-6E8A-4147-A177-3AD203B41FA5}">
                      <a16:colId xmlns:a16="http://schemas.microsoft.com/office/drawing/2014/main" val="954541892"/>
                    </a:ext>
                  </a:extLst>
                </a:gridCol>
                <a:gridCol w="1155422">
                  <a:extLst>
                    <a:ext uri="{9D8B030D-6E8A-4147-A177-3AD203B41FA5}">
                      <a16:colId xmlns:a16="http://schemas.microsoft.com/office/drawing/2014/main" val="758322159"/>
                    </a:ext>
                  </a:extLst>
                </a:gridCol>
                <a:gridCol w="1070464">
                  <a:extLst>
                    <a:ext uri="{9D8B030D-6E8A-4147-A177-3AD203B41FA5}">
                      <a16:colId xmlns:a16="http://schemas.microsoft.com/office/drawing/2014/main" val="1372437242"/>
                    </a:ext>
                  </a:extLst>
                </a:gridCol>
              </a:tblGrid>
              <a:tr h="366517">
                <a:tc>
                  <a:txBody>
                    <a:bodyPr/>
                    <a:lstStyle/>
                    <a:p>
                      <a:pPr fontAlgn="b"/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Layer (type)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Output Shape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 #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39208858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input_9 (InputLayer)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(None, 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307614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dense_40 (Dense)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(None, 150)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75778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dropout_32 (Dropout)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(None, 150)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402386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dense_41 (Dense)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(None, 120)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19938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dropout_33 (Dropout)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(None, 120)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817211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dense_42 (Dense)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(None, 120)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14520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762267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dropout_34 (Dropout)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(None, 120)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868524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dense_43 (Dense)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(None, 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759313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dropout_35 (Dropout)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(None, 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40764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dense_44 (Dense)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(None, 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822538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params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48153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551550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Trainable params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48153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424003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C7A3E-6DF0-7587-22D5-AA95C0AC5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7910" y="304801"/>
            <a:ext cx="6322142" cy="64414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Input layer (input_9): Accepts 13 features with 0 trainable parameters.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First Dense layer (dense_40): A fully connected layer with 150 neurons, uses the tanh activation function. It has 2,100 parameters, calculated as (13 input features * 150 neurons) + (150 biases).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First Dropout layer (dropout_32): A dropout layer with a dropout rate of 0.2 to prevent overfitting. 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Second Dense layer (dense_41): Another fully connected layer with 120 neurons, using the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activation function. It has 18,120 parameters, calculated from the output of the previous dense layer (150 neurons * 120 neurons) + (120 biases).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Second Dropout layer (dropout_33): Similar to the first dropout layer, this one also has a dropout rate of 0.2.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Third Dense layer (dense_42): This layer has 120 neurons with tanh activation function and 14,520 parameters, which comes from (120 neurons from the previous layer * 120 neurons) + (120 biases).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Third Dropout layer (dropout_34): A dropout layer with a dropout rate of 0.2.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Fourth Dense layer (dense_43): A fully connected layer with 100 neurons that uses the tanh activation function. It has 12,100 parameters, calculated as (120 * 100) + 100.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Fourth Dropout layer (dropout_35): Another dropout layer with a rate of 0.2 to help regularize the network.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Output Dense layer (dense_44): The final output layer with 13 neurons (the same as the number of input features) using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activation function, meant for reconstructing the input. It has 1,313 parameters, from (100 * 13) + 13.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Total Parameters: The model has a total of 48,153 trainable parameters.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It has implemented with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=256, epochs=100, shuffle=True,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validation_split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=0.2.</a:t>
            </a:r>
          </a:p>
          <a:p>
            <a:pPr>
              <a:lnSpc>
                <a:spcPct val="100000"/>
              </a:lnSpc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74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20B8-68B2-1BD8-D19F-D29F8055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3" y="147483"/>
            <a:ext cx="10794504" cy="1120877"/>
          </a:xfrm>
        </p:spPr>
        <p:txBody>
          <a:bodyPr/>
          <a:lstStyle/>
          <a:p>
            <a:r>
              <a:rPr lang="en-US" dirty="0"/>
              <a:t> Autoencoders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D3AC58-F6A9-69AD-9650-89226857DA9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90" y="1268360"/>
            <a:ext cx="5965825" cy="384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0ED574-0916-CD20-07DE-3A2018374C08}"/>
              </a:ext>
            </a:extLst>
          </p:cNvPr>
          <p:cNvSpPr txBox="1"/>
          <p:nvPr/>
        </p:nvSpPr>
        <p:spPr>
          <a:xfrm>
            <a:off x="6607277" y="1519622"/>
            <a:ext cx="546673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Reconstruction error for each data point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MSE threshold for anomaly detection: 0.87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Detected anomalies: 1000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Reconstruction error is mostly below 0.2, indicating good model performance for the majority of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threshold at ~0.95 marks potential anomalies.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1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5D48-754A-44FA-F6B7-5BCEDBAE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6E5D-FEFC-EFEA-4C48-E4D2DBB9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Adding More Parameters for better performance: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Authentication Logs, System/User Commands, Configuration Changes, other log details.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Trying with Different Algorithms: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Need to Experiment with various advanced unsupervised learning algorithms such as One-Class SVM, Gaussian Mixture Models, and Deep Learning-based approaches (e.g., Variational Autoencoders) for anomaly detection.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Evaluating with Different Metrics: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assess model performance effectively, Need to Include internal metrics like the Silhouette Score, Davies-Bouldin Index,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Calinski-Harabasz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 for clustering quality assessment.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Code 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https://colab.research.google.com/drive/1RDwUn0oiH4LxBDB1cqNu3USZZXEisZsl?usp=sharing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ABA077-5650-4194-91A9-0181927D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E7FFF-D33D-499B-85BF-6EBA5D5FB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1402E7-5138-4B04-AA6B-9B61E652E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11398728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7FDB1-E4E4-911B-9B08-CD6CFE0B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186" y="460661"/>
            <a:ext cx="9040687" cy="762349"/>
          </a:xfrm>
        </p:spPr>
        <p:txBody>
          <a:bodyPr>
            <a:normAutofit/>
          </a:bodyPr>
          <a:lstStyle/>
          <a:p>
            <a:r>
              <a:rPr lang="en-US" dirty="0"/>
              <a:t>Analysis of DBSCAN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F088-C66A-7CB9-2002-3F1A4D74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2057401"/>
            <a:ext cx="4766310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200" b="1" dirty="0"/>
              <a:t>DBSCAN Implementation: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Parameters Tested: Explored eps range from 2.93 to 3.58 and min_samples from 13 to 25.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Method: Applied DBSCAN across different combinations of eps and min_samples to identify distinct clusters.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Visualization: Employed PCA for dimensionality reduction to visualize clustering outcomes.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b="1" dirty="0"/>
              <a:t>Results: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Consistently identified a single large cluster for all parameter combinations.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No noise points detected across all tested parameter settings.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Lack of diversity in clustering results despite varying parameters.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b="1" dirty="0"/>
              <a:t>Conclusion</a:t>
            </a:r>
            <a:r>
              <a:rPr lang="en-US" sz="1200" dirty="0"/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DBSCAN did not reveal distinct subgroups within the dataset.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The uniformity of clustering results suggests the dataset may not exhibit clear, dense clusters as required by DBSCAN.</a:t>
            </a:r>
          </a:p>
          <a:p>
            <a:pPr>
              <a:lnSpc>
                <a:spcPct val="110000"/>
              </a:lnSpc>
            </a:pPr>
            <a:endParaRPr lang="en-US" sz="1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2D8852-BA8F-DD58-CE7B-E5E53F58A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524805"/>
              </p:ext>
            </p:extLst>
          </p:nvPr>
        </p:nvGraphicFramePr>
        <p:xfrm>
          <a:off x="5017771" y="2086138"/>
          <a:ext cx="3108958" cy="469495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2218">
                  <a:extLst>
                    <a:ext uri="{9D8B030D-6E8A-4147-A177-3AD203B41FA5}">
                      <a16:colId xmlns:a16="http://schemas.microsoft.com/office/drawing/2014/main" val="3729970015"/>
                    </a:ext>
                  </a:extLst>
                </a:gridCol>
                <a:gridCol w="747995">
                  <a:extLst>
                    <a:ext uri="{9D8B030D-6E8A-4147-A177-3AD203B41FA5}">
                      <a16:colId xmlns:a16="http://schemas.microsoft.com/office/drawing/2014/main" val="712655767"/>
                    </a:ext>
                  </a:extLst>
                </a:gridCol>
                <a:gridCol w="614642">
                  <a:extLst>
                    <a:ext uri="{9D8B030D-6E8A-4147-A177-3AD203B41FA5}">
                      <a16:colId xmlns:a16="http://schemas.microsoft.com/office/drawing/2014/main" val="1494828904"/>
                    </a:ext>
                  </a:extLst>
                </a:gridCol>
                <a:gridCol w="914103">
                  <a:extLst>
                    <a:ext uri="{9D8B030D-6E8A-4147-A177-3AD203B41FA5}">
                      <a16:colId xmlns:a16="http://schemas.microsoft.com/office/drawing/2014/main" val="3399834920"/>
                    </a:ext>
                  </a:extLst>
                </a:gridCol>
              </a:tblGrid>
              <a:tr h="555012">
                <a:tc>
                  <a:txBody>
                    <a:bodyPr/>
                    <a:lstStyle/>
                    <a:p>
                      <a:pPr fontAlgn="b"/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eps</a:t>
                      </a:r>
                    </a:p>
                  </a:txBody>
                  <a:tcPr marL="41546" marR="29508" marT="11870" marB="890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min_samples</a:t>
                      </a:r>
                    </a:p>
                  </a:txBody>
                  <a:tcPr marL="41546" marR="29508" marT="11870" marB="890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Number of Clusters</a:t>
                      </a:r>
                    </a:p>
                  </a:txBody>
                  <a:tcPr marL="41546" marR="29508" marT="11870" marB="890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Number of Noise Points</a:t>
                      </a:r>
                    </a:p>
                  </a:txBody>
                  <a:tcPr marL="41546" marR="29508" marT="11870" marB="890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847730"/>
                  </a:ext>
                </a:extLst>
              </a:tr>
              <a:tr h="342832"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2.932571642200281</a:t>
                      </a:r>
                    </a:p>
                  </a:txBody>
                  <a:tcPr marL="41546" marR="29508" marT="11870" marB="8902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346064"/>
                  </a:ext>
                </a:extLst>
              </a:tr>
              <a:tr h="342832"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2.932571642200281</a:t>
                      </a:r>
                    </a:p>
                  </a:txBody>
                  <a:tcPr marL="41546" marR="29508" marT="11870" marB="8902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893355"/>
                  </a:ext>
                </a:extLst>
              </a:tr>
              <a:tr h="342832"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2.932571642200281</a:t>
                      </a:r>
                    </a:p>
                  </a:txBody>
                  <a:tcPr marL="41546" marR="29508" marT="11870" marB="8902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223623"/>
                  </a:ext>
                </a:extLst>
              </a:tr>
              <a:tr h="342832"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2.932571642200281</a:t>
                      </a:r>
                    </a:p>
                  </a:txBody>
                  <a:tcPr marL="41546" marR="29508" marT="11870" marB="8902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535183"/>
                  </a:ext>
                </a:extLst>
              </a:tr>
              <a:tr h="342832"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3.2584129357780904</a:t>
                      </a:r>
                    </a:p>
                  </a:txBody>
                  <a:tcPr marL="41546" marR="29508" marT="11870" marB="8902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033023"/>
                  </a:ext>
                </a:extLst>
              </a:tr>
              <a:tr h="342832"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3.2584129357780904</a:t>
                      </a:r>
                    </a:p>
                  </a:txBody>
                  <a:tcPr marL="41546" marR="29508" marT="11870" marB="8902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722662"/>
                  </a:ext>
                </a:extLst>
              </a:tr>
              <a:tr h="342832"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3.2584129357780904</a:t>
                      </a:r>
                    </a:p>
                  </a:txBody>
                  <a:tcPr marL="41546" marR="29508" marT="11870" marB="8902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122821"/>
                  </a:ext>
                </a:extLst>
              </a:tr>
              <a:tr h="342832"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3.2584129357780904</a:t>
                      </a:r>
                    </a:p>
                  </a:txBody>
                  <a:tcPr marL="41546" marR="29508" marT="11870" marB="8902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814193"/>
                  </a:ext>
                </a:extLst>
              </a:tr>
              <a:tr h="342832"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3.584254229355899</a:t>
                      </a:r>
                    </a:p>
                  </a:txBody>
                  <a:tcPr marL="41546" marR="29508" marT="11870" marB="8902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926967"/>
                  </a:ext>
                </a:extLst>
              </a:tr>
              <a:tr h="342832"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3.584254229355899</a:t>
                      </a:r>
                    </a:p>
                  </a:txBody>
                  <a:tcPr marL="41546" marR="29508" marT="11870" marB="8902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879821"/>
                  </a:ext>
                </a:extLst>
              </a:tr>
              <a:tr h="342832"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3.584254229355899</a:t>
                      </a:r>
                    </a:p>
                  </a:txBody>
                  <a:tcPr marL="41546" marR="29508" marT="11870" marB="8902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076921"/>
                  </a:ext>
                </a:extLst>
              </a:tr>
              <a:tr h="342832"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3.584254229355899</a:t>
                      </a:r>
                    </a:p>
                  </a:txBody>
                  <a:tcPr marL="41546" marR="29508" marT="11870" marB="8902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1546" marR="29508" marT="11870" marB="89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697825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C4E43E5-DCB3-9B4D-A669-6B2D23D2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742" y="2057399"/>
            <a:ext cx="3321986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00829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2326</Words>
  <Application>Microsoft Macintosh PowerPoint</Application>
  <PresentationFormat>Widescreen</PresentationFormat>
  <Paragraphs>387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Avenir Next LT Pro Light</vt:lpstr>
      <vt:lpstr>Calibri</vt:lpstr>
      <vt:lpstr>Helvetica Neue</vt:lpstr>
      <vt:lpstr>EncaseVTI</vt:lpstr>
      <vt:lpstr>Cyber Threat Detection Algorithm</vt:lpstr>
      <vt:lpstr>ESP32 Microcontroller Data</vt:lpstr>
      <vt:lpstr>Enhanced Data for Cyber Threat Detection in PV System Monitoring</vt:lpstr>
      <vt:lpstr>Designing an IDS for SCADA-Controlled PV Systems</vt:lpstr>
      <vt:lpstr>Isolation Forest Algorithm</vt:lpstr>
      <vt:lpstr>Autoencoders</vt:lpstr>
      <vt:lpstr> Autoencoders</vt:lpstr>
      <vt:lpstr>Next Steps</vt:lpstr>
      <vt:lpstr>Analysis of DBSCAN Clustering</vt:lpstr>
      <vt:lpstr>Variational Autoencoder</vt:lpstr>
      <vt:lpstr>One Class SVM</vt:lpstr>
      <vt:lpstr>Comparsion of all algorithms</vt:lpstr>
      <vt:lpstr>Regarding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 Detection Algorithm</dc:title>
  <dc:creator>Gnanesh Kumar Chinnareddyvari Ashokkumar</dc:creator>
  <cp:lastModifiedBy>Gnanesh Kumar Chinnareddyvari Ashokkumar</cp:lastModifiedBy>
  <cp:revision>6</cp:revision>
  <dcterms:created xsi:type="dcterms:W3CDTF">2024-02-27T05:02:13Z</dcterms:created>
  <dcterms:modified xsi:type="dcterms:W3CDTF">2024-03-27T06:54:17Z</dcterms:modified>
</cp:coreProperties>
</file>