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67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33453"/>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51817" y="2603302"/>
            <a:ext cx="4982766" cy="3022878"/>
          </a:xfrm>
          <a:prstGeom prst="rect">
            <a:avLst/>
          </a:prstGeom>
        </p:spPr>
      </p:pic>
      <p:sp>
        <p:nvSpPr>
          <p:cNvPr id="6" name="Text 1"/>
          <p:cNvSpPr/>
          <p:nvPr/>
        </p:nvSpPr>
        <p:spPr>
          <a:xfrm>
            <a:off x="6191726" y="329450"/>
            <a:ext cx="7733348" cy="3688571"/>
          </a:xfrm>
          <a:prstGeom prst="rect">
            <a:avLst/>
          </a:prstGeom>
          <a:noFill/>
          <a:ln/>
        </p:spPr>
        <p:txBody>
          <a:bodyPr wrap="square" rtlCol="0" anchor="t"/>
          <a:lstStyle/>
          <a:p>
            <a:pPr marL="0" indent="0" algn="ctr">
              <a:lnSpc>
                <a:spcPts val="7204"/>
              </a:lnSpc>
              <a:buNone/>
            </a:pPr>
            <a:r>
              <a:rPr lang="en-US" sz="5763" b="1" dirty="0">
                <a:solidFill>
                  <a:srgbClr val="7068F4"/>
                </a:solidFill>
                <a:latin typeface="Barlow" pitchFamily="34" charset="0"/>
                <a:ea typeface="Barlow" pitchFamily="34" charset="-122"/>
                <a:cs typeface="Barlow" pitchFamily="34" charset="-120"/>
              </a:rPr>
              <a:t>Unique Binary Search Trees: A Course Capstone Project Report</a:t>
            </a:r>
            <a:endParaRPr lang="en-US" sz="5763" dirty="0"/>
          </a:p>
        </p:txBody>
      </p:sp>
      <p:sp>
        <p:nvSpPr>
          <p:cNvPr id="7" name="Text 2"/>
          <p:cNvSpPr/>
          <p:nvPr/>
        </p:nvSpPr>
        <p:spPr>
          <a:xfrm>
            <a:off x="6191726" y="4219932"/>
            <a:ext cx="7733348" cy="2256949"/>
          </a:xfrm>
          <a:prstGeom prst="rect">
            <a:avLst/>
          </a:prstGeom>
          <a:noFill/>
          <a:ln/>
        </p:spPr>
        <p:txBody>
          <a:bodyPr wrap="square" rtlCol="0" anchor="t"/>
          <a:lstStyle/>
          <a:p>
            <a:pPr marL="0" indent="0" algn="just">
              <a:lnSpc>
                <a:spcPts val="2539"/>
              </a:lnSpc>
              <a:buNone/>
            </a:pPr>
            <a:r>
              <a:rPr lang="en-US" sz="1587" dirty="0">
                <a:solidFill>
                  <a:srgbClr val="272525"/>
                </a:solidFill>
                <a:latin typeface="Montserrat" pitchFamily="34" charset="0"/>
                <a:ea typeface="Montserrat" pitchFamily="34" charset="-122"/>
                <a:cs typeface="Montserrat" pitchFamily="34" charset="-120"/>
              </a:rPr>
              <a:t> This report presents a project exploring the problem of determining the number of structurally unique Binary Search Trees (BSTs) that can be formed with n distinct nodes. The project utilizes dynamic programming to efficiently compute the number of unique BSTs, leveraging previously computed results. This approach ensures both time and space efficiency, making it practical for values of n up to 19, as specified by the problem constraints.</a:t>
            </a:r>
            <a:endParaRPr lang="en-US" sz="1587" dirty="0"/>
          </a:p>
        </p:txBody>
      </p:sp>
      <p:sp>
        <p:nvSpPr>
          <p:cNvPr id="8" name="Shape 3"/>
          <p:cNvSpPr/>
          <p:nvPr/>
        </p:nvSpPr>
        <p:spPr>
          <a:xfrm>
            <a:off x="6191726" y="6718697"/>
            <a:ext cx="322421" cy="322421"/>
          </a:xfrm>
          <a:prstGeom prst="roundRect">
            <a:avLst>
              <a:gd name="adj" fmla="val 28357600"/>
            </a:avLst>
          </a:prstGeom>
          <a:noFill/>
          <a:ln w="7620">
            <a:solidFill>
              <a:srgbClr val="FFFFFF"/>
            </a:solidFill>
            <a:prstDash val="solid"/>
          </a:ln>
        </p:spPr>
      </p:sp>
      <p:sp>
        <p:nvSpPr>
          <p:cNvPr id="10" name="Text 4"/>
          <p:cNvSpPr/>
          <p:nvPr/>
        </p:nvSpPr>
        <p:spPr>
          <a:xfrm>
            <a:off x="6169424" y="6703576"/>
            <a:ext cx="2763560" cy="1280697"/>
          </a:xfrm>
          <a:prstGeom prst="rect">
            <a:avLst/>
          </a:prstGeom>
          <a:noFill/>
          <a:ln/>
        </p:spPr>
        <p:txBody>
          <a:bodyPr wrap="none" rtlCol="0" anchor="t"/>
          <a:lstStyle/>
          <a:p>
            <a:pPr marL="0" indent="0" algn="l">
              <a:lnSpc>
                <a:spcPts val="2777"/>
              </a:lnSpc>
              <a:buNone/>
            </a:pPr>
            <a:r>
              <a:rPr lang="en-US" sz="1984" b="1" dirty="0">
                <a:solidFill>
                  <a:srgbClr val="272525"/>
                </a:solidFill>
                <a:latin typeface="Montserrat" pitchFamily="34" charset="0"/>
                <a:ea typeface="Montserrat" pitchFamily="34" charset="-122"/>
                <a:cs typeface="Montserrat" pitchFamily="34" charset="-120"/>
              </a:rPr>
              <a:t>by </a:t>
            </a:r>
          </a:p>
          <a:p>
            <a:pPr marL="0" indent="0" algn="l">
              <a:lnSpc>
                <a:spcPts val="2777"/>
              </a:lnSpc>
              <a:buNone/>
            </a:pPr>
            <a:r>
              <a:rPr lang="en-US" sz="1984" b="1" dirty="0">
                <a:solidFill>
                  <a:srgbClr val="272525"/>
                </a:solidFill>
                <a:latin typeface="Montserrat" pitchFamily="34" charset="0"/>
                <a:ea typeface="Montserrat" pitchFamily="34" charset="-122"/>
                <a:cs typeface="Montserrat" pitchFamily="34" charset="-120"/>
              </a:rPr>
              <a:t>Gnaneshwar Nath</a:t>
            </a:r>
          </a:p>
          <a:p>
            <a:pPr marL="0" indent="0" algn="l">
              <a:lnSpc>
                <a:spcPts val="2777"/>
              </a:lnSpc>
              <a:buNone/>
            </a:pPr>
            <a:r>
              <a:rPr lang="en-US" sz="1984" b="1" dirty="0">
                <a:solidFill>
                  <a:srgbClr val="272525"/>
                </a:solidFill>
                <a:latin typeface="Montserrat" pitchFamily="34" charset="0"/>
              </a:rPr>
              <a:t>192211148</a:t>
            </a:r>
            <a:endParaRPr lang="en-US" sz="198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3245" y="1614845"/>
            <a:ext cx="4999911" cy="4999911"/>
          </a:xfrm>
          <a:prstGeom prst="rect">
            <a:avLst/>
          </a:prstGeom>
        </p:spPr>
      </p:pic>
      <p:sp>
        <p:nvSpPr>
          <p:cNvPr id="6" name="Text 1"/>
          <p:cNvSpPr/>
          <p:nvPr/>
        </p:nvSpPr>
        <p:spPr>
          <a:xfrm>
            <a:off x="6167557" y="1312783"/>
            <a:ext cx="5121712" cy="640199"/>
          </a:xfrm>
          <a:prstGeom prst="rect">
            <a:avLst/>
          </a:prstGeom>
          <a:noFill/>
          <a:ln/>
        </p:spPr>
        <p:txBody>
          <a:bodyPr wrap="none" rtlCol="0" anchor="t"/>
          <a:lstStyle/>
          <a:p>
            <a:pPr marL="0" indent="0">
              <a:lnSpc>
                <a:spcPts val="5041"/>
              </a:lnSpc>
              <a:buNone/>
            </a:pPr>
            <a:r>
              <a:rPr lang="en-US" sz="4033" b="1" dirty="0">
                <a:solidFill>
                  <a:srgbClr val="7068F4"/>
                </a:solidFill>
                <a:latin typeface="Barlow" pitchFamily="34" charset="0"/>
                <a:ea typeface="Barlow" pitchFamily="34" charset="-122"/>
                <a:cs typeface="Barlow" pitchFamily="34" charset="-120"/>
              </a:rPr>
              <a:t>Conclusion</a:t>
            </a:r>
            <a:endParaRPr lang="en-US" sz="4033" dirty="0"/>
          </a:p>
        </p:txBody>
      </p:sp>
      <p:sp>
        <p:nvSpPr>
          <p:cNvPr id="7" name="Text 2"/>
          <p:cNvSpPr/>
          <p:nvPr/>
        </p:nvSpPr>
        <p:spPr>
          <a:xfrm>
            <a:off x="6167557" y="2244804"/>
            <a:ext cx="7781687" cy="4672013"/>
          </a:xfrm>
          <a:prstGeom prst="rect">
            <a:avLst/>
          </a:prstGeom>
          <a:noFill/>
          <a:ln/>
        </p:spPr>
        <p:txBody>
          <a:bodyPr wrap="square" rtlCol="0" anchor="t"/>
          <a:lstStyle/>
          <a:p>
            <a:pPr marL="0" indent="0">
              <a:lnSpc>
                <a:spcPts val="2452"/>
              </a:lnSpc>
              <a:buNone/>
            </a:pPr>
            <a:r>
              <a:rPr lang="en-US" sz="1532" dirty="0">
                <a:solidFill>
                  <a:srgbClr val="272525"/>
                </a:solidFill>
                <a:latin typeface="Montserrat" pitchFamily="34" charset="0"/>
                <a:ea typeface="Montserrat" pitchFamily="34" charset="-122"/>
                <a:cs typeface="Montserrat" pitchFamily="34" charset="-120"/>
              </a:rPr>
              <a:t> This project explored the problem of determining the number of structurally unique Binary Search Trees (BSTs) that can be formed with n distinct nodes using a dynamic programming approach. By leveraging previously computed results, this method ensures both time and space efficiency. The time complexity of the solution is O(n²), resulting from the nested loop structure needed to populate the dynamic programming table. The space complexity is O(n), which corresponds to the array used for storing the number of unique BSTs for each number of nodes. Importantly, the time complexity is consistent across best, worst, and average cases, ensuring predictable performance for any input size within the specified constraints. This dynamic programming approach is efficient for n up to 19, making it feasible for practical applications within this range. The project highlights how dynamic programming can effectively solve combinatorial problems, offering valuable insights into the structural properties of BSTs and enhancing our algorithm design skills for complex challenges in computer science.</a:t>
            </a:r>
            <a:endParaRPr lang="en-US" sz="153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96895"/>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496895"/>
          </a:xfrm>
          <a:prstGeom prst="rect">
            <a:avLst/>
          </a:prstGeom>
        </p:spPr>
      </p:pic>
      <p:pic>
        <p:nvPicPr>
          <p:cNvPr id="5" name="Image 2" descr="preencoded.png"/>
          <p:cNvPicPr>
            <a:picLocks noChangeAspect="1"/>
          </p:cNvPicPr>
          <p:nvPr/>
        </p:nvPicPr>
        <p:blipFill>
          <a:blip r:embed="rId5"/>
          <a:stretch>
            <a:fillRect/>
          </a:stretch>
        </p:blipFill>
        <p:spPr>
          <a:xfrm>
            <a:off x="215979" y="1182053"/>
            <a:ext cx="5054322" cy="6132671"/>
          </a:xfrm>
          <a:prstGeom prst="rect">
            <a:avLst/>
          </a:prstGeom>
        </p:spPr>
      </p:pic>
      <p:sp>
        <p:nvSpPr>
          <p:cNvPr id="6" name="Text 1"/>
          <p:cNvSpPr/>
          <p:nvPr/>
        </p:nvSpPr>
        <p:spPr>
          <a:xfrm>
            <a:off x="6091238" y="475178"/>
            <a:ext cx="4547830" cy="568523"/>
          </a:xfrm>
          <a:prstGeom prst="rect">
            <a:avLst/>
          </a:prstGeom>
          <a:noFill/>
          <a:ln/>
        </p:spPr>
        <p:txBody>
          <a:bodyPr wrap="none" rtlCol="0" anchor="t"/>
          <a:lstStyle/>
          <a:p>
            <a:pPr marL="0" indent="0">
              <a:lnSpc>
                <a:spcPts val="4476"/>
              </a:lnSpc>
              <a:buNone/>
            </a:pPr>
            <a:r>
              <a:rPr lang="en-US" sz="3581" b="1" dirty="0">
                <a:solidFill>
                  <a:srgbClr val="7068F4"/>
                </a:solidFill>
                <a:latin typeface="Barlow" pitchFamily="34" charset="0"/>
                <a:ea typeface="Barlow" pitchFamily="34" charset="-122"/>
                <a:cs typeface="Barlow" pitchFamily="34" charset="-120"/>
              </a:rPr>
              <a:t>Introduction</a:t>
            </a:r>
            <a:endParaRPr lang="en-US" sz="3581" dirty="0"/>
          </a:p>
        </p:txBody>
      </p:sp>
      <p:sp>
        <p:nvSpPr>
          <p:cNvPr id="7" name="Shape 2"/>
          <p:cNvSpPr/>
          <p:nvPr/>
        </p:nvSpPr>
        <p:spPr>
          <a:xfrm>
            <a:off x="6091238" y="1497211"/>
            <a:ext cx="388739" cy="388739"/>
          </a:xfrm>
          <a:prstGeom prst="roundRect">
            <a:avLst>
              <a:gd name="adj" fmla="val 40011"/>
            </a:avLst>
          </a:prstGeom>
          <a:solidFill>
            <a:srgbClr val="EEEFF5"/>
          </a:solidFill>
          <a:ln/>
        </p:spPr>
      </p:sp>
      <p:sp>
        <p:nvSpPr>
          <p:cNvPr id="8" name="Text 3"/>
          <p:cNvSpPr/>
          <p:nvPr/>
        </p:nvSpPr>
        <p:spPr>
          <a:xfrm>
            <a:off x="6237208" y="1555075"/>
            <a:ext cx="96679"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1</a:t>
            </a:r>
            <a:endParaRPr lang="en-US" sz="2149" dirty="0"/>
          </a:p>
        </p:txBody>
      </p:sp>
      <p:sp>
        <p:nvSpPr>
          <p:cNvPr id="9" name="Text 4"/>
          <p:cNvSpPr/>
          <p:nvPr/>
        </p:nvSpPr>
        <p:spPr>
          <a:xfrm>
            <a:off x="6652736" y="1497211"/>
            <a:ext cx="2722245" cy="284202"/>
          </a:xfrm>
          <a:prstGeom prst="rect">
            <a:avLst/>
          </a:prstGeom>
          <a:noFill/>
          <a:ln/>
        </p:spPr>
        <p:txBody>
          <a:bodyPr wrap="none" rtlCol="0" anchor="t"/>
          <a:lstStyle/>
          <a:p>
            <a:pPr marL="0" indent="0">
              <a:lnSpc>
                <a:spcPts val="2238"/>
              </a:lnSpc>
              <a:buNone/>
            </a:pPr>
            <a:r>
              <a:rPr lang="en-US" sz="1791" b="1" dirty="0">
                <a:solidFill>
                  <a:srgbClr val="272525"/>
                </a:solidFill>
                <a:latin typeface="Barlow" pitchFamily="34" charset="0"/>
                <a:ea typeface="Barlow" pitchFamily="34" charset="-122"/>
                <a:cs typeface="Barlow" pitchFamily="34" charset="-120"/>
              </a:rPr>
              <a:t>Binary Search Trees (BSTs)</a:t>
            </a:r>
            <a:endParaRPr lang="en-US" sz="1791" dirty="0"/>
          </a:p>
        </p:txBody>
      </p:sp>
      <p:sp>
        <p:nvSpPr>
          <p:cNvPr id="10" name="Text 5"/>
          <p:cNvSpPr/>
          <p:nvPr/>
        </p:nvSpPr>
        <p:spPr>
          <a:xfrm>
            <a:off x="6652736" y="1884997"/>
            <a:ext cx="7372826"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BSTs are a fundamental data structure in computer science, known for their efficient searching, insertion, and deletion operations. They are binary trees where each node has at most two children, and for any node N, all nodes in its left subtree have values less than N, while all nodes in its right subtree have values greater than N.</a:t>
            </a:r>
            <a:endParaRPr lang="en-US" sz="1361" dirty="0"/>
          </a:p>
        </p:txBody>
      </p:sp>
      <p:sp>
        <p:nvSpPr>
          <p:cNvPr id="11" name="Shape 6"/>
          <p:cNvSpPr/>
          <p:nvPr/>
        </p:nvSpPr>
        <p:spPr>
          <a:xfrm>
            <a:off x="6091238" y="3358396"/>
            <a:ext cx="388739" cy="388739"/>
          </a:xfrm>
          <a:prstGeom prst="roundRect">
            <a:avLst>
              <a:gd name="adj" fmla="val 40011"/>
            </a:avLst>
          </a:prstGeom>
          <a:solidFill>
            <a:srgbClr val="EEEFF5"/>
          </a:solidFill>
          <a:ln/>
        </p:spPr>
      </p:sp>
      <p:sp>
        <p:nvSpPr>
          <p:cNvPr id="12" name="Text 7"/>
          <p:cNvSpPr/>
          <p:nvPr/>
        </p:nvSpPr>
        <p:spPr>
          <a:xfrm>
            <a:off x="6209228" y="3416260"/>
            <a:ext cx="152757"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2</a:t>
            </a:r>
            <a:endParaRPr lang="en-US" sz="2149" dirty="0"/>
          </a:p>
        </p:txBody>
      </p:sp>
      <p:sp>
        <p:nvSpPr>
          <p:cNvPr id="13" name="Text 8"/>
          <p:cNvSpPr/>
          <p:nvPr/>
        </p:nvSpPr>
        <p:spPr>
          <a:xfrm>
            <a:off x="6652736" y="3358396"/>
            <a:ext cx="2273856" cy="284202"/>
          </a:xfrm>
          <a:prstGeom prst="rect">
            <a:avLst/>
          </a:prstGeom>
          <a:noFill/>
          <a:ln/>
        </p:spPr>
        <p:txBody>
          <a:bodyPr wrap="none" rtlCol="0" anchor="t"/>
          <a:lstStyle/>
          <a:p>
            <a:pPr marL="0" indent="0">
              <a:lnSpc>
                <a:spcPts val="2238"/>
              </a:lnSpc>
              <a:buNone/>
            </a:pPr>
            <a:r>
              <a:rPr lang="en-US" sz="1791" b="1" dirty="0">
                <a:solidFill>
                  <a:srgbClr val="272525"/>
                </a:solidFill>
                <a:latin typeface="Barlow" pitchFamily="34" charset="0"/>
                <a:ea typeface="Barlow" pitchFamily="34" charset="-122"/>
                <a:cs typeface="Barlow" pitchFamily="34" charset="-120"/>
              </a:rPr>
              <a:t>Unique BST Problem</a:t>
            </a:r>
            <a:endParaRPr lang="en-US" sz="1791" dirty="0"/>
          </a:p>
        </p:txBody>
      </p:sp>
      <p:sp>
        <p:nvSpPr>
          <p:cNvPr id="14" name="Text 9"/>
          <p:cNvSpPr/>
          <p:nvPr/>
        </p:nvSpPr>
        <p:spPr>
          <a:xfrm>
            <a:off x="6652736" y="3746183"/>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Given n distinct values, there can be multiple ways to organize them into a BST. The problem of counting the number of unique BSTs is equivalent to determining the number of different ways to arrange n nodes while maintaining the BST property.</a:t>
            </a:r>
            <a:endParaRPr lang="en-US" sz="1361" dirty="0"/>
          </a:p>
        </p:txBody>
      </p:sp>
      <p:sp>
        <p:nvSpPr>
          <p:cNvPr id="15" name="Shape 10"/>
          <p:cNvSpPr/>
          <p:nvPr/>
        </p:nvSpPr>
        <p:spPr>
          <a:xfrm>
            <a:off x="6091238" y="4942999"/>
            <a:ext cx="388739" cy="388739"/>
          </a:xfrm>
          <a:prstGeom prst="roundRect">
            <a:avLst>
              <a:gd name="adj" fmla="val 40011"/>
            </a:avLst>
          </a:prstGeom>
          <a:solidFill>
            <a:srgbClr val="EEEFF5"/>
          </a:solidFill>
          <a:ln/>
        </p:spPr>
      </p:sp>
      <p:sp>
        <p:nvSpPr>
          <p:cNvPr id="16" name="Text 11"/>
          <p:cNvSpPr/>
          <p:nvPr/>
        </p:nvSpPr>
        <p:spPr>
          <a:xfrm>
            <a:off x="6211848" y="5000863"/>
            <a:ext cx="147399"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3</a:t>
            </a:r>
            <a:endParaRPr lang="en-US" sz="2149" dirty="0"/>
          </a:p>
        </p:txBody>
      </p:sp>
      <p:sp>
        <p:nvSpPr>
          <p:cNvPr id="17" name="Text 12"/>
          <p:cNvSpPr/>
          <p:nvPr/>
        </p:nvSpPr>
        <p:spPr>
          <a:xfrm>
            <a:off x="6652736" y="4942999"/>
            <a:ext cx="2273856" cy="284202"/>
          </a:xfrm>
          <a:prstGeom prst="rect">
            <a:avLst/>
          </a:prstGeom>
          <a:noFill/>
          <a:ln/>
        </p:spPr>
        <p:txBody>
          <a:bodyPr wrap="none" rtlCol="0" anchor="t"/>
          <a:lstStyle/>
          <a:p>
            <a:pPr marL="0" indent="0">
              <a:lnSpc>
                <a:spcPts val="2238"/>
              </a:lnSpc>
              <a:buNone/>
            </a:pPr>
            <a:r>
              <a:rPr lang="en-US" sz="1791" b="1" dirty="0">
                <a:solidFill>
                  <a:srgbClr val="272525"/>
                </a:solidFill>
                <a:latin typeface="Barlow" pitchFamily="34" charset="0"/>
                <a:ea typeface="Barlow" pitchFamily="34" charset="-122"/>
                <a:cs typeface="Barlow" pitchFamily="34" charset="-120"/>
              </a:rPr>
              <a:t>Catalan Numbers</a:t>
            </a:r>
            <a:endParaRPr lang="en-US" sz="1791" dirty="0"/>
          </a:p>
        </p:txBody>
      </p:sp>
      <p:sp>
        <p:nvSpPr>
          <p:cNvPr id="18" name="Text 13"/>
          <p:cNvSpPr/>
          <p:nvPr/>
        </p:nvSpPr>
        <p:spPr>
          <a:xfrm>
            <a:off x="6652736" y="5330785"/>
            <a:ext cx="7372826"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This problem is closely related to the Catalan number, a sequence of natural numbers with applications in combinatorial mathematics. The nth Catalan number represents the number of ways to correctly match pairs of parentheses, which is analogous to our BST problem.</a:t>
            </a:r>
            <a:endParaRPr lang="en-US" sz="1361" dirty="0"/>
          </a:p>
        </p:txBody>
      </p:sp>
      <p:sp>
        <p:nvSpPr>
          <p:cNvPr id="19" name="Shape 14"/>
          <p:cNvSpPr/>
          <p:nvPr/>
        </p:nvSpPr>
        <p:spPr>
          <a:xfrm>
            <a:off x="6091238" y="6804184"/>
            <a:ext cx="388739" cy="388739"/>
          </a:xfrm>
          <a:prstGeom prst="roundRect">
            <a:avLst>
              <a:gd name="adj" fmla="val 40011"/>
            </a:avLst>
          </a:prstGeom>
          <a:solidFill>
            <a:srgbClr val="EEEFF5"/>
          </a:solidFill>
          <a:ln/>
        </p:spPr>
      </p:sp>
      <p:sp>
        <p:nvSpPr>
          <p:cNvPr id="20" name="Text 15"/>
          <p:cNvSpPr/>
          <p:nvPr/>
        </p:nvSpPr>
        <p:spPr>
          <a:xfrm>
            <a:off x="6203037" y="6862048"/>
            <a:ext cx="165140"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4</a:t>
            </a:r>
            <a:endParaRPr lang="en-US" sz="2149" dirty="0"/>
          </a:p>
        </p:txBody>
      </p:sp>
      <p:sp>
        <p:nvSpPr>
          <p:cNvPr id="21" name="Text 16"/>
          <p:cNvSpPr/>
          <p:nvPr/>
        </p:nvSpPr>
        <p:spPr>
          <a:xfrm>
            <a:off x="6652736" y="6804184"/>
            <a:ext cx="2273856" cy="284202"/>
          </a:xfrm>
          <a:prstGeom prst="rect">
            <a:avLst/>
          </a:prstGeom>
          <a:noFill/>
          <a:ln/>
        </p:spPr>
        <p:txBody>
          <a:bodyPr wrap="none" rtlCol="0" anchor="t"/>
          <a:lstStyle/>
          <a:p>
            <a:pPr marL="0" indent="0">
              <a:lnSpc>
                <a:spcPts val="2238"/>
              </a:lnSpc>
              <a:buNone/>
            </a:pPr>
            <a:r>
              <a:rPr lang="en-US" sz="1791" b="1" dirty="0">
                <a:solidFill>
                  <a:srgbClr val="272525"/>
                </a:solidFill>
                <a:latin typeface="Barlow" pitchFamily="34" charset="0"/>
                <a:ea typeface="Barlow" pitchFamily="34" charset="-122"/>
                <a:cs typeface="Barlow" pitchFamily="34" charset="-120"/>
              </a:rPr>
              <a:t>Practical Implications</a:t>
            </a:r>
            <a:endParaRPr lang="en-US" sz="1791" dirty="0"/>
          </a:p>
        </p:txBody>
      </p:sp>
      <p:sp>
        <p:nvSpPr>
          <p:cNvPr id="22" name="Text 17"/>
          <p:cNvSpPr/>
          <p:nvPr/>
        </p:nvSpPr>
        <p:spPr>
          <a:xfrm>
            <a:off x="6652736" y="7191970"/>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Understanding the number of unique BSTs has practical implications in areas such as database indexing, where efficient query processing depends on the structure of the underlying search trees.</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59979" y="2710101"/>
            <a:ext cx="5054322" cy="2809399"/>
          </a:xfrm>
          <a:prstGeom prst="rect">
            <a:avLst/>
          </a:prstGeom>
        </p:spPr>
      </p:pic>
      <p:sp>
        <p:nvSpPr>
          <p:cNvPr id="6" name="Text 1"/>
          <p:cNvSpPr/>
          <p:nvPr/>
        </p:nvSpPr>
        <p:spPr>
          <a:xfrm>
            <a:off x="604837" y="1183600"/>
            <a:ext cx="6629519" cy="568523"/>
          </a:xfrm>
          <a:prstGeom prst="rect">
            <a:avLst/>
          </a:prstGeom>
          <a:noFill/>
          <a:ln/>
        </p:spPr>
        <p:txBody>
          <a:bodyPr wrap="none" rtlCol="0" anchor="t"/>
          <a:lstStyle/>
          <a:p>
            <a:pPr marL="0" indent="0">
              <a:lnSpc>
                <a:spcPts val="4476"/>
              </a:lnSpc>
              <a:buNone/>
            </a:pPr>
            <a:r>
              <a:rPr lang="en-US" sz="3581" b="1" dirty="0">
                <a:solidFill>
                  <a:srgbClr val="7068F4"/>
                </a:solidFill>
                <a:latin typeface="Barlow" pitchFamily="34" charset="0"/>
                <a:ea typeface="Barlow" pitchFamily="34" charset="-122"/>
                <a:cs typeface="Barlow" pitchFamily="34" charset="-120"/>
              </a:rPr>
              <a:t>Dynamic Programming Approach</a:t>
            </a:r>
            <a:endParaRPr lang="en-US" sz="3581" dirty="0"/>
          </a:p>
        </p:txBody>
      </p:sp>
      <p:sp>
        <p:nvSpPr>
          <p:cNvPr id="7" name="Shape 2"/>
          <p:cNvSpPr/>
          <p:nvPr/>
        </p:nvSpPr>
        <p:spPr>
          <a:xfrm>
            <a:off x="669667" y="2205633"/>
            <a:ext cx="388739" cy="388739"/>
          </a:xfrm>
          <a:prstGeom prst="roundRect">
            <a:avLst>
              <a:gd name="adj" fmla="val 40011"/>
            </a:avLst>
          </a:prstGeom>
          <a:solidFill>
            <a:srgbClr val="EEEFF5"/>
          </a:solidFill>
          <a:ln/>
        </p:spPr>
      </p:sp>
      <p:sp>
        <p:nvSpPr>
          <p:cNvPr id="8" name="Text 3"/>
          <p:cNvSpPr/>
          <p:nvPr/>
        </p:nvSpPr>
        <p:spPr>
          <a:xfrm>
            <a:off x="815638" y="2263497"/>
            <a:ext cx="96679"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1</a:t>
            </a:r>
            <a:endParaRPr lang="en-US" sz="2149" dirty="0"/>
          </a:p>
        </p:txBody>
      </p:sp>
      <p:sp>
        <p:nvSpPr>
          <p:cNvPr id="9" name="Text 4"/>
          <p:cNvSpPr/>
          <p:nvPr/>
        </p:nvSpPr>
        <p:spPr>
          <a:xfrm>
            <a:off x="1814513" y="2184083"/>
            <a:ext cx="2273856" cy="284202"/>
          </a:xfrm>
          <a:prstGeom prst="rect">
            <a:avLst/>
          </a:prstGeom>
          <a:noFill/>
          <a:ln/>
        </p:spPr>
        <p:txBody>
          <a:bodyPr wrap="none" rtlCol="0" anchor="t"/>
          <a:lstStyle/>
          <a:p>
            <a:pPr marL="0" indent="0" algn="l">
              <a:lnSpc>
                <a:spcPts val="2238"/>
              </a:lnSpc>
              <a:buNone/>
            </a:pPr>
            <a:r>
              <a:rPr lang="en-US" sz="1791" b="1" dirty="0">
                <a:solidFill>
                  <a:srgbClr val="272525"/>
                </a:solidFill>
                <a:latin typeface="Barlow" pitchFamily="34" charset="0"/>
                <a:ea typeface="Barlow" pitchFamily="34" charset="-122"/>
                <a:cs typeface="Barlow" pitchFamily="34" charset="-120"/>
              </a:rPr>
              <a:t>Initialization</a:t>
            </a:r>
            <a:endParaRPr lang="en-US" sz="1791" dirty="0"/>
          </a:p>
        </p:txBody>
      </p:sp>
      <p:sp>
        <p:nvSpPr>
          <p:cNvPr id="10" name="Text 5"/>
          <p:cNvSpPr/>
          <p:nvPr/>
        </p:nvSpPr>
        <p:spPr>
          <a:xfrm>
            <a:off x="1814513" y="2571869"/>
            <a:ext cx="6724650" cy="1106329"/>
          </a:xfrm>
          <a:prstGeom prst="rect">
            <a:avLst/>
          </a:prstGeom>
          <a:noFill/>
          <a:ln/>
        </p:spPr>
        <p:txBody>
          <a:bodyPr wrap="squar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The dynamic programming approach involves filling an array dp where dp[i] represents the number of unique BSTs that can be formed with i nodes. We initialize dp[0] and dp[1] to 1, as there is exactly one way to arrange a BST with 0 or 1 node.</a:t>
            </a:r>
            <a:endParaRPr lang="en-US" sz="1361" dirty="0"/>
          </a:p>
        </p:txBody>
      </p:sp>
      <p:sp>
        <p:nvSpPr>
          <p:cNvPr id="11" name="Shape 6"/>
          <p:cNvSpPr/>
          <p:nvPr/>
        </p:nvSpPr>
        <p:spPr>
          <a:xfrm>
            <a:off x="669667" y="4218027"/>
            <a:ext cx="388739" cy="388739"/>
          </a:xfrm>
          <a:prstGeom prst="roundRect">
            <a:avLst>
              <a:gd name="adj" fmla="val 40011"/>
            </a:avLst>
          </a:prstGeom>
          <a:solidFill>
            <a:srgbClr val="EEEFF5"/>
          </a:solidFill>
          <a:ln/>
        </p:spPr>
      </p:sp>
      <p:sp>
        <p:nvSpPr>
          <p:cNvPr id="12" name="Text 7"/>
          <p:cNvSpPr/>
          <p:nvPr/>
        </p:nvSpPr>
        <p:spPr>
          <a:xfrm>
            <a:off x="787658" y="4275892"/>
            <a:ext cx="152757"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2</a:t>
            </a:r>
            <a:endParaRPr lang="en-US" sz="2149" dirty="0"/>
          </a:p>
        </p:txBody>
      </p:sp>
      <p:sp>
        <p:nvSpPr>
          <p:cNvPr id="13" name="Text 8"/>
          <p:cNvSpPr/>
          <p:nvPr/>
        </p:nvSpPr>
        <p:spPr>
          <a:xfrm>
            <a:off x="1814513" y="4196477"/>
            <a:ext cx="2273856" cy="284202"/>
          </a:xfrm>
          <a:prstGeom prst="rect">
            <a:avLst/>
          </a:prstGeom>
          <a:noFill/>
          <a:ln/>
        </p:spPr>
        <p:txBody>
          <a:bodyPr wrap="none" rtlCol="0" anchor="t"/>
          <a:lstStyle/>
          <a:p>
            <a:pPr marL="0" indent="0" algn="l">
              <a:lnSpc>
                <a:spcPts val="2238"/>
              </a:lnSpc>
              <a:buNone/>
            </a:pPr>
            <a:r>
              <a:rPr lang="en-US" sz="1791" b="1" dirty="0">
                <a:solidFill>
                  <a:srgbClr val="272525"/>
                </a:solidFill>
                <a:latin typeface="Barlow" pitchFamily="34" charset="0"/>
                <a:ea typeface="Barlow" pitchFamily="34" charset="-122"/>
                <a:cs typeface="Barlow" pitchFamily="34" charset="-120"/>
              </a:rPr>
              <a:t>Filling the DP Table</a:t>
            </a:r>
            <a:endParaRPr lang="en-US" sz="1791" dirty="0"/>
          </a:p>
        </p:txBody>
      </p:sp>
      <p:sp>
        <p:nvSpPr>
          <p:cNvPr id="14" name="Text 9"/>
          <p:cNvSpPr/>
          <p:nvPr/>
        </p:nvSpPr>
        <p:spPr>
          <a:xfrm>
            <a:off x="1814513" y="4584263"/>
            <a:ext cx="6724650" cy="1106329"/>
          </a:xfrm>
          <a:prstGeom prst="rect">
            <a:avLst/>
          </a:prstGeom>
          <a:noFill/>
          <a:ln/>
        </p:spPr>
        <p:txBody>
          <a:bodyPr wrap="squar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For each i from 2 to n, we compute dp[i] by iterating through all possible root nodes (j) from 1 to i. For each j, we consider the number of BSTs with j-1 nodes on the left subtree and i-j nodes on the right subtree. The product of these counts gives us the number of BSTs with j as the root.</a:t>
            </a:r>
            <a:endParaRPr lang="en-US" sz="1361" dirty="0"/>
          </a:p>
        </p:txBody>
      </p:sp>
      <p:sp>
        <p:nvSpPr>
          <p:cNvPr id="15" name="Shape 10"/>
          <p:cNvSpPr/>
          <p:nvPr/>
        </p:nvSpPr>
        <p:spPr>
          <a:xfrm>
            <a:off x="669667" y="6230422"/>
            <a:ext cx="388739" cy="388739"/>
          </a:xfrm>
          <a:prstGeom prst="roundRect">
            <a:avLst>
              <a:gd name="adj" fmla="val 40011"/>
            </a:avLst>
          </a:prstGeom>
          <a:solidFill>
            <a:srgbClr val="EEEFF5"/>
          </a:solidFill>
          <a:ln/>
        </p:spPr>
      </p:sp>
      <p:sp>
        <p:nvSpPr>
          <p:cNvPr id="16" name="Text 11"/>
          <p:cNvSpPr/>
          <p:nvPr/>
        </p:nvSpPr>
        <p:spPr>
          <a:xfrm>
            <a:off x="790277" y="6288286"/>
            <a:ext cx="147399" cy="272891"/>
          </a:xfrm>
          <a:prstGeom prst="rect">
            <a:avLst/>
          </a:prstGeom>
          <a:noFill/>
          <a:ln/>
        </p:spPr>
        <p:txBody>
          <a:bodyPr wrap="none" rtlCol="0" anchor="t"/>
          <a:lstStyle/>
          <a:p>
            <a:pPr marL="0" indent="0" algn="ctr">
              <a:lnSpc>
                <a:spcPts val="2149"/>
              </a:lnSpc>
              <a:buNone/>
            </a:pPr>
            <a:r>
              <a:rPr lang="en-US" sz="2149" b="1" dirty="0">
                <a:solidFill>
                  <a:srgbClr val="272525"/>
                </a:solidFill>
                <a:latin typeface="Barlow" pitchFamily="34" charset="0"/>
                <a:ea typeface="Barlow" pitchFamily="34" charset="-122"/>
                <a:cs typeface="Barlow" pitchFamily="34" charset="-120"/>
              </a:rPr>
              <a:t>3</a:t>
            </a:r>
            <a:endParaRPr lang="en-US" sz="2149" dirty="0"/>
          </a:p>
        </p:txBody>
      </p:sp>
      <p:sp>
        <p:nvSpPr>
          <p:cNvPr id="17" name="Text 12"/>
          <p:cNvSpPr/>
          <p:nvPr/>
        </p:nvSpPr>
        <p:spPr>
          <a:xfrm>
            <a:off x="1814513" y="6208871"/>
            <a:ext cx="2273856" cy="284202"/>
          </a:xfrm>
          <a:prstGeom prst="rect">
            <a:avLst/>
          </a:prstGeom>
          <a:noFill/>
          <a:ln/>
        </p:spPr>
        <p:txBody>
          <a:bodyPr wrap="none" rtlCol="0" anchor="t"/>
          <a:lstStyle/>
          <a:p>
            <a:pPr marL="0" indent="0" algn="l">
              <a:lnSpc>
                <a:spcPts val="2238"/>
              </a:lnSpc>
              <a:buNone/>
            </a:pPr>
            <a:r>
              <a:rPr lang="en-US" sz="1791" b="1" dirty="0">
                <a:solidFill>
                  <a:srgbClr val="272525"/>
                </a:solidFill>
                <a:latin typeface="Barlow" pitchFamily="34" charset="0"/>
                <a:ea typeface="Barlow" pitchFamily="34" charset="-122"/>
                <a:cs typeface="Barlow" pitchFamily="34" charset="-120"/>
              </a:rPr>
              <a:t>Result</a:t>
            </a:r>
            <a:endParaRPr lang="en-US" sz="1791" dirty="0"/>
          </a:p>
        </p:txBody>
      </p:sp>
      <p:sp>
        <p:nvSpPr>
          <p:cNvPr id="18" name="Text 13"/>
          <p:cNvSpPr/>
          <p:nvPr/>
        </p:nvSpPr>
        <p:spPr>
          <a:xfrm>
            <a:off x="1814513" y="6596658"/>
            <a:ext cx="6724650" cy="276582"/>
          </a:xfrm>
          <a:prstGeom prst="rect">
            <a:avLst/>
          </a:prstGeom>
          <a:noFill/>
          <a:ln/>
        </p:spPr>
        <p:txBody>
          <a:bodyPr wrap="non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The final result, the number of unique BSTs with n nodes, is stored in dp[n].</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302"/>
            <a:ext cx="14630400" cy="13601224"/>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sp>
        <p:nvSpPr>
          <p:cNvPr id="5" name="Text 1"/>
          <p:cNvSpPr/>
          <p:nvPr/>
        </p:nvSpPr>
        <p:spPr>
          <a:xfrm>
            <a:off x="2346603" y="2635448"/>
            <a:ext cx="4685705" cy="568523"/>
          </a:xfrm>
          <a:prstGeom prst="rect">
            <a:avLst/>
          </a:prstGeom>
          <a:noFill/>
          <a:ln/>
        </p:spPr>
        <p:txBody>
          <a:bodyPr wrap="none" rtlCol="0" anchor="t"/>
          <a:lstStyle/>
          <a:p>
            <a:pPr marL="0" indent="0">
              <a:lnSpc>
                <a:spcPts val="4476"/>
              </a:lnSpc>
              <a:buNone/>
            </a:pPr>
            <a:r>
              <a:rPr lang="en-US" sz="3581" b="1" dirty="0">
                <a:solidFill>
                  <a:srgbClr val="7068F4"/>
                </a:solidFill>
                <a:latin typeface="Barlow" pitchFamily="34" charset="0"/>
                <a:ea typeface="Barlow" pitchFamily="34" charset="-122"/>
                <a:cs typeface="Barlow" pitchFamily="34" charset="-120"/>
              </a:rPr>
              <a:t>Coding Implementation</a:t>
            </a:r>
            <a:endParaRPr lang="en-US" sz="3581" dirty="0"/>
          </a:p>
        </p:txBody>
      </p:sp>
      <p:sp>
        <p:nvSpPr>
          <p:cNvPr id="6" name="Shape 2"/>
          <p:cNvSpPr/>
          <p:nvPr/>
        </p:nvSpPr>
        <p:spPr>
          <a:xfrm>
            <a:off x="2346603" y="3463171"/>
            <a:ext cx="9937194" cy="9662874"/>
          </a:xfrm>
          <a:prstGeom prst="roundRect">
            <a:avLst>
              <a:gd name="adj" fmla="val 1610"/>
            </a:avLst>
          </a:prstGeom>
          <a:solidFill>
            <a:srgbClr val="D2CFFC"/>
          </a:solidFill>
          <a:ln/>
        </p:spPr>
      </p:sp>
      <p:sp>
        <p:nvSpPr>
          <p:cNvPr id="7" name="Shape 3"/>
          <p:cNvSpPr/>
          <p:nvPr/>
        </p:nvSpPr>
        <p:spPr>
          <a:xfrm>
            <a:off x="2338030" y="3463171"/>
            <a:ext cx="9954339" cy="9662874"/>
          </a:xfrm>
          <a:prstGeom prst="roundRect">
            <a:avLst>
              <a:gd name="adj" fmla="val 268"/>
            </a:avLst>
          </a:prstGeom>
          <a:solidFill>
            <a:srgbClr val="D2CFFC"/>
          </a:solidFill>
          <a:ln/>
        </p:spPr>
      </p:sp>
      <p:sp>
        <p:nvSpPr>
          <p:cNvPr id="8" name="Text 4"/>
          <p:cNvSpPr/>
          <p:nvPr/>
        </p:nvSpPr>
        <p:spPr>
          <a:xfrm>
            <a:off x="2510790" y="3592711"/>
            <a:ext cx="9608820" cy="9403794"/>
          </a:xfrm>
          <a:prstGeom prst="rect">
            <a:avLst/>
          </a:prstGeom>
          <a:noFill/>
          <a:ln/>
        </p:spPr>
        <p:txBody>
          <a:bodyPr wrap="square" rtlCol="0" anchor="t"/>
          <a:lstStyle/>
          <a:p>
            <a:pPr marL="0" indent="0">
              <a:lnSpc>
                <a:spcPts val="2177"/>
              </a:lnSpc>
              <a:buNone/>
            </a:pPr>
            <a:r>
              <a:rPr lang="en-US" sz="1361" dirty="0">
                <a:solidFill>
                  <a:srgbClr val="272525"/>
                </a:solidFill>
                <a:highlight>
                  <a:srgbClr val="D2CFFC"/>
                </a:highlight>
                <a:latin typeface="Consolas" pitchFamily="34" charset="0"/>
                <a:ea typeface="Consolas" pitchFamily="34" charset="-122"/>
                <a:cs typeface="Consolas" pitchFamily="34" charset="-120"/>
              </a:rPr>
              <a:t>#include 
#include 
int numTrees(int n) {
    // Allocate memory for the dp array
    int *dp = (int *)malloc((n + 1) * sizeof(int));
    // There is exactly one way to arrange BST with 0 or 1 node
    dp[0] = 1;
    dp[1] = 1;  
    // Fill dp array using bottom-up approach
    for (int i = 2; i &lt;= n; i++) {
        dp[i] = 0;
        for (int j = 1; j &lt;= i; j++) {
            dp[i] += dp[j - 1] * dp[i - j];
        }
    }
       int result = dp[n];
        // Free allocated memory
    free(dp);
    return result;
}
int main() {
    int n;
    printf("Enter the number of nodes: ");
    scanf("%d", &amp;n);
    if (n &lt; 1 || n &gt; 19) {
        printf("Please enter a value between 1 and 19.\n");
        return 1;
    }
    printf("Number of unique BSTs with %d nodes: %d\n", n, numTrees(n));
    return 0;
}
</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4720"/>
          </a:xfrm>
          <a:prstGeom prst="rect">
            <a:avLst/>
          </a:prstGeom>
          <a:solidFill>
            <a:srgbClr val="EEEFF5"/>
          </a:solidFill>
          <a:ln/>
        </p:spPr>
      </p:sp>
      <p:sp>
        <p:nvSpPr>
          <p:cNvPr id="4" name="Text 1"/>
          <p:cNvSpPr/>
          <p:nvPr/>
        </p:nvSpPr>
        <p:spPr>
          <a:xfrm>
            <a:off x="1082754" y="596027"/>
            <a:ext cx="5704642" cy="712946"/>
          </a:xfrm>
          <a:prstGeom prst="rect">
            <a:avLst/>
          </a:prstGeom>
          <a:noFill/>
          <a:ln/>
        </p:spPr>
        <p:txBody>
          <a:bodyPr wrap="none" rtlCol="0" anchor="t"/>
          <a:lstStyle/>
          <a:p>
            <a:pPr marL="0" indent="0">
              <a:lnSpc>
                <a:spcPts val="5615"/>
              </a:lnSpc>
              <a:buNone/>
            </a:pPr>
            <a:r>
              <a:rPr lang="en-US" sz="4492" b="1" dirty="0">
                <a:solidFill>
                  <a:srgbClr val="7068F4"/>
                </a:solidFill>
                <a:latin typeface="Barlow" pitchFamily="34" charset="0"/>
                <a:ea typeface="Barlow" pitchFamily="34" charset="-122"/>
                <a:cs typeface="Barlow" pitchFamily="34" charset="-120"/>
              </a:rPr>
              <a:t>Result Screenshots</a:t>
            </a:r>
            <a:endParaRPr lang="en-US" sz="4492" dirty="0"/>
          </a:p>
        </p:txBody>
      </p:sp>
      <p:sp>
        <p:nvSpPr>
          <p:cNvPr id="6" name="Text 2"/>
          <p:cNvSpPr/>
          <p:nvPr/>
        </p:nvSpPr>
        <p:spPr>
          <a:xfrm>
            <a:off x="1082754" y="5764768"/>
            <a:ext cx="2852261" cy="356592"/>
          </a:xfrm>
          <a:prstGeom prst="rect">
            <a:avLst/>
          </a:prstGeom>
          <a:noFill/>
          <a:ln/>
        </p:spPr>
        <p:txBody>
          <a:bodyPr wrap="none" rtlCol="0" anchor="t"/>
          <a:lstStyle/>
          <a:p>
            <a:pPr marL="0" indent="0" algn="l">
              <a:lnSpc>
                <a:spcPts val="2807"/>
              </a:lnSpc>
              <a:buNone/>
            </a:pPr>
            <a:r>
              <a:rPr lang="en-US" sz="2246" b="1" dirty="0">
                <a:solidFill>
                  <a:srgbClr val="272525"/>
                </a:solidFill>
                <a:latin typeface="Barlow" pitchFamily="34" charset="0"/>
                <a:ea typeface="Barlow" pitchFamily="34" charset="-122"/>
                <a:cs typeface="Barlow" pitchFamily="34" charset="-120"/>
              </a:rPr>
              <a:t>Example-1</a:t>
            </a:r>
            <a:endParaRPr lang="en-US" sz="2246" dirty="0"/>
          </a:p>
        </p:txBody>
      </p:sp>
      <p:sp>
        <p:nvSpPr>
          <p:cNvPr id="7" name="Text 3"/>
          <p:cNvSpPr/>
          <p:nvPr/>
        </p:nvSpPr>
        <p:spPr>
          <a:xfrm>
            <a:off x="1082754" y="6251377"/>
            <a:ext cx="6069806" cy="1387316"/>
          </a:xfrm>
          <a:prstGeom prst="rect">
            <a:avLst/>
          </a:prstGeom>
          <a:noFill/>
          <a:ln/>
        </p:spPr>
        <p:txBody>
          <a:bodyPr wrap="square" rtlCol="0" anchor="t"/>
          <a:lstStyle/>
          <a:p>
            <a:pPr marL="0" indent="0" algn="l">
              <a:lnSpc>
                <a:spcPts val="2731"/>
              </a:lnSpc>
              <a:buNone/>
            </a:pPr>
            <a:r>
              <a:rPr lang="en-US" sz="1707" dirty="0">
                <a:solidFill>
                  <a:srgbClr val="272525"/>
                </a:solidFill>
                <a:latin typeface="Montserrat" pitchFamily="34" charset="0"/>
                <a:ea typeface="Montserrat" pitchFamily="34" charset="-122"/>
                <a:cs typeface="Montserrat" pitchFamily="34" charset="-120"/>
              </a:rPr>
              <a:t>This screenshot shows the output of the code when the user enters 3 as the number of nodes. The program correctly calculates and displays that there are 5 unique BSTs that can be formed with 3 nodes.</a:t>
            </a:r>
            <a:endParaRPr lang="en-US" sz="1707" dirty="0"/>
          </a:p>
        </p:txBody>
      </p:sp>
      <p:sp>
        <p:nvSpPr>
          <p:cNvPr id="9" name="Text 4"/>
          <p:cNvSpPr/>
          <p:nvPr/>
        </p:nvSpPr>
        <p:spPr>
          <a:xfrm>
            <a:off x="7477720" y="5764768"/>
            <a:ext cx="2852261" cy="356592"/>
          </a:xfrm>
          <a:prstGeom prst="rect">
            <a:avLst/>
          </a:prstGeom>
          <a:noFill/>
          <a:ln/>
        </p:spPr>
        <p:txBody>
          <a:bodyPr wrap="none" rtlCol="0" anchor="t"/>
          <a:lstStyle/>
          <a:p>
            <a:pPr marL="0" indent="0" algn="l">
              <a:lnSpc>
                <a:spcPts val="2807"/>
              </a:lnSpc>
              <a:buNone/>
            </a:pPr>
            <a:r>
              <a:rPr lang="en-US" sz="2246" b="1" dirty="0">
                <a:solidFill>
                  <a:srgbClr val="272525"/>
                </a:solidFill>
                <a:latin typeface="Barlow" pitchFamily="34" charset="0"/>
                <a:ea typeface="Barlow" pitchFamily="34" charset="-122"/>
                <a:cs typeface="Barlow" pitchFamily="34" charset="-120"/>
              </a:rPr>
              <a:t>Example-2</a:t>
            </a:r>
            <a:endParaRPr lang="en-US" sz="2246" dirty="0"/>
          </a:p>
        </p:txBody>
      </p:sp>
      <p:sp>
        <p:nvSpPr>
          <p:cNvPr id="10" name="Text 5"/>
          <p:cNvSpPr/>
          <p:nvPr/>
        </p:nvSpPr>
        <p:spPr>
          <a:xfrm>
            <a:off x="7477720" y="6251377"/>
            <a:ext cx="6069806" cy="1387316"/>
          </a:xfrm>
          <a:prstGeom prst="rect">
            <a:avLst/>
          </a:prstGeom>
          <a:noFill/>
          <a:ln/>
        </p:spPr>
        <p:txBody>
          <a:bodyPr wrap="square" rtlCol="0" anchor="t"/>
          <a:lstStyle/>
          <a:p>
            <a:pPr marL="0" indent="0" algn="l">
              <a:lnSpc>
                <a:spcPts val="2731"/>
              </a:lnSpc>
              <a:buNone/>
            </a:pPr>
            <a:r>
              <a:rPr lang="en-US" sz="1707" dirty="0">
                <a:solidFill>
                  <a:srgbClr val="272525"/>
                </a:solidFill>
                <a:latin typeface="Montserrat" pitchFamily="34" charset="0"/>
                <a:ea typeface="Montserrat" pitchFamily="34" charset="-122"/>
                <a:cs typeface="Montserrat" pitchFamily="34" charset="-120"/>
              </a:rPr>
              <a:t>This screenshot shows the output of the code when the user enters 4 as the number of nodes. The program correctly calculates and displays that there are 14 unique BSTs that can be formed with 4 nodes.</a:t>
            </a:r>
            <a:endParaRPr lang="en-US" sz="1707" dirty="0"/>
          </a:p>
        </p:txBody>
      </p:sp>
      <p:pic>
        <p:nvPicPr>
          <p:cNvPr id="12" name="Picture 11">
            <a:extLst>
              <a:ext uri="{FF2B5EF4-FFF2-40B4-BE49-F238E27FC236}">
                <a16:creationId xmlns:a16="http://schemas.microsoft.com/office/drawing/2014/main" id="{9E0C6512-1542-53B2-AB47-6D1104A8E5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5886" y="1818599"/>
            <a:ext cx="5731510" cy="3545137"/>
          </a:xfrm>
          <a:prstGeom prst="rect">
            <a:avLst/>
          </a:prstGeom>
          <a:noFill/>
          <a:ln>
            <a:noFill/>
          </a:ln>
        </p:spPr>
      </p:pic>
      <p:pic>
        <p:nvPicPr>
          <p:cNvPr id="13" name="Picture 12">
            <a:extLst>
              <a:ext uri="{FF2B5EF4-FFF2-40B4-BE49-F238E27FC236}">
                <a16:creationId xmlns:a16="http://schemas.microsoft.com/office/drawing/2014/main" id="{6DC279A8-584C-FACA-F62B-537E27B075F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77720" y="1839932"/>
            <a:ext cx="5731510" cy="3523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864037" y="4344829"/>
            <a:ext cx="6497003" cy="812125"/>
          </a:xfrm>
          <a:prstGeom prst="rect">
            <a:avLst/>
          </a:prstGeom>
          <a:noFill/>
          <a:ln/>
        </p:spPr>
        <p:txBody>
          <a:bodyPr wrap="none" rtlCol="0" anchor="t"/>
          <a:lstStyle/>
          <a:p>
            <a:pPr marL="0" indent="0">
              <a:lnSpc>
                <a:spcPts val="6395"/>
              </a:lnSpc>
              <a:buNone/>
            </a:pPr>
            <a:r>
              <a:rPr lang="en-US" sz="5116" b="1" dirty="0">
                <a:solidFill>
                  <a:srgbClr val="7068F4"/>
                </a:solidFill>
                <a:latin typeface="Barlow" pitchFamily="34" charset="0"/>
                <a:ea typeface="Barlow" pitchFamily="34" charset="-122"/>
                <a:cs typeface="Barlow" pitchFamily="34" charset="-120"/>
              </a:rPr>
              <a:t>Complexity Analysis</a:t>
            </a:r>
            <a:endParaRPr lang="en-US" sz="5116" dirty="0"/>
          </a:p>
        </p:txBody>
      </p:sp>
      <p:sp>
        <p:nvSpPr>
          <p:cNvPr id="6" name="Shape 2"/>
          <p:cNvSpPr/>
          <p:nvPr/>
        </p:nvSpPr>
        <p:spPr>
          <a:xfrm>
            <a:off x="864037" y="5527238"/>
            <a:ext cx="12902327" cy="1443514"/>
          </a:xfrm>
          <a:prstGeom prst="roundRect">
            <a:avLst>
              <a:gd name="adj" fmla="val 15393"/>
            </a:avLst>
          </a:prstGeom>
          <a:noFill/>
          <a:ln w="15240">
            <a:solidFill>
              <a:srgbClr val="000000">
                <a:alpha val="8000"/>
              </a:srgbClr>
            </a:solidFill>
            <a:prstDash val="solid"/>
          </a:ln>
        </p:spPr>
      </p:sp>
      <p:sp>
        <p:nvSpPr>
          <p:cNvPr id="7" name="Shape 3"/>
          <p:cNvSpPr/>
          <p:nvPr/>
        </p:nvSpPr>
        <p:spPr>
          <a:xfrm>
            <a:off x="879277" y="5542478"/>
            <a:ext cx="12871847" cy="706517"/>
          </a:xfrm>
          <a:prstGeom prst="rect">
            <a:avLst/>
          </a:prstGeom>
          <a:solidFill>
            <a:srgbClr val="FFFFFF">
              <a:alpha val="4000"/>
            </a:srgbClr>
          </a:solidFill>
          <a:ln/>
        </p:spPr>
      </p:sp>
      <p:sp>
        <p:nvSpPr>
          <p:cNvPr id="8" name="Text 4"/>
          <p:cNvSpPr/>
          <p:nvPr/>
        </p:nvSpPr>
        <p:spPr>
          <a:xfrm>
            <a:off x="1126093" y="5698212"/>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Time Complexity</a:t>
            </a:r>
            <a:endParaRPr lang="en-US" sz="1944" dirty="0"/>
          </a:p>
        </p:txBody>
      </p:sp>
      <p:sp>
        <p:nvSpPr>
          <p:cNvPr id="9" name="Text 5"/>
          <p:cNvSpPr/>
          <p:nvPr/>
        </p:nvSpPr>
        <p:spPr>
          <a:xfrm>
            <a:off x="7565827" y="5698212"/>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O(n²)</a:t>
            </a:r>
            <a:endParaRPr lang="en-US" sz="1944" dirty="0"/>
          </a:p>
        </p:txBody>
      </p:sp>
      <p:sp>
        <p:nvSpPr>
          <p:cNvPr id="10" name="Shape 6"/>
          <p:cNvSpPr/>
          <p:nvPr/>
        </p:nvSpPr>
        <p:spPr>
          <a:xfrm>
            <a:off x="879277" y="6248995"/>
            <a:ext cx="12871847" cy="706517"/>
          </a:xfrm>
          <a:prstGeom prst="rect">
            <a:avLst/>
          </a:prstGeom>
          <a:solidFill>
            <a:srgbClr val="000000">
              <a:alpha val="4000"/>
            </a:srgbClr>
          </a:solidFill>
          <a:ln/>
        </p:spPr>
      </p:sp>
      <p:sp>
        <p:nvSpPr>
          <p:cNvPr id="11" name="Text 7"/>
          <p:cNvSpPr/>
          <p:nvPr/>
        </p:nvSpPr>
        <p:spPr>
          <a:xfrm>
            <a:off x="1126093" y="6404729"/>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Space Complexity</a:t>
            </a:r>
            <a:endParaRPr lang="en-US" sz="1944" dirty="0"/>
          </a:p>
        </p:txBody>
      </p:sp>
      <p:sp>
        <p:nvSpPr>
          <p:cNvPr id="12" name="Text 8"/>
          <p:cNvSpPr/>
          <p:nvPr/>
        </p:nvSpPr>
        <p:spPr>
          <a:xfrm>
            <a:off x="7565827" y="6404729"/>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O(n)</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864037" y="1184910"/>
            <a:ext cx="7365921" cy="812125"/>
          </a:xfrm>
          <a:prstGeom prst="rect">
            <a:avLst/>
          </a:prstGeom>
          <a:noFill/>
          <a:ln/>
        </p:spPr>
        <p:txBody>
          <a:bodyPr wrap="none" rtlCol="0" anchor="t"/>
          <a:lstStyle/>
          <a:p>
            <a:pPr marL="0" indent="0">
              <a:lnSpc>
                <a:spcPts val="6395"/>
              </a:lnSpc>
              <a:buNone/>
            </a:pPr>
            <a:r>
              <a:rPr lang="en-US" sz="5116" b="1" dirty="0">
                <a:solidFill>
                  <a:srgbClr val="7068F4"/>
                </a:solidFill>
                <a:latin typeface="Barlow" pitchFamily="34" charset="0"/>
                <a:ea typeface="Barlow" pitchFamily="34" charset="-122"/>
                <a:cs typeface="Barlow" pitchFamily="34" charset="-120"/>
              </a:rPr>
              <a:t>Time Complexity Analysis</a:t>
            </a:r>
            <a:endParaRPr lang="en-US" sz="5116" dirty="0"/>
          </a:p>
        </p:txBody>
      </p:sp>
      <p:sp>
        <p:nvSpPr>
          <p:cNvPr id="5" name="Text 2"/>
          <p:cNvSpPr/>
          <p:nvPr/>
        </p:nvSpPr>
        <p:spPr>
          <a:xfrm>
            <a:off x="864037" y="2614136"/>
            <a:ext cx="3248501" cy="406003"/>
          </a:xfrm>
          <a:prstGeom prst="rect">
            <a:avLst/>
          </a:prstGeom>
          <a:noFill/>
          <a:ln/>
        </p:spPr>
        <p:txBody>
          <a:bodyPr wrap="none" rtlCol="0" anchor="t"/>
          <a:lstStyle/>
          <a:p>
            <a:pPr marL="0" indent="0">
              <a:lnSpc>
                <a:spcPts val="3197"/>
              </a:lnSpc>
              <a:buNone/>
            </a:pPr>
            <a:r>
              <a:rPr lang="en-US" sz="2558" b="1" dirty="0">
                <a:solidFill>
                  <a:srgbClr val="7068F4"/>
                </a:solidFill>
                <a:latin typeface="Barlow" pitchFamily="34" charset="0"/>
                <a:ea typeface="Barlow" pitchFamily="34" charset="-122"/>
                <a:cs typeface="Barlow" pitchFamily="34" charset="-120"/>
              </a:rPr>
              <a:t>Initialization</a:t>
            </a:r>
            <a:endParaRPr lang="en-US" sz="2558" dirty="0"/>
          </a:p>
        </p:txBody>
      </p:sp>
      <p:sp>
        <p:nvSpPr>
          <p:cNvPr id="6" name="Text 3"/>
          <p:cNvSpPr/>
          <p:nvPr/>
        </p:nvSpPr>
        <p:spPr>
          <a:xfrm>
            <a:off x="864037" y="3266956"/>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Initializing dp[0] and dp[1] takes O(1) time.</a:t>
            </a:r>
            <a:endParaRPr lang="en-US" sz="1944" dirty="0"/>
          </a:p>
        </p:txBody>
      </p:sp>
      <p:sp>
        <p:nvSpPr>
          <p:cNvPr id="7" name="Text 4"/>
          <p:cNvSpPr/>
          <p:nvPr/>
        </p:nvSpPr>
        <p:spPr>
          <a:xfrm>
            <a:off x="5372695" y="2614136"/>
            <a:ext cx="3248501" cy="406003"/>
          </a:xfrm>
          <a:prstGeom prst="rect">
            <a:avLst/>
          </a:prstGeom>
          <a:noFill/>
          <a:ln/>
        </p:spPr>
        <p:txBody>
          <a:bodyPr wrap="none" rtlCol="0" anchor="t"/>
          <a:lstStyle/>
          <a:p>
            <a:pPr marL="0" indent="0">
              <a:lnSpc>
                <a:spcPts val="3197"/>
              </a:lnSpc>
              <a:buNone/>
            </a:pPr>
            <a:r>
              <a:rPr lang="en-US" sz="2558" b="1" dirty="0">
                <a:solidFill>
                  <a:srgbClr val="7068F4"/>
                </a:solidFill>
                <a:latin typeface="Barlow" pitchFamily="34" charset="0"/>
                <a:ea typeface="Barlow" pitchFamily="34" charset="-122"/>
                <a:cs typeface="Barlow" pitchFamily="34" charset="-120"/>
              </a:rPr>
              <a:t>Filling the DP Table</a:t>
            </a:r>
            <a:endParaRPr lang="en-US" sz="2558" dirty="0"/>
          </a:p>
        </p:txBody>
      </p:sp>
      <p:sp>
        <p:nvSpPr>
          <p:cNvPr id="8" name="Text 5"/>
          <p:cNvSpPr/>
          <p:nvPr/>
        </p:nvSpPr>
        <p:spPr>
          <a:xfrm>
            <a:off x="5372695" y="3266956"/>
            <a:ext cx="3898821" cy="3555444"/>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For each i from 2 to n, we compute dp[i]. For each i, an inner loop runs from j = 1 to i, performing i operations. The total number of operations is the sum of the first n natural numbers: ∑i=1ni=n(n+1)2=O(n²). Thus, the time complexity is O(n²).</a:t>
            </a:r>
            <a:endParaRPr lang="en-US" sz="1944" dirty="0"/>
          </a:p>
        </p:txBody>
      </p:sp>
      <p:sp>
        <p:nvSpPr>
          <p:cNvPr id="9" name="Text 6"/>
          <p:cNvSpPr/>
          <p:nvPr/>
        </p:nvSpPr>
        <p:spPr>
          <a:xfrm>
            <a:off x="9881354" y="2614136"/>
            <a:ext cx="3248501" cy="406003"/>
          </a:xfrm>
          <a:prstGeom prst="rect">
            <a:avLst/>
          </a:prstGeom>
          <a:noFill/>
          <a:ln/>
        </p:spPr>
        <p:txBody>
          <a:bodyPr wrap="none" rtlCol="0" anchor="t"/>
          <a:lstStyle/>
          <a:p>
            <a:pPr marL="0" indent="0">
              <a:lnSpc>
                <a:spcPts val="3197"/>
              </a:lnSpc>
              <a:buNone/>
            </a:pPr>
            <a:r>
              <a:rPr lang="en-US" sz="2558" b="1" dirty="0">
                <a:solidFill>
                  <a:srgbClr val="7068F4"/>
                </a:solidFill>
                <a:latin typeface="Barlow" pitchFamily="34" charset="0"/>
                <a:ea typeface="Barlow" pitchFamily="34" charset="-122"/>
                <a:cs typeface="Barlow" pitchFamily="34" charset="-120"/>
              </a:rPr>
              <a:t>Overall</a:t>
            </a:r>
            <a:endParaRPr lang="en-US" sz="2558" dirty="0"/>
          </a:p>
        </p:txBody>
      </p:sp>
      <p:sp>
        <p:nvSpPr>
          <p:cNvPr id="10" name="Text 7"/>
          <p:cNvSpPr/>
          <p:nvPr/>
        </p:nvSpPr>
        <p:spPr>
          <a:xfrm>
            <a:off x="9881354" y="3266956"/>
            <a:ext cx="3898821" cy="1975247"/>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The time complexity is dominated by the nested loops used to fill the DP table, resulting in a quadratic time complexity of O(n²).</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745343"/>
            <a:ext cx="4869180" cy="2738914"/>
          </a:xfrm>
          <a:prstGeom prst="rect">
            <a:avLst/>
          </a:prstGeom>
        </p:spPr>
      </p:pic>
      <p:sp>
        <p:nvSpPr>
          <p:cNvPr id="6" name="Text 1"/>
          <p:cNvSpPr/>
          <p:nvPr/>
        </p:nvSpPr>
        <p:spPr>
          <a:xfrm>
            <a:off x="6350437" y="761167"/>
            <a:ext cx="7415927" cy="1624251"/>
          </a:xfrm>
          <a:prstGeom prst="rect">
            <a:avLst/>
          </a:prstGeom>
          <a:noFill/>
          <a:ln/>
        </p:spPr>
        <p:txBody>
          <a:bodyPr wrap="square" rtlCol="0" anchor="t"/>
          <a:lstStyle/>
          <a:p>
            <a:pPr marL="0" indent="0">
              <a:lnSpc>
                <a:spcPts val="6395"/>
              </a:lnSpc>
              <a:buNone/>
            </a:pPr>
            <a:r>
              <a:rPr lang="en-US" sz="5116" b="1" dirty="0">
                <a:solidFill>
                  <a:srgbClr val="7068F4"/>
                </a:solidFill>
                <a:latin typeface="Barlow" pitchFamily="34" charset="0"/>
                <a:ea typeface="Barlow" pitchFamily="34" charset="-122"/>
                <a:cs typeface="Barlow" pitchFamily="34" charset="-120"/>
              </a:rPr>
              <a:t>Space Complexity Analysis</a:t>
            </a:r>
            <a:endParaRPr lang="en-US" sz="5116" dirty="0"/>
          </a:p>
        </p:txBody>
      </p:sp>
      <p:sp>
        <p:nvSpPr>
          <p:cNvPr id="7" name="Shape 2"/>
          <p:cNvSpPr/>
          <p:nvPr/>
        </p:nvSpPr>
        <p:spPr>
          <a:xfrm>
            <a:off x="6350437" y="2755702"/>
            <a:ext cx="7415927" cy="2232898"/>
          </a:xfrm>
          <a:prstGeom prst="roundRect">
            <a:avLst>
              <a:gd name="adj" fmla="val 9951"/>
            </a:avLst>
          </a:prstGeom>
          <a:solidFill>
            <a:srgbClr val="EEEFF5"/>
          </a:solidFill>
          <a:ln/>
        </p:spPr>
      </p:sp>
      <p:sp>
        <p:nvSpPr>
          <p:cNvPr id="8" name="Text 3"/>
          <p:cNvSpPr/>
          <p:nvPr/>
        </p:nvSpPr>
        <p:spPr>
          <a:xfrm>
            <a:off x="6597253" y="3002518"/>
            <a:ext cx="3248501" cy="406003"/>
          </a:xfrm>
          <a:prstGeom prst="rect">
            <a:avLst/>
          </a:prstGeom>
          <a:noFill/>
          <a:ln/>
        </p:spPr>
        <p:txBody>
          <a:bodyPr wrap="none" rtlCol="0" anchor="t"/>
          <a:lstStyle/>
          <a:p>
            <a:pPr marL="0" indent="0">
              <a:lnSpc>
                <a:spcPts val="3197"/>
              </a:lnSpc>
              <a:buNone/>
            </a:pPr>
            <a:r>
              <a:rPr lang="en-US" sz="2558" b="1" dirty="0">
                <a:solidFill>
                  <a:srgbClr val="272525"/>
                </a:solidFill>
                <a:latin typeface="Barlow" pitchFamily="34" charset="0"/>
                <a:ea typeface="Barlow" pitchFamily="34" charset="-122"/>
                <a:cs typeface="Barlow" pitchFamily="34" charset="-120"/>
              </a:rPr>
              <a:t>DP Array</a:t>
            </a:r>
            <a:endParaRPr lang="en-US" sz="2558" dirty="0"/>
          </a:p>
        </p:txBody>
      </p:sp>
      <p:sp>
        <p:nvSpPr>
          <p:cNvPr id="9" name="Text 4"/>
          <p:cNvSpPr/>
          <p:nvPr/>
        </p:nvSpPr>
        <p:spPr>
          <a:xfrm>
            <a:off x="6597253" y="3556635"/>
            <a:ext cx="6922294" cy="1185148"/>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The space complexity is determined by the memory required to store the dp array. The dp array has n + 1 elements, giving a space complexity of O(n).</a:t>
            </a:r>
            <a:endParaRPr lang="en-US" sz="1944" dirty="0"/>
          </a:p>
        </p:txBody>
      </p:sp>
      <p:sp>
        <p:nvSpPr>
          <p:cNvPr id="10" name="Shape 5"/>
          <p:cNvSpPr/>
          <p:nvPr/>
        </p:nvSpPr>
        <p:spPr>
          <a:xfrm>
            <a:off x="6350437" y="5235416"/>
            <a:ext cx="7415927" cy="2232898"/>
          </a:xfrm>
          <a:prstGeom prst="roundRect">
            <a:avLst>
              <a:gd name="adj" fmla="val 9951"/>
            </a:avLst>
          </a:prstGeom>
          <a:solidFill>
            <a:srgbClr val="EEEFF5"/>
          </a:solidFill>
          <a:ln/>
        </p:spPr>
      </p:sp>
      <p:sp>
        <p:nvSpPr>
          <p:cNvPr id="11" name="Text 6"/>
          <p:cNvSpPr/>
          <p:nvPr/>
        </p:nvSpPr>
        <p:spPr>
          <a:xfrm>
            <a:off x="6597253" y="5482233"/>
            <a:ext cx="3248501" cy="406003"/>
          </a:xfrm>
          <a:prstGeom prst="rect">
            <a:avLst/>
          </a:prstGeom>
          <a:noFill/>
          <a:ln/>
        </p:spPr>
        <p:txBody>
          <a:bodyPr wrap="none" rtlCol="0" anchor="t"/>
          <a:lstStyle/>
          <a:p>
            <a:pPr marL="0" indent="0">
              <a:lnSpc>
                <a:spcPts val="3197"/>
              </a:lnSpc>
              <a:buNone/>
            </a:pPr>
            <a:r>
              <a:rPr lang="en-US" sz="2558" b="1" dirty="0">
                <a:solidFill>
                  <a:srgbClr val="272525"/>
                </a:solidFill>
                <a:latin typeface="Barlow" pitchFamily="34" charset="0"/>
                <a:ea typeface="Barlow" pitchFamily="34" charset="-122"/>
                <a:cs typeface="Barlow" pitchFamily="34" charset="-120"/>
              </a:rPr>
              <a:t>Overall</a:t>
            </a:r>
            <a:endParaRPr lang="en-US" sz="2558" dirty="0"/>
          </a:p>
        </p:txBody>
      </p:sp>
      <p:sp>
        <p:nvSpPr>
          <p:cNvPr id="12" name="Text 7"/>
          <p:cNvSpPr/>
          <p:nvPr/>
        </p:nvSpPr>
        <p:spPr>
          <a:xfrm>
            <a:off x="6597253" y="6036350"/>
            <a:ext cx="6922294" cy="1185148"/>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The space complexity is linear, as it is directly proportional to the number of nodes (n). This linear space complexity ensures manageable memory usage.</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97246" y="2247305"/>
            <a:ext cx="4979789" cy="3734872"/>
          </a:xfrm>
          <a:prstGeom prst="rect">
            <a:avLst/>
          </a:prstGeom>
        </p:spPr>
      </p:pic>
      <p:sp>
        <p:nvSpPr>
          <p:cNvPr id="6" name="Text 1"/>
          <p:cNvSpPr/>
          <p:nvPr/>
        </p:nvSpPr>
        <p:spPr>
          <a:xfrm>
            <a:off x="709136" y="824746"/>
            <a:ext cx="5331857" cy="666393"/>
          </a:xfrm>
          <a:prstGeom prst="rect">
            <a:avLst/>
          </a:prstGeom>
          <a:noFill/>
          <a:ln/>
        </p:spPr>
        <p:txBody>
          <a:bodyPr wrap="none" rtlCol="0" anchor="t"/>
          <a:lstStyle/>
          <a:p>
            <a:pPr marL="0" indent="0">
              <a:lnSpc>
                <a:spcPts val="5248"/>
              </a:lnSpc>
              <a:buNone/>
            </a:pPr>
            <a:r>
              <a:rPr lang="en-US" sz="4198" b="1" dirty="0">
                <a:solidFill>
                  <a:srgbClr val="7068F4"/>
                </a:solidFill>
                <a:latin typeface="Barlow" pitchFamily="34" charset="0"/>
                <a:ea typeface="Barlow" pitchFamily="34" charset="-122"/>
                <a:cs typeface="Barlow" pitchFamily="34" charset="-120"/>
              </a:rPr>
              <a:t>Case Analysis</a:t>
            </a:r>
            <a:endParaRPr lang="en-US" sz="4198" dirty="0"/>
          </a:p>
        </p:txBody>
      </p:sp>
      <p:pic>
        <p:nvPicPr>
          <p:cNvPr id="7" name="Image 3" descr="preencoded.png"/>
          <p:cNvPicPr>
            <a:picLocks noChangeAspect="1"/>
          </p:cNvPicPr>
          <p:nvPr/>
        </p:nvPicPr>
        <p:blipFill>
          <a:blip r:embed="rId6"/>
          <a:stretch>
            <a:fillRect/>
          </a:stretch>
        </p:blipFill>
        <p:spPr>
          <a:xfrm>
            <a:off x="709136" y="1794986"/>
            <a:ext cx="1012984" cy="2156579"/>
          </a:xfrm>
          <a:prstGeom prst="rect">
            <a:avLst/>
          </a:prstGeom>
        </p:spPr>
      </p:pic>
      <p:sp>
        <p:nvSpPr>
          <p:cNvPr id="8" name="Text 2"/>
          <p:cNvSpPr/>
          <p:nvPr/>
        </p:nvSpPr>
        <p:spPr>
          <a:xfrm>
            <a:off x="2025968" y="1997512"/>
            <a:ext cx="2665928" cy="333137"/>
          </a:xfrm>
          <a:prstGeom prst="rect">
            <a:avLst/>
          </a:prstGeom>
          <a:noFill/>
          <a:ln/>
        </p:spPr>
        <p:txBody>
          <a:bodyPr wrap="none" rtlCol="0" anchor="t"/>
          <a:lstStyle/>
          <a:p>
            <a:pPr marL="0" indent="0" algn="l">
              <a:lnSpc>
                <a:spcPts val="2624"/>
              </a:lnSpc>
              <a:buNone/>
            </a:pPr>
            <a:r>
              <a:rPr lang="en-US" sz="2099" b="1" dirty="0">
                <a:solidFill>
                  <a:srgbClr val="272525"/>
                </a:solidFill>
                <a:latin typeface="Barlow" pitchFamily="34" charset="0"/>
                <a:ea typeface="Barlow" pitchFamily="34" charset="-122"/>
                <a:cs typeface="Barlow" pitchFamily="34" charset="-120"/>
              </a:rPr>
              <a:t>Best Case</a:t>
            </a:r>
            <a:endParaRPr lang="en-US" sz="2099" dirty="0"/>
          </a:p>
        </p:txBody>
      </p:sp>
      <p:sp>
        <p:nvSpPr>
          <p:cNvPr id="9" name="Text 3"/>
          <p:cNvSpPr/>
          <p:nvPr/>
        </p:nvSpPr>
        <p:spPr>
          <a:xfrm>
            <a:off x="2025968" y="2452211"/>
            <a:ext cx="6408896" cy="1296829"/>
          </a:xfrm>
          <a:prstGeom prst="rect">
            <a:avLst/>
          </a:prstGeom>
          <a:noFill/>
          <a:ln/>
        </p:spPr>
        <p:txBody>
          <a:bodyPr wrap="square" rtlCol="0" anchor="t"/>
          <a:lstStyle/>
          <a:p>
            <a:pPr marL="0" indent="0" algn="l">
              <a:lnSpc>
                <a:spcPts val="2553"/>
              </a:lnSpc>
              <a:buNone/>
            </a:pPr>
            <a:r>
              <a:rPr lang="en-US" sz="1595" dirty="0">
                <a:solidFill>
                  <a:srgbClr val="272525"/>
                </a:solidFill>
                <a:latin typeface="Montserrat" pitchFamily="34" charset="0"/>
                <a:ea typeface="Montserrat" pitchFamily="34" charset="-122"/>
                <a:cs typeface="Montserrat" pitchFamily="34" charset="-120"/>
              </a:rPr>
              <a:t>The best case occurs in our problem every time since we always need to fill the entire dynamic programming table to get the result. Each entry dp[i] is computed by summing up i terms, leading to quadratic time complexity.</a:t>
            </a:r>
            <a:endParaRPr lang="en-US" sz="1595" dirty="0"/>
          </a:p>
        </p:txBody>
      </p:sp>
      <p:pic>
        <p:nvPicPr>
          <p:cNvPr id="10" name="Image 4" descr="preencoded.png"/>
          <p:cNvPicPr>
            <a:picLocks noChangeAspect="1"/>
          </p:cNvPicPr>
          <p:nvPr/>
        </p:nvPicPr>
        <p:blipFill>
          <a:blip r:embed="rId7"/>
          <a:stretch>
            <a:fillRect/>
          </a:stretch>
        </p:blipFill>
        <p:spPr>
          <a:xfrm>
            <a:off x="709136" y="3951565"/>
            <a:ext cx="1012984" cy="1832372"/>
          </a:xfrm>
          <a:prstGeom prst="rect">
            <a:avLst/>
          </a:prstGeom>
        </p:spPr>
      </p:pic>
      <p:sp>
        <p:nvSpPr>
          <p:cNvPr id="11" name="Text 4"/>
          <p:cNvSpPr/>
          <p:nvPr/>
        </p:nvSpPr>
        <p:spPr>
          <a:xfrm>
            <a:off x="2025968" y="4154091"/>
            <a:ext cx="2665928" cy="333137"/>
          </a:xfrm>
          <a:prstGeom prst="rect">
            <a:avLst/>
          </a:prstGeom>
          <a:noFill/>
          <a:ln/>
        </p:spPr>
        <p:txBody>
          <a:bodyPr wrap="none" rtlCol="0" anchor="t"/>
          <a:lstStyle/>
          <a:p>
            <a:pPr marL="0" indent="0" algn="l">
              <a:lnSpc>
                <a:spcPts val="2624"/>
              </a:lnSpc>
              <a:buNone/>
            </a:pPr>
            <a:r>
              <a:rPr lang="en-US" sz="2099" b="1" dirty="0">
                <a:solidFill>
                  <a:srgbClr val="272525"/>
                </a:solidFill>
                <a:latin typeface="Barlow" pitchFamily="34" charset="0"/>
                <a:ea typeface="Barlow" pitchFamily="34" charset="-122"/>
                <a:cs typeface="Barlow" pitchFamily="34" charset="-120"/>
              </a:rPr>
              <a:t>Worst Case</a:t>
            </a:r>
            <a:endParaRPr lang="en-US" sz="2099" dirty="0"/>
          </a:p>
        </p:txBody>
      </p:sp>
      <p:sp>
        <p:nvSpPr>
          <p:cNvPr id="12" name="Text 5"/>
          <p:cNvSpPr/>
          <p:nvPr/>
        </p:nvSpPr>
        <p:spPr>
          <a:xfrm>
            <a:off x="2025968" y="4608790"/>
            <a:ext cx="6408896" cy="972622"/>
          </a:xfrm>
          <a:prstGeom prst="rect">
            <a:avLst/>
          </a:prstGeom>
          <a:noFill/>
          <a:ln/>
        </p:spPr>
        <p:txBody>
          <a:bodyPr wrap="square" rtlCol="0" anchor="t"/>
          <a:lstStyle/>
          <a:p>
            <a:pPr marL="0" indent="0" algn="l">
              <a:lnSpc>
                <a:spcPts val="2553"/>
              </a:lnSpc>
              <a:buNone/>
            </a:pPr>
            <a:r>
              <a:rPr lang="en-US" sz="1595" dirty="0">
                <a:solidFill>
                  <a:srgbClr val="272525"/>
                </a:solidFill>
                <a:latin typeface="Montserrat" pitchFamily="34" charset="0"/>
                <a:ea typeface="Montserrat" pitchFamily="34" charset="-122"/>
                <a:cs typeface="Montserrat" pitchFamily="34" charset="-120"/>
              </a:rPr>
              <a:t>Similarly, the worst case is also O(n²) because the dynamic programming approach requires filling up the table for every i from 1 to n.</a:t>
            </a:r>
            <a:endParaRPr lang="en-US" sz="1595" dirty="0"/>
          </a:p>
        </p:txBody>
      </p:sp>
      <p:pic>
        <p:nvPicPr>
          <p:cNvPr id="13" name="Image 5" descr="preencoded.png"/>
          <p:cNvPicPr>
            <a:picLocks noChangeAspect="1"/>
          </p:cNvPicPr>
          <p:nvPr/>
        </p:nvPicPr>
        <p:blipFill>
          <a:blip r:embed="rId8"/>
          <a:stretch>
            <a:fillRect/>
          </a:stretch>
        </p:blipFill>
        <p:spPr>
          <a:xfrm>
            <a:off x="709136" y="5783937"/>
            <a:ext cx="1012984" cy="1620798"/>
          </a:xfrm>
          <a:prstGeom prst="rect">
            <a:avLst/>
          </a:prstGeom>
        </p:spPr>
      </p:pic>
      <p:sp>
        <p:nvSpPr>
          <p:cNvPr id="14" name="Text 6"/>
          <p:cNvSpPr/>
          <p:nvPr/>
        </p:nvSpPr>
        <p:spPr>
          <a:xfrm>
            <a:off x="2025968" y="5986463"/>
            <a:ext cx="2665928" cy="333137"/>
          </a:xfrm>
          <a:prstGeom prst="rect">
            <a:avLst/>
          </a:prstGeom>
          <a:noFill/>
          <a:ln/>
        </p:spPr>
        <p:txBody>
          <a:bodyPr wrap="none" rtlCol="0" anchor="t"/>
          <a:lstStyle/>
          <a:p>
            <a:pPr marL="0" indent="0" algn="l">
              <a:lnSpc>
                <a:spcPts val="2624"/>
              </a:lnSpc>
              <a:buNone/>
            </a:pPr>
            <a:r>
              <a:rPr lang="en-US" sz="2099" b="1" dirty="0">
                <a:solidFill>
                  <a:srgbClr val="272525"/>
                </a:solidFill>
                <a:latin typeface="Barlow" pitchFamily="34" charset="0"/>
                <a:ea typeface="Barlow" pitchFamily="34" charset="-122"/>
                <a:cs typeface="Barlow" pitchFamily="34" charset="-120"/>
              </a:rPr>
              <a:t>Average Case</a:t>
            </a:r>
            <a:endParaRPr lang="en-US" sz="2099" dirty="0"/>
          </a:p>
        </p:txBody>
      </p:sp>
      <p:sp>
        <p:nvSpPr>
          <p:cNvPr id="15" name="Text 7"/>
          <p:cNvSpPr/>
          <p:nvPr/>
        </p:nvSpPr>
        <p:spPr>
          <a:xfrm>
            <a:off x="2025968" y="6441162"/>
            <a:ext cx="6408896" cy="648414"/>
          </a:xfrm>
          <a:prstGeom prst="rect">
            <a:avLst/>
          </a:prstGeom>
          <a:noFill/>
          <a:ln/>
        </p:spPr>
        <p:txBody>
          <a:bodyPr wrap="square" rtlCol="0" anchor="t"/>
          <a:lstStyle/>
          <a:p>
            <a:pPr marL="0" indent="0" algn="l">
              <a:lnSpc>
                <a:spcPts val="2553"/>
              </a:lnSpc>
              <a:buNone/>
            </a:pPr>
            <a:r>
              <a:rPr lang="en-US" sz="1595" dirty="0">
                <a:solidFill>
                  <a:srgbClr val="272525"/>
                </a:solidFill>
                <a:latin typeface="Montserrat" pitchFamily="34" charset="0"/>
                <a:ea typeface="Montserrat" pitchFamily="34" charset="-122"/>
                <a:cs typeface="Montserrat" pitchFamily="34" charset="-120"/>
              </a:rPr>
              <a:t>The average case complexity remains O(n²) as the algorithm's complexity does not vary with different inputs of n.</a:t>
            </a:r>
            <a:endParaRPr lang="en-US" sz="159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1326</Words>
  <Application>Microsoft Office PowerPoint</Application>
  <PresentationFormat>Custom</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Barlow</vt:lpstr>
      <vt:lpstr>Consolas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Nath Gnaneshwar</cp:lastModifiedBy>
  <cp:revision>4</cp:revision>
  <dcterms:created xsi:type="dcterms:W3CDTF">2024-07-28T05:21:24Z</dcterms:created>
  <dcterms:modified xsi:type="dcterms:W3CDTF">2024-07-29T07:50:20Z</dcterms:modified>
</cp:coreProperties>
</file>