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9812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4249325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352217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nltk.org/"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64037" y="1877378"/>
            <a:ext cx="7415927" cy="2129314"/>
          </a:xfrm>
          <a:prstGeom prst="rect">
            <a:avLst/>
          </a:prstGeom>
          <a:noFill/>
          <a:ln/>
        </p:spPr>
        <p:txBody>
          <a:bodyPr wrap="square" rtlCol="0" anchor="t"/>
          <a:lstStyle/>
          <a:p>
            <a:pPr marL="0" indent="0">
              <a:lnSpc>
                <a:spcPts val="8384"/>
              </a:lnSpc>
              <a:buNone/>
            </a:pPr>
            <a:r>
              <a:rPr lang="en-US" sz="6707" b="1" kern="0" spc="-201" dirty="0">
                <a:solidFill>
                  <a:srgbClr val="000000"/>
                </a:solidFill>
                <a:latin typeface="Inter" pitchFamily="34" charset="0"/>
                <a:ea typeface="Inter" pitchFamily="34" charset="-122"/>
                <a:cs typeface="Inter" pitchFamily="34" charset="-120"/>
              </a:rPr>
              <a:t>Recognising Similar Texts</a:t>
            </a:r>
            <a:endParaRPr lang="en-US" sz="6707" dirty="0"/>
          </a:p>
        </p:txBody>
      </p:sp>
      <p:sp>
        <p:nvSpPr>
          <p:cNvPr id="6" name="Text 3"/>
          <p:cNvSpPr/>
          <p:nvPr/>
        </p:nvSpPr>
        <p:spPr>
          <a:xfrm>
            <a:off x="864037" y="4376976"/>
            <a:ext cx="7415927" cy="1975247"/>
          </a:xfrm>
          <a:prstGeom prst="rect">
            <a:avLst/>
          </a:prstGeom>
          <a:noFill/>
          <a:ln/>
        </p:spPr>
        <p:txBody>
          <a:bodyPr wrap="square" rtlCol="0" anchor="t"/>
          <a:lstStyle/>
          <a:p>
            <a:pPr marL="0" indent="0" algn="just">
              <a:lnSpc>
                <a:spcPts val="3110"/>
              </a:lnSpc>
              <a:buNone/>
            </a:pPr>
            <a:r>
              <a:rPr lang="en-US" sz="1944" kern="0" spc="-39" dirty="0">
                <a:solidFill>
                  <a:srgbClr val="272525"/>
                </a:solidFill>
                <a:latin typeface="Inter" pitchFamily="34" charset="0"/>
                <a:ea typeface="Inter" pitchFamily="34" charset="-122"/>
                <a:cs typeface="Inter" pitchFamily="34" charset="-120"/>
              </a:rPr>
              <a:t> This project report details the development of a system capable of accurately measuring the similarity between pairs of text documents. The project focuses on implementing and comparing basic text similarity metrics using straightforward preprocessing and vectorization techniques.</a:t>
            </a:r>
            <a:endParaRPr lang="en-US" sz="1944"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864037" y="2692003"/>
            <a:ext cx="6172200" cy="771525"/>
          </a:xfrm>
          <a:prstGeom prst="rect">
            <a:avLst/>
          </a:prstGeom>
          <a:noFill/>
          <a:ln/>
        </p:spPr>
        <p:txBody>
          <a:bodyPr wrap="none" rtlCol="0" anchor="t"/>
          <a:lstStyle/>
          <a:p>
            <a:pPr marL="0" indent="0">
              <a:lnSpc>
                <a:spcPts val="6075"/>
              </a:lnSpc>
              <a:buNone/>
            </a:pPr>
            <a:r>
              <a:rPr lang="en-US" sz="4860" b="1" kern="0" spc="-146" dirty="0">
                <a:solidFill>
                  <a:srgbClr val="000000"/>
                </a:solidFill>
                <a:latin typeface="Inter" pitchFamily="34" charset="0"/>
                <a:ea typeface="Inter" pitchFamily="34" charset="-122"/>
                <a:cs typeface="Inter" pitchFamily="34" charset="-120"/>
              </a:rPr>
              <a:t>Conclusion</a:t>
            </a:r>
            <a:endParaRPr lang="en-US" sz="4860" dirty="0"/>
          </a:p>
        </p:txBody>
      </p:sp>
      <p:sp>
        <p:nvSpPr>
          <p:cNvPr id="5" name="Text 3"/>
          <p:cNvSpPr/>
          <p:nvPr/>
        </p:nvSpPr>
        <p:spPr>
          <a:xfrm>
            <a:off x="864037" y="3957280"/>
            <a:ext cx="12902327" cy="1580198"/>
          </a:xfrm>
          <a:prstGeom prst="rect">
            <a:avLst/>
          </a:prstGeom>
          <a:noFill/>
          <a:ln/>
        </p:spPr>
        <p:txBody>
          <a:bodyPr wrap="square" rtlCol="0" anchor="t"/>
          <a:lstStyle/>
          <a:p>
            <a:pPr marL="0" indent="0">
              <a:lnSpc>
                <a:spcPts val="3110"/>
              </a:lnSpc>
              <a:buNone/>
            </a:pPr>
            <a:r>
              <a:rPr lang="en-US" sz="1944" kern="0" spc="-39" dirty="0">
                <a:solidFill>
                  <a:srgbClr val="272525"/>
                </a:solidFill>
                <a:latin typeface="Inter" pitchFamily="34" charset="0"/>
                <a:ea typeface="Inter" pitchFamily="34" charset="-122"/>
                <a:cs typeface="Inter" pitchFamily="34" charset="-120"/>
              </a:rPr>
              <a:t>The project successfully implemented and evaluated basic text similarity metrics using TF-IDF vectorization and cosine similarity. The results indicate that while TF-IDF and cosine similarity can provide insights into text similarities, more advanced techniques and larger datasets are necessary for more accurate and meaningful comparisons in real-world applications.</a:t>
            </a:r>
            <a:endParaRPr lang="en-US" sz="1944"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60315"/>
            <a:ext cx="14630400" cy="8229600"/>
          </a:xfrm>
          <a:prstGeom prst="rect">
            <a:avLst/>
          </a:prstGeom>
          <a:solidFill>
            <a:srgbClr val="FFFFFF"/>
          </a:solidFill>
          <a:ln/>
        </p:spPr>
      </p:sp>
      <p:sp>
        <p:nvSpPr>
          <p:cNvPr id="4" name="Text 2"/>
          <p:cNvSpPr/>
          <p:nvPr/>
        </p:nvSpPr>
        <p:spPr>
          <a:xfrm>
            <a:off x="496046" y="372550"/>
            <a:ext cx="6172200" cy="771525"/>
          </a:xfrm>
          <a:prstGeom prst="rect">
            <a:avLst/>
          </a:prstGeom>
          <a:noFill/>
          <a:ln/>
        </p:spPr>
        <p:txBody>
          <a:bodyPr wrap="none" rtlCol="0" anchor="t"/>
          <a:lstStyle/>
          <a:p>
            <a:pPr marL="0" indent="0">
              <a:lnSpc>
                <a:spcPts val="6075"/>
              </a:lnSpc>
              <a:buNone/>
            </a:pPr>
            <a:r>
              <a:rPr lang="en-US" sz="4860" b="1" kern="0" spc="-146" dirty="0">
                <a:solidFill>
                  <a:srgbClr val="000000"/>
                </a:solidFill>
                <a:latin typeface="Inter" pitchFamily="34" charset="0"/>
                <a:ea typeface="Inter" pitchFamily="34" charset="-122"/>
              </a:rPr>
              <a:t>References</a:t>
            </a:r>
            <a:endParaRPr lang="en-US" sz="4860" dirty="0"/>
          </a:p>
        </p:txBody>
      </p:sp>
      <p:sp>
        <p:nvSpPr>
          <p:cNvPr id="5" name="Text 3"/>
          <p:cNvSpPr/>
          <p:nvPr/>
        </p:nvSpPr>
        <p:spPr>
          <a:xfrm>
            <a:off x="496046" y="1582071"/>
            <a:ext cx="12902327" cy="1580198"/>
          </a:xfrm>
          <a:prstGeom prst="rect">
            <a:avLst/>
          </a:prstGeom>
          <a:noFill/>
          <a:ln/>
        </p:spPr>
        <p:txBody>
          <a:bodyPr wrap="square" rtlCol="0" anchor="t"/>
          <a:lstStyle/>
          <a:p>
            <a:pPr marL="342900" lvl="0" indent="-342900" algn="just">
              <a:lnSpc>
                <a:spcPct val="106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Manning, C. D., Raghavan, P., &amp;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Schütze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H. (2008). </a:t>
            </a:r>
            <a:r>
              <a:rPr lang="en-IN" sz="1800" i="1" kern="0" dirty="0">
                <a:effectLst/>
                <a:latin typeface="Times New Roman" panose="02020603050405020304" pitchFamily="18" charset="0"/>
                <a:ea typeface="Times New Roman" panose="02020603050405020304" pitchFamily="18" charset="0"/>
                <a:cs typeface="Times New Roman" panose="02020603050405020304" pitchFamily="18" charset="0"/>
              </a:rPr>
              <a:t>Introduction to Information Retrieval</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Cambridge University Press. This book provides a comprehensive overview of information retrieval techniques, including text preprocessing, vectorization methods, and similarity metrics.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spcAft>
                <a:spcPts val="800"/>
              </a:spcAft>
              <a:buSzPts val="1000"/>
              <a:buFont typeface="Symbol" panose="05050102010706020507" pitchFamily="18" charset="2"/>
              <a:buChar char=""/>
              <a:tabLst>
                <a:tab pos="457200" algn="l"/>
              </a:tabLst>
            </a:pP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Jurafsky</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D., &amp; Martin, J. H. (2020). </a:t>
            </a:r>
            <a:r>
              <a:rPr lang="en-IN" sz="1800" i="1" kern="0" dirty="0">
                <a:effectLst/>
                <a:latin typeface="Times New Roman" panose="02020603050405020304" pitchFamily="18" charset="0"/>
                <a:ea typeface="Times New Roman" panose="02020603050405020304" pitchFamily="18" charset="0"/>
                <a:cs typeface="Times New Roman" panose="02020603050405020304" pitchFamily="18" charset="0"/>
              </a:rPr>
              <a:t>Speech and Language Processing</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(3rd ed.). Pearson. This book covers fundamental concepts in NLP, including feature extraction, text similarity, and advanced vectorization techniques.</a:t>
            </a:r>
          </a:p>
          <a:p>
            <a:pPr marL="342900" lvl="0" indent="-342900" algn="just">
              <a:lnSpc>
                <a:spcPct val="106000"/>
              </a:lnSpc>
              <a:spcAft>
                <a:spcPts val="800"/>
              </a:spcAft>
              <a:buSzPts val="1000"/>
              <a:buFont typeface="Symbol" panose="05050102010706020507" pitchFamily="18" charset="2"/>
              <a:buChar char=""/>
              <a:tabLst>
                <a:tab pos="457200" algn="l"/>
              </a:tabLst>
            </a:pP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Mikolov</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T., Chen, K., Corrado, G., &amp; Dean, J. (2013). </a:t>
            </a:r>
            <a:r>
              <a:rPr lang="en-IN" sz="1800" i="1" kern="0" dirty="0">
                <a:effectLst/>
                <a:latin typeface="Times New Roman" panose="02020603050405020304" pitchFamily="18" charset="0"/>
                <a:ea typeface="Times New Roman" panose="02020603050405020304" pitchFamily="18" charset="0"/>
                <a:cs typeface="Times New Roman" panose="02020603050405020304" pitchFamily="18" charset="0"/>
              </a:rPr>
              <a:t>Efficient Estimation of Word Representations in Vector Space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arXiv</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preprint arXiv:1301.3781. This paper introduces Word2Vec, a popular word embedding technique that captures semantic relationships between words.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Devlin, J., Chang, M. W., Lee, K., &amp; Toutanova, K. (2019). </a:t>
            </a:r>
            <a:r>
              <a:rPr lang="en-IN" sz="1800" i="1" kern="0" dirty="0">
                <a:effectLst/>
                <a:latin typeface="Times New Roman" panose="02020603050405020304" pitchFamily="18" charset="0"/>
                <a:ea typeface="Times New Roman" panose="02020603050405020304" pitchFamily="18" charset="0"/>
                <a:cs typeface="Times New Roman" panose="02020603050405020304" pitchFamily="18" charset="0"/>
              </a:rPr>
              <a:t>BERT: Pre-training of Deep Bidirectional Transformers for Language Understanding</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arXiv</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preprint arXiv:1810.04805. This paper presents BERT, a state-of-the-art model for contextual embeddings.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Scikit-learn Documentation. (n.d.). Retrieved from https://scikit-learn.org/stable/documentation.html. This documentation provides detailed information on implementing TF-IDF vectorization, cosine similarity, and other machine learning techniques.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spcAft>
                <a:spcPts val="800"/>
              </a:spcAft>
              <a:buSzPts val="1000"/>
              <a:buFont typeface="Symbol" panose="05050102010706020507" pitchFamily="18" charset="2"/>
              <a:buChar char=""/>
              <a:tabLst>
                <a:tab pos="457200" algn="l"/>
              </a:tabLst>
            </a:pP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Gensim</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Documentation. (n.d.). Retrieved from https://radimrehurek.com/gensim/.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Gensim</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is a robust library for topic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modeling</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and document similarity analysis.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NLTK (Natural Language Toolkit) Documentation. (n.d.). Retrieved from </a:t>
            </a:r>
            <a:r>
              <a:rPr lang="en-IN" sz="1800" u="sng" kern="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https://www.nltk.org/</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NLTK provides tools for text preprocessing, tokenization, and other essential NLP tasks.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spcAft>
                <a:spcPts val="800"/>
              </a:spcAft>
              <a:buSzPts val="1000"/>
              <a:buFont typeface="Symbol" panose="05050102010706020507" pitchFamily="18" charset="2"/>
              <a:buChar char=""/>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26237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60315"/>
            <a:ext cx="14630400" cy="8229600"/>
          </a:xfrm>
          <a:prstGeom prst="rect">
            <a:avLst/>
          </a:prstGeom>
          <a:solidFill>
            <a:srgbClr val="FFFFFF"/>
          </a:solidFill>
          <a:ln/>
        </p:spPr>
        <p:txBody>
          <a:bodyPr/>
          <a:lstStyle/>
          <a:p>
            <a:endParaRPr lang="en-IN" dirty="0"/>
          </a:p>
        </p:txBody>
      </p:sp>
      <p:sp>
        <p:nvSpPr>
          <p:cNvPr id="4" name="Text 2"/>
          <p:cNvSpPr/>
          <p:nvPr/>
        </p:nvSpPr>
        <p:spPr>
          <a:xfrm>
            <a:off x="908824" y="3918520"/>
            <a:ext cx="6172200" cy="771525"/>
          </a:xfrm>
          <a:prstGeom prst="rect">
            <a:avLst/>
          </a:prstGeom>
          <a:noFill/>
          <a:ln/>
        </p:spPr>
        <p:txBody>
          <a:bodyPr wrap="none" rtlCol="0" anchor="t"/>
          <a:lstStyle/>
          <a:p>
            <a:pPr marL="0" indent="0">
              <a:lnSpc>
                <a:spcPts val="6075"/>
              </a:lnSpc>
              <a:buNone/>
            </a:pPr>
            <a:r>
              <a:rPr lang="en-US" sz="9600" b="1" kern="0" spc="-146" dirty="0">
                <a:solidFill>
                  <a:srgbClr val="000000"/>
                </a:solidFill>
                <a:latin typeface="Inter" pitchFamily="34" charset="0"/>
                <a:ea typeface="Inter" pitchFamily="34" charset="-122"/>
              </a:rPr>
              <a:t>thank you</a:t>
            </a:r>
            <a:endParaRPr lang="en-US" sz="9600" dirty="0"/>
          </a:p>
        </p:txBody>
      </p:sp>
      <p:sp>
        <p:nvSpPr>
          <p:cNvPr id="5" name="Text 3"/>
          <p:cNvSpPr/>
          <p:nvPr/>
        </p:nvSpPr>
        <p:spPr>
          <a:xfrm>
            <a:off x="496046" y="2228842"/>
            <a:ext cx="12902327" cy="1580198"/>
          </a:xfrm>
          <a:prstGeom prst="rect">
            <a:avLst/>
          </a:prstGeom>
          <a:noFill/>
          <a:ln/>
        </p:spPr>
        <p:txBody>
          <a:bodyPr wrap="square" rtlCol="0" anchor="t"/>
          <a:lstStyle/>
          <a:p>
            <a:pPr marL="342900" lvl="0" indent="-342900" algn="just">
              <a:lnSpc>
                <a:spcPct val="106000"/>
              </a:lnSpc>
              <a:spcAft>
                <a:spcPts val="800"/>
              </a:spcAft>
              <a:buSzPts val="1000"/>
              <a:buFont typeface="Symbol" panose="05050102010706020507" pitchFamily="18" charset="2"/>
              <a:buChar char=""/>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3699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864037" y="769501"/>
            <a:ext cx="6172200" cy="771525"/>
          </a:xfrm>
          <a:prstGeom prst="rect">
            <a:avLst/>
          </a:prstGeom>
          <a:noFill/>
          <a:ln/>
        </p:spPr>
        <p:txBody>
          <a:bodyPr wrap="none" rtlCol="0" anchor="t"/>
          <a:lstStyle/>
          <a:p>
            <a:pPr marL="0" indent="0">
              <a:lnSpc>
                <a:spcPts val="6075"/>
              </a:lnSpc>
              <a:buNone/>
            </a:pPr>
            <a:r>
              <a:rPr lang="en-US" sz="4860" b="1" kern="0" spc="-146" dirty="0">
                <a:solidFill>
                  <a:srgbClr val="000000"/>
                </a:solidFill>
                <a:latin typeface="Inter" pitchFamily="34" charset="0"/>
                <a:ea typeface="Inter" pitchFamily="34" charset="-122"/>
                <a:cs typeface="Inter" pitchFamily="34" charset="-120"/>
              </a:rPr>
              <a:t>Abstract</a:t>
            </a:r>
            <a:endParaRPr lang="en-US" sz="4860" dirty="0"/>
          </a:p>
        </p:txBody>
      </p:sp>
      <p:sp>
        <p:nvSpPr>
          <p:cNvPr id="5" name="Shape 3"/>
          <p:cNvSpPr/>
          <p:nvPr/>
        </p:nvSpPr>
        <p:spPr>
          <a:xfrm>
            <a:off x="864037" y="2312432"/>
            <a:ext cx="555427" cy="555427"/>
          </a:xfrm>
          <a:prstGeom prst="roundRect">
            <a:avLst>
              <a:gd name="adj" fmla="val 20003"/>
            </a:avLst>
          </a:prstGeom>
          <a:solidFill>
            <a:srgbClr val="DADBF1"/>
          </a:solidFill>
          <a:ln w="15240">
            <a:solidFill>
              <a:srgbClr val="C0C1D7"/>
            </a:solidFill>
            <a:prstDash val="solid"/>
          </a:ln>
        </p:spPr>
      </p:sp>
      <p:sp>
        <p:nvSpPr>
          <p:cNvPr id="6" name="Text 4"/>
          <p:cNvSpPr/>
          <p:nvPr/>
        </p:nvSpPr>
        <p:spPr>
          <a:xfrm>
            <a:off x="1056680" y="2404943"/>
            <a:ext cx="170140" cy="370284"/>
          </a:xfrm>
          <a:prstGeom prst="rect">
            <a:avLst/>
          </a:prstGeom>
          <a:noFill/>
          <a:ln/>
        </p:spPr>
        <p:txBody>
          <a:bodyPr wrap="none" rtlCol="0" anchor="t"/>
          <a:lstStyle/>
          <a:p>
            <a:pPr marL="0" indent="0" algn="ctr">
              <a:lnSpc>
                <a:spcPts val="2916"/>
              </a:lnSpc>
              <a:buNone/>
            </a:pPr>
            <a:r>
              <a:rPr lang="en-US" sz="2916" b="1" kern="0" spc="-87" dirty="0">
                <a:solidFill>
                  <a:srgbClr val="272525"/>
                </a:solidFill>
                <a:latin typeface="Inter" pitchFamily="34" charset="0"/>
                <a:ea typeface="Inter" pitchFamily="34" charset="-122"/>
                <a:cs typeface="Inter" pitchFamily="34" charset="-120"/>
              </a:rPr>
              <a:t>1</a:t>
            </a:r>
            <a:endParaRPr lang="en-US" sz="2916" dirty="0"/>
          </a:p>
        </p:txBody>
      </p:sp>
      <p:sp>
        <p:nvSpPr>
          <p:cNvPr id="7" name="Text 5"/>
          <p:cNvSpPr/>
          <p:nvPr/>
        </p:nvSpPr>
        <p:spPr>
          <a:xfrm>
            <a:off x="1666280" y="2312432"/>
            <a:ext cx="3167182" cy="385763"/>
          </a:xfrm>
          <a:prstGeom prst="rect">
            <a:avLst/>
          </a:prstGeom>
          <a:noFill/>
          <a:ln/>
        </p:spPr>
        <p:txBody>
          <a:bodyPr wrap="none" rtlCol="0" anchor="t"/>
          <a:lstStyle/>
          <a:p>
            <a:pPr marL="0" indent="0">
              <a:lnSpc>
                <a:spcPts val="3038"/>
              </a:lnSpc>
              <a:buNone/>
            </a:pPr>
            <a:r>
              <a:rPr lang="en-US" sz="2430" b="1" kern="0" spc="-73" dirty="0">
                <a:solidFill>
                  <a:srgbClr val="272525"/>
                </a:solidFill>
                <a:latin typeface="Inter" pitchFamily="34" charset="0"/>
                <a:ea typeface="Inter" pitchFamily="34" charset="-122"/>
                <a:cs typeface="Inter" pitchFamily="34" charset="-120"/>
              </a:rPr>
              <a:t>Text Similarity Metrics</a:t>
            </a:r>
            <a:endParaRPr lang="en-US" sz="2430" dirty="0"/>
          </a:p>
        </p:txBody>
      </p:sp>
      <p:sp>
        <p:nvSpPr>
          <p:cNvPr id="8" name="Text 6"/>
          <p:cNvSpPr/>
          <p:nvPr/>
        </p:nvSpPr>
        <p:spPr>
          <a:xfrm>
            <a:off x="1666280" y="2846308"/>
            <a:ext cx="5525572" cy="1580198"/>
          </a:xfrm>
          <a:prstGeom prst="rect">
            <a:avLst/>
          </a:prstGeom>
          <a:noFill/>
          <a:ln/>
        </p:spPr>
        <p:txBody>
          <a:bodyPr wrap="square" rtlCol="0" anchor="t"/>
          <a:lstStyle/>
          <a:p>
            <a:pPr marL="0" indent="0">
              <a:lnSpc>
                <a:spcPts val="3110"/>
              </a:lnSpc>
              <a:buNone/>
            </a:pPr>
            <a:r>
              <a:rPr lang="en-US" sz="1944" kern="0" spc="-39" dirty="0">
                <a:solidFill>
                  <a:srgbClr val="272525"/>
                </a:solidFill>
                <a:latin typeface="Inter" pitchFamily="34" charset="0"/>
                <a:ea typeface="Inter" pitchFamily="34" charset="-122"/>
                <a:cs typeface="Inter" pitchFamily="34" charset="-120"/>
              </a:rPr>
              <a:t>The project explores and implements various metrics such as cosine similarity, Jaccard similarity, and Euclidean distance to quantify the similarity between text documents.</a:t>
            </a:r>
            <a:endParaRPr lang="en-US" sz="1944" dirty="0"/>
          </a:p>
        </p:txBody>
      </p:sp>
      <p:sp>
        <p:nvSpPr>
          <p:cNvPr id="9" name="Shape 7"/>
          <p:cNvSpPr/>
          <p:nvPr/>
        </p:nvSpPr>
        <p:spPr>
          <a:xfrm>
            <a:off x="7438668" y="2312432"/>
            <a:ext cx="555427" cy="555427"/>
          </a:xfrm>
          <a:prstGeom prst="roundRect">
            <a:avLst>
              <a:gd name="adj" fmla="val 20003"/>
            </a:avLst>
          </a:prstGeom>
          <a:solidFill>
            <a:srgbClr val="DADBF1"/>
          </a:solidFill>
          <a:ln w="15240">
            <a:solidFill>
              <a:srgbClr val="C0C1D7"/>
            </a:solidFill>
            <a:prstDash val="solid"/>
          </a:ln>
        </p:spPr>
      </p:sp>
      <p:sp>
        <p:nvSpPr>
          <p:cNvPr id="10" name="Text 8"/>
          <p:cNvSpPr/>
          <p:nvPr/>
        </p:nvSpPr>
        <p:spPr>
          <a:xfrm>
            <a:off x="7605236" y="2404943"/>
            <a:ext cx="222171" cy="370284"/>
          </a:xfrm>
          <a:prstGeom prst="rect">
            <a:avLst/>
          </a:prstGeom>
          <a:noFill/>
          <a:ln/>
        </p:spPr>
        <p:txBody>
          <a:bodyPr wrap="none" rtlCol="0" anchor="t"/>
          <a:lstStyle/>
          <a:p>
            <a:pPr marL="0" indent="0" algn="ctr">
              <a:lnSpc>
                <a:spcPts val="2916"/>
              </a:lnSpc>
              <a:buNone/>
            </a:pPr>
            <a:r>
              <a:rPr lang="en-US" sz="2916" b="1" kern="0" spc="-87" dirty="0">
                <a:solidFill>
                  <a:srgbClr val="272525"/>
                </a:solidFill>
                <a:latin typeface="Inter" pitchFamily="34" charset="0"/>
                <a:ea typeface="Inter" pitchFamily="34" charset="-122"/>
                <a:cs typeface="Inter" pitchFamily="34" charset="-120"/>
              </a:rPr>
              <a:t>2</a:t>
            </a:r>
            <a:endParaRPr lang="en-US" sz="2916" dirty="0"/>
          </a:p>
        </p:txBody>
      </p:sp>
      <p:sp>
        <p:nvSpPr>
          <p:cNvPr id="11" name="Text 9"/>
          <p:cNvSpPr/>
          <p:nvPr/>
        </p:nvSpPr>
        <p:spPr>
          <a:xfrm>
            <a:off x="8240911" y="2312432"/>
            <a:ext cx="3086100" cy="385763"/>
          </a:xfrm>
          <a:prstGeom prst="rect">
            <a:avLst/>
          </a:prstGeom>
          <a:noFill/>
          <a:ln/>
        </p:spPr>
        <p:txBody>
          <a:bodyPr wrap="none" rtlCol="0" anchor="t"/>
          <a:lstStyle/>
          <a:p>
            <a:pPr marL="0" indent="0">
              <a:lnSpc>
                <a:spcPts val="3038"/>
              </a:lnSpc>
              <a:buNone/>
            </a:pPr>
            <a:r>
              <a:rPr lang="en-US" sz="2430" b="1" kern="0" spc="-73" dirty="0">
                <a:solidFill>
                  <a:srgbClr val="272525"/>
                </a:solidFill>
                <a:latin typeface="Inter" pitchFamily="34" charset="0"/>
                <a:ea typeface="Inter" pitchFamily="34" charset="-122"/>
                <a:cs typeface="Inter" pitchFamily="34" charset="-120"/>
              </a:rPr>
              <a:t>Feature Extraction</a:t>
            </a:r>
            <a:endParaRPr lang="en-US" sz="2430" dirty="0"/>
          </a:p>
        </p:txBody>
      </p:sp>
      <p:sp>
        <p:nvSpPr>
          <p:cNvPr id="12" name="Text 10"/>
          <p:cNvSpPr/>
          <p:nvPr/>
        </p:nvSpPr>
        <p:spPr>
          <a:xfrm>
            <a:off x="8240911" y="2846308"/>
            <a:ext cx="5525572" cy="1185148"/>
          </a:xfrm>
          <a:prstGeom prst="rect">
            <a:avLst/>
          </a:prstGeom>
          <a:noFill/>
          <a:ln/>
        </p:spPr>
        <p:txBody>
          <a:bodyPr wrap="square" rtlCol="0" anchor="t"/>
          <a:lstStyle/>
          <a:p>
            <a:pPr marL="0" indent="0">
              <a:lnSpc>
                <a:spcPts val="3110"/>
              </a:lnSpc>
              <a:buNone/>
            </a:pPr>
            <a:r>
              <a:rPr lang="en-US" sz="1944" kern="0" spc="-39" dirty="0">
                <a:solidFill>
                  <a:srgbClr val="272525"/>
                </a:solidFill>
                <a:latin typeface="Inter" pitchFamily="34" charset="0"/>
                <a:ea typeface="Inter" pitchFamily="34" charset="-122"/>
                <a:cs typeface="Inter" pitchFamily="34" charset="-120"/>
              </a:rPr>
              <a:t>Text data is preprocessed through techniques like tokenization, stop word removal, and lemmatization to prepare it for further analysis.</a:t>
            </a:r>
            <a:endParaRPr lang="en-US" sz="1944" dirty="0"/>
          </a:p>
        </p:txBody>
      </p:sp>
      <p:sp>
        <p:nvSpPr>
          <p:cNvPr id="13" name="Shape 11"/>
          <p:cNvSpPr/>
          <p:nvPr/>
        </p:nvSpPr>
        <p:spPr>
          <a:xfrm>
            <a:off x="864037" y="4950976"/>
            <a:ext cx="555427" cy="555427"/>
          </a:xfrm>
          <a:prstGeom prst="roundRect">
            <a:avLst>
              <a:gd name="adj" fmla="val 20003"/>
            </a:avLst>
          </a:prstGeom>
          <a:solidFill>
            <a:srgbClr val="DADBF1"/>
          </a:solidFill>
          <a:ln w="15240">
            <a:solidFill>
              <a:srgbClr val="C0C1D7"/>
            </a:solidFill>
            <a:prstDash val="solid"/>
          </a:ln>
        </p:spPr>
      </p:sp>
      <p:sp>
        <p:nvSpPr>
          <p:cNvPr id="14" name="Text 12"/>
          <p:cNvSpPr/>
          <p:nvPr/>
        </p:nvSpPr>
        <p:spPr>
          <a:xfrm>
            <a:off x="1025128" y="5043488"/>
            <a:ext cx="233124" cy="370284"/>
          </a:xfrm>
          <a:prstGeom prst="rect">
            <a:avLst/>
          </a:prstGeom>
          <a:noFill/>
          <a:ln/>
        </p:spPr>
        <p:txBody>
          <a:bodyPr wrap="none" rtlCol="0" anchor="t"/>
          <a:lstStyle/>
          <a:p>
            <a:pPr marL="0" indent="0" algn="ctr">
              <a:lnSpc>
                <a:spcPts val="2916"/>
              </a:lnSpc>
              <a:buNone/>
            </a:pPr>
            <a:r>
              <a:rPr lang="en-US" sz="2916" b="1" kern="0" spc="-87" dirty="0">
                <a:solidFill>
                  <a:srgbClr val="272525"/>
                </a:solidFill>
                <a:latin typeface="Inter" pitchFamily="34" charset="0"/>
                <a:ea typeface="Inter" pitchFamily="34" charset="-122"/>
                <a:cs typeface="Inter" pitchFamily="34" charset="-120"/>
              </a:rPr>
              <a:t>3</a:t>
            </a:r>
            <a:endParaRPr lang="en-US" sz="2916" dirty="0"/>
          </a:p>
        </p:txBody>
      </p:sp>
      <p:sp>
        <p:nvSpPr>
          <p:cNvPr id="15" name="Text 13"/>
          <p:cNvSpPr/>
          <p:nvPr/>
        </p:nvSpPr>
        <p:spPr>
          <a:xfrm>
            <a:off x="1666280" y="4950976"/>
            <a:ext cx="3254335" cy="385763"/>
          </a:xfrm>
          <a:prstGeom prst="rect">
            <a:avLst/>
          </a:prstGeom>
          <a:noFill/>
          <a:ln/>
        </p:spPr>
        <p:txBody>
          <a:bodyPr wrap="none" rtlCol="0" anchor="t"/>
          <a:lstStyle/>
          <a:p>
            <a:pPr marL="0" indent="0">
              <a:lnSpc>
                <a:spcPts val="3038"/>
              </a:lnSpc>
              <a:buNone/>
            </a:pPr>
            <a:r>
              <a:rPr lang="en-US" sz="2430" b="1" kern="0" spc="-73" dirty="0">
                <a:solidFill>
                  <a:srgbClr val="272525"/>
                </a:solidFill>
                <a:latin typeface="Inter" pitchFamily="34" charset="0"/>
                <a:ea typeface="Inter" pitchFamily="34" charset="-122"/>
                <a:cs typeface="Inter" pitchFamily="34" charset="-120"/>
              </a:rPr>
              <a:t>Vectorization Methods</a:t>
            </a:r>
            <a:endParaRPr lang="en-US" sz="2430" dirty="0"/>
          </a:p>
        </p:txBody>
      </p:sp>
      <p:sp>
        <p:nvSpPr>
          <p:cNvPr id="16" name="Text 14"/>
          <p:cNvSpPr/>
          <p:nvPr/>
        </p:nvSpPr>
        <p:spPr>
          <a:xfrm>
            <a:off x="1666280" y="5484852"/>
            <a:ext cx="5525572" cy="1975247"/>
          </a:xfrm>
          <a:prstGeom prst="rect">
            <a:avLst/>
          </a:prstGeom>
          <a:noFill/>
          <a:ln/>
        </p:spPr>
        <p:txBody>
          <a:bodyPr wrap="square" rtlCol="0" anchor="t"/>
          <a:lstStyle/>
          <a:p>
            <a:pPr marL="0" indent="0">
              <a:lnSpc>
                <a:spcPts val="3110"/>
              </a:lnSpc>
              <a:buNone/>
            </a:pPr>
            <a:r>
              <a:rPr lang="en-US" sz="1944" kern="0" spc="-39" dirty="0">
                <a:solidFill>
                  <a:srgbClr val="272525"/>
                </a:solidFill>
                <a:latin typeface="Inter" pitchFamily="34" charset="0"/>
                <a:ea typeface="Inter" pitchFamily="34" charset="-122"/>
                <a:cs typeface="Inter" pitchFamily="34" charset="-120"/>
              </a:rPr>
              <a:t>Text is converted into numerical representations using methods like Bag of Words (BoW), Term Frequency-Inverse Document Frequency (TF-IDF), and word embeddings (Word2Vec, GloVe, BERT).</a:t>
            </a:r>
            <a:endParaRPr lang="en-US" sz="1944" dirty="0"/>
          </a:p>
        </p:txBody>
      </p:sp>
      <p:sp>
        <p:nvSpPr>
          <p:cNvPr id="17" name="Shape 15"/>
          <p:cNvSpPr/>
          <p:nvPr/>
        </p:nvSpPr>
        <p:spPr>
          <a:xfrm>
            <a:off x="7438668" y="4950976"/>
            <a:ext cx="555427" cy="555427"/>
          </a:xfrm>
          <a:prstGeom prst="roundRect">
            <a:avLst>
              <a:gd name="adj" fmla="val 20003"/>
            </a:avLst>
          </a:prstGeom>
          <a:solidFill>
            <a:srgbClr val="DADBF1"/>
          </a:solidFill>
          <a:ln w="15240">
            <a:solidFill>
              <a:srgbClr val="C0C1D7"/>
            </a:solidFill>
            <a:prstDash val="solid"/>
          </a:ln>
        </p:spPr>
      </p:sp>
      <p:sp>
        <p:nvSpPr>
          <p:cNvPr id="18" name="Text 16"/>
          <p:cNvSpPr/>
          <p:nvPr/>
        </p:nvSpPr>
        <p:spPr>
          <a:xfrm>
            <a:off x="7596426" y="5043488"/>
            <a:ext cx="239911" cy="370284"/>
          </a:xfrm>
          <a:prstGeom prst="rect">
            <a:avLst/>
          </a:prstGeom>
          <a:noFill/>
          <a:ln/>
        </p:spPr>
        <p:txBody>
          <a:bodyPr wrap="none" rtlCol="0" anchor="t"/>
          <a:lstStyle/>
          <a:p>
            <a:pPr marL="0" indent="0" algn="ctr">
              <a:lnSpc>
                <a:spcPts val="2916"/>
              </a:lnSpc>
              <a:buNone/>
            </a:pPr>
            <a:r>
              <a:rPr lang="en-US" sz="2916" b="1" kern="0" spc="-87" dirty="0">
                <a:solidFill>
                  <a:srgbClr val="272525"/>
                </a:solidFill>
                <a:latin typeface="Inter" pitchFamily="34" charset="0"/>
                <a:ea typeface="Inter" pitchFamily="34" charset="-122"/>
                <a:cs typeface="Inter" pitchFamily="34" charset="-120"/>
              </a:rPr>
              <a:t>4</a:t>
            </a:r>
            <a:endParaRPr lang="en-US" sz="2916" dirty="0"/>
          </a:p>
        </p:txBody>
      </p:sp>
      <p:sp>
        <p:nvSpPr>
          <p:cNvPr id="19" name="Text 17"/>
          <p:cNvSpPr/>
          <p:nvPr/>
        </p:nvSpPr>
        <p:spPr>
          <a:xfrm>
            <a:off x="8240911" y="4950976"/>
            <a:ext cx="4176593" cy="385763"/>
          </a:xfrm>
          <a:prstGeom prst="rect">
            <a:avLst/>
          </a:prstGeom>
          <a:noFill/>
          <a:ln/>
        </p:spPr>
        <p:txBody>
          <a:bodyPr wrap="none" rtlCol="0" anchor="t"/>
          <a:lstStyle/>
          <a:p>
            <a:pPr marL="0" indent="0">
              <a:lnSpc>
                <a:spcPts val="3038"/>
              </a:lnSpc>
              <a:buNone/>
            </a:pPr>
            <a:r>
              <a:rPr lang="en-US" sz="2430" b="1" kern="0" spc="-73" dirty="0">
                <a:solidFill>
                  <a:srgbClr val="272525"/>
                </a:solidFill>
                <a:latin typeface="Inter" pitchFamily="34" charset="0"/>
                <a:ea typeface="Inter" pitchFamily="34" charset="-122"/>
                <a:cs typeface="Inter" pitchFamily="34" charset="-120"/>
              </a:rPr>
              <a:t>Similarity Metrics Application</a:t>
            </a:r>
            <a:endParaRPr lang="en-US" sz="2430" dirty="0"/>
          </a:p>
        </p:txBody>
      </p:sp>
      <p:sp>
        <p:nvSpPr>
          <p:cNvPr id="20" name="Text 18"/>
          <p:cNvSpPr/>
          <p:nvPr/>
        </p:nvSpPr>
        <p:spPr>
          <a:xfrm>
            <a:off x="8240911" y="5484852"/>
            <a:ext cx="5525572" cy="1580198"/>
          </a:xfrm>
          <a:prstGeom prst="rect">
            <a:avLst/>
          </a:prstGeom>
          <a:noFill/>
          <a:ln/>
        </p:spPr>
        <p:txBody>
          <a:bodyPr wrap="square" rtlCol="0" anchor="t"/>
          <a:lstStyle/>
          <a:p>
            <a:pPr marL="0" indent="0">
              <a:lnSpc>
                <a:spcPts val="3110"/>
              </a:lnSpc>
              <a:buNone/>
            </a:pPr>
            <a:r>
              <a:rPr lang="en-US" sz="1944" kern="0" spc="-39" dirty="0">
                <a:solidFill>
                  <a:srgbClr val="272525"/>
                </a:solidFill>
                <a:latin typeface="Inter" pitchFamily="34" charset="0"/>
                <a:ea typeface="Inter" pitchFamily="34" charset="-122"/>
                <a:cs typeface="Inter" pitchFamily="34" charset="-120"/>
              </a:rPr>
              <a:t>Libraries like scikit-learn, genism, and Hugging Face's Transformers are used to implement and compare different similarity metrics, evaluating their effectiveness in various contexts.</a:t>
            </a:r>
            <a:endParaRPr lang="en-US" sz="19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5" name="Text 2"/>
          <p:cNvSpPr/>
          <p:nvPr/>
        </p:nvSpPr>
        <p:spPr>
          <a:xfrm>
            <a:off x="774827" y="1161999"/>
            <a:ext cx="6172200" cy="771525"/>
          </a:xfrm>
          <a:prstGeom prst="rect">
            <a:avLst/>
          </a:prstGeom>
          <a:noFill/>
          <a:ln/>
        </p:spPr>
        <p:txBody>
          <a:bodyPr wrap="none" rtlCol="0" anchor="t"/>
          <a:lstStyle/>
          <a:p>
            <a:pPr marL="0" indent="0">
              <a:lnSpc>
                <a:spcPts val="6075"/>
              </a:lnSpc>
              <a:buNone/>
            </a:pPr>
            <a:r>
              <a:rPr lang="en-US" sz="4860" b="1" kern="0" spc="-146" dirty="0">
                <a:solidFill>
                  <a:srgbClr val="000000"/>
                </a:solidFill>
                <a:latin typeface="Inter" pitchFamily="34" charset="0"/>
                <a:ea typeface="Inter" pitchFamily="34" charset="-122"/>
                <a:cs typeface="Inter" pitchFamily="34" charset="-120"/>
              </a:rPr>
              <a:t>Introduction</a:t>
            </a:r>
            <a:endParaRPr lang="en-US" sz="4860" dirty="0"/>
          </a:p>
        </p:txBody>
      </p:sp>
      <p:sp>
        <p:nvSpPr>
          <p:cNvPr id="6" name="Text 3"/>
          <p:cNvSpPr/>
          <p:nvPr/>
        </p:nvSpPr>
        <p:spPr>
          <a:xfrm>
            <a:off x="864037" y="2966225"/>
            <a:ext cx="12417065" cy="3345366"/>
          </a:xfrm>
          <a:prstGeom prst="rect">
            <a:avLst/>
          </a:prstGeom>
          <a:noFill/>
          <a:ln/>
        </p:spPr>
        <p:txBody>
          <a:bodyPr wrap="square" rtlCol="0" anchor="t"/>
          <a:lstStyle/>
          <a:p>
            <a:pPr marL="0" indent="0" algn="just">
              <a:lnSpc>
                <a:spcPts val="3110"/>
              </a:lnSpc>
              <a:buNone/>
            </a:pPr>
            <a:r>
              <a:rPr lang="en-US" sz="2500" kern="0" spc="-39" dirty="0">
                <a:solidFill>
                  <a:srgbClr val="272525"/>
                </a:solidFill>
                <a:latin typeface="Inter" pitchFamily="34" charset="0"/>
                <a:ea typeface="Inter" pitchFamily="34" charset="-122"/>
                <a:cs typeface="Inter" pitchFamily="34" charset="-120"/>
              </a:rPr>
              <a:t>Recognizing similar texts is a pivotal task in the domain of Natural Language Processing (NLP), a subfield of artificial intelligence focused on the interaction between computers and human language. This task involves determining the degree of similarity between two or more text documents, which is essential for a variety of applications such as search engines, recommendation systems, document clustering, and plagiarism detection.</a:t>
            </a:r>
            <a:endParaRPr lang="en-US" sz="2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5" name="Text 2"/>
          <p:cNvSpPr/>
          <p:nvPr/>
        </p:nvSpPr>
        <p:spPr>
          <a:xfrm>
            <a:off x="719072" y="1364516"/>
            <a:ext cx="6172200" cy="771525"/>
          </a:xfrm>
          <a:prstGeom prst="rect">
            <a:avLst/>
          </a:prstGeom>
          <a:noFill/>
          <a:ln/>
        </p:spPr>
        <p:txBody>
          <a:bodyPr wrap="none" rtlCol="0" anchor="t"/>
          <a:lstStyle/>
          <a:p>
            <a:pPr marL="0" indent="0">
              <a:lnSpc>
                <a:spcPts val="6075"/>
              </a:lnSpc>
              <a:buNone/>
            </a:pPr>
            <a:r>
              <a:rPr lang="en-US" sz="4860" b="1" kern="0" spc="-146" dirty="0">
                <a:solidFill>
                  <a:srgbClr val="000000"/>
                </a:solidFill>
                <a:latin typeface="Inter" pitchFamily="34" charset="0"/>
                <a:ea typeface="Inter" pitchFamily="34" charset="-122"/>
                <a:cs typeface="Inter" pitchFamily="34" charset="-120"/>
              </a:rPr>
              <a:t>Objective</a:t>
            </a:r>
            <a:endParaRPr lang="en-US" sz="4860" dirty="0"/>
          </a:p>
        </p:txBody>
      </p:sp>
      <p:sp>
        <p:nvSpPr>
          <p:cNvPr id="6" name="Text 3"/>
          <p:cNvSpPr/>
          <p:nvPr/>
        </p:nvSpPr>
        <p:spPr>
          <a:xfrm>
            <a:off x="864037" y="3267308"/>
            <a:ext cx="12963475" cy="3194560"/>
          </a:xfrm>
          <a:prstGeom prst="rect">
            <a:avLst/>
          </a:prstGeom>
          <a:noFill/>
          <a:ln/>
        </p:spPr>
        <p:txBody>
          <a:bodyPr wrap="square" rtlCol="0" anchor="t"/>
          <a:lstStyle/>
          <a:p>
            <a:pPr marL="0" indent="0" algn="just">
              <a:lnSpc>
                <a:spcPts val="3110"/>
              </a:lnSpc>
              <a:buNone/>
            </a:pPr>
            <a:r>
              <a:rPr lang="en-US" sz="2500" kern="0" spc="-39" dirty="0">
                <a:solidFill>
                  <a:srgbClr val="272525"/>
                </a:solidFill>
                <a:latin typeface="Inter" pitchFamily="34" charset="0"/>
                <a:ea typeface="Inter" pitchFamily="34" charset="-122"/>
                <a:cs typeface="Inter" pitchFamily="34" charset="-120"/>
              </a:rPr>
              <a:t>The primary objective of this project is to develop an understanding of the methodologies used to measure and analyze text similarity. Through this project, students will engage with key NLP techniques, gaining practical experience in text preprocessing, feature extraction, vectorization methods, and similarity metrics.</a:t>
            </a:r>
            <a:endParaRPr lang="en-US" sz="2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64037" y="2161223"/>
            <a:ext cx="6172200" cy="771525"/>
          </a:xfrm>
          <a:prstGeom prst="rect">
            <a:avLst/>
          </a:prstGeom>
          <a:noFill/>
          <a:ln/>
        </p:spPr>
        <p:txBody>
          <a:bodyPr wrap="none" rtlCol="0" anchor="t"/>
          <a:lstStyle/>
          <a:p>
            <a:pPr marL="0" indent="0">
              <a:lnSpc>
                <a:spcPts val="6075"/>
              </a:lnSpc>
              <a:buNone/>
            </a:pPr>
            <a:r>
              <a:rPr lang="en-US" sz="4860" b="1" kern="0" spc="-146" dirty="0">
                <a:solidFill>
                  <a:srgbClr val="000000"/>
                </a:solidFill>
                <a:latin typeface="Inter" pitchFamily="34" charset="0"/>
                <a:ea typeface="Inter" pitchFamily="34" charset="-122"/>
                <a:cs typeface="Inter" pitchFamily="34" charset="-120"/>
              </a:rPr>
              <a:t>Importance</a:t>
            </a:r>
            <a:endParaRPr lang="en-US" sz="4860" dirty="0"/>
          </a:p>
        </p:txBody>
      </p:sp>
      <p:sp>
        <p:nvSpPr>
          <p:cNvPr id="6" name="Text 3"/>
          <p:cNvSpPr/>
          <p:nvPr/>
        </p:nvSpPr>
        <p:spPr>
          <a:xfrm>
            <a:off x="864037" y="3303032"/>
            <a:ext cx="7415927" cy="2765346"/>
          </a:xfrm>
          <a:prstGeom prst="rect">
            <a:avLst/>
          </a:prstGeom>
          <a:noFill/>
          <a:ln/>
        </p:spPr>
        <p:txBody>
          <a:bodyPr wrap="square" rtlCol="0" anchor="t"/>
          <a:lstStyle/>
          <a:p>
            <a:pPr marL="0" indent="0">
              <a:lnSpc>
                <a:spcPts val="3110"/>
              </a:lnSpc>
              <a:buNone/>
            </a:pPr>
            <a:r>
              <a:rPr lang="en-US" sz="1944" kern="0" spc="-39" dirty="0">
                <a:solidFill>
                  <a:srgbClr val="272525"/>
                </a:solidFill>
                <a:latin typeface="Inter" pitchFamily="34" charset="0"/>
                <a:ea typeface="Inter" pitchFamily="34" charset="-122"/>
                <a:cs typeface="Inter" pitchFamily="34" charset="-120"/>
              </a:rPr>
              <a:t>The ability to accurately recognize similar texts is crucial in today’s data-driven world. For instance, search engines rely on text similarity to retrieve relevant documents in response to user queries. Recommendation systems use it to suggest content similar to what users have previously engaged with. In academic and professional settings, plagiarism detection systems employ text similarity measures to identify copied content.</a:t>
            </a:r>
            <a:endParaRPr lang="en-US" sz="194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864037" y="2692003"/>
            <a:ext cx="6172200" cy="771525"/>
          </a:xfrm>
          <a:prstGeom prst="rect">
            <a:avLst/>
          </a:prstGeom>
          <a:noFill/>
          <a:ln/>
        </p:spPr>
        <p:txBody>
          <a:bodyPr wrap="none" rtlCol="0" anchor="t"/>
          <a:lstStyle/>
          <a:p>
            <a:pPr marL="0" indent="0">
              <a:lnSpc>
                <a:spcPts val="6075"/>
              </a:lnSpc>
              <a:buNone/>
            </a:pPr>
            <a:r>
              <a:rPr lang="en-US" sz="4860" b="1" kern="0" spc="-146" dirty="0">
                <a:solidFill>
                  <a:srgbClr val="000000"/>
                </a:solidFill>
                <a:latin typeface="Inter" pitchFamily="34" charset="0"/>
                <a:ea typeface="Inter" pitchFamily="34" charset="-122"/>
                <a:cs typeface="Inter" pitchFamily="34" charset="-120"/>
              </a:rPr>
              <a:t>Learning Outcomes</a:t>
            </a:r>
            <a:endParaRPr lang="en-US" sz="4860" dirty="0"/>
          </a:p>
        </p:txBody>
      </p:sp>
      <p:sp>
        <p:nvSpPr>
          <p:cNvPr id="5" name="Text 3"/>
          <p:cNvSpPr/>
          <p:nvPr/>
        </p:nvSpPr>
        <p:spPr>
          <a:xfrm>
            <a:off x="864037" y="3957280"/>
            <a:ext cx="12902327" cy="1580198"/>
          </a:xfrm>
          <a:prstGeom prst="rect">
            <a:avLst/>
          </a:prstGeom>
          <a:noFill/>
          <a:ln/>
        </p:spPr>
        <p:txBody>
          <a:bodyPr wrap="square" rtlCol="0" anchor="t"/>
          <a:lstStyle/>
          <a:p>
            <a:pPr marL="0" indent="0">
              <a:lnSpc>
                <a:spcPts val="3110"/>
              </a:lnSpc>
              <a:buNone/>
            </a:pPr>
            <a:r>
              <a:rPr lang="en-US" sz="1944" kern="0" spc="-39" dirty="0">
                <a:solidFill>
                  <a:srgbClr val="272525"/>
                </a:solidFill>
                <a:latin typeface="Inter" pitchFamily="34" charset="0"/>
                <a:ea typeface="Inter" pitchFamily="34" charset="-122"/>
                <a:cs typeface="Inter" pitchFamily="34" charset="-120"/>
              </a:rPr>
              <a:t>By completing this project, students will be able to understand and apply different text similarity metrics, perform feature extraction and preprocessing on text data, utilize various vectorization techniques to convert text into numerical representations, and evaluate the performance of different similarity metrics and understand their applications.</a:t>
            </a:r>
            <a:endParaRPr lang="en-US" sz="1944"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864037" y="2400538"/>
            <a:ext cx="6172200" cy="771525"/>
          </a:xfrm>
          <a:prstGeom prst="rect">
            <a:avLst/>
          </a:prstGeom>
          <a:noFill/>
          <a:ln/>
        </p:spPr>
        <p:txBody>
          <a:bodyPr wrap="none" rtlCol="0" anchor="t"/>
          <a:lstStyle/>
          <a:p>
            <a:pPr marL="0" indent="0">
              <a:lnSpc>
                <a:spcPts val="6075"/>
              </a:lnSpc>
              <a:buNone/>
            </a:pPr>
            <a:r>
              <a:rPr lang="en-US" sz="4860" b="1" kern="0" spc="-146" dirty="0">
                <a:solidFill>
                  <a:srgbClr val="000000"/>
                </a:solidFill>
                <a:latin typeface="Inter" pitchFamily="34" charset="0"/>
                <a:ea typeface="Inter" pitchFamily="34" charset="-122"/>
                <a:cs typeface="Inter" pitchFamily="34" charset="-120"/>
              </a:rPr>
              <a:t>Applications</a:t>
            </a:r>
            <a:endParaRPr lang="en-US" sz="4860" dirty="0"/>
          </a:p>
        </p:txBody>
      </p:sp>
      <p:sp>
        <p:nvSpPr>
          <p:cNvPr id="5" name="Text 3"/>
          <p:cNvSpPr/>
          <p:nvPr/>
        </p:nvSpPr>
        <p:spPr>
          <a:xfrm>
            <a:off x="864037" y="3789164"/>
            <a:ext cx="3086100" cy="385763"/>
          </a:xfrm>
          <a:prstGeom prst="rect">
            <a:avLst/>
          </a:prstGeom>
          <a:noFill/>
          <a:ln/>
        </p:spPr>
        <p:txBody>
          <a:bodyPr wrap="none" rtlCol="0" anchor="t"/>
          <a:lstStyle/>
          <a:p>
            <a:pPr marL="0" indent="0">
              <a:lnSpc>
                <a:spcPts val="3038"/>
              </a:lnSpc>
              <a:buNone/>
            </a:pPr>
            <a:r>
              <a:rPr lang="en-US" sz="2430" b="1" kern="0" spc="-73" dirty="0">
                <a:solidFill>
                  <a:srgbClr val="000000"/>
                </a:solidFill>
                <a:latin typeface="Inter" pitchFamily="34" charset="0"/>
                <a:ea typeface="Inter" pitchFamily="34" charset="-122"/>
                <a:cs typeface="Inter" pitchFamily="34" charset="-120"/>
              </a:rPr>
              <a:t>Search Engines</a:t>
            </a:r>
            <a:endParaRPr lang="en-US" sz="2430" dirty="0"/>
          </a:p>
        </p:txBody>
      </p:sp>
      <p:sp>
        <p:nvSpPr>
          <p:cNvPr id="6" name="Text 4"/>
          <p:cNvSpPr/>
          <p:nvPr/>
        </p:nvSpPr>
        <p:spPr>
          <a:xfrm>
            <a:off x="864037" y="4421743"/>
            <a:ext cx="3898821" cy="1185148"/>
          </a:xfrm>
          <a:prstGeom prst="rect">
            <a:avLst/>
          </a:prstGeom>
          <a:noFill/>
          <a:ln/>
        </p:spPr>
        <p:txBody>
          <a:bodyPr wrap="square" rtlCol="0" anchor="t"/>
          <a:lstStyle/>
          <a:p>
            <a:pPr marL="0" indent="0">
              <a:lnSpc>
                <a:spcPts val="3110"/>
              </a:lnSpc>
              <a:buNone/>
            </a:pPr>
            <a:r>
              <a:rPr lang="en-US" sz="1944" kern="0" spc="-39" dirty="0">
                <a:solidFill>
                  <a:srgbClr val="272525"/>
                </a:solidFill>
                <a:latin typeface="Inter" pitchFamily="34" charset="0"/>
                <a:ea typeface="Inter" pitchFamily="34" charset="-122"/>
                <a:cs typeface="Inter" pitchFamily="34" charset="-120"/>
              </a:rPr>
              <a:t>Enhancing the relevance of search results by identifying documents similar to the user's query.</a:t>
            </a:r>
            <a:endParaRPr lang="en-US" sz="1944" dirty="0"/>
          </a:p>
        </p:txBody>
      </p:sp>
      <p:sp>
        <p:nvSpPr>
          <p:cNvPr id="7" name="Text 5"/>
          <p:cNvSpPr/>
          <p:nvPr/>
        </p:nvSpPr>
        <p:spPr>
          <a:xfrm>
            <a:off x="5372695" y="3789164"/>
            <a:ext cx="3835837" cy="385763"/>
          </a:xfrm>
          <a:prstGeom prst="rect">
            <a:avLst/>
          </a:prstGeom>
          <a:noFill/>
          <a:ln/>
        </p:spPr>
        <p:txBody>
          <a:bodyPr wrap="none" rtlCol="0" anchor="t"/>
          <a:lstStyle/>
          <a:p>
            <a:pPr marL="0" indent="0">
              <a:lnSpc>
                <a:spcPts val="3038"/>
              </a:lnSpc>
              <a:buNone/>
            </a:pPr>
            <a:r>
              <a:rPr lang="en-US" sz="2430" b="1" kern="0" spc="-73" dirty="0">
                <a:solidFill>
                  <a:srgbClr val="000000"/>
                </a:solidFill>
                <a:latin typeface="Inter" pitchFamily="34" charset="0"/>
                <a:ea typeface="Inter" pitchFamily="34" charset="-122"/>
                <a:cs typeface="Inter" pitchFamily="34" charset="-120"/>
              </a:rPr>
              <a:t>Recommendation Systems</a:t>
            </a:r>
            <a:endParaRPr lang="en-US" sz="2430" dirty="0"/>
          </a:p>
        </p:txBody>
      </p:sp>
      <p:sp>
        <p:nvSpPr>
          <p:cNvPr id="8" name="Text 6"/>
          <p:cNvSpPr/>
          <p:nvPr/>
        </p:nvSpPr>
        <p:spPr>
          <a:xfrm>
            <a:off x="5372695" y="4421743"/>
            <a:ext cx="3898821" cy="1185148"/>
          </a:xfrm>
          <a:prstGeom prst="rect">
            <a:avLst/>
          </a:prstGeom>
          <a:noFill/>
          <a:ln/>
        </p:spPr>
        <p:txBody>
          <a:bodyPr wrap="square" rtlCol="0" anchor="t"/>
          <a:lstStyle/>
          <a:p>
            <a:pPr marL="0" indent="0">
              <a:lnSpc>
                <a:spcPts val="3110"/>
              </a:lnSpc>
              <a:buNone/>
            </a:pPr>
            <a:r>
              <a:rPr lang="en-US" sz="1944" kern="0" spc="-39" dirty="0">
                <a:solidFill>
                  <a:srgbClr val="272525"/>
                </a:solidFill>
                <a:latin typeface="Inter" pitchFamily="34" charset="0"/>
                <a:ea typeface="Inter" pitchFamily="34" charset="-122"/>
                <a:cs typeface="Inter" pitchFamily="34" charset="-120"/>
              </a:rPr>
              <a:t>Suggesting content based on the similarity to previously interacted items.</a:t>
            </a:r>
            <a:endParaRPr lang="en-US" sz="1944" dirty="0"/>
          </a:p>
        </p:txBody>
      </p:sp>
      <p:sp>
        <p:nvSpPr>
          <p:cNvPr id="9" name="Text 7"/>
          <p:cNvSpPr/>
          <p:nvPr/>
        </p:nvSpPr>
        <p:spPr>
          <a:xfrm>
            <a:off x="9881354" y="3789164"/>
            <a:ext cx="3086100" cy="385763"/>
          </a:xfrm>
          <a:prstGeom prst="rect">
            <a:avLst/>
          </a:prstGeom>
          <a:noFill/>
          <a:ln/>
        </p:spPr>
        <p:txBody>
          <a:bodyPr wrap="none" rtlCol="0" anchor="t"/>
          <a:lstStyle/>
          <a:p>
            <a:pPr marL="0" indent="0">
              <a:lnSpc>
                <a:spcPts val="3038"/>
              </a:lnSpc>
              <a:buNone/>
            </a:pPr>
            <a:r>
              <a:rPr lang="en-US" sz="2430" b="1" kern="0" spc="-73" dirty="0">
                <a:solidFill>
                  <a:srgbClr val="000000"/>
                </a:solidFill>
                <a:latin typeface="Inter" pitchFamily="34" charset="0"/>
                <a:ea typeface="Inter" pitchFamily="34" charset="-122"/>
                <a:cs typeface="Inter" pitchFamily="34" charset="-120"/>
              </a:rPr>
              <a:t>Document Clustering</a:t>
            </a:r>
            <a:endParaRPr lang="en-US" sz="2430" dirty="0"/>
          </a:p>
        </p:txBody>
      </p:sp>
      <p:sp>
        <p:nvSpPr>
          <p:cNvPr id="10" name="Text 8"/>
          <p:cNvSpPr/>
          <p:nvPr/>
        </p:nvSpPr>
        <p:spPr>
          <a:xfrm>
            <a:off x="9881354" y="4421743"/>
            <a:ext cx="3898821" cy="790099"/>
          </a:xfrm>
          <a:prstGeom prst="rect">
            <a:avLst/>
          </a:prstGeom>
          <a:noFill/>
          <a:ln/>
        </p:spPr>
        <p:txBody>
          <a:bodyPr wrap="square" rtlCol="0" anchor="t"/>
          <a:lstStyle/>
          <a:p>
            <a:pPr marL="0" indent="0">
              <a:lnSpc>
                <a:spcPts val="3110"/>
              </a:lnSpc>
              <a:buNone/>
            </a:pPr>
            <a:r>
              <a:rPr lang="en-US" sz="1944" kern="0" spc="-39" dirty="0">
                <a:solidFill>
                  <a:srgbClr val="272525"/>
                </a:solidFill>
                <a:latin typeface="Inter" pitchFamily="34" charset="0"/>
                <a:ea typeface="Inter" pitchFamily="34" charset="-122"/>
                <a:cs typeface="Inter" pitchFamily="34" charset="-120"/>
              </a:rPr>
              <a:t>Grouping related documents for better organization and retrieval.</a:t>
            </a:r>
            <a:endParaRPr lang="en-US" sz="194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11453693"/>
          </a:xfrm>
          <a:prstGeom prst="rect">
            <a:avLst/>
          </a:prstGeom>
          <a:solidFill>
            <a:srgbClr val="FFFFFF"/>
          </a:solidFill>
          <a:ln/>
        </p:spPr>
      </p:sp>
      <p:sp>
        <p:nvSpPr>
          <p:cNvPr id="4" name="Text 2"/>
          <p:cNvSpPr/>
          <p:nvPr/>
        </p:nvSpPr>
        <p:spPr>
          <a:xfrm>
            <a:off x="2594967" y="475178"/>
            <a:ext cx="4320540" cy="540068"/>
          </a:xfrm>
          <a:prstGeom prst="rect">
            <a:avLst/>
          </a:prstGeom>
          <a:noFill/>
          <a:ln/>
        </p:spPr>
        <p:txBody>
          <a:bodyPr wrap="none" rtlCol="0" anchor="t"/>
          <a:lstStyle/>
          <a:p>
            <a:pPr marL="0" indent="0">
              <a:lnSpc>
                <a:spcPts val="4253"/>
              </a:lnSpc>
              <a:buNone/>
            </a:pPr>
            <a:r>
              <a:rPr lang="en-US" sz="3402" b="1" kern="0" spc="-102" dirty="0">
                <a:solidFill>
                  <a:srgbClr val="000000"/>
                </a:solidFill>
                <a:latin typeface="Inter" pitchFamily="34" charset="0"/>
                <a:ea typeface="Inter" pitchFamily="34" charset="-122"/>
                <a:cs typeface="Inter" pitchFamily="34" charset="-120"/>
              </a:rPr>
              <a:t>Methodology</a:t>
            </a:r>
            <a:endParaRPr lang="en-US" sz="3402" dirty="0"/>
          </a:p>
        </p:txBody>
      </p:sp>
      <p:sp>
        <p:nvSpPr>
          <p:cNvPr id="5" name="Shape 3"/>
          <p:cNvSpPr/>
          <p:nvPr/>
        </p:nvSpPr>
        <p:spPr>
          <a:xfrm>
            <a:off x="7297817" y="1360884"/>
            <a:ext cx="34528" cy="9617631"/>
          </a:xfrm>
          <a:prstGeom prst="roundRect">
            <a:avLst>
              <a:gd name="adj" fmla="val 225237"/>
            </a:avLst>
          </a:prstGeom>
          <a:solidFill>
            <a:srgbClr val="C0C1D7"/>
          </a:solidFill>
          <a:ln/>
        </p:spPr>
      </p:sp>
      <p:sp>
        <p:nvSpPr>
          <p:cNvPr id="6" name="Shape 4"/>
          <p:cNvSpPr/>
          <p:nvPr/>
        </p:nvSpPr>
        <p:spPr>
          <a:xfrm>
            <a:off x="6515874" y="1732240"/>
            <a:ext cx="604837" cy="34528"/>
          </a:xfrm>
          <a:prstGeom prst="roundRect">
            <a:avLst>
              <a:gd name="adj" fmla="val 225237"/>
            </a:avLst>
          </a:prstGeom>
          <a:solidFill>
            <a:srgbClr val="C0C1D7"/>
          </a:solidFill>
          <a:ln/>
        </p:spPr>
      </p:sp>
      <p:sp>
        <p:nvSpPr>
          <p:cNvPr id="7" name="Shape 5"/>
          <p:cNvSpPr/>
          <p:nvPr/>
        </p:nvSpPr>
        <p:spPr>
          <a:xfrm>
            <a:off x="7120711" y="1555194"/>
            <a:ext cx="388739" cy="388739"/>
          </a:xfrm>
          <a:prstGeom prst="roundRect">
            <a:avLst>
              <a:gd name="adj" fmla="val 20006"/>
            </a:avLst>
          </a:prstGeom>
          <a:solidFill>
            <a:srgbClr val="DADBF1"/>
          </a:solidFill>
          <a:ln w="7620">
            <a:solidFill>
              <a:srgbClr val="C0C1D7"/>
            </a:solidFill>
            <a:prstDash val="solid"/>
          </a:ln>
        </p:spPr>
      </p:sp>
      <p:sp>
        <p:nvSpPr>
          <p:cNvPr id="8" name="Text 6"/>
          <p:cNvSpPr/>
          <p:nvPr/>
        </p:nvSpPr>
        <p:spPr>
          <a:xfrm>
            <a:off x="7255490" y="1619964"/>
            <a:ext cx="119063" cy="259199"/>
          </a:xfrm>
          <a:prstGeom prst="rect">
            <a:avLst/>
          </a:prstGeom>
          <a:noFill/>
          <a:ln/>
        </p:spPr>
        <p:txBody>
          <a:bodyPr wrap="none" rtlCol="0" anchor="t"/>
          <a:lstStyle/>
          <a:p>
            <a:pPr marL="0" indent="0" algn="ctr">
              <a:lnSpc>
                <a:spcPts val="2041"/>
              </a:lnSpc>
              <a:buNone/>
            </a:pPr>
            <a:r>
              <a:rPr lang="en-US" sz="2041" b="1" kern="0" spc="-61" dirty="0">
                <a:solidFill>
                  <a:srgbClr val="272525"/>
                </a:solidFill>
                <a:latin typeface="Inter" pitchFamily="34" charset="0"/>
                <a:ea typeface="Inter" pitchFamily="34" charset="-122"/>
                <a:cs typeface="Inter" pitchFamily="34" charset="-120"/>
              </a:rPr>
              <a:t>1</a:t>
            </a:r>
            <a:endParaRPr lang="en-US" sz="2041" dirty="0"/>
          </a:p>
        </p:txBody>
      </p:sp>
      <p:sp>
        <p:nvSpPr>
          <p:cNvPr id="9" name="Text 7"/>
          <p:cNvSpPr/>
          <p:nvPr/>
        </p:nvSpPr>
        <p:spPr>
          <a:xfrm>
            <a:off x="4204335" y="1533644"/>
            <a:ext cx="2160270" cy="269915"/>
          </a:xfrm>
          <a:prstGeom prst="rect">
            <a:avLst/>
          </a:prstGeom>
          <a:noFill/>
          <a:ln/>
        </p:spPr>
        <p:txBody>
          <a:bodyPr wrap="none" rtlCol="0" anchor="t"/>
          <a:lstStyle/>
          <a:p>
            <a:pPr marL="0" indent="0" algn="r">
              <a:lnSpc>
                <a:spcPts val="2126"/>
              </a:lnSpc>
              <a:buNone/>
            </a:pPr>
            <a:r>
              <a:rPr lang="en-US" sz="1701" b="1" kern="0" spc="-51" dirty="0">
                <a:solidFill>
                  <a:srgbClr val="272525"/>
                </a:solidFill>
                <a:latin typeface="Inter" pitchFamily="34" charset="0"/>
                <a:ea typeface="Inter" pitchFamily="34" charset="-122"/>
                <a:cs typeface="Inter" pitchFamily="34" charset="-120"/>
              </a:rPr>
              <a:t>Problem Definition</a:t>
            </a:r>
            <a:endParaRPr lang="en-US" sz="1701" dirty="0"/>
          </a:p>
        </p:txBody>
      </p:sp>
      <p:sp>
        <p:nvSpPr>
          <p:cNvPr id="10" name="Text 8"/>
          <p:cNvSpPr/>
          <p:nvPr/>
        </p:nvSpPr>
        <p:spPr>
          <a:xfrm>
            <a:off x="2594967" y="1907143"/>
            <a:ext cx="3769638" cy="1659493"/>
          </a:xfrm>
          <a:prstGeom prst="rect">
            <a:avLst/>
          </a:prstGeom>
          <a:noFill/>
          <a:ln/>
        </p:spPr>
        <p:txBody>
          <a:bodyPr wrap="square" rtlCol="0" anchor="t"/>
          <a:lstStyle/>
          <a:p>
            <a:pPr marL="0" indent="0" algn="r">
              <a:lnSpc>
                <a:spcPts val="2177"/>
              </a:lnSpc>
              <a:buNone/>
            </a:pPr>
            <a:r>
              <a:rPr lang="en-US" sz="1361" kern="0" spc="-27" dirty="0">
                <a:solidFill>
                  <a:srgbClr val="272525"/>
                </a:solidFill>
                <a:latin typeface="Inter" pitchFamily="34" charset="0"/>
                <a:ea typeface="Inter" pitchFamily="34" charset="-122"/>
                <a:cs typeface="Inter" pitchFamily="34" charset="-120"/>
              </a:rPr>
              <a:t>Objective: To develop a system that can accurately measure the similarity between pairs of text documents. Scope: Focus on implementing and comparing basic text similarity metrics using straightforward preprocessing and vectorization techniques.</a:t>
            </a:r>
            <a:endParaRPr lang="en-US" sz="1361" dirty="0"/>
          </a:p>
        </p:txBody>
      </p:sp>
      <p:sp>
        <p:nvSpPr>
          <p:cNvPr id="11" name="Shape 9"/>
          <p:cNvSpPr/>
          <p:nvPr/>
        </p:nvSpPr>
        <p:spPr>
          <a:xfrm>
            <a:off x="7509450" y="2596277"/>
            <a:ext cx="604837" cy="34528"/>
          </a:xfrm>
          <a:prstGeom prst="roundRect">
            <a:avLst>
              <a:gd name="adj" fmla="val 225237"/>
            </a:avLst>
          </a:prstGeom>
          <a:solidFill>
            <a:srgbClr val="C0C1D7"/>
          </a:solidFill>
          <a:ln/>
        </p:spPr>
      </p:sp>
      <p:sp>
        <p:nvSpPr>
          <p:cNvPr id="12" name="Shape 10"/>
          <p:cNvSpPr/>
          <p:nvPr/>
        </p:nvSpPr>
        <p:spPr>
          <a:xfrm>
            <a:off x="7120711" y="2419231"/>
            <a:ext cx="388739" cy="388739"/>
          </a:xfrm>
          <a:prstGeom prst="roundRect">
            <a:avLst>
              <a:gd name="adj" fmla="val 20006"/>
            </a:avLst>
          </a:prstGeom>
          <a:solidFill>
            <a:srgbClr val="DADBF1"/>
          </a:solidFill>
          <a:ln w="7620">
            <a:solidFill>
              <a:srgbClr val="C0C1D7"/>
            </a:solidFill>
            <a:prstDash val="solid"/>
          </a:ln>
        </p:spPr>
      </p:sp>
      <p:sp>
        <p:nvSpPr>
          <p:cNvPr id="13" name="Text 11"/>
          <p:cNvSpPr/>
          <p:nvPr/>
        </p:nvSpPr>
        <p:spPr>
          <a:xfrm>
            <a:off x="7237274" y="2484001"/>
            <a:ext cx="155615" cy="259199"/>
          </a:xfrm>
          <a:prstGeom prst="rect">
            <a:avLst/>
          </a:prstGeom>
          <a:noFill/>
          <a:ln/>
        </p:spPr>
        <p:txBody>
          <a:bodyPr wrap="none" rtlCol="0" anchor="t"/>
          <a:lstStyle/>
          <a:p>
            <a:pPr marL="0" indent="0" algn="ctr">
              <a:lnSpc>
                <a:spcPts val="2041"/>
              </a:lnSpc>
              <a:buNone/>
            </a:pPr>
            <a:r>
              <a:rPr lang="en-US" sz="2041" b="1" kern="0" spc="-61" dirty="0">
                <a:solidFill>
                  <a:srgbClr val="272525"/>
                </a:solidFill>
                <a:latin typeface="Inter" pitchFamily="34" charset="0"/>
                <a:ea typeface="Inter" pitchFamily="34" charset="-122"/>
                <a:cs typeface="Inter" pitchFamily="34" charset="-120"/>
              </a:rPr>
              <a:t>2</a:t>
            </a:r>
            <a:endParaRPr lang="en-US" sz="2041" dirty="0"/>
          </a:p>
        </p:txBody>
      </p:sp>
      <p:sp>
        <p:nvSpPr>
          <p:cNvPr id="14" name="Text 12"/>
          <p:cNvSpPr/>
          <p:nvPr/>
        </p:nvSpPr>
        <p:spPr>
          <a:xfrm>
            <a:off x="8265557" y="2397681"/>
            <a:ext cx="2160270" cy="269915"/>
          </a:xfrm>
          <a:prstGeom prst="rect">
            <a:avLst/>
          </a:prstGeom>
          <a:noFill/>
          <a:ln/>
        </p:spPr>
        <p:txBody>
          <a:bodyPr wrap="none" rtlCol="0" anchor="t"/>
          <a:lstStyle/>
          <a:p>
            <a:pPr marL="0" indent="0" algn="l">
              <a:lnSpc>
                <a:spcPts val="2126"/>
              </a:lnSpc>
              <a:buNone/>
            </a:pPr>
            <a:r>
              <a:rPr lang="en-US" sz="1701" b="1" kern="0" spc="-51" dirty="0">
                <a:solidFill>
                  <a:srgbClr val="272525"/>
                </a:solidFill>
                <a:latin typeface="Inter" pitchFamily="34" charset="0"/>
                <a:ea typeface="Inter" pitchFamily="34" charset="-122"/>
                <a:cs typeface="Inter" pitchFamily="34" charset="-120"/>
              </a:rPr>
              <a:t>Data Preparation</a:t>
            </a:r>
            <a:endParaRPr lang="en-US" sz="1701" dirty="0"/>
          </a:p>
        </p:txBody>
      </p:sp>
      <p:sp>
        <p:nvSpPr>
          <p:cNvPr id="15" name="Text 13"/>
          <p:cNvSpPr/>
          <p:nvPr/>
        </p:nvSpPr>
        <p:spPr>
          <a:xfrm>
            <a:off x="8265557" y="2771180"/>
            <a:ext cx="3769757" cy="1382911"/>
          </a:xfrm>
          <a:prstGeom prst="rect">
            <a:avLst/>
          </a:prstGeom>
          <a:noFill/>
          <a:ln/>
        </p:spPr>
        <p:txBody>
          <a:bodyPr wrap="square" rtlCol="0" anchor="t"/>
          <a:lstStyle/>
          <a:p>
            <a:pPr marL="0" indent="0" algn="l">
              <a:lnSpc>
                <a:spcPts val="2177"/>
              </a:lnSpc>
              <a:buNone/>
            </a:pPr>
            <a:r>
              <a:rPr lang="en-US" sz="1361" kern="0" spc="-27" dirty="0">
                <a:solidFill>
                  <a:srgbClr val="272525"/>
                </a:solidFill>
                <a:latin typeface="Inter" pitchFamily="34" charset="0"/>
                <a:ea typeface="Inter" pitchFamily="34" charset="-122"/>
                <a:cs typeface="Inter" pitchFamily="34" charset="-120"/>
              </a:rPr>
              <a:t>Data Collection: Gather a small dataset of text documents covering different topics. Data Cleaning: Remove special characters, punctuation, and perform basic text normalization (e.g., lowercase conversion).</a:t>
            </a:r>
            <a:endParaRPr lang="en-US" sz="1361" dirty="0"/>
          </a:p>
        </p:txBody>
      </p:sp>
      <p:sp>
        <p:nvSpPr>
          <p:cNvPr id="16" name="Shape 14"/>
          <p:cNvSpPr/>
          <p:nvPr/>
        </p:nvSpPr>
        <p:spPr>
          <a:xfrm>
            <a:off x="6515874" y="4283512"/>
            <a:ext cx="604837" cy="34528"/>
          </a:xfrm>
          <a:prstGeom prst="roundRect">
            <a:avLst>
              <a:gd name="adj" fmla="val 225237"/>
            </a:avLst>
          </a:prstGeom>
          <a:solidFill>
            <a:srgbClr val="C0C1D7"/>
          </a:solidFill>
          <a:ln/>
        </p:spPr>
      </p:sp>
      <p:sp>
        <p:nvSpPr>
          <p:cNvPr id="17" name="Shape 15"/>
          <p:cNvSpPr/>
          <p:nvPr/>
        </p:nvSpPr>
        <p:spPr>
          <a:xfrm>
            <a:off x="7120711" y="4106466"/>
            <a:ext cx="388739" cy="388739"/>
          </a:xfrm>
          <a:prstGeom prst="roundRect">
            <a:avLst>
              <a:gd name="adj" fmla="val 20006"/>
            </a:avLst>
          </a:prstGeom>
          <a:solidFill>
            <a:srgbClr val="DADBF1"/>
          </a:solidFill>
          <a:ln w="7620">
            <a:solidFill>
              <a:srgbClr val="C0C1D7"/>
            </a:solidFill>
            <a:prstDash val="solid"/>
          </a:ln>
        </p:spPr>
      </p:sp>
      <p:sp>
        <p:nvSpPr>
          <p:cNvPr id="18" name="Text 16"/>
          <p:cNvSpPr/>
          <p:nvPr/>
        </p:nvSpPr>
        <p:spPr>
          <a:xfrm>
            <a:off x="7233464" y="4171236"/>
            <a:ext cx="163235" cy="259199"/>
          </a:xfrm>
          <a:prstGeom prst="rect">
            <a:avLst/>
          </a:prstGeom>
          <a:noFill/>
          <a:ln/>
        </p:spPr>
        <p:txBody>
          <a:bodyPr wrap="none" rtlCol="0" anchor="t"/>
          <a:lstStyle/>
          <a:p>
            <a:pPr marL="0" indent="0" algn="ctr">
              <a:lnSpc>
                <a:spcPts val="2041"/>
              </a:lnSpc>
              <a:buNone/>
            </a:pPr>
            <a:r>
              <a:rPr lang="en-US" sz="2041" b="1" kern="0" spc="-61" dirty="0">
                <a:solidFill>
                  <a:srgbClr val="272525"/>
                </a:solidFill>
                <a:latin typeface="Inter" pitchFamily="34" charset="0"/>
                <a:ea typeface="Inter" pitchFamily="34" charset="-122"/>
                <a:cs typeface="Inter" pitchFamily="34" charset="-120"/>
              </a:rPr>
              <a:t>3</a:t>
            </a:r>
            <a:endParaRPr lang="en-US" sz="2041" dirty="0"/>
          </a:p>
        </p:txBody>
      </p:sp>
      <p:sp>
        <p:nvSpPr>
          <p:cNvPr id="19" name="Text 17"/>
          <p:cNvSpPr/>
          <p:nvPr/>
        </p:nvSpPr>
        <p:spPr>
          <a:xfrm>
            <a:off x="2737247" y="4084915"/>
            <a:ext cx="3627358" cy="269915"/>
          </a:xfrm>
          <a:prstGeom prst="rect">
            <a:avLst/>
          </a:prstGeom>
          <a:noFill/>
          <a:ln/>
        </p:spPr>
        <p:txBody>
          <a:bodyPr wrap="none" rtlCol="0" anchor="t"/>
          <a:lstStyle/>
          <a:p>
            <a:pPr marL="0" indent="0" algn="r">
              <a:lnSpc>
                <a:spcPts val="2126"/>
              </a:lnSpc>
              <a:buNone/>
            </a:pPr>
            <a:r>
              <a:rPr lang="en-US" sz="1701" b="1" kern="0" spc="-51" dirty="0">
                <a:solidFill>
                  <a:srgbClr val="272525"/>
                </a:solidFill>
                <a:latin typeface="Inter" pitchFamily="34" charset="0"/>
                <a:ea typeface="Inter" pitchFamily="34" charset="-122"/>
                <a:cs typeface="Inter" pitchFamily="34" charset="-120"/>
              </a:rPr>
              <a:t>Feature Extraction and Vectorization</a:t>
            </a:r>
            <a:endParaRPr lang="en-US" sz="1701" dirty="0"/>
          </a:p>
        </p:txBody>
      </p:sp>
      <p:sp>
        <p:nvSpPr>
          <p:cNvPr id="20" name="Text 18"/>
          <p:cNvSpPr/>
          <p:nvPr/>
        </p:nvSpPr>
        <p:spPr>
          <a:xfrm>
            <a:off x="2594967" y="4458414"/>
            <a:ext cx="3769638" cy="1106329"/>
          </a:xfrm>
          <a:prstGeom prst="rect">
            <a:avLst/>
          </a:prstGeom>
          <a:noFill/>
          <a:ln/>
        </p:spPr>
        <p:txBody>
          <a:bodyPr wrap="square" rtlCol="0" anchor="t"/>
          <a:lstStyle/>
          <a:p>
            <a:pPr marL="0" indent="0" algn="r">
              <a:lnSpc>
                <a:spcPts val="2177"/>
              </a:lnSpc>
              <a:buNone/>
            </a:pPr>
            <a:r>
              <a:rPr lang="en-US" sz="1361" kern="0" spc="-27" dirty="0">
                <a:solidFill>
                  <a:srgbClr val="272525"/>
                </a:solidFill>
                <a:latin typeface="Inter" pitchFamily="34" charset="0"/>
                <a:ea typeface="Inter" pitchFamily="34" charset="-122"/>
                <a:cs typeface="Inter" pitchFamily="34" charset="-120"/>
              </a:rPr>
              <a:t>Tokenization: Split text into tokens (words or n-grams). Vectorization: Use basic methods like Bag of Words (BoW) or TF-IDF to convert text into numerical representations.</a:t>
            </a:r>
            <a:endParaRPr lang="en-US" sz="1361" dirty="0"/>
          </a:p>
        </p:txBody>
      </p:sp>
      <p:sp>
        <p:nvSpPr>
          <p:cNvPr id="21" name="Shape 19"/>
          <p:cNvSpPr/>
          <p:nvPr/>
        </p:nvSpPr>
        <p:spPr>
          <a:xfrm>
            <a:off x="7509450" y="5420916"/>
            <a:ext cx="604837" cy="34528"/>
          </a:xfrm>
          <a:prstGeom prst="roundRect">
            <a:avLst>
              <a:gd name="adj" fmla="val 225237"/>
            </a:avLst>
          </a:prstGeom>
          <a:solidFill>
            <a:srgbClr val="C0C1D7"/>
          </a:solidFill>
          <a:ln/>
        </p:spPr>
      </p:sp>
      <p:sp>
        <p:nvSpPr>
          <p:cNvPr id="22" name="Shape 20"/>
          <p:cNvSpPr/>
          <p:nvPr/>
        </p:nvSpPr>
        <p:spPr>
          <a:xfrm>
            <a:off x="7120711" y="5243870"/>
            <a:ext cx="388739" cy="388739"/>
          </a:xfrm>
          <a:prstGeom prst="roundRect">
            <a:avLst>
              <a:gd name="adj" fmla="val 20006"/>
            </a:avLst>
          </a:prstGeom>
          <a:solidFill>
            <a:srgbClr val="DADBF1"/>
          </a:solidFill>
          <a:ln w="7620">
            <a:solidFill>
              <a:srgbClr val="C0C1D7"/>
            </a:solidFill>
            <a:prstDash val="solid"/>
          </a:ln>
        </p:spPr>
      </p:sp>
      <p:sp>
        <p:nvSpPr>
          <p:cNvPr id="23" name="Text 21"/>
          <p:cNvSpPr/>
          <p:nvPr/>
        </p:nvSpPr>
        <p:spPr>
          <a:xfrm>
            <a:off x="7231082" y="5308640"/>
            <a:ext cx="167997" cy="259199"/>
          </a:xfrm>
          <a:prstGeom prst="rect">
            <a:avLst/>
          </a:prstGeom>
          <a:noFill/>
          <a:ln/>
        </p:spPr>
        <p:txBody>
          <a:bodyPr wrap="none" rtlCol="0" anchor="t"/>
          <a:lstStyle/>
          <a:p>
            <a:pPr marL="0" indent="0" algn="ctr">
              <a:lnSpc>
                <a:spcPts val="2041"/>
              </a:lnSpc>
              <a:buNone/>
            </a:pPr>
            <a:r>
              <a:rPr lang="en-US" sz="2041" b="1" kern="0" spc="-61" dirty="0">
                <a:solidFill>
                  <a:srgbClr val="272525"/>
                </a:solidFill>
                <a:latin typeface="Inter" pitchFamily="34" charset="0"/>
                <a:ea typeface="Inter" pitchFamily="34" charset="-122"/>
                <a:cs typeface="Inter" pitchFamily="34" charset="-120"/>
              </a:rPr>
              <a:t>4</a:t>
            </a:r>
            <a:endParaRPr lang="en-US" sz="2041" dirty="0"/>
          </a:p>
        </p:txBody>
      </p:sp>
      <p:sp>
        <p:nvSpPr>
          <p:cNvPr id="24" name="Text 22"/>
          <p:cNvSpPr/>
          <p:nvPr/>
        </p:nvSpPr>
        <p:spPr>
          <a:xfrm>
            <a:off x="8265557" y="5222319"/>
            <a:ext cx="3350657" cy="269915"/>
          </a:xfrm>
          <a:prstGeom prst="rect">
            <a:avLst/>
          </a:prstGeom>
          <a:noFill/>
          <a:ln/>
        </p:spPr>
        <p:txBody>
          <a:bodyPr wrap="none" rtlCol="0" anchor="t"/>
          <a:lstStyle/>
          <a:p>
            <a:pPr marL="0" indent="0" algn="l">
              <a:lnSpc>
                <a:spcPts val="2126"/>
              </a:lnSpc>
              <a:buNone/>
            </a:pPr>
            <a:r>
              <a:rPr lang="en-US" sz="1701" b="1" kern="0" spc="-51" dirty="0">
                <a:solidFill>
                  <a:srgbClr val="272525"/>
                </a:solidFill>
                <a:latin typeface="Inter" pitchFamily="34" charset="0"/>
                <a:ea typeface="Inter" pitchFamily="34" charset="-122"/>
                <a:cs typeface="Inter" pitchFamily="34" charset="-120"/>
              </a:rPr>
              <a:t>Similarity Metrics Implementation</a:t>
            </a:r>
            <a:endParaRPr lang="en-US" sz="1701" dirty="0"/>
          </a:p>
        </p:txBody>
      </p:sp>
      <p:sp>
        <p:nvSpPr>
          <p:cNvPr id="25" name="Text 23"/>
          <p:cNvSpPr/>
          <p:nvPr/>
        </p:nvSpPr>
        <p:spPr>
          <a:xfrm>
            <a:off x="8265557" y="5595818"/>
            <a:ext cx="3769757" cy="1659493"/>
          </a:xfrm>
          <a:prstGeom prst="rect">
            <a:avLst/>
          </a:prstGeom>
          <a:noFill/>
          <a:ln/>
        </p:spPr>
        <p:txBody>
          <a:bodyPr wrap="square" rtlCol="0" anchor="t"/>
          <a:lstStyle/>
          <a:p>
            <a:pPr marL="0" indent="0" algn="l">
              <a:lnSpc>
                <a:spcPts val="2177"/>
              </a:lnSpc>
              <a:buNone/>
            </a:pPr>
            <a:r>
              <a:rPr lang="en-US" sz="1361" kern="0" spc="-27" dirty="0">
                <a:solidFill>
                  <a:srgbClr val="272525"/>
                </a:solidFill>
                <a:latin typeface="Inter" pitchFamily="34" charset="0"/>
                <a:ea typeface="Inter" pitchFamily="34" charset="-122"/>
                <a:cs typeface="Inter" pitchFamily="34" charset="-120"/>
              </a:rPr>
              <a:t>Select Metrics: Implement simple similarity metrics such as cosine similarity or Jaccard similarity. Evaluation: Calculate similarity scores between document pairs and evaluate using basic metrics (e.g., accuracy, mean similarity score).</a:t>
            </a:r>
            <a:endParaRPr lang="en-US" sz="1361" dirty="0"/>
          </a:p>
        </p:txBody>
      </p:sp>
      <p:sp>
        <p:nvSpPr>
          <p:cNvPr id="26" name="Shape 24"/>
          <p:cNvSpPr/>
          <p:nvPr/>
        </p:nvSpPr>
        <p:spPr>
          <a:xfrm>
            <a:off x="6515874" y="6696551"/>
            <a:ext cx="604837" cy="34528"/>
          </a:xfrm>
          <a:prstGeom prst="roundRect">
            <a:avLst>
              <a:gd name="adj" fmla="val 225237"/>
            </a:avLst>
          </a:prstGeom>
          <a:solidFill>
            <a:srgbClr val="C0C1D7"/>
          </a:solidFill>
          <a:ln/>
        </p:spPr>
      </p:sp>
      <p:sp>
        <p:nvSpPr>
          <p:cNvPr id="27" name="Shape 25"/>
          <p:cNvSpPr/>
          <p:nvPr/>
        </p:nvSpPr>
        <p:spPr>
          <a:xfrm>
            <a:off x="7120711" y="6519505"/>
            <a:ext cx="388739" cy="388739"/>
          </a:xfrm>
          <a:prstGeom prst="roundRect">
            <a:avLst>
              <a:gd name="adj" fmla="val 20006"/>
            </a:avLst>
          </a:prstGeom>
          <a:solidFill>
            <a:srgbClr val="DADBF1"/>
          </a:solidFill>
          <a:ln w="7620">
            <a:solidFill>
              <a:srgbClr val="C0C1D7"/>
            </a:solidFill>
            <a:prstDash val="solid"/>
          </a:ln>
        </p:spPr>
      </p:sp>
      <p:sp>
        <p:nvSpPr>
          <p:cNvPr id="28" name="Text 26"/>
          <p:cNvSpPr/>
          <p:nvPr/>
        </p:nvSpPr>
        <p:spPr>
          <a:xfrm>
            <a:off x="7235369" y="6584275"/>
            <a:ext cx="159306" cy="259199"/>
          </a:xfrm>
          <a:prstGeom prst="rect">
            <a:avLst/>
          </a:prstGeom>
          <a:noFill/>
          <a:ln/>
        </p:spPr>
        <p:txBody>
          <a:bodyPr wrap="none" rtlCol="0" anchor="t"/>
          <a:lstStyle/>
          <a:p>
            <a:pPr marL="0" indent="0" algn="ctr">
              <a:lnSpc>
                <a:spcPts val="2041"/>
              </a:lnSpc>
              <a:buNone/>
            </a:pPr>
            <a:r>
              <a:rPr lang="en-US" sz="2041" b="1" kern="0" spc="-61" dirty="0">
                <a:solidFill>
                  <a:srgbClr val="272525"/>
                </a:solidFill>
                <a:latin typeface="Inter" pitchFamily="34" charset="0"/>
                <a:ea typeface="Inter" pitchFamily="34" charset="-122"/>
                <a:cs typeface="Inter" pitchFamily="34" charset="-120"/>
              </a:rPr>
              <a:t>5</a:t>
            </a:r>
            <a:endParaRPr lang="en-US" sz="2041" dirty="0"/>
          </a:p>
        </p:txBody>
      </p:sp>
      <p:sp>
        <p:nvSpPr>
          <p:cNvPr id="29" name="Text 27"/>
          <p:cNvSpPr/>
          <p:nvPr/>
        </p:nvSpPr>
        <p:spPr>
          <a:xfrm>
            <a:off x="3393162" y="6497955"/>
            <a:ext cx="2971443" cy="269915"/>
          </a:xfrm>
          <a:prstGeom prst="rect">
            <a:avLst/>
          </a:prstGeom>
          <a:noFill/>
          <a:ln/>
        </p:spPr>
        <p:txBody>
          <a:bodyPr wrap="none" rtlCol="0" anchor="t"/>
          <a:lstStyle/>
          <a:p>
            <a:pPr marL="0" indent="0" algn="r">
              <a:lnSpc>
                <a:spcPts val="2126"/>
              </a:lnSpc>
              <a:buNone/>
            </a:pPr>
            <a:r>
              <a:rPr lang="en-US" sz="1701" b="1" kern="0" spc="-51" dirty="0">
                <a:solidFill>
                  <a:srgbClr val="272525"/>
                </a:solidFill>
                <a:latin typeface="Inter" pitchFamily="34" charset="0"/>
                <a:ea typeface="Inter" pitchFamily="34" charset="-122"/>
                <a:cs typeface="Inter" pitchFamily="34" charset="-120"/>
              </a:rPr>
              <a:t>Experimentation and Analysis</a:t>
            </a:r>
            <a:endParaRPr lang="en-US" sz="1701" dirty="0"/>
          </a:p>
        </p:txBody>
      </p:sp>
      <p:sp>
        <p:nvSpPr>
          <p:cNvPr id="30" name="Text 28"/>
          <p:cNvSpPr/>
          <p:nvPr/>
        </p:nvSpPr>
        <p:spPr>
          <a:xfrm>
            <a:off x="2594967" y="6871454"/>
            <a:ext cx="3769638" cy="1659493"/>
          </a:xfrm>
          <a:prstGeom prst="rect">
            <a:avLst/>
          </a:prstGeom>
          <a:noFill/>
          <a:ln/>
        </p:spPr>
        <p:txBody>
          <a:bodyPr wrap="square" rtlCol="0" anchor="t"/>
          <a:lstStyle/>
          <a:p>
            <a:pPr marL="0" indent="0" algn="r">
              <a:lnSpc>
                <a:spcPts val="2177"/>
              </a:lnSpc>
              <a:buNone/>
            </a:pPr>
            <a:r>
              <a:rPr lang="en-US" sz="1361" kern="0" spc="-27" dirty="0">
                <a:solidFill>
                  <a:srgbClr val="272525"/>
                </a:solidFill>
                <a:latin typeface="Inter" pitchFamily="34" charset="0"/>
                <a:ea typeface="Inter" pitchFamily="34" charset="-122"/>
                <a:cs typeface="Inter" pitchFamily="34" charset="-120"/>
              </a:rPr>
              <a:t>Experimental Setup: Design experiments to compare the performance of different vectorization methods and similarity metrics. Result Analysis: Analyze and interpret results to understand the effectiveness of each approach in capturing text similarity.</a:t>
            </a:r>
            <a:endParaRPr lang="en-US" sz="1361" dirty="0"/>
          </a:p>
        </p:txBody>
      </p:sp>
      <p:sp>
        <p:nvSpPr>
          <p:cNvPr id="31" name="Shape 29"/>
          <p:cNvSpPr/>
          <p:nvPr/>
        </p:nvSpPr>
        <p:spPr>
          <a:xfrm>
            <a:off x="7509450" y="7972187"/>
            <a:ext cx="604837" cy="34528"/>
          </a:xfrm>
          <a:prstGeom prst="roundRect">
            <a:avLst>
              <a:gd name="adj" fmla="val 225237"/>
            </a:avLst>
          </a:prstGeom>
          <a:solidFill>
            <a:srgbClr val="C0C1D7"/>
          </a:solidFill>
          <a:ln/>
        </p:spPr>
      </p:sp>
      <p:sp>
        <p:nvSpPr>
          <p:cNvPr id="32" name="Shape 30"/>
          <p:cNvSpPr/>
          <p:nvPr/>
        </p:nvSpPr>
        <p:spPr>
          <a:xfrm>
            <a:off x="7120711" y="7795141"/>
            <a:ext cx="388739" cy="388739"/>
          </a:xfrm>
          <a:prstGeom prst="roundRect">
            <a:avLst>
              <a:gd name="adj" fmla="val 20006"/>
            </a:avLst>
          </a:prstGeom>
          <a:solidFill>
            <a:srgbClr val="DADBF1"/>
          </a:solidFill>
          <a:ln w="7620">
            <a:solidFill>
              <a:srgbClr val="C0C1D7"/>
            </a:solidFill>
            <a:prstDash val="solid"/>
          </a:ln>
        </p:spPr>
      </p:sp>
      <p:sp>
        <p:nvSpPr>
          <p:cNvPr id="33" name="Text 31"/>
          <p:cNvSpPr/>
          <p:nvPr/>
        </p:nvSpPr>
        <p:spPr>
          <a:xfrm>
            <a:off x="7233345" y="7859911"/>
            <a:ext cx="163354" cy="259199"/>
          </a:xfrm>
          <a:prstGeom prst="rect">
            <a:avLst/>
          </a:prstGeom>
          <a:noFill/>
          <a:ln/>
        </p:spPr>
        <p:txBody>
          <a:bodyPr wrap="none" rtlCol="0" anchor="t"/>
          <a:lstStyle/>
          <a:p>
            <a:pPr marL="0" indent="0" algn="ctr">
              <a:lnSpc>
                <a:spcPts val="2041"/>
              </a:lnSpc>
              <a:buNone/>
            </a:pPr>
            <a:r>
              <a:rPr lang="en-US" sz="2041" b="1" kern="0" spc="-61" dirty="0">
                <a:solidFill>
                  <a:srgbClr val="272525"/>
                </a:solidFill>
                <a:latin typeface="Inter" pitchFamily="34" charset="0"/>
                <a:ea typeface="Inter" pitchFamily="34" charset="-122"/>
                <a:cs typeface="Inter" pitchFamily="34" charset="-120"/>
              </a:rPr>
              <a:t>6</a:t>
            </a:r>
            <a:endParaRPr lang="en-US" sz="2041" dirty="0"/>
          </a:p>
        </p:txBody>
      </p:sp>
      <p:sp>
        <p:nvSpPr>
          <p:cNvPr id="34" name="Text 32"/>
          <p:cNvSpPr/>
          <p:nvPr/>
        </p:nvSpPr>
        <p:spPr>
          <a:xfrm>
            <a:off x="8265557" y="7773591"/>
            <a:ext cx="2873335" cy="269915"/>
          </a:xfrm>
          <a:prstGeom prst="rect">
            <a:avLst/>
          </a:prstGeom>
          <a:noFill/>
          <a:ln/>
        </p:spPr>
        <p:txBody>
          <a:bodyPr wrap="none" rtlCol="0" anchor="t"/>
          <a:lstStyle/>
          <a:p>
            <a:pPr marL="0" indent="0" algn="l">
              <a:lnSpc>
                <a:spcPts val="2126"/>
              </a:lnSpc>
              <a:buNone/>
            </a:pPr>
            <a:r>
              <a:rPr lang="en-US" sz="1701" b="1" kern="0" spc="-51" dirty="0">
                <a:solidFill>
                  <a:srgbClr val="272525"/>
                </a:solidFill>
                <a:latin typeface="Inter" pitchFamily="34" charset="0"/>
                <a:ea typeface="Inter" pitchFamily="34" charset="-122"/>
                <a:cs typeface="Inter" pitchFamily="34" charset="-120"/>
              </a:rPr>
              <a:t>Conclusion and Presentation</a:t>
            </a:r>
            <a:endParaRPr lang="en-US" sz="1701" dirty="0"/>
          </a:p>
        </p:txBody>
      </p:sp>
      <p:sp>
        <p:nvSpPr>
          <p:cNvPr id="35" name="Text 33"/>
          <p:cNvSpPr/>
          <p:nvPr/>
        </p:nvSpPr>
        <p:spPr>
          <a:xfrm>
            <a:off x="8265557" y="8147090"/>
            <a:ext cx="3769757" cy="1382911"/>
          </a:xfrm>
          <a:prstGeom prst="rect">
            <a:avLst/>
          </a:prstGeom>
          <a:noFill/>
          <a:ln/>
        </p:spPr>
        <p:txBody>
          <a:bodyPr wrap="square" rtlCol="0" anchor="t"/>
          <a:lstStyle/>
          <a:p>
            <a:pPr marL="0" indent="0" algn="l">
              <a:lnSpc>
                <a:spcPts val="2177"/>
              </a:lnSpc>
              <a:buNone/>
            </a:pPr>
            <a:r>
              <a:rPr lang="en-US" sz="1361" kern="0" spc="-27" dirty="0">
                <a:solidFill>
                  <a:srgbClr val="272525"/>
                </a:solidFill>
                <a:latin typeface="Inter" pitchFamily="34" charset="0"/>
                <a:ea typeface="Inter" pitchFamily="34" charset="-122"/>
                <a:cs typeface="Inter" pitchFamily="34" charset="-120"/>
              </a:rPr>
              <a:t>Conclusion: Summarize findings and conclusions based on experimental results. Presentation: Prepare a concise presentation highlighting methodology, results, and implications for practical applications in NLP.</a:t>
            </a:r>
            <a:endParaRPr lang="en-US" sz="1361" dirty="0"/>
          </a:p>
        </p:txBody>
      </p:sp>
      <p:sp>
        <p:nvSpPr>
          <p:cNvPr id="36" name="Shape 34"/>
          <p:cNvSpPr/>
          <p:nvPr/>
        </p:nvSpPr>
        <p:spPr>
          <a:xfrm>
            <a:off x="6515874" y="9247823"/>
            <a:ext cx="604837" cy="34528"/>
          </a:xfrm>
          <a:prstGeom prst="roundRect">
            <a:avLst>
              <a:gd name="adj" fmla="val 225237"/>
            </a:avLst>
          </a:prstGeom>
          <a:solidFill>
            <a:srgbClr val="C0C1D7"/>
          </a:solidFill>
          <a:ln/>
        </p:spPr>
      </p:sp>
      <p:sp>
        <p:nvSpPr>
          <p:cNvPr id="37" name="Shape 35"/>
          <p:cNvSpPr/>
          <p:nvPr/>
        </p:nvSpPr>
        <p:spPr>
          <a:xfrm>
            <a:off x="7120711" y="9070777"/>
            <a:ext cx="388739" cy="388739"/>
          </a:xfrm>
          <a:prstGeom prst="roundRect">
            <a:avLst>
              <a:gd name="adj" fmla="val 20006"/>
            </a:avLst>
          </a:prstGeom>
          <a:solidFill>
            <a:srgbClr val="DADBF1"/>
          </a:solidFill>
          <a:ln w="7620">
            <a:solidFill>
              <a:srgbClr val="C0C1D7"/>
            </a:solidFill>
            <a:prstDash val="solid"/>
          </a:ln>
        </p:spPr>
      </p:sp>
      <p:sp>
        <p:nvSpPr>
          <p:cNvPr id="38" name="Text 36"/>
          <p:cNvSpPr/>
          <p:nvPr/>
        </p:nvSpPr>
        <p:spPr>
          <a:xfrm>
            <a:off x="7241798" y="9135547"/>
            <a:ext cx="146447" cy="259199"/>
          </a:xfrm>
          <a:prstGeom prst="rect">
            <a:avLst/>
          </a:prstGeom>
          <a:noFill/>
          <a:ln/>
        </p:spPr>
        <p:txBody>
          <a:bodyPr wrap="none" rtlCol="0" anchor="t"/>
          <a:lstStyle/>
          <a:p>
            <a:pPr marL="0" indent="0" algn="ctr">
              <a:lnSpc>
                <a:spcPts val="2041"/>
              </a:lnSpc>
              <a:buNone/>
            </a:pPr>
            <a:r>
              <a:rPr lang="en-US" sz="2041" b="1" kern="0" spc="-61" dirty="0">
                <a:solidFill>
                  <a:srgbClr val="272525"/>
                </a:solidFill>
                <a:latin typeface="Inter" pitchFamily="34" charset="0"/>
                <a:ea typeface="Inter" pitchFamily="34" charset="-122"/>
                <a:cs typeface="Inter" pitchFamily="34" charset="-120"/>
              </a:rPr>
              <a:t>7</a:t>
            </a:r>
            <a:endParaRPr lang="en-US" sz="2041" dirty="0"/>
          </a:p>
        </p:txBody>
      </p:sp>
      <p:sp>
        <p:nvSpPr>
          <p:cNvPr id="39" name="Text 37"/>
          <p:cNvSpPr/>
          <p:nvPr/>
        </p:nvSpPr>
        <p:spPr>
          <a:xfrm>
            <a:off x="4204335" y="9049226"/>
            <a:ext cx="2160270" cy="269915"/>
          </a:xfrm>
          <a:prstGeom prst="rect">
            <a:avLst/>
          </a:prstGeom>
          <a:noFill/>
          <a:ln/>
        </p:spPr>
        <p:txBody>
          <a:bodyPr wrap="none" rtlCol="0" anchor="t"/>
          <a:lstStyle/>
          <a:p>
            <a:pPr marL="0" indent="0" algn="r">
              <a:lnSpc>
                <a:spcPts val="2126"/>
              </a:lnSpc>
              <a:buNone/>
            </a:pPr>
            <a:r>
              <a:rPr lang="en-US" sz="1701" b="1" kern="0" spc="-51" dirty="0">
                <a:solidFill>
                  <a:srgbClr val="272525"/>
                </a:solidFill>
                <a:latin typeface="Inter" pitchFamily="34" charset="0"/>
                <a:ea typeface="Inter" pitchFamily="34" charset="-122"/>
                <a:cs typeface="Inter" pitchFamily="34" charset="-120"/>
              </a:rPr>
              <a:t>Documentation</a:t>
            </a:r>
            <a:endParaRPr lang="en-US" sz="1701" dirty="0"/>
          </a:p>
        </p:txBody>
      </p:sp>
      <p:sp>
        <p:nvSpPr>
          <p:cNvPr id="40" name="Text 38"/>
          <p:cNvSpPr/>
          <p:nvPr/>
        </p:nvSpPr>
        <p:spPr>
          <a:xfrm>
            <a:off x="2594967" y="9422725"/>
            <a:ext cx="3769638" cy="1382911"/>
          </a:xfrm>
          <a:prstGeom prst="rect">
            <a:avLst/>
          </a:prstGeom>
          <a:noFill/>
          <a:ln/>
        </p:spPr>
        <p:txBody>
          <a:bodyPr wrap="square" rtlCol="0" anchor="t"/>
          <a:lstStyle/>
          <a:p>
            <a:pPr marL="0" indent="0" algn="r">
              <a:lnSpc>
                <a:spcPts val="2177"/>
              </a:lnSpc>
              <a:buNone/>
            </a:pPr>
            <a:r>
              <a:rPr lang="en-US" sz="1361" kern="0" spc="-27" dirty="0">
                <a:solidFill>
                  <a:srgbClr val="272525"/>
                </a:solidFill>
                <a:latin typeface="Inter" pitchFamily="34" charset="0"/>
                <a:ea typeface="Inter" pitchFamily="34" charset="-122"/>
                <a:cs typeface="Inter" pitchFamily="34" charset="-120"/>
              </a:rPr>
              <a:t>Document Methodology: Provide clear documentation of steps followed, code implementation, and experimental results. Future Directions: Discuss potential future enhancements or extensions to the project.</a:t>
            </a:r>
            <a:endParaRPr lang="en-US" sz="136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1567339" y="744736"/>
            <a:ext cx="5261134" cy="657582"/>
          </a:xfrm>
          <a:prstGeom prst="rect">
            <a:avLst/>
          </a:prstGeom>
          <a:noFill/>
          <a:ln/>
        </p:spPr>
        <p:txBody>
          <a:bodyPr wrap="none" rtlCol="0" anchor="t"/>
          <a:lstStyle/>
          <a:p>
            <a:pPr marL="0" indent="0">
              <a:lnSpc>
                <a:spcPts val="5178"/>
              </a:lnSpc>
              <a:buNone/>
            </a:pPr>
            <a:r>
              <a:rPr lang="en-US" sz="4143" b="1" kern="0" spc="-124" dirty="0">
                <a:solidFill>
                  <a:srgbClr val="000000"/>
                </a:solidFill>
                <a:latin typeface="Inter" pitchFamily="34" charset="0"/>
                <a:ea typeface="Inter" pitchFamily="34" charset="-122"/>
                <a:cs typeface="Inter" pitchFamily="34" charset="-120"/>
              </a:rPr>
              <a:t>Experimental Setup</a:t>
            </a:r>
            <a:endParaRPr lang="en-US" sz="4143" dirty="0"/>
          </a:p>
        </p:txBody>
      </p:sp>
      <p:sp>
        <p:nvSpPr>
          <p:cNvPr id="5" name="Shape 3"/>
          <p:cNvSpPr/>
          <p:nvPr/>
        </p:nvSpPr>
        <p:spPr>
          <a:xfrm>
            <a:off x="1567339" y="1823204"/>
            <a:ext cx="11495723" cy="5661660"/>
          </a:xfrm>
          <a:prstGeom prst="roundRect">
            <a:avLst>
              <a:gd name="adj" fmla="val 1673"/>
            </a:avLst>
          </a:prstGeom>
          <a:noFill/>
          <a:ln w="7620">
            <a:solidFill>
              <a:srgbClr val="000000">
                <a:alpha val="8000"/>
              </a:srgbClr>
            </a:solidFill>
            <a:prstDash val="solid"/>
          </a:ln>
        </p:spPr>
      </p:sp>
      <p:sp>
        <p:nvSpPr>
          <p:cNvPr id="6" name="Shape 4"/>
          <p:cNvSpPr/>
          <p:nvPr/>
        </p:nvSpPr>
        <p:spPr>
          <a:xfrm>
            <a:off x="1574959" y="1830824"/>
            <a:ext cx="11480483" cy="941070"/>
          </a:xfrm>
          <a:prstGeom prst="rect">
            <a:avLst/>
          </a:prstGeom>
          <a:solidFill>
            <a:srgbClr val="FFFFFF">
              <a:alpha val="4000"/>
            </a:srgbClr>
          </a:solidFill>
          <a:ln/>
        </p:spPr>
      </p:sp>
      <p:sp>
        <p:nvSpPr>
          <p:cNvPr id="7" name="Text 5"/>
          <p:cNvSpPr/>
          <p:nvPr/>
        </p:nvSpPr>
        <p:spPr>
          <a:xfrm>
            <a:off x="1785342" y="1964650"/>
            <a:ext cx="5315664" cy="336709"/>
          </a:xfrm>
          <a:prstGeom prst="rect">
            <a:avLst/>
          </a:prstGeom>
          <a:noFill/>
          <a:ln/>
        </p:spPr>
        <p:txBody>
          <a:bodyPr wrap="none" rtlCol="0" anchor="t"/>
          <a:lstStyle/>
          <a:p>
            <a:pPr marL="0" indent="0">
              <a:lnSpc>
                <a:spcPts val="2651"/>
              </a:lnSpc>
              <a:buNone/>
            </a:pPr>
            <a:r>
              <a:rPr lang="en-US" sz="1657" kern="0" spc="-33" dirty="0">
                <a:solidFill>
                  <a:srgbClr val="272525"/>
                </a:solidFill>
                <a:latin typeface="Inter" pitchFamily="34" charset="0"/>
                <a:ea typeface="Inter" pitchFamily="34" charset="-122"/>
                <a:cs typeface="Inter" pitchFamily="34" charset="-120"/>
              </a:rPr>
              <a:t>Dataset</a:t>
            </a:r>
            <a:endParaRPr lang="en-US" sz="1657" dirty="0"/>
          </a:p>
        </p:txBody>
      </p:sp>
      <p:sp>
        <p:nvSpPr>
          <p:cNvPr id="8" name="Text 6"/>
          <p:cNvSpPr/>
          <p:nvPr/>
        </p:nvSpPr>
        <p:spPr>
          <a:xfrm>
            <a:off x="7529393" y="1964650"/>
            <a:ext cx="5315664" cy="673418"/>
          </a:xfrm>
          <a:prstGeom prst="rect">
            <a:avLst/>
          </a:prstGeom>
          <a:noFill/>
          <a:ln/>
        </p:spPr>
        <p:txBody>
          <a:bodyPr wrap="square" rtlCol="0" anchor="t"/>
          <a:lstStyle/>
          <a:p>
            <a:pPr marL="0" indent="0">
              <a:lnSpc>
                <a:spcPts val="2651"/>
              </a:lnSpc>
              <a:buNone/>
            </a:pPr>
            <a:r>
              <a:rPr lang="en-US" sz="1657" kern="0" spc="-33" dirty="0">
                <a:solidFill>
                  <a:srgbClr val="272525"/>
                </a:solidFill>
                <a:latin typeface="Inter" pitchFamily="34" charset="0"/>
                <a:ea typeface="Inter" pitchFamily="34" charset="-122"/>
                <a:cs typeface="Inter" pitchFamily="34" charset="-120"/>
              </a:rPr>
              <a:t>Collected a diverse dataset of text documents covering various topics, including:</a:t>
            </a:r>
            <a:endParaRPr lang="en-US" sz="1657" dirty="0"/>
          </a:p>
        </p:txBody>
      </p:sp>
      <p:sp>
        <p:nvSpPr>
          <p:cNvPr id="9" name="Shape 7"/>
          <p:cNvSpPr/>
          <p:nvPr/>
        </p:nvSpPr>
        <p:spPr>
          <a:xfrm>
            <a:off x="1574959" y="2771894"/>
            <a:ext cx="11480483" cy="604361"/>
          </a:xfrm>
          <a:prstGeom prst="rect">
            <a:avLst/>
          </a:prstGeom>
          <a:solidFill>
            <a:srgbClr val="000000">
              <a:alpha val="4000"/>
            </a:srgbClr>
          </a:solidFill>
          <a:ln/>
        </p:spPr>
      </p:sp>
      <p:sp>
        <p:nvSpPr>
          <p:cNvPr id="10" name="Text 8"/>
          <p:cNvSpPr/>
          <p:nvPr/>
        </p:nvSpPr>
        <p:spPr>
          <a:xfrm>
            <a:off x="1785342" y="2905720"/>
            <a:ext cx="5315664" cy="336709"/>
          </a:xfrm>
          <a:prstGeom prst="rect">
            <a:avLst/>
          </a:prstGeom>
          <a:noFill/>
          <a:ln/>
        </p:spPr>
        <p:txBody>
          <a:bodyPr wrap="none" rtlCol="0" anchor="t"/>
          <a:lstStyle/>
          <a:p>
            <a:pPr marL="0" indent="0">
              <a:lnSpc>
                <a:spcPts val="2651"/>
              </a:lnSpc>
              <a:buNone/>
            </a:pPr>
            <a:r>
              <a:rPr lang="en-US" sz="1657" kern="0" spc="-33" dirty="0">
                <a:solidFill>
                  <a:srgbClr val="272525"/>
                </a:solidFill>
                <a:latin typeface="Inter" pitchFamily="34" charset="0"/>
                <a:ea typeface="Inter" pitchFamily="34" charset="-122"/>
                <a:cs typeface="Inter" pitchFamily="34" charset="-120"/>
              </a:rPr>
              <a:t>Document 1</a:t>
            </a:r>
            <a:endParaRPr lang="en-US" sz="1657" dirty="0"/>
          </a:p>
        </p:txBody>
      </p:sp>
      <p:sp>
        <p:nvSpPr>
          <p:cNvPr id="11" name="Text 9"/>
          <p:cNvSpPr/>
          <p:nvPr/>
        </p:nvSpPr>
        <p:spPr>
          <a:xfrm>
            <a:off x="7529393" y="2905720"/>
            <a:ext cx="5315664" cy="336709"/>
          </a:xfrm>
          <a:prstGeom prst="rect">
            <a:avLst/>
          </a:prstGeom>
          <a:noFill/>
          <a:ln/>
        </p:spPr>
        <p:txBody>
          <a:bodyPr wrap="none" rtlCol="0" anchor="t"/>
          <a:lstStyle/>
          <a:p>
            <a:pPr marL="0" indent="0">
              <a:lnSpc>
                <a:spcPts val="2651"/>
              </a:lnSpc>
              <a:buNone/>
            </a:pPr>
            <a:r>
              <a:rPr lang="en-US" sz="1657" kern="0" spc="-33" dirty="0">
                <a:solidFill>
                  <a:srgbClr val="272525"/>
                </a:solidFill>
                <a:latin typeface="Inter" pitchFamily="34" charset="0"/>
                <a:ea typeface="Inter" pitchFamily="34" charset="-122"/>
                <a:cs typeface="Inter" pitchFamily="34" charset="-120"/>
              </a:rPr>
              <a:t>"Natural Language Processing is a fascinating field."</a:t>
            </a:r>
            <a:endParaRPr lang="en-US" sz="1657" dirty="0"/>
          </a:p>
        </p:txBody>
      </p:sp>
      <p:sp>
        <p:nvSpPr>
          <p:cNvPr id="12" name="Shape 10"/>
          <p:cNvSpPr/>
          <p:nvPr/>
        </p:nvSpPr>
        <p:spPr>
          <a:xfrm>
            <a:off x="1574959" y="3376255"/>
            <a:ext cx="11480483" cy="941070"/>
          </a:xfrm>
          <a:prstGeom prst="rect">
            <a:avLst/>
          </a:prstGeom>
          <a:solidFill>
            <a:srgbClr val="FFFFFF">
              <a:alpha val="4000"/>
            </a:srgbClr>
          </a:solidFill>
          <a:ln/>
        </p:spPr>
      </p:sp>
      <p:sp>
        <p:nvSpPr>
          <p:cNvPr id="13" name="Text 11"/>
          <p:cNvSpPr/>
          <p:nvPr/>
        </p:nvSpPr>
        <p:spPr>
          <a:xfrm>
            <a:off x="1785342" y="3510082"/>
            <a:ext cx="5315664" cy="336709"/>
          </a:xfrm>
          <a:prstGeom prst="rect">
            <a:avLst/>
          </a:prstGeom>
          <a:noFill/>
          <a:ln/>
        </p:spPr>
        <p:txBody>
          <a:bodyPr wrap="none" rtlCol="0" anchor="t"/>
          <a:lstStyle/>
          <a:p>
            <a:pPr marL="0" indent="0">
              <a:lnSpc>
                <a:spcPts val="2651"/>
              </a:lnSpc>
              <a:buNone/>
            </a:pPr>
            <a:r>
              <a:rPr lang="en-US" sz="1657" kern="0" spc="-33" dirty="0">
                <a:solidFill>
                  <a:srgbClr val="272525"/>
                </a:solidFill>
                <a:latin typeface="Inter" pitchFamily="34" charset="0"/>
                <a:ea typeface="Inter" pitchFamily="34" charset="-122"/>
                <a:cs typeface="Inter" pitchFamily="34" charset="-120"/>
              </a:rPr>
              <a:t>Document 2</a:t>
            </a:r>
            <a:endParaRPr lang="en-US" sz="1657" dirty="0"/>
          </a:p>
        </p:txBody>
      </p:sp>
      <p:sp>
        <p:nvSpPr>
          <p:cNvPr id="14" name="Text 12"/>
          <p:cNvSpPr/>
          <p:nvPr/>
        </p:nvSpPr>
        <p:spPr>
          <a:xfrm>
            <a:off x="7529393" y="3510082"/>
            <a:ext cx="5315664" cy="673418"/>
          </a:xfrm>
          <a:prstGeom prst="rect">
            <a:avLst/>
          </a:prstGeom>
          <a:noFill/>
          <a:ln/>
        </p:spPr>
        <p:txBody>
          <a:bodyPr wrap="square" rtlCol="0" anchor="t"/>
          <a:lstStyle/>
          <a:p>
            <a:pPr marL="0" indent="0">
              <a:lnSpc>
                <a:spcPts val="2651"/>
              </a:lnSpc>
              <a:buNone/>
            </a:pPr>
            <a:r>
              <a:rPr lang="en-US" sz="1657" kern="0" spc="-33" dirty="0">
                <a:solidFill>
                  <a:srgbClr val="272525"/>
                </a:solidFill>
                <a:latin typeface="Inter" pitchFamily="34" charset="0"/>
                <a:ea typeface="Inter" pitchFamily="34" charset="-122"/>
                <a:cs typeface="Inter" pitchFamily="34" charset="-120"/>
              </a:rPr>
              <a:t>"NLP involves the interaction between computers and humans using natural language."</a:t>
            </a:r>
            <a:endParaRPr lang="en-US" sz="1657" dirty="0"/>
          </a:p>
        </p:txBody>
      </p:sp>
      <p:sp>
        <p:nvSpPr>
          <p:cNvPr id="15" name="Shape 13"/>
          <p:cNvSpPr/>
          <p:nvPr/>
        </p:nvSpPr>
        <p:spPr>
          <a:xfrm>
            <a:off x="1574959" y="4317325"/>
            <a:ext cx="11480483" cy="604361"/>
          </a:xfrm>
          <a:prstGeom prst="rect">
            <a:avLst/>
          </a:prstGeom>
          <a:solidFill>
            <a:srgbClr val="000000">
              <a:alpha val="4000"/>
            </a:srgbClr>
          </a:solidFill>
          <a:ln/>
        </p:spPr>
      </p:sp>
      <p:sp>
        <p:nvSpPr>
          <p:cNvPr id="16" name="Text 14"/>
          <p:cNvSpPr/>
          <p:nvPr/>
        </p:nvSpPr>
        <p:spPr>
          <a:xfrm>
            <a:off x="1785342" y="4451152"/>
            <a:ext cx="5315664" cy="336709"/>
          </a:xfrm>
          <a:prstGeom prst="rect">
            <a:avLst/>
          </a:prstGeom>
          <a:noFill/>
          <a:ln/>
        </p:spPr>
        <p:txBody>
          <a:bodyPr wrap="none" rtlCol="0" anchor="t"/>
          <a:lstStyle/>
          <a:p>
            <a:pPr marL="0" indent="0">
              <a:lnSpc>
                <a:spcPts val="2651"/>
              </a:lnSpc>
              <a:buNone/>
            </a:pPr>
            <a:r>
              <a:rPr lang="en-US" sz="1657" kern="0" spc="-33" dirty="0">
                <a:solidFill>
                  <a:srgbClr val="272525"/>
                </a:solidFill>
                <a:latin typeface="Inter" pitchFamily="34" charset="0"/>
                <a:ea typeface="Inter" pitchFamily="34" charset="-122"/>
                <a:cs typeface="Inter" pitchFamily="34" charset="-120"/>
              </a:rPr>
              <a:t>Document 3</a:t>
            </a:r>
            <a:endParaRPr lang="en-US" sz="1657" dirty="0"/>
          </a:p>
        </p:txBody>
      </p:sp>
      <p:sp>
        <p:nvSpPr>
          <p:cNvPr id="17" name="Text 15"/>
          <p:cNvSpPr/>
          <p:nvPr/>
        </p:nvSpPr>
        <p:spPr>
          <a:xfrm>
            <a:off x="7529393" y="4451152"/>
            <a:ext cx="5315664" cy="336709"/>
          </a:xfrm>
          <a:prstGeom prst="rect">
            <a:avLst/>
          </a:prstGeom>
          <a:noFill/>
          <a:ln/>
        </p:spPr>
        <p:txBody>
          <a:bodyPr wrap="none" rtlCol="0" anchor="t"/>
          <a:lstStyle/>
          <a:p>
            <a:pPr marL="0" indent="0">
              <a:lnSpc>
                <a:spcPts val="2651"/>
              </a:lnSpc>
              <a:buNone/>
            </a:pPr>
            <a:r>
              <a:rPr lang="en-US" sz="1657" kern="0" spc="-33" dirty="0">
                <a:solidFill>
                  <a:srgbClr val="272525"/>
                </a:solidFill>
                <a:latin typeface="Inter" pitchFamily="34" charset="0"/>
                <a:ea typeface="Inter" pitchFamily="34" charset="-122"/>
                <a:cs typeface="Inter" pitchFamily="34" charset="-120"/>
              </a:rPr>
              <a:t>"Machine learning can be used to improve NLP tasks."</a:t>
            </a:r>
            <a:endParaRPr lang="en-US" sz="1657" dirty="0"/>
          </a:p>
        </p:txBody>
      </p:sp>
      <p:sp>
        <p:nvSpPr>
          <p:cNvPr id="18" name="Shape 16"/>
          <p:cNvSpPr/>
          <p:nvPr/>
        </p:nvSpPr>
        <p:spPr>
          <a:xfrm>
            <a:off x="1574959" y="4921687"/>
            <a:ext cx="11480483" cy="1277779"/>
          </a:xfrm>
          <a:prstGeom prst="rect">
            <a:avLst/>
          </a:prstGeom>
          <a:solidFill>
            <a:srgbClr val="FFFFFF">
              <a:alpha val="4000"/>
            </a:srgbClr>
          </a:solidFill>
          <a:ln/>
        </p:spPr>
      </p:sp>
      <p:sp>
        <p:nvSpPr>
          <p:cNvPr id="19" name="Text 17"/>
          <p:cNvSpPr/>
          <p:nvPr/>
        </p:nvSpPr>
        <p:spPr>
          <a:xfrm>
            <a:off x="1785342" y="5055513"/>
            <a:ext cx="5315664" cy="336709"/>
          </a:xfrm>
          <a:prstGeom prst="rect">
            <a:avLst/>
          </a:prstGeom>
          <a:noFill/>
          <a:ln/>
        </p:spPr>
        <p:txBody>
          <a:bodyPr wrap="none" rtlCol="0" anchor="t"/>
          <a:lstStyle/>
          <a:p>
            <a:pPr marL="0" indent="0">
              <a:lnSpc>
                <a:spcPts val="2651"/>
              </a:lnSpc>
              <a:buNone/>
            </a:pPr>
            <a:r>
              <a:rPr lang="en-US" sz="1657" kern="0" spc="-33" dirty="0">
                <a:solidFill>
                  <a:srgbClr val="272525"/>
                </a:solidFill>
                <a:latin typeface="Inter" pitchFamily="34" charset="0"/>
                <a:ea typeface="Inter" pitchFamily="34" charset="-122"/>
                <a:cs typeface="Inter" pitchFamily="34" charset="-120"/>
              </a:rPr>
              <a:t>Preprocessing</a:t>
            </a:r>
            <a:endParaRPr lang="en-US" sz="1657" dirty="0"/>
          </a:p>
        </p:txBody>
      </p:sp>
      <p:sp>
        <p:nvSpPr>
          <p:cNvPr id="20" name="Text 18"/>
          <p:cNvSpPr/>
          <p:nvPr/>
        </p:nvSpPr>
        <p:spPr>
          <a:xfrm>
            <a:off x="7529393" y="5055513"/>
            <a:ext cx="5315664" cy="1010126"/>
          </a:xfrm>
          <a:prstGeom prst="rect">
            <a:avLst/>
          </a:prstGeom>
          <a:noFill/>
          <a:ln/>
        </p:spPr>
        <p:txBody>
          <a:bodyPr wrap="square" rtlCol="0" anchor="t"/>
          <a:lstStyle/>
          <a:p>
            <a:pPr marL="0" indent="0">
              <a:lnSpc>
                <a:spcPts val="2651"/>
              </a:lnSpc>
              <a:buNone/>
            </a:pPr>
            <a:r>
              <a:rPr lang="en-US" sz="1657" kern="0" spc="-33" dirty="0">
                <a:solidFill>
                  <a:srgbClr val="272525"/>
                </a:solidFill>
                <a:latin typeface="Inter" pitchFamily="34" charset="0"/>
                <a:ea typeface="Inter" pitchFamily="34" charset="-122"/>
                <a:cs typeface="Inter" pitchFamily="34" charset="-120"/>
              </a:rPr>
              <a:t>Applied basic text cleaning steps such as converting text to lowercase, removing special characters, and tokenizing the text into individual words.</a:t>
            </a:r>
            <a:endParaRPr lang="en-US" sz="1657" dirty="0"/>
          </a:p>
        </p:txBody>
      </p:sp>
      <p:sp>
        <p:nvSpPr>
          <p:cNvPr id="21" name="Shape 19"/>
          <p:cNvSpPr/>
          <p:nvPr/>
        </p:nvSpPr>
        <p:spPr>
          <a:xfrm>
            <a:off x="1574959" y="6199465"/>
            <a:ext cx="11480483" cy="1277779"/>
          </a:xfrm>
          <a:prstGeom prst="rect">
            <a:avLst/>
          </a:prstGeom>
          <a:solidFill>
            <a:srgbClr val="000000">
              <a:alpha val="4000"/>
            </a:srgbClr>
          </a:solidFill>
          <a:ln/>
        </p:spPr>
      </p:sp>
      <p:sp>
        <p:nvSpPr>
          <p:cNvPr id="22" name="Text 20"/>
          <p:cNvSpPr/>
          <p:nvPr/>
        </p:nvSpPr>
        <p:spPr>
          <a:xfrm>
            <a:off x="1785342" y="6333292"/>
            <a:ext cx="5315664" cy="336709"/>
          </a:xfrm>
          <a:prstGeom prst="rect">
            <a:avLst/>
          </a:prstGeom>
          <a:noFill/>
          <a:ln/>
        </p:spPr>
        <p:txBody>
          <a:bodyPr wrap="none" rtlCol="0" anchor="t"/>
          <a:lstStyle/>
          <a:p>
            <a:pPr marL="0" indent="0">
              <a:lnSpc>
                <a:spcPts val="2651"/>
              </a:lnSpc>
              <a:buNone/>
            </a:pPr>
            <a:r>
              <a:rPr lang="en-US" sz="1657" kern="0" spc="-33" dirty="0">
                <a:solidFill>
                  <a:srgbClr val="272525"/>
                </a:solidFill>
                <a:latin typeface="Inter" pitchFamily="34" charset="0"/>
                <a:ea typeface="Inter" pitchFamily="34" charset="-122"/>
                <a:cs typeface="Inter" pitchFamily="34" charset="-120"/>
              </a:rPr>
              <a:t>Vectorization</a:t>
            </a:r>
            <a:endParaRPr lang="en-US" sz="1657" dirty="0"/>
          </a:p>
        </p:txBody>
      </p:sp>
      <p:sp>
        <p:nvSpPr>
          <p:cNvPr id="23" name="Text 21"/>
          <p:cNvSpPr/>
          <p:nvPr/>
        </p:nvSpPr>
        <p:spPr>
          <a:xfrm>
            <a:off x="7529393" y="6333292"/>
            <a:ext cx="5315664" cy="1010126"/>
          </a:xfrm>
          <a:prstGeom prst="rect">
            <a:avLst/>
          </a:prstGeom>
          <a:noFill/>
          <a:ln/>
        </p:spPr>
        <p:txBody>
          <a:bodyPr wrap="square" rtlCol="0" anchor="t"/>
          <a:lstStyle/>
          <a:p>
            <a:pPr marL="0" indent="0">
              <a:lnSpc>
                <a:spcPts val="2651"/>
              </a:lnSpc>
              <a:buNone/>
            </a:pPr>
            <a:r>
              <a:rPr lang="en-US" sz="1657" kern="0" spc="-33" dirty="0">
                <a:solidFill>
                  <a:srgbClr val="272525"/>
                </a:solidFill>
                <a:latin typeface="Inter" pitchFamily="34" charset="0"/>
                <a:ea typeface="Inter" pitchFamily="34" charset="-122"/>
                <a:cs typeface="Inter" pitchFamily="34" charset="-120"/>
              </a:rPr>
              <a:t>Used Term Frequency-Inverse Document Frequency (TF-IDF) to convert text documents into numerical representations.</a:t>
            </a:r>
            <a:endParaRPr lang="en-US" sz="1657"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1186</Words>
  <Application>Microsoft Office PowerPoint</Application>
  <PresentationFormat>Custom</PresentationFormat>
  <Paragraphs>88</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Inter</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Nath Gnaneshwar</cp:lastModifiedBy>
  <cp:revision>2</cp:revision>
  <dcterms:created xsi:type="dcterms:W3CDTF">2024-06-26T07:53:24Z</dcterms:created>
  <dcterms:modified xsi:type="dcterms:W3CDTF">2024-06-26T08:03:14Z</dcterms:modified>
</cp:coreProperties>
</file>