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3" r:id="rId2"/>
  </p:sldMasterIdLst>
  <p:notesMasterIdLst>
    <p:notesMasterId r:id="rId18"/>
  </p:notesMasterIdLst>
  <p:sldIdLst>
    <p:sldId id="257" r:id="rId3"/>
    <p:sldId id="258" r:id="rId4"/>
    <p:sldId id="269" r:id="rId5"/>
    <p:sldId id="259" r:id="rId6"/>
    <p:sldId id="272" r:id="rId7"/>
    <p:sldId id="262" r:id="rId8"/>
    <p:sldId id="270" r:id="rId9"/>
    <p:sldId id="260" r:id="rId10"/>
    <p:sldId id="263" r:id="rId11"/>
    <p:sldId id="264" r:id="rId12"/>
    <p:sldId id="273"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FF59E-852C-4ADE-9F75-7BD17CAF797D}" type="datetimeFigureOut">
              <a:rPr lang="en-IN" smtClean="0"/>
              <a:t>06-12-2024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21CC7-522F-4247-A317-A42F61578C19}" type="slidenum">
              <a:rPr lang="en-IN" smtClean="0"/>
              <a:t>‹#›</a:t>
            </a:fld>
            <a:endParaRPr lang="en-IN"/>
          </a:p>
        </p:txBody>
      </p:sp>
    </p:spTree>
    <p:extLst>
      <p:ext uri="{BB962C8B-B14F-4D97-AF65-F5344CB8AC3E}">
        <p14:creationId xmlns:p14="http://schemas.microsoft.com/office/powerpoint/2010/main" val="324631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821CC7-522F-4247-A317-A42F61578C19}" type="slidenum">
              <a:rPr lang="en-IN" smtClean="0"/>
              <a:t>8</a:t>
            </a:fld>
            <a:endParaRPr lang="en-IN"/>
          </a:p>
        </p:txBody>
      </p:sp>
    </p:spTree>
    <p:extLst>
      <p:ext uri="{BB962C8B-B14F-4D97-AF65-F5344CB8AC3E}">
        <p14:creationId xmlns:p14="http://schemas.microsoft.com/office/powerpoint/2010/main" val="1721236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821CC7-522F-4247-A317-A42F61578C19}" type="slidenum">
              <a:rPr lang="en-IN" smtClean="0"/>
              <a:t>9</a:t>
            </a:fld>
            <a:endParaRPr lang="en-IN"/>
          </a:p>
        </p:txBody>
      </p:sp>
    </p:spTree>
    <p:extLst>
      <p:ext uri="{BB962C8B-B14F-4D97-AF65-F5344CB8AC3E}">
        <p14:creationId xmlns:p14="http://schemas.microsoft.com/office/powerpoint/2010/main" val="1081804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AA47-786F-A7A8-CEF9-C62E891EC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BD9D2-F2EC-AF84-E107-12796A8CF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C59105-BD55-49CF-EEFC-4FCC1F18B0F4}"/>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5" name="Footer Placeholder 4">
            <a:extLst>
              <a:ext uri="{FF2B5EF4-FFF2-40B4-BE49-F238E27FC236}">
                <a16:creationId xmlns:a16="http://schemas.microsoft.com/office/drawing/2014/main" id="{03BC00C3-9977-A646-6436-E8169C3D6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618A5-9B76-67A2-0BB1-F9DB2C9F10EF}"/>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293784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B419-A534-EC47-786F-7EC6A5C723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96068-407F-2855-C45E-F9015DE8C2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0B7CF-57C1-7E15-1BEF-9716FEB61036}"/>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5" name="Footer Placeholder 4">
            <a:extLst>
              <a:ext uri="{FF2B5EF4-FFF2-40B4-BE49-F238E27FC236}">
                <a16:creationId xmlns:a16="http://schemas.microsoft.com/office/drawing/2014/main" id="{FA884302-65B9-D538-2456-8F3CFD7EA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89744-5981-A989-9C75-75D9E8571A79}"/>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338171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2F1CDC-24C5-5227-E325-67B3AF8602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DB2BCF-529C-1FC1-E3AC-6F0297BB9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29507-4B53-61F0-5550-9272D468E9E2}"/>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5" name="Footer Placeholder 4">
            <a:extLst>
              <a:ext uri="{FF2B5EF4-FFF2-40B4-BE49-F238E27FC236}">
                <a16:creationId xmlns:a16="http://schemas.microsoft.com/office/drawing/2014/main" id="{6705E895-16D7-8A80-9BA9-8766C08DD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BE5F7-D492-2A51-B751-432193BF9AEB}"/>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124436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12/6/2024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5392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830F-31B7-E654-2CA5-CE707EE39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31B0A-84D7-864D-7E01-0F85144186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9477F-EA0A-D13F-FBE8-586F3657C0DB}"/>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5" name="Footer Placeholder 4">
            <a:extLst>
              <a:ext uri="{FF2B5EF4-FFF2-40B4-BE49-F238E27FC236}">
                <a16:creationId xmlns:a16="http://schemas.microsoft.com/office/drawing/2014/main" id="{7B6E4C80-F0E8-F1FE-317F-269B0C84D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483AE-87AF-0668-ADD6-6D5A780B1BD0}"/>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200772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4961-D22E-7253-A8F7-3CD172D0AA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51DC2B-1E7C-5A14-F505-BD95D621FD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987E51-5AC1-75DA-B548-0AE622190135}"/>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5" name="Footer Placeholder 4">
            <a:extLst>
              <a:ext uri="{FF2B5EF4-FFF2-40B4-BE49-F238E27FC236}">
                <a16:creationId xmlns:a16="http://schemas.microsoft.com/office/drawing/2014/main" id="{880AE6C6-B18D-7765-0B04-75EBC5E28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2585C-361A-FCCD-0AF7-092F0C47890B}"/>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111495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E02D-E1DA-4188-2C0D-52C4B2A7E6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282F0-8DBA-066F-A329-F3E8093D54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6521CF-A972-1ED1-2CC3-5DBEFB557B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660B8C-1E34-5B29-D540-4CD54733C484}"/>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6" name="Footer Placeholder 5">
            <a:extLst>
              <a:ext uri="{FF2B5EF4-FFF2-40B4-BE49-F238E27FC236}">
                <a16:creationId xmlns:a16="http://schemas.microsoft.com/office/drawing/2014/main" id="{E125FB38-537E-F228-9768-00E8A8F9D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7C024-008D-4B3F-51F0-E86DCB5F7C9C}"/>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156985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2425-A1D1-7675-1EA6-EE42FD3F25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DE223-458A-EF70-3A41-CEFB61D164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088EF-733A-C044-2497-8D62CA65A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38C52-DAEE-F626-8BE8-CC7E0A9DE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3495C-08DA-97DB-7706-23EF4599C7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3368E3-D887-F180-6BB4-04E1FC05DFA5}"/>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8" name="Footer Placeholder 7">
            <a:extLst>
              <a:ext uri="{FF2B5EF4-FFF2-40B4-BE49-F238E27FC236}">
                <a16:creationId xmlns:a16="http://schemas.microsoft.com/office/drawing/2014/main" id="{EB918D39-D5A8-6562-E09D-FB8F0E5D53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FFA7D1-2488-B6AD-7D97-FF482FFFF450}"/>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87211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9B68-B497-B2BC-0A65-075B87F774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57DE99-AB6D-0D7C-F26B-57365578C101}"/>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4" name="Footer Placeholder 3">
            <a:extLst>
              <a:ext uri="{FF2B5EF4-FFF2-40B4-BE49-F238E27FC236}">
                <a16:creationId xmlns:a16="http://schemas.microsoft.com/office/drawing/2014/main" id="{D6ECBD93-C290-D095-A2EC-B780C3F15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4B0FE-E2B3-C541-A884-174FEDAD3F4B}"/>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263182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74C17-9020-BFBF-0756-B695AA5C069B}"/>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3" name="Footer Placeholder 2">
            <a:extLst>
              <a:ext uri="{FF2B5EF4-FFF2-40B4-BE49-F238E27FC236}">
                <a16:creationId xmlns:a16="http://schemas.microsoft.com/office/drawing/2014/main" id="{F384D3BE-0427-D409-DD53-897455F225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E8223-3240-8B3B-3A6D-B60716D54AAF}"/>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18698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6BB8-0215-377F-419F-7B44E9A15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0E00C-DC93-9B59-187E-83B12CA8CE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A56798-643D-31C6-2367-D4ABC96B8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8724E-84F3-1F6E-1B48-13E8F060DB0A}"/>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6" name="Footer Placeholder 5">
            <a:extLst>
              <a:ext uri="{FF2B5EF4-FFF2-40B4-BE49-F238E27FC236}">
                <a16:creationId xmlns:a16="http://schemas.microsoft.com/office/drawing/2014/main" id="{930D54D5-4247-FC6D-AD75-8F984E67D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DC1F5-32C0-D526-8157-18E838915FBC}"/>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126532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14F1-28EA-F3A7-A5D1-5F37975D3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46682B-50D0-F296-7165-50E0DB360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233406-79E0-3046-0F98-5583DC60A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A769E-E3C6-29DE-F35B-7FA609026A8F}"/>
              </a:ext>
            </a:extLst>
          </p:cNvPr>
          <p:cNvSpPr>
            <a:spLocks noGrp="1"/>
          </p:cNvSpPr>
          <p:nvPr>
            <p:ph type="dt" sz="half" idx="10"/>
          </p:nvPr>
        </p:nvSpPr>
        <p:spPr/>
        <p:txBody>
          <a:bodyPr/>
          <a:lstStyle/>
          <a:p>
            <a:fld id="{0BF5E920-7181-4C7E-A54E-37AFB4BB26EB}" type="datetimeFigureOut">
              <a:rPr lang="en-US" smtClean="0"/>
              <a:t>12/6/2024</a:t>
            </a:fld>
            <a:endParaRPr lang="en-US"/>
          </a:p>
        </p:txBody>
      </p:sp>
      <p:sp>
        <p:nvSpPr>
          <p:cNvPr id="6" name="Footer Placeholder 5">
            <a:extLst>
              <a:ext uri="{FF2B5EF4-FFF2-40B4-BE49-F238E27FC236}">
                <a16:creationId xmlns:a16="http://schemas.microsoft.com/office/drawing/2014/main" id="{00C45232-6330-5061-CFFB-F32DC7CE9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2E32B-153F-F024-2B79-0EBCA6AA51AE}"/>
              </a:ext>
            </a:extLst>
          </p:cNvPr>
          <p:cNvSpPr>
            <a:spLocks noGrp="1"/>
          </p:cNvSpPr>
          <p:nvPr>
            <p:ph type="sldNum" sz="quarter" idx="12"/>
          </p:nvPr>
        </p:nvSpPr>
        <p:spPr/>
        <p:txBody>
          <a:bodyPr/>
          <a:lstStyle/>
          <a:p>
            <a:fld id="{0D80453B-D9D7-4CDF-BD89-41C20B2FE78D}" type="slidenum">
              <a:rPr lang="en-US" smtClean="0"/>
              <a:t>‹#›</a:t>
            </a:fld>
            <a:endParaRPr lang="en-US"/>
          </a:p>
        </p:txBody>
      </p:sp>
    </p:spTree>
    <p:extLst>
      <p:ext uri="{BB962C8B-B14F-4D97-AF65-F5344CB8AC3E}">
        <p14:creationId xmlns:p14="http://schemas.microsoft.com/office/powerpoint/2010/main" val="362317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C4133-D7DE-A1A6-98B4-51FCA75E0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60482C-3BA8-EC0E-9DDF-93C25DBEC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8C8B9-7AA1-0D08-49DE-1AA48C1DD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F5E920-7181-4C7E-A54E-37AFB4BB26EB}" type="datetimeFigureOut">
              <a:rPr lang="en-US" smtClean="0"/>
              <a:t>12/6/2024</a:t>
            </a:fld>
            <a:endParaRPr lang="en-US"/>
          </a:p>
        </p:txBody>
      </p:sp>
      <p:sp>
        <p:nvSpPr>
          <p:cNvPr id="5" name="Footer Placeholder 4">
            <a:extLst>
              <a:ext uri="{FF2B5EF4-FFF2-40B4-BE49-F238E27FC236}">
                <a16:creationId xmlns:a16="http://schemas.microsoft.com/office/drawing/2014/main" id="{9A077016-5944-3412-D4D6-95564126E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3D085D-7E5D-ED1C-8A51-EE2C95BBA0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80453B-D9D7-4CDF-BD89-41C20B2FE78D}" type="slidenum">
              <a:rPr lang="en-US" smtClean="0"/>
              <a:t>‹#›</a:t>
            </a:fld>
            <a:endParaRPr lang="en-US"/>
          </a:p>
        </p:txBody>
      </p:sp>
    </p:spTree>
    <p:extLst>
      <p:ext uri="{BB962C8B-B14F-4D97-AF65-F5344CB8AC3E}">
        <p14:creationId xmlns:p14="http://schemas.microsoft.com/office/powerpoint/2010/main" val="332786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12/6/2024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7642992"/>
      </p:ext>
    </p:extLst>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DE89B-BE77-ACF5-1D2C-D472465E9345}"/>
              </a:ext>
            </a:extLst>
          </p:cNvPr>
          <p:cNvSpPr>
            <a:spLocks noGrp="1"/>
          </p:cNvSpPr>
          <p:nvPr>
            <p:ph type="ctrTitle"/>
          </p:nvPr>
        </p:nvSpPr>
        <p:spPr>
          <a:xfrm>
            <a:off x="1285241" y="931333"/>
            <a:ext cx="9231410" cy="1972124"/>
          </a:xfrm>
        </p:spPr>
        <p:txBody>
          <a:bodyPr anchor="b">
            <a:normAutofit/>
          </a:bodyPr>
          <a:lstStyle/>
          <a:p>
            <a:r>
              <a:rPr lang="en-US" sz="4000" dirty="0">
                <a:latin typeface="Times New Roman" panose="02020603050405020304" pitchFamily="18" charset="0"/>
                <a:cs typeface="Times New Roman" panose="02020603050405020304" pitchFamily="18" charset="0"/>
              </a:rPr>
              <a:t>DSCI-6004-01</a:t>
            </a:r>
            <a:br>
              <a:rPr lang="en-US" sz="4000" dirty="0">
                <a:latin typeface="Times New Roman" panose="02020603050405020304" pitchFamily="18" charset="0"/>
                <a:cs typeface="Times New Roman" panose="02020603050405020304" pitchFamily="18" charset="0"/>
              </a:rPr>
            </a:br>
            <a:r>
              <a:rPr lang="en-US" sz="4000" dirty="0"/>
              <a:t>NATURAL LANGUAGE PROCESSING</a:t>
            </a:r>
            <a:br>
              <a:rPr lang="en-US" sz="4000" dirty="0"/>
            </a:br>
            <a:r>
              <a:rPr lang="en-US" sz="4000" dirty="0"/>
              <a:t>GENERATING A CAPTION FROM AN IMAGE</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CF67A5D-93E2-9909-775C-31FC1195E6BB}"/>
              </a:ext>
            </a:extLst>
          </p:cNvPr>
          <p:cNvSpPr>
            <a:spLocks noGrp="1"/>
          </p:cNvSpPr>
          <p:nvPr>
            <p:ph type="subTitle" idx="1"/>
          </p:nvPr>
        </p:nvSpPr>
        <p:spPr>
          <a:xfrm>
            <a:off x="1336048" y="3428323"/>
            <a:ext cx="7452359" cy="2506133"/>
          </a:xfrm>
        </p:spPr>
        <p:txBody>
          <a:bodyPr anchor="t">
            <a:noAutofit/>
          </a:bodyPr>
          <a:lstStyle/>
          <a:p>
            <a:pPr algn="just"/>
            <a:r>
              <a:rPr lang="en-US" sz="2000" b="1" dirty="0">
                <a:latin typeface="Times New Roman" panose="02020603050405020304" pitchFamily="18" charset="0"/>
                <a:cs typeface="Times New Roman" panose="02020603050405020304" pitchFamily="18" charset="0"/>
              </a:rPr>
              <a:t>Team 14:</a:t>
            </a:r>
          </a:p>
          <a:p>
            <a:pPr marL="285750" indent="-285750" algn="just">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Basani</a:t>
            </a:r>
            <a:r>
              <a:rPr lang="en-US" sz="2000" dirty="0">
                <a:latin typeface="Times New Roman" panose="02020603050405020304" pitchFamily="18" charset="0"/>
                <a:cs typeface="Times New Roman" panose="02020603050405020304" pitchFamily="18" charset="0"/>
              </a:rPr>
              <a:t> Sneha Latha Reddy</a:t>
            </a:r>
          </a:p>
          <a:p>
            <a:pPr marL="285750" indent="-2857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Gnaneswari Vaddepalli</a:t>
            </a:r>
          </a:p>
          <a:p>
            <a:pPr marL="285750" indent="-2857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Teja Reddy Soma</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Guided By : </a:t>
            </a:r>
            <a:r>
              <a:rPr lang="en-US" sz="2000" dirty="0">
                <a:latin typeface="Times New Roman" panose="02020603050405020304" pitchFamily="18" charset="0"/>
                <a:cs typeface="Times New Roman" panose="02020603050405020304" pitchFamily="18" charset="0"/>
              </a:rPr>
              <a:t>Khaled Sayed, Assistant Professor</a:t>
            </a:r>
          </a:p>
        </p:txBody>
      </p:sp>
    </p:spTree>
    <p:extLst>
      <p:ext uri="{BB962C8B-B14F-4D97-AF65-F5344CB8AC3E}">
        <p14:creationId xmlns:p14="http://schemas.microsoft.com/office/powerpoint/2010/main" val="138455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4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2000"/>
                                  </p:stCondLst>
                                  <p:iterate type="lt">
                                    <p:tmPct val="10000"/>
                                  </p:iterate>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4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846275-FECA-7549-0C27-5D221FA3875E}"/>
            </a:ext>
          </a:extLst>
        </p:cNvPr>
        <p:cNvGrpSpPr/>
        <p:nvPr/>
      </p:nvGrpSpPr>
      <p:grpSpPr>
        <a:xfrm>
          <a:off x="0" y="0"/>
          <a:ext cx="0" cy="0"/>
          <a:chOff x="0" y="0"/>
          <a:chExt cx="0" cy="0"/>
        </a:xfrm>
      </p:grpSpPr>
      <p:sp>
        <p:nvSpPr>
          <p:cNvPr id="14" name="Freeform: Shape 13">
            <a:extLst>
              <a:ext uri="{FF2B5EF4-FFF2-40B4-BE49-F238E27FC236}">
                <a16:creationId xmlns:a16="http://schemas.microsoft.com/office/drawing/2014/main" id="{425A9B36-7CC7-3B7E-45D4-8EC1BF424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6" name="Rectangle 15">
            <a:extLst>
              <a:ext uri="{FF2B5EF4-FFF2-40B4-BE49-F238E27FC236}">
                <a16:creationId xmlns:a16="http://schemas.microsoft.com/office/drawing/2014/main" id="{A585E7DD-6BB5-5C6E-E9AD-06B8126A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1F69767-76C4-6CE0-DBF8-0159435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35B688-8C52-DF7E-08D3-3CF979CC4208}"/>
              </a:ext>
            </a:extLst>
          </p:cNvPr>
          <p:cNvSpPr>
            <a:spLocks noGrp="1"/>
          </p:cNvSpPr>
          <p:nvPr>
            <p:ph type="ctrTitle"/>
          </p:nvPr>
        </p:nvSpPr>
        <p:spPr>
          <a:xfrm>
            <a:off x="1565432" y="609499"/>
            <a:ext cx="8784646" cy="846666"/>
          </a:xfrm>
        </p:spPr>
        <p:txBody>
          <a:bodyPr vert="horz" lIns="91440" tIns="45720" rIns="91440" bIns="45720" rtlCol="0" anchor="ctr">
            <a:normAutofit fontScale="90000"/>
          </a:bodyPr>
          <a:lstStyle/>
          <a:p>
            <a:r>
              <a:rPr lang="en-US" sz="3600" b="1" dirty="0">
                <a:latin typeface="Times New Roman" panose="02020603050405020304" pitchFamily="18" charset="0"/>
                <a:cs typeface="Times New Roman" panose="02020603050405020304" pitchFamily="18" charset="0"/>
              </a:rPr>
              <a:t>ACCURACY, F-1 SCORE AND LOSS CURVES</a:t>
            </a:r>
          </a:p>
        </p:txBody>
      </p:sp>
      <p:pic>
        <p:nvPicPr>
          <p:cNvPr id="3" name="Picture 2">
            <a:extLst>
              <a:ext uri="{FF2B5EF4-FFF2-40B4-BE49-F238E27FC236}">
                <a16:creationId xmlns:a16="http://schemas.microsoft.com/office/drawing/2014/main" id="{AD9F2FDA-6C28-FB95-4670-D8EAC5534A9B}"/>
              </a:ext>
            </a:extLst>
          </p:cNvPr>
          <p:cNvPicPr>
            <a:picLocks noChangeAspect="1"/>
          </p:cNvPicPr>
          <p:nvPr/>
        </p:nvPicPr>
        <p:blipFill>
          <a:blip r:embed="rId2"/>
          <a:stretch>
            <a:fillRect/>
          </a:stretch>
        </p:blipFill>
        <p:spPr>
          <a:xfrm>
            <a:off x="2475963" y="1750553"/>
            <a:ext cx="7237026" cy="4342215"/>
          </a:xfrm>
          <a:prstGeom prst="rect">
            <a:avLst/>
          </a:prstGeom>
        </p:spPr>
      </p:pic>
    </p:spTree>
    <p:extLst>
      <p:ext uri="{BB962C8B-B14F-4D97-AF65-F5344CB8AC3E}">
        <p14:creationId xmlns:p14="http://schemas.microsoft.com/office/powerpoint/2010/main" val="336806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C1A3AB-692D-A0DC-B33B-075CB3CEF5A3}"/>
              </a:ext>
            </a:extLst>
          </p:cNvPr>
          <p:cNvPicPr>
            <a:picLocks noChangeAspect="1"/>
          </p:cNvPicPr>
          <p:nvPr/>
        </p:nvPicPr>
        <p:blipFill>
          <a:blip r:embed="rId2"/>
          <a:stretch>
            <a:fillRect/>
          </a:stretch>
        </p:blipFill>
        <p:spPr>
          <a:xfrm>
            <a:off x="492773" y="205740"/>
            <a:ext cx="5643121" cy="3385872"/>
          </a:xfrm>
          <a:prstGeom prst="rect">
            <a:avLst/>
          </a:prstGeom>
        </p:spPr>
      </p:pic>
      <p:pic>
        <p:nvPicPr>
          <p:cNvPr id="5" name="Picture 4">
            <a:extLst>
              <a:ext uri="{FF2B5EF4-FFF2-40B4-BE49-F238E27FC236}">
                <a16:creationId xmlns:a16="http://schemas.microsoft.com/office/drawing/2014/main" id="{D22929D8-842D-3E5C-9383-4F71E0B4ABB1}"/>
              </a:ext>
            </a:extLst>
          </p:cNvPr>
          <p:cNvPicPr>
            <a:picLocks noChangeAspect="1"/>
          </p:cNvPicPr>
          <p:nvPr/>
        </p:nvPicPr>
        <p:blipFill>
          <a:blip r:embed="rId3"/>
          <a:stretch>
            <a:fillRect/>
          </a:stretch>
        </p:blipFill>
        <p:spPr>
          <a:xfrm>
            <a:off x="6298492" y="3254627"/>
            <a:ext cx="5400735" cy="3240441"/>
          </a:xfrm>
          <a:prstGeom prst="rect">
            <a:avLst/>
          </a:prstGeom>
        </p:spPr>
      </p:pic>
    </p:spTree>
    <p:extLst>
      <p:ext uri="{BB962C8B-B14F-4D97-AF65-F5344CB8AC3E}">
        <p14:creationId xmlns:p14="http://schemas.microsoft.com/office/powerpoint/2010/main" val="18839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C99E97-E8D5-95A2-23D3-71E399161B8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8B021A8-E024-2FAF-BFAA-E826ED91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63EDB-5727-2D22-685B-7E95BD50108E}"/>
              </a:ext>
            </a:extLst>
          </p:cNvPr>
          <p:cNvSpPr>
            <a:spLocks noGrp="1"/>
          </p:cNvSpPr>
          <p:nvPr>
            <p:ph type="ctrTitle"/>
          </p:nvPr>
        </p:nvSpPr>
        <p:spPr>
          <a:xfrm>
            <a:off x="827410" y="234242"/>
            <a:ext cx="6874933" cy="950569"/>
          </a:xfrm>
        </p:spPr>
        <p:txBody>
          <a:bodyPr>
            <a:normAutofit/>
          </a:bodyPr>
          <a:lstStyle/>
          <a:p>
            <a:r>
              <a:rPr lang="en-US" sz="3600" b="1" dirty="0">
                <a:latin typeface="Times New Roman" panose="02020603050405020304" pitchFamily="18" charset="0"/>
                <a:cs typeface="Times New Roman" panose="02020603050405020304" pitchFamily="18" charset="0"/>
              </a:rPr>
              <a:t>OUTPUT SNIPPITS </a:t>
            </a:r>
          </a:p>
        </p:txBody>
      </p:sp>
      <p:sp>
        <p:nvSpPr>
          <p:cNvPr id="3" name="Subtitle 2">
            <a:extLst>
              <a:ext uri="{FF2B5EF4-FFF2-40B4-BE49-F238E27FC236}">
                <a16:creationId xmlns:a16="http://schemas.microsoft.com/office/drawing/2014/main" id="{D9579A0B-8CD3-5097-C55F-D84CDF018927}"/>
              </a:ext>
            </a:extLst>
          </p:cNvPr>
          <p:cNvSpPr>
            <a:spLocks noGrp="1"/>
          </p:cNvSpPr>
          <p:nvPr>
            <p:ph type="subTitle" idx="1"/>
          </p:nvPr>
        </p:nvSpPr>
        <p:spPr>
          <a:xfrm>
            <a:off x="685896" y="1923361"/>
            <a:ext cx="10354733" cy="4599054"/>
          </a:xfrm>
        </p:spPr>
        <p:txBody>
          <a:bodyPr>
            <a:normAutofit/>
          </a:bodyPr>
          <a:lstStyle/>
          <a:p>
            <a:pPr marL="742950" lvl="1" indent="-285750" algn="just">
              <a:buFont typeface="Arial" panose="020B0604020202020204" pitchFamily="34" charset="0"/>
              <a:buChar char="•"/>
            </a:pPr>
            <a:endParaRPr lang="en-US" dirty="0"/>
          </a:p>
          <a:p>
            <a:pPr lvl="1" algn="just"/>
            <a:endParaRPr lang="en-US" dirty="0"/>
          </a:p>
          <a:p>
            <a:pPr algn="just" eaLnBrk="0" fontAlgn="base" hangingPunct="0">
              <a:spcBef>
                <a:spcPct val="0"/>
              </a:spcBef>
              <a:spcAft>
                <a:spcPct val="0"/>
              </a:spcAft>
            </a:pPr>
            <a:endParaRPr lang="en-US" sz="1400" b="1" dirty="0"/>
          </a:p>
          <a:p>
            <a:pPr marL="285750" indent="-285750" algn="just" eaLnBrk="0" fontAlgn="base" hangingPunct="0">
              <a:spcBef>
                <a:spcPct val="0"/>
              </a:spcBef>
              <a:spcAft>
                <a:spcPct val="0"/>
              </a:spcAft>
              <a:buFont typeface="Arial" panose="020B0604020202020204" pitchFamily="34" charset="0"/>
              <a:buChar char="•"/>
            </a:pPr>
            <a:endParaRPr lang="en-US" sz="1400" b="1" dirty="0"/>
          </a:p>
          <a:p>
            <a:pPr algn="just" eaLnBrk="0" fontAlgn="base" hangingPunct="0">
              <a:spcBef>
                <a:spcPct val="0"/>
              </a:spcBef>
              <a:spcAft>
                <a:spcPct val="0"/>
              </a:spcAft>
            </a:pPr>
            <a:r>
              <a:rPr lang="en-US" sz="1400" b="1" dirty="0"/>
              <a:t>        </a:t>
            </a:r>
            <a:r>
              <a:rPr lang="en-US" sz="1400" dirty="0"/>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800" dirty="0">
              <a:latin typeface="Aptos Display" panose="020B0004020202020204" pitchFamily="34" charset="0"/>
            </a:endParaRPr>
          </a:p>
        </p:txBody>
      </p:sp>
      <p:sp>
        <p:nvSpPr>
          <p:cNvPr id="23" name="Freeform: Shape 22">
            <a:extLst>
              <a:ext uri="{FF2B5EF4-FFF2-40B4-BE49-F238E27FC236}">
                <a16:creationId xmlns:a16="http://schemas.microsoft.com/office/drawing/2014/main" id="{53963FFC-11CD-86D6-D1A7-9091C479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rgbClr val="30B0C1">
              <a:alpha val="20000"/>
            </a:srgbClr>
          </a:solidFill>
          <a:ln w="32707" cap="flat">
            <a:noFill/>
            <a:prstDash val="solid"/>
            <a:miter/>
          </a:ln>
        </p:spPr>
        <p:txBody>
          <a:bodyPr wrap="square" rtlCol="0" anchor="ctr">
            <a:noAutofit/>
          </a:bodyPr>
          <a:lstStyle/>
          <a:p>
            <a:endParaRPr lang="en-US">
              <a:solidFill>
                <a:schemeClr val="tx1"/>
              </a:solidFill>
            </a:endParaRPr>
          </a:p>
        </p:txBody>
      </p:sp>
      <p:pic>
        <p:nvPicPr>
          <p:cNvPr id="5" name="Picture 4">
            <a:extLst>
              <a:ext uri="{FF2B5EF4-FFF2-40B4-BE49-F238E27FC236}">
                <a16:creationId xmlns:a16="http://schemas.microsoft.com/office/drawing/2014/main" id="{6BFCCA51-6F68-5C20-9771-71F8CAC18D59}"/>
              </a:ext>
            </a:extLst>
          </p:cNvPr>
          <p:cNvPicPr>
            <a:picLocks noChangeAspect="1"/>
          </p:cNvPicPr>
          <p:nvPr/>
        </p:nvPicPr>
        <p:blipFill>
          <a:blip r:embed="rId2"/>
          <a:stretch>
            <a:fillRect/>
          </a:stretch>
        </p:blipFill>
        <p:spPr>
          <a:xfrm>
            <a:off x="827410" y="1660096"/>
            <a:ext cx="4963788" cy="4260902"/>
          </a:xfrm>
          <a:prstGeom prst="rect">
            <a:avLst/>
          </a:prstGeom>
        </p:spPr>
      </p:pic>
      <p:pic>
        <p:nvPicPr>
          <p:cNvPr id="7" name="Picture 6">
            <a:extLst>
              <a:ext uri="{FF2B5EF4-FFF2-40B4-BE49-F238E27FC236}">
                <a16:creationId xmlns:a16="http://schemas.microsoft.com/office/drawing/2014/main" id="{5C9F8ED8-0885-023C-311F-962CDBEE797D}"/>
              </a:ext>
            </a:extLst>
          </p:cNvPr>
          <p:cNvPicPr>
            <a:picLocks noChangeAspect="1"/>
          </p:cNvPicPr>
          <p:nvPr/>
        </p:nvPicPr>
        <p:blipFill>
          <a:blip r:embed="rId3"/>
          <a:stretch>
            <a:fillRect/>
          </a:stretch>
        </p:blipFill>
        <p:spPr>
          <a:xfrm>
            <a:off x="6570565" y="1660096"/>
            <a:ext cx="4729853" cy="4260902"/>
          </a:xfrm>
          <a:prstGeom prst="rect">
            <a:avLst/>
          </a:prstGeom>
        </p:spPr>
      </p:pic>
    </p:spTree>
    <p:extLst>
      <p:ext uri="{BB962C8B-B14F-4D97-AF65-F5344CB8AC3E}">
        <p14:creationId xmlns:p14="http://schemas.microsoft.com/office/powerpoint/2010/main" val="390905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07F13F-EE1D-B472-251A-C1327E27FC7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8253BEA-7BAF-3EF7-5100-2296022AD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8E747EC-8AC0-01D9-7262-DBD706EB9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30B0C1">
              <a:alpha val="20000"/>
            </a:srgbClr>
          </a:solidFill>
          <a:ln w="32707"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A0909636-406A-E79A-B22E-4BA4F2985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30B0C1">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C9649A2-13CE-903F-B85D-D940DC7C0E5A}"/>
              </a:ext>
            </a:extLst>
          </p:cNvPr>
          <p:cNvSpPr>
            <a:spLocks noGrp="1"/>
          </p:cNvSpPr>
          <p:nvPr>
            <p:ph type="ctrTitle"/>
          </p:nvPr>
        </p:nvSpPr>
        <p:spPr>
          <a:xfrm>
            <a:off x="1400622" y="404196"/>
            <a:ext cx="9604430" cy="858996"/>
          </a:xfrm>
        </p:spPr>
        <p:txBody>
          <a:bodyPr anchor="b">
            <a:normAutofit fontScale="90000"/>
          </a:bodyPr>
          <a:lstStyle/>
          <a:p>
            <a:r>
              <a:rPr lang="en-US" sz="4000" b="1" dirty="0">
                <a:latin typeface="Times New Roman" panose="02020603050405020304" pitchFamily="18" charset="0"/>
                <a:cs typeface="Times New Roman" panose="02020603050405020304" pitchFamily="18" charset="0"/>
              </a:rPr>
              <a:t>CONCLUSION AND RECOMMENDATIONS</a:t>
            </a:r>
          </a:p>
        </p:txBody>
      </p:sp>
      <p:sp>
        <p:nvSpPr>
          <p:cNvPr id="10" name="TextBox 9">
            <a:extLst>
              <a:ext uri="{FF2B5EF4-FFF2-40B4-BE49-F238E27FC236}">
                <a16:creationId xmlns:a16="http://schemas.microsoft.com/office/drawing/2014/main" id="{B8B541BC-E7CA-6FD9-84C8-D3467E34B472}"/>
              </a:ext>
            </a:extLst>
          </p:cNvPr>
          <p:cNvSpPr txBox="1"/>
          <p:nvPr/>
        </p:nvSpPr>
        <p:spPr>
          <a:xfrm>
            <a:off x="546801" y="1509613"/>
            <a:ext cx="11095349" cy="5348387"/>
          </a:xfrm>
          <a:prstGeom prst="rect">
            <a:avLst/>
          </a:prstGeom>
          <a:noFill/>
        </p:spPr>
        <p:txBody>
          <a:bodyPr wrap="square">
            <a:spAutoFit/>
          </a:bodyPr>
          <a:lstStyle/>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CONCLUSION: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proposed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visual attention-based image captioning model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effectively enhances the quality and relevance of generated captions by focusing on salient regions in the image.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interactive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Streamlit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interface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showcases the practical utility of the model, allowing real-time caption generation for any uploaded image.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model outperforms traditional captioning models in terms of both qualitative and quantitative metrics, especially in context-specific caption generation.</a:t>
            </a:r>
          </a:p>
          <a:p>
            <a:pPr lvl="0">
              <a:lnSpc>
                <a:spcPct val="107000"/>
              </a:lnSpc>
              <a:spcAft>
                <a:spcPts val="800"/>
              </a:spcAft>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RECOMMENDATIONS: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Future work could explore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transformer-based attention mechanisms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further improvements in performance and efficiency.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Further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multimodal learning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techniques could be incorporated to combine visual features with additional data like textual descriptions or metadata.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Robust vocabulary handling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strategies could be developed to improve the model's ability to handle out-of-vocabulary or rare words.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1385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7CDC07-0F6B-9D4C-DB03-C6B59E9A71A0}"/>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A0259A5-3CB0-45B8-971C-5E02529D7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F5AFD-9612-B470-2ADE-7E81C8B08776}"/>
              </a:ext>
            </a:extLst>
          </p:cNvPr>
          <p:cNvSpPr>
            <a:spLocks noGrp="1"/>
          </p:cNvSpPr>
          <p:nvPr>
            <p:ph type="ctrTitle"/>
          </p:nvPr>
        </p:nvSpPr>
        <p:spPr>
          <a:xfrm>
            <a:off x="4376097" y="498757"/>
            <a:ext cx="3436757" cy="1424604"/>
          </a:xfrm>
        </p:spPr>
        <p:txBody>
          <a:bodyPr>
            <a:noAutofit/>
          </a:bodyPr>
          <a:lstStyle/>
          <a:p>
            <a:r>
              <a:rPr lang="en-US" sz="3600" b="1" dirty="0">
                <a:latin typeface="Times New Roman" panose="02020603050405020304" pitchFamily="18" charset="0"/>
                <a:cs typeface="Times New Roman" panose="02020603050405020304" pitchFamily="18" charset="0"/>
              </a:rPr>
              <a:t>REFERENCES</a:t>
            </a:r>
            <a:br>
              <a:rPr lang="en-US" sz="4000" b="1" dirty="0">
                <a:latin typeface="Aptos Display" panose="020B0004020202020204" pitchFamily="34" charset="0"/>
              </a:rPr>
            </a:br>
            <a:endParaRPr lang="en-US" sz="4000" b="1" dirty="0">
              <a:latin typeface="Aptos Display" panose="020B0004020202020204" pitchFamily="34" charset="0"/>
            </a:endParaRPr>
          </a:p>
        </p:txBody>
      </p:sp>
      <p:sp>
        <p:nvSpPr>
          <p:cNvPr id="3" name="Subtitle 2">
            <a:extLst>
              <a:ext uri="{FF2B5EF4-FFF2-40B4-BE49-F238E27FC236}">
                <a16:creationId xmlns:a16="http://schemas.microsoft.com/office/drawing/2014/main" id="{4C0FB9F9-C80F-EBAC-C8EE-11749CB54393}"/>
              </a:ext>
            </a:extLst>
          </p:cNvPr>
          <p:cNvSpPr>
            <a:spLocks noGrp="1"/>
          </p:cNvSpPr>
          <p:nvPr>
            <p:ph type="subTitle" idx="1"/>
          </p:nvPr>
        </p:nvSpPr>
        <p:spPr>
          <a:xfrm>
            <a:off x="685896" y="1923361"/>
            <a:ext cx="10354733" cy="4599054"/>
          </a:xfrm>
        </p:spPr>
        <p:txBody>
          <a:bodyPr>
            <a:normAutofit/>
          </a:bodyPr>
          <a:lstStyle/>
          <a:p>
            <a:pPr lvl="1" algn="just"/>
            <a:endParaRPr lang="en-US" dirty="0"/>
          </a:p>
          <a:p>
            <a:pPr lvl="1" algn="just"/>
            <a:endParaRPr lang="en-US" dirty="0"/>
          </a:p>
          <a:p>
            <a:pPr algn="just" eaLnBrk="0" fontAlgn="base" hangingPunct="0">
              <a:spcBef>
                <a:spcPct val="0"/>
              </a:spcBef>
              <a:spcAft>
                <a:spcPct val="0"/>
              </a:spcAft>
            </a:pPr>
            <a:endParaRPr lang="en-US" sz="1400" b="1" dirty="0"/>
          </a:p>
          <a:p>
            <a:pPr marL="285750" indent="-285750" algn="just" eaLnBrk="0" fontAlgn="base" hangingPunct="0">
              <a:spcBef>
                <a:spcPct val="0"/>
              </a:spcBef>
              <a:spcAft>
                <a:spcPct val="0"/>
              </a:spcAft>
              <a:buFont typeface="Arial" panose="020B0604020202020204" pitchFamily="34" charset="0"/>
              <a:buChar char="•"/>
            </a:pPr>
            <a:endParaRPr lang="en-US" sz="1400" b="1" dirty="0"/>
          </a:p>
          <a:p>
            <a:pPr algn="just" eaLnBrk="0" fontAlgn="base" hangingPunct="0">
              <a:spcBef>
                <a:spcPct val="0"/>
              </a:spcBef>
              <a:spcAft>
                <a:spcPct val="0"/>
              </a:spcAft>
            </a:pPr>
            <a:r>
              <a:rPr lang="en-US" sz="1400" b="1" dirty="0"/>
              <a:t>        </a:t>
            </a:r>
            <a:r>
              <a:rPr lang="en-US" sz="1400" dirty="0"/>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800" dirty="0">
              <a:latin typeface="Aptos Display" panose="020B0004020202020204" pitchFamily="34" charset="0"/>
            </a:endParaRPr>
          </a:p>
        </p:txBody>
      </p:sp>
      <p:sp>
        <p:nvSpPr>
          <p:cNvPr id="23" name="Freeform: Shape 22">
            <a:extLst>
              <a:ext uri="{FF2B5EF4-FFF2-40B4-BE49-F238E27FC236}">
                <a16:creationId xmlns:a16="http://schemas.microsoft.com/office/drawing/2014/main" id="{5165DED2-1B71-76E9-708C-6CFBF5957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rgbClr val="30B0C1">
              <a:alpha val="20000"/>
            </a:srgbClr>
          </a:solidFill>
          <a:ln w="32707" cap="flat">
            <a:noFill/>
            <a:prstDash val="solid"/>
            <a:miter/>
          </a:ln>
        </p:spPr>
        <p:txBody>
          <a:bodyPr wrap="square" rtlCol="0" anchor="ctr">
            <a:noAutofit/>
          </a:bodyPr>
          <a:lstStyle/>
          <a:p>
            <a:endParaRPr lang="en-US">
              <a:solidFill>
                <a:schemeClr val="tx1"/>
              </a:solidFill>
            </a:endParaRPr>
          </a:p>
        </p:txBody>
      </p:sp>
      <p:sp>
        <p:nvSpPr>
          <p:cNvPr id="4" name="Rectangle 1">
            <a:extLst>
              <a:ext uri="{FF2B5EF4-FFF2-40B4-BE49-F238E27FC236}">
                <a16:creationId xmlns:a16="http://schemas.microsoft.com/office/drawing/2014/main" id="{C6668E1A-4734-ABA2-289E-4F75A3C2429E}"/>
              </a:ext>
            </a:extLst>
          </p:cNvPr>
          <p:cNvSpPr>
            <a:spLocks noChangeArrowheads="1"/>
          </p:cNvSpPr>
          <p:nvPr/>
        </p:nvSpPr>
        <p:spPr bwMode="auto">
          <a:xfrm>
            <a:off x="499667" y="2359310"/>
            <a:ext cx="111896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LLaVA</a:t>
            </a:r>
            <a:r>
              <a:rPr kumimoji="0" lang="en-US" altLang="en-US" sz="1800" b="1" i="0" u="none" strike="noStrike" cap="none" normalizeH="0" baseline="0" dirty="0">
                <a:ln>
                  <a:noFill/>
                </a:ln>
                <a:solidFill>
                  <a:schemeClr val="tx1"/>
                </a:solidFill>
                <a:effectLst/>
                <a:latin typeface="Arial" panose="020B0604020202020204" pitchFamily="34" charset="0"/>
              </a:rPr>
              <a:t>: A Visual Language Model for Few-Shot Learning</a:t>
            </a:r>
            <a:r>
              <a:rPr kumimoji="0" lang="en-US" altLang="en-US" sz="1800" b="0" i="0" u="none" strike="noStrike" cap="none" normalizeH="0" baseline="0" dirty="0">
                <a:ln>
                  <a:noFill/>
                </a:ln>
                <a:solidFill>
                  <a:schemeClr val="tx1"/>
                </a:solidFill>
                <a:effectLst/>
                <a:latin typeface="Arial" panose="020B0604020202020204" pitchFamily="34" charset="0"/>
              </a:rPr>
              <a:t> (Liu et al., 2023)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Revisit Large-Scale Image-Caption Data in Pre-training Multimodal Foundation Models</a:t>
            </a:r>
            <a:r>
              <a:rPr kumimoji="0" lang="en-US" altLang="en-US" sz="1800" b="0" i="0" u="none" strike="noStrike" cap="none" normalizeH="0" baseline="0" dirty="0">
                <a:ln>
                  <a:noFill/>
                </a:ln>
                <a:solidFill>
                  <a:schemeClr val="tx1"/>
                </a:solidFill>
                <a:effectLst/>
                <a:latin typeface="Arial" panose="020B0604020202020204" pitchFamily="34" charset="0"/>
              </a:rPr>
              <a:t> (Li et al., 2024)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VeCLIP</a:t>
            </a:r>
            <a:r>
              <a:rPr kumimoji="0" lang="en-US" altLang="en-US" sz="1800" b="1" i="0" u="none" strike="noStrike" cap="none" normalizeH="0" baseline="0" dirty="0">
                <a:ln>
                  <a:noFill/>
                </a:ln>
                <a:solidFill>
                  <a:schemeClr val="tx1"/>
                </a:solidFill>
                <a:effectLst/>
                <a:latin typeface="Arial" panose="020B0604020202020204" pitchFamily="34" charset="0"/>
              </a:rPr>
              <a:t>: A Multimodal Model for Vision and Language</a:t>
            </a:r>
            <a:r>
              <a:rPr kumimoji="0" lang="en-US" altLang="en-US" sz="1800" b="0" i="0" u="none" strike="noStrike" cap="none" normalizeH="0" baseline="0" dirty="0">
                <a:ln>
                  <a:noFill/>
                </a:ln>
                <a:solidFill>
                  <a:schemeClr val="tx1"/>
                </a:solidFill>
                <a:effectLst/>
                <a:latin typeface="Arial" panose="020B0604020202020204" pitchFamily="34" charset="0"/>
              </a:rPr>
              <a:t> (Lai et al., 2024)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ShareGPT4V: Multimodal Instruction-Following LLM</a:t>
            </a:r>
            <a:r>
              <a:rPr kumimoji="0" lang="en-US" altLang="en-US" sz="1800" b="0" i="0" u="none" strike="noStrike" cap="none" normalizeH="0" baseline="0" dirty="0">
                <a:ln>
                  <a:noFill/>
                </a:ln>
                <a:solidFill>
                  <a:schemeClr val="tx1"/>
                </a:solidFill>
                <a:effectLst/>
                <a:latin typeface="Arial" panose="020B0604020202020204" pitchFamily="34" charset="0"/>
              </a:rPr>
              <a:t> (Chen et al., 2024)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Image Caption Generator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Trushna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Kapadnis</a:t>
            </a:r>
            <a:r>
              <a:rPr kumimoji="0" lang="en-US" altLang="en-US" sz="1800" b="0" i="0" u="none" strike="noStrike" cap="none" normalizeH="0" baseline="0" dirty="0">
                <a:ln>
                  <a:noFill/>
                </a:ln>
                <a:solidFill>
                  <a:schemeClr val="tx1"/>
                </a:solidFill>
                <a:effectLst/>
                <a:latin typeface="Arial" panose="020B0604020202020204" pitchFamily="34" charset="0"/>
              </a:rPr>
              <a:t> et al., 2023) </a:t>
            </a:r>
          </a:p>
        </p:txBody>
      </p:sp>
    </p:spTree>
    <p:extLst>
      <p:ext uri="{BB962C8B-B14F-4D97-AF65-F5344CB8AC3E}">
        <p14:creationId xmlns:p14="http://schemas.microsoft.com/office/powerpoint/2010/main" val="3051652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05AA81-D8D0-85CA-3E42-CDBBE4273D1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13EE6BB-DFA6-8120-2C6B-E2782CD6C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24B878DA-8464-8A77-7A69-B8D96FDFB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0A1D66B-A01A-C23E-72CE-FC8E3F510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246F2-E4EC-6494-E9D1-207E3E836A7C}"/>
              </a:ext>
            </a:extLst>
          </p:cNvPr>
          <p:cNvSpPr>
            <a:spLocks noGrp="1"/>
          </p:cNvSpPr>
          <p:nvPr>
            <p:ph type="ctrTitle"/>
          </p:nvPr>
        </p:nvSpPr>
        <p:spPr>
          <a:xfrm>
            <a:off x="1478595" y="2730500"/>
            <a:ext cx="9231410" cy="1210734"/>
          </a:xfrm>
        </p:spPr>
        <p:txBody>
          <a:bodyPr anchor="b">
            <a:normAutofit/>
          </a:bodyPr>
          <a:lstStyle/>
          <a:p>
            <a:r>
              <a:rPr lang="en-US"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5387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30B0C1">
              <a:alpha val="20000"/>
            </a:srgbClr>
          </a:solidFill>
          <a:ln w="32707"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30B0C1">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8EDE89B-BE77-ACF5-1D2C-D472465E9345}"/>
              </a:ext>
            </a:extLst>
          </p:cNvPr>
          <p:cNvSpPr>
            <a:spLocks noGrp="1"/>
          </p:cNvSpPr>
          <p:nvPr>
            <p:ph type="ctrTitle"/>
          </p:nvPr>
        </p:nvSpPr>
        <p:spPr>
          <a:xfrm>
            <a:off x="1940220" y="156949"/>
            <a:ext cx="7950200" cy="933288"/>
          </a:xfrm>
        </p:spPr>
        <p:txBody>
          <a:bodyPr anchor="b">
            <a:normAutofit fontScale="90000"/>
          </a:bodyPr>
          <a:lstStyle/>
          <a:p>
            <a:r>
              <a:rPr lang="en-US" sz="4000" b="1" dirty="0">
                <a:latin typeface="Times New Roman" panose="02020603050405020304" pitchFamily="18" charset="0"/>
                <a:cs typeface="Times New Roman" panose="02020603050405020304" pitchFamily="18" charset="0"/>
              </a:rPr>
              <a:t>INTRODUCTION AND OBJECTIVES</a:t>
            </a:r>
          </a:p>
        </p:txBody>
      </p:sp>
      <p:sp>
        <p:nvSpPr>
          <p:cNvPr id="7" name="TextBox 6">
            <a:extLst>
              <a:ext uri="{FF2B5EF4-FFF2-40B4-BE49-F238E27FC236}">
                <a16:creationId xmlns:a16="http://schemas.microsoft.com/office/drawing/2014/main" id="{D1DB321C-1699-992B-062F-9A05D32A10BC}"/>
              </a:ext>
            </a:extLst>
          </p:cNvPr>
          <p:cNvSpPr txBox="1"/>
          <p:nvPr/>
        </p:nvSpPr>
        <p:spPr>
          <a:xfrm>
            <a:off x="386500" y="1247186"/>
            <a:ext cx="11057640" cy="5338577"/>
          </a:xfrm>
          <a:prstGeom prst="rect">
            <a:avLst/>
          </a:prstGeom>
          <a:noFill/>
        </p:spPr>
        <p:txBody>
          <a:bodyPr wrap="square">
            <a:spAutoFit/>
          </a:bodyPr>
          <a:lstStyle/>
          <a:p>
            <a:pPr>
              <a:lnSpc>
                <a:spcPct val="107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Image captioning is a task in Natural Language Processing (NLP) and Computer Vision that involves generating a descriptive textual caption for an image. It combines techniques from image processing to understand the visual content and NLP to create coherent and meaningful text. </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WHAT IS IMAGE CAPTIONING?</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Image captioning refers to the task of generating a textual description for an image. This combines elements of computer vision and natural language processing (NLP). The aim is for a model to generate contextually relevant captions that describe the content of an image in human-like language. It involves understanding the image content, detecting key objects, and then generating grammatically correct and contextually appropriate sentences that convey the key details.</a:t>
            </a:r>
          </a:p>
          <a:p>
            <a:pPr>
              <a:lnSpc>
                <a:spcPct val="107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OBJECTIVES:</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To, contextually relevant captions for images.</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To implement a visual attention mechanism that helps focus on specific image regions during caption generation.</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To evaluate the model on a publicly available dataset (Flickr8k) and benchmark its performance.</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To create a user-friendly interface for real-time caption generation from uploaded images.</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4884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C3CA51-2781-45A4-2A01-856899C1B2C0}"/>
              </a:ext>
            </a:extLst>
          </p:cNvPr>
          <p:cNvSpPr txBox="1"/>
          <p:nvPr/>
        </p:nvSpPr>
        <p:spPr>
          <a:xfrm>
            <a:off x="1250622" y="1315344"/>
            <a:ext cx="9690755" cy="4281044"/>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APPLICATIONS:</a:t>
            </a:r>
          </a:p>
          <a:p>
            <a:pPr>
              <a:lnSpc>
                <a:spcPct val="107000"/>
              </a:lnSpc>
              <a:spcAft>
                <a:spcPts val="800"/>
              </a:spcAft>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Social media</a:t>
            </a: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Generating captions for images uploaded to social media platforms</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E-commerce and Retail:</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Describing product images with captions for better search engine optimization and enhanced customer experience.</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Autonomous Vehicles:</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Describing surroundings and identifying objects in real-time to aid decision-making in navigation systems.</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Medical Imaging</a:t>
            </a: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Assisting doctors by automatically describing medical images, such as X-rays, MRIs, or CT scans.</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Real-Time Translation Systems:</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Captioning images with translations in different languages for cross-cultural communication.</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71121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B5853F-8235-A7EB-C3D7-129F07A60272}"/>
            </a:ext>
          </a:extLst>
        </p:cNvPr>
        <p:cNvGrpSpPr/>
        <p:nvPr/>
      </p:nvGrpSpPr>
      <p:grpSpPr>
        <a:xfrm>
          <a:off x="0" y="0"/>
          <a:ext cx="0" cy="0"/>
          <a:chOff x="0" y="0"/>
          <a:chExt cx="0" cy="0"/>
        </a:xfrm>
      </p:grpSpPr>
      <p:sp>
        <p:nvSpPr>
          <p:cNvPr id="14" name="Freeform: Shape 13">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6" name="Rectangle 1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3ED2E4-A5D0-E324-69BF-87CA172C0935}"/>
              </a:ext>
            </a:extLst>
          </p:cNvPr>
          <p:cNvSpPr>
            <a:spLocks noGrp="1"/>
          </p:cNvSpPr>
          <p:nvPr>
            <p:ph type="ctrTitle"/>
          </p:nvPr>
        </p:nvSpPr>
        <p:spPr>
          <a:xfrm>
            <a:off x="2252481" y="646682"/>
            <a:ext cx="7721600" cy="846666"/>
          </a:xfrm>
        </p:spPr>
        <p:txBody>
          <a:bodyPr vert="horz" lIns="91440" tIns="45720" rIns="91440" bIns="45720" rtlCol="0" anchor="ctr">
            <a:normAutofit fontScale="90000"/>
          </a:bodyPr>
          <a:lstStyle/>
          <a:p>
            <a:r>
              <a:rPr lang="en-US" sz="4000" b="1" dirty="0">
                <a:latin typeface="Times New Roman" panose="02020603050405020304" pitchFamily="18" charset="0"/>
                <a:cs typeface="Times New Roman" panose="02020603050405020304" pitchFamily="18" charset="0"/>
              </a:rPr>
              <a:t>CHALLENGES AND RELEVANCE</a:t>
            </a:r>
          </a:p>
        </p:txBody>
      </p:sp>
      <p:sp>
        <p:nvSpPr>
          <p:cNvPr id="5" name="Rectangle 1">
            <a:extLst>
              <a:ext uri="{FF2B5EF4-FFF2-40B4-BE49-F238E27FC236}">
                <a16:creationId xmlns:a16="http://schemas.microsoft.com/office/drawing/2014/main" id="{D06BA021-DC13-BE1C-CA79-6A457DC1649E}"/>
              </a:ext>
            </a:extLst>
          </p:cNvPr>
          <p:cNvSpPr>
            <a:spLocks noGrp="1" noChangeArrowheads="1"/>
          </p:cNvSpPr>
          <p:nvPr>
            <p:ph type="subTitle" idx="1"/>
          </p:nvPr>
        </p:nvSpPr>
        <p:spPr bwMode="auto">
          <a:xfrm>
            <a:off x="612741" y="2816063"/>
            <a:ext cx="1100108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br>
              <a:rPr kumimoji="0" lang="en-US" altLang="en-US" b="0" i="0" u="none" strike="noStrike" cap="none" normalizeH="0" baseline="0" dirty="0">
                <a:ln>
                  <a:noFill/>
                </a:ln>
                <a:solidFill>
                  <a:schemeClr val="tx1"/>
                </a:solidFill>
                <a:effectLst/>
                <a:latin typeface="Aptos" panose="020B00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7ACB1E3-9933-8EF7-B2C1-AE7CD346FCFE}"/>
              </a:ext>
            </a:extLst>
          </p:cNvPr>
          <p:cNvSpPr>
            <a:spLocks noChangeArrowheads="1"/>
          </p:cNvSpPr>
          <p:nvPr/>
        </p:nvSpPr>
        <p:spPr bwMode="auto">
          <a:xfrm>
            <a:off x="490193" y="2478046"/>
            <a:ext cx="1108906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Contextual Understanding: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models often fail to generate captions that capture the context or fine-grained details of an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models struggle to perform well on unseen datasets or real-world scenarios due to overfitting or bias in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mechanisms, though effective, are computationally expensive, making them difficult to scale.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and Labeling Limitations: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High-quality image-caption datasets are labor-intensive to curate, and biases in data can lead to poor model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Ambiguity: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Images with multiple objects or actions can result in ambiguous captions, requiring advanced reasoning capabilities from the model.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96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AC3BEB-BBAF-0E51-636D-6862E79C3F3E}"/>
              </a:ext>
            </a:extLst>
          </p:cNvPr>
          <p:cNvSpPr txBox="1"/>
          <p:nvPr/>
        </p:nvSpPr>
        <p:spPr>
          <a:xfrm>
            <a:off x="1080940" y="1997839"/>
            <a:ext cx="10030119"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RELEVANCE:</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Real-World Applications:</a:t>
            </a:r>
            <a:r>
              <a:rPr lang="en-US" dirty="0">
                <a:latin typeface="Times New Roman" panose="02020603050405020304" pitchFamily="18" charset="0"/>
                <a:cs typeface="Times New Roman" panose="02020603050405020304" pitchFamily="18" charset="0"/>
              </a:rPr>
              <a:t> Image captioning is essential for making visual data accessible and useful in various domains, including healthcare, robotics, and digital content management.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Advancements in AI:</a:t>
            </a:r>
            <a:r>
              <a:rPr lang="en-US" dirty="0">
                <a:latin typeface="Times New Roman" panose="02020603050405020304" pitchFamily="18" charset="0"/>
                <a:cs typeface="Times New Roman" panose="02020603050405020304" pitchFamily="18" charset="0"/>
              </a:rPr>
              <a:t> With the rise of deep learning and attention mechanisms, image captioning has seen significant improvements, offering potential for smarter systems that mimic human understanding.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Enabling Multimodal AI:</a:t>
            </a:r>
            <a:r>
              <a:rPr lang="en-US" dirty="0">
                <a:latin typeface="Times New Roman" panose="02020603050405020304" pitchFamily="18" charset="0"/>
                <a:cs typeface="Times New Roman" panose="02020603050405020304" pitchFamily="18" charset="0"/>
              </a:rPr>
              <a:t> Image captioning facilitates the integration of visual and textual data, moving AI closer to understanding and interacting with the world as humans do.</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Automation and Efficiency:</a:t>
            </a:r>
            <a:r>
              <a:rPr lang="en-US" dirty="0">
                <a:latin typeface="Times New Roman" panose="02020603050405020304" pitchFamily="18" charset="0"/>
                <a:cs typeface="Times New Roman" panose="02020603050405020304" pitchFamily="18" charset="0"/>
              </a:rPr>
              <a:t> In industries like e-commerce or social media, automated image captioning improves efficiency, allowing for rapid content categorization and interaction.</a:t>
            </a:r>
          </a:p>
        </p:txBody>
      </p:sp>
    </p:spTree>
    <p:extLst>
      <p:ext uri="{BB962C8B-B14F-4D97-AF65-F5344CB8AC3E}">
        <p14:creationId xmlns:p14="http://schemas.microsoft.com/office/powerpoint/2010/main" val="272652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C09FEB-C03B-2A03-BDC3-EFFFB0DD7320}"/>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ED1C52E-C0C4-BDF1-0480-0E889A6D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A06BE47-AA44-2235-B4FA-0F7E6F65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30B0C1">
              <a:alpha val="20000"/>
            </a:srgbClr>
          </a:solidFill>
          <a:ln w="32707"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9E2CEC0D-6025-E5BC-E548-67638D0C7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30B0C1">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DA45643-A1F8-F16E-0325-07F7DB0973A9}"/>
              </a:ext>
            </a:extLst>
          </p:cNvPr>
          <p:cNvSpPr>
            <a:spLocks noGrp="1"/>
          </p:cNvSpPr>
          <p:nvPr>
            <p:ph type="ctrTitle"/>
          </p:nvPr>
        </p:nvSpPr>
        <p:spPr>
          <a:xfrm>
            <a:off x="3579221" y="331365"/>
            <a:ext cx="5030509" cy="1078950"/>
          </a:xfrm>
        </p:spPr>
        <p:txBody>
          <a:bodyPr anchor="b">
            <a:noAutofit/>
          </a:bodyPr>
          <a:lstStyle/>
          <a:p>
            <a:r>
              <a:rPr lang="en-US" sz="3600" b="1" dirty="0">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795A4F56-83CF-0131-ED24-517203842178}"/>
              </a:ext>
            </a:extLst>
          </p:cNvPr>
          <p:cNvSpPr txBox="1"/>
          <p:nvPr/>
        </p:nvSpPr>
        <p:spPr>
          <a:xfrm>
            <a:off x="763572" y="1741680"/>
            <a:ext cx="10435472" cy="4153125"/>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WORKFLOW: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Data Collection → Preprocessing → Feature Extraction → Model Training → Evaluation.</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Data Collection:</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We used the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Flickr8k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dataset, which contains 8,000 images, each with five human-generated captions.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457200">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Preprocessing:</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Image Preprocessing: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All images were resized to 224x224 pixels, normalized using ImageNet statistics, and converted into tensors for use in the model.</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Text Preprocessing: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Tokenization, vocabulary construction (with frequency thresholds), and encoding of captions into sequences were performed. Special tokens were introduced for unknown words.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9286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6ADAE3-E5BF-20D1-5D33-B4695AC11ACF}"/>
              </a:ext>
            </a:extLst>
          </p:cNvPr>
          <p:cNvSpPr>
            <a:spLocks noGrp="1" noChangeArrowheads="1"/>
          </p:cNvSpPr>
          <p:nvPr>
            <p:ph type="subTitle" idx="1"/>
          </p:nvPr>
        </p:nvSpPr>
        <p:spPr bwMode="auto">
          <a:xfrm>
            <a:off x="619584" y="1305341"/>
            <a:ext cx="1095283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ResNet50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was used as a feature extractor for the images. The ResNet50 model helps capture high-level features and reduces dimensionality of the input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used an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LSTM-based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decoder, combined with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attention mechanism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generate captions. The attention module allows the model to focus on different parts of the image when generating each word of the caption.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was evaluated using standard metrics such as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 score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Additionally,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qualitative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performed, including visualizing attention heatmaps to better understand which regions of the image were being attended to during caption generation.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402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987240-59ED-306E-E03C-25A6F78510EF}"/>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8E810D-244A-FBE1-7182-4E1AD6EDA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4D827-AB01-4158-E2F1-16B6A84AB27E}"/>
              </a:ext>
            </a:extLst>
          </p:cNvPr>
          <p:cNvSpPr>
            <a:spLocks noGrp="1"/>
          </p:cNvSpPr>
          <p:nvPr>
            <p:ph type="ctrTitle"/>
          </p:nvPr>
        </p:nvSpPr>
        <p:spPr>
          <a:xfrm>
            <a:off x="2657008" y="514489"/>
            <a:ext cx="6874933" cy="950569"/>
          </a:xfrm>
        </p:spPr>
        <p:txBody>
          <a:bodyPr>
            <a:normAutofit fontScale="90000"/>
          </a:bodyPr>
          <a:lstStyle/>
          <a:p>
            <a:r>
              <a:rPr lang="en-US" sz="4000" b="1" dirty="0">
                <a:latin typeface="Times New Roman" panose="02020603050405020304" pitchFamily="18" charset="0"/>
                <a:cs typeface="Times New Roman" panose="02020603050405020304" pitchFamily="18" charset="0"/>
              </a:rPr>
              <a:t>MODELS AND TECHNIQUES</a:t>
            </a:r>
          </a:p>
        </p:txBody>
      </p:sp>
      <p:sp>
        <p:nvSpPr>
          <p:cNvPr id="23" name="Freeform: Shape 22">
            <a:extLst>
              <a:ext uri="{FF2B5EF4-FFF2-40B4-BE49-F238E27FC236}">
                <a16:creationId xmlns:a16="http://schemas.microsoft.com/office/drawing/2014/main" id="{3BB27804-50E4-2E38-D447-4D6AFC7D5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rgbClr val="30B0C1">
              <a:alpha val="20000"/>
            </a:srgbClr>
          </a:solidFill>
          <a:ln w="32707" cap="flat">
            <a:noFill/>
            <a:prstDash val="solid"/>
            <a:miter/>
          </a:ln>
        </p:spPr>
        <p:txBody>
          <a:bodyPr wrap="square" rtlCol="0" anchor="ctr">
            <a:noAutofit/>
          </a:bodyPr>
          <a:lstStyle/>
          <a:p>
            <a:endParaRPr lang="en-US">
              <a:solidFill>
                <a:schemeClr val="tx1"/>
              </a:solidFill>
            </a:endParaRPr>
          </a:p>
        </p:txBody>
      </p:sp>
      <p:sp>
        <p:nvSpPr>
          <p:cNvPr id="4" name="Rectangle 1">
            <a:extLst>
              <a:ext uri="{FF2B5EF4-FFF2-40B4-BE49-F238E27FC236}">
                <a16:creationId xmlns:a16="http://schemas.microsoft.com/office/drawing/2014/main" id="{4D7D4CBA-5E58-60F9-531E-7B1C8E501F54}"/>
              </a:ext>
            </a:extLst>
          </p:cNvPr>
          <p:cNvSpPr>
            <a:spLocks noChangeArrowheads="1"/>
          </p:cNvSpPr>
          <p:nvPr/>
        </p:nvSpPr>
        <p:spPr bwMode="auto">
          <a:xfrm>
            <a:off x="757287" y="1779686"/>
            <a:ext cx="1074881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ENCODER-DECODER ARCHITECTURE: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Encoder (CNN):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ResNet50 is used to extract image features, providing a compact representation of the visual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Decoder (RNN):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LSTM networks are used to generate text, where the hidden state updates at each time step, based on the image features and the previously generated word.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Times New Roman" panose="02020603050405020304" pitchFamily="18" charset="0"/>
                <a:cs typeface="Times New Roman" panose="02020603050405020304" pitchFamily="18" charset="0"/>
              </a:rPr>
              <a:t>ATTENTION MECHANISM:</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attention mechanism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the model to dynamically focus on specific regions of the image as it generates each word. This improves the relevance and accuracy of the generated captions by focusing on salient image parts.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INTERFACE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web interface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developed to allow users to upload images and get real-time captions generated by the model.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515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60D6D0-0EB2-BEF1-1C79-1D0AB9922FF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7E641B-3108-3E8D-E87E-50606ED54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6AA5104-572B-6431-E379-B37B270AC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30B0C1">
              <a:alpha val="20000"/>
            </a:srgbClr>
          </a:solidFill>
          <a:ln w="32707"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D888D4C9-0F0D-7382-12E8-E1EA9DD38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30B0C1">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F697BFF-90DB-CCB2-CE8B-F3F1BF726299}"/>
              </a:ext>
            </a:extLst>
          </p:cNvPr>
          <p:cNvSpPr>
            <a:spLocks noGrp="1"/>
          </p:cNvSpPr>
          <p:nvPr>
            <p:ph type="ctrTitle"/>
          </p:nvPr>
        </p:nvSpPr>
        <p:spPr>
          <a:xfrm>
            <a:off x="2962932" y="292214"/>
            <a:ext cx="5725666" cy="933288"/>
          </a:xfrm>
        </p:spPr>
        <p:txBody>
          <a:bodyPr anchor="b">
            <a:normAutofit/>
          </a:bodyPr>
          <a:lstStyle/>
          <a:p>
            <a:r>
              <a:rPr lang="en-US" sz="3600" b="1" dirty="0">
                <a:latin typeface="Times New Roman" panose="02020603050405020304" pitchFamily="18" charset="0"/>
                <a:cs typeface="Times New Roman" panose="02020603050405020304" pitchFamily="18" charset="0"/>
              </a:rPr>
              <a:t>RESULTS AND ANALYSIS</a:t>
            </a:r>
          </a:p>
        </p:txBody>
      </p:sp>
      <p:sp>
        <p:nvSpPr>
          <p:cNvPr id="9" name="TextBox 8">
            <a:extLst>
              <a:ext uri="{FF2B5EF4-FFF2-40B4-BE49-F238E27FC236}">
                <a16:creationId xmlns:a16="http://schemas.microsoft.com/office/drawing/2014/main" id="{2DEA9DF7-C2F0-F6D2-73DC-2E2B4BF15703}"/>
              </a:ext>
            </a:extLst>
          </p:cNvPr>
          <p:cNvSpPr txBox="1"/>
          <p:nvPr/>
        </p:nvSpPr>
        <p:spPr>
          <a:xfrm>
            <a:off x="598649" y="1603221"/>
            <a:ext cx="10689996" cy="4643259"/>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PERFORMANCE: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model showed significant improvements in generating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contextually relevant captions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especially for complex or detailed images.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F1 Score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improved from 0.59 to 0.82 during training, indicating better balance between precision and recall.</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accuracy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increased from 0.63 to 0.83, suggesting that the model improved in generating relevant captions.</a:t>
            </a:r>
          </a:p>
          <a:p>
            <a:pPr lvl="0">
              <a:lnSpc>
                <a:spcPct val="107000"/>
              </a:lnSpc>
              <a:spcAft>
                <a:spcPts val="800"/>
              </a:spcAft>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SUMMARY OF RESULTS: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Training Results: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Loss reduced from 3.64 to 1.14, showcasing the model's ability to learn better image-text relationships over time.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Validation Results: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While the validation metrics were slightly lower than training, the model maintained a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F1 Score of 0.66</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accuracy of 0.68</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demonstrating robustness.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544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243241"/>
      </a:dk2>
      <a:lt2>
        <a:srgbClr val="E8E3E2"/>
      </a:lt2>
      <a:accent1>
        <a:srgbClr val="30B0C1"/>
      </a:accent1>
      <a:accent2>
        <a:srgbClr val="5097E9"/>
      </a:accent2>
      <a:accent3>
        <a:srgbClr val="7076ED"/>
      </a:accent3>
      <a:accent4>
        <a:srgbClr val="8850E9"/>
      </a:accent4>
      <a:accent5>
        <a:srgbClr val="D270ED"/>
      </a:accent5>
      <a:accent6>
        <a:srgbClr val="E950CA"/>
      </a:accent6>
      <a:hlink>
        <a:srgbClr val="AE7169"/>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337</TotalTime>
  <Words>1214</Words>
  <Application>Microsoft Office PowerPoint</Application>
  <PresentationFormat>Widescreen</PresentationFormat>
  <Paragraphs>118</Paragraphs>
  <Slides>15</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Aptos</vt:lpstr>
      <vt:lpstr>Aptos Display</vt:lpstr>
      <vt:lpstr>Arial</vt:lpstr>
      <vt:lpstr>Century Gothic</vt:lpstr>
      <vt:lpstr>Times New Roman</vt:lpstr>
      <vt:lpstr>Wingdings</vt:lpstr>
      <vt:lpstr>Office Theme</vt:lpstr>
      <vt:lpstr>BrushVTI</vt:lpstr>
      <vt:lpstr>DSCI-6004-01 NATURAL LANGUAGE PROCESSING GENERATING A CAPTION FROM AN IMAGE</vt:lpstr>
      <vt:lpstr>INTRODUCTION AND OBJECTIVES</vt:lpstr>
      <vt:lpstr>PowerPoint Presentation</vt:lpstr>
      <vt:lpstr>CHALLENGES AND RELEVANCE</vt:lpstr>
      <vt:lpstr>PowerPoint Presentation</vt:lpstr>
      <vt:lpstr>METHODOLOGY</vt:lpstr>
      <vt:lpstr>PowerPoint Presentation</vt:lpstr>
      <vt:lpstr>MODELS AND TECHNIQUES</vt:lpstr>
      <vt:lpstr>RESULTS AND ANALYSIS</vt:lpstr>
      <vt:lpstr>ACCURACY, F-1 SCORE AND LOSS CURVES</vt:lpstr>
      <vt:lpstr>PowerPoint Presentation</vt:lpstr>
      <vt:lpstr>OUTPUT SNIPPITS </vt:lpstr>
      <vt:lpstr>CONCLUSION AND RECOMMENDATIONS</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Vaddepalli, Gnaneswari</dc:creator>
  <cp:lastModifiedBy>Sneha Reddy</cp:lastModifiedBy>
  <cp:revision>4</cp:revision>
  <dcterms:created xsi:type="dcterms:W3CDTF">2024-12-06T18:01:52Z</dcterms:created>
  <dcterms:modified xsi:type="dcterms:W3CDTF">2024-12-07T00:06:15Z</dcterms:modified>
</cp:coreProperties>
</file>