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4"/>
  </p:sldMasterIdLst>
  <p:sldIdLst>
    <p:sldId id="259" r:id="rId5"/>
    <p:sldId id="260" r:id="rId6"/>
    <p:sldId id="256" r:id="rId7"/>
    <p:sldId id="257" r:id="rId8"/>
    <p:sldId id="258" r:id="rId9"/>
    <p:sldId id="269" r:id="rId10"/>
    <p:sldId id="287" r:id="rId11"/>
    <p:sldId id="288" r:id="rId12"/>
    <p:sldId id="281" r:id="rId13"/>
    <p:sldId id="283" r:id="rId14"/>
    <p:sldId id="284" r:id="rId15"/>
    <p:sldId id="285" r:id="rId16"/>
    <p:sldId id="262" r:id="rId17"/>
    <p:sldId id="263" r:id="rId18"/>
    <p:sldId id="280" r:id="rId19"/>
    <p:sldId id="266" r:id="rId20"/>
    <p:sldId id="270" r:id="rId21"/>
    <p:sldId id="273" r:id="rId22"/>
    <p:sldId id="277" r:id="rId23"/>
    <p:sldId id="278" r:id="rId24"/>
    <p:sldId id="279" r:id="rId25"/>
    <p:sldId id="286" r:id="rId26"/>
    <p:sldId id="265" r:id="rId27"/>
    <p:sldId id="272"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6424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64426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0918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088696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4105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742721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205849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58741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71468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34946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929172-4BF7-429F-BA25-7E9D1A4215E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601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929172-4BF7-429F-BA25-7E9D1A4215EE}"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427579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929172-4BF7-429F-BA25-7E9D1A4215EE}"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65097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9172-4BF7-429F-BA25-7E9D1A4215EE}"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14653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81315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62470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929172-4BF7-429F-BA25-7E9D1A4215EE}" type="datetimeFigureOut">
              <a:rPr lang="en-US" smtClean="0"/>
              <a:t>6/21/2022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66EA62-41C5-4F9A-A915-5B0BC739C923}" type="slidenum">
              <a:rPr lang="en-US" smtClean="0"/>
              <a:t>‹#›</a:t>
            </a:fld>
            <a:endParaRPr lang="en-US"/>
          </a:p>
        </p:txBody>
      </p:sp>
    </p:spTree>
    <p:extLst>
      <p:ext uri="{BB962C8B-B14F-4D97-AF65-F5344CB8AC3E}">
        <p14:creationId xmlns:p14="http://schemas.microsoft.com/office/powerpoint/2010/main" val="130138358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linode.com/docs/applications/big-data/how-to-scrape-a-website-with-beautiful-sou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scrapy.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7E82-C7AE-B649-FFB3-3B09A9D62CE6}"/>
              </a:ext>
            </a:extLst>
          </p:cNvPr>
          <p:cNvSpPr>
            <a:spLocks noGrp="1"/>
          </p:cNvSpPr>
          <p:nvPr>
            <p:ph type="title"/>
          </p:nvPr>
        </p:nvSpPr>
        <p:spPr>
          <a:xfrm>
            <a:off x="1315451" y="2085475"/>
            <a:ext cx="10018713" cy="1752599"/>
          </a:xfrm>
        </p:spPr>
        <p:txBody>
          <a:bodyPr>
            <a:normAutofit/>
          </a:bodyPr>
          <a:lstStyle/>
          <a:p>
            <a:r>
              <a:rPr lang="en-US" b="1" dirty="0">
                <a:latin typeface="Times New Roman" panose="02020603050405020304" pitchFamily="18" charset="0"/>
                <a:cs typeface="Times New Roman" panose="02020603050405020304" pitchFamily="18" charset="0"/>
              </a:rPr>
              <a:t>TERM PAPER: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WEB SCRAPING USING PYTHON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17915D-B6C9-6D59-397A-D5B593A5F837}"/>
              </a:ext>
            </a:extLst>
          </p:cNvPr>
          <p:cNvSpPr>
            <a:spLocks noGrp="1"/>
          </p:cNvSpPr>
          <p:nvPr>
            <p:ph idx="1"/>
          </p:nvPr>
        </p:nvSpPr>
        <p:spPr>
          <a:xfrm>
            <a:off x="6901297" y="4236532"/>
            <a:ext cx="4941080" cy="1597870"/>
          </a:xfrm>
        </p:spPr>
        <p:txBody>
          <a:bodyPr>
            <a:noAutofit/>
          </a:bodyPr>
          <a:lstStyle/>
          <a:p>
            <a:r>
              <a:rPr lang="en-US" b="1" dirty="0">
                <a:latin typeface="Times New Roman" panose="02020603050405020304" pitchFamily="18" charset="0"/>
                <a:cs typeface="Times New Roman" panose="02020603050405020304" pitchFamily="18" charset="0"/>
              </a:rPr>
              <a:t>Submitted By :</a:t>
            </a:r>
          </a:p>
          <a:p>
            <a:pPr marL="0" indent="0">
              <a:buNone/>
            </a:pPr>
            <a:r>
              <a:rPr lang="en-IN" b="1" dirty="0">
                <a:latin typeface="Times New Roman" panose="02020603050405020304" pitchFamily="18" charset="0"/>
                <a:cs typeface="Times New Roman" panose="02020603050405020304" pitchFamily="18" charset="0"/>
              </a:rPr>
              <a:t>   V</a:t>
            </a:r>
            <a:r>
              <a:rPr lang="en-IN" sz="1100" b="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GNANESWAR (U19CB096)</a:t>
            </a:r>
          </a:p>
          <a:p>
            <a:pPr marL="0" indent="0">
              <a:buNone/>
            </a:pPr>
            <a:r>
              <a:rPr lang="en-IN" b="1" dirty="0">
                <a:latin typeface="Times New Roman" panose="02020603050405020304" pitchFamily="18" charset="0"/>
                <a:cs typeface="Times New Roman" panose="02020603050405020304" pitchFamily="18" charset="0"/>
              </a:rPr>
              <a:t>   V.V.HARIPRASAD (U19CB101)</a:t>
            </a:r>
          </a:p>
          <a:p>
            <a:pPr marL="0" indent="0">
              <a:buNone/>
            </a:pPr>
            <a:r>
              <a:rPr lang="en-IN" b="1" dirty="0">
                <a:latin typeface="Times New Roman" panose="02020603050405020304" pitchFamily="18" charset="0"/>
                <a:cs typeface="Times New Roman" panose="02020603050405020304" pitchFamily="18" charset="0"/>
              </a:rPr>
              <a:t>    Y.CHAITANYA SAI (U19CB124)</a:t>
            </a:r>
          </a:p>
          <a:p>
            <a:pPr marL="0" indent="0">
              <a:buNone/>
            </a:pPr>
            <a:r>
              <a:rPr lang="en-IN" b="1" dirty="0">
                <a:latin typeface="Times New Roman" panose="02020603050405020304" pitchFamily="18" charset="0"/>
                <a:cs typeface="Times New Roman" panose="02020603050405020304" pitchFamily="18" charset="0"/>
              </a:rPr>
              <a:t>    CSE-T</a:t>
            </a:r>
          </a:p>
          <a:p>
            <a:pPr marL="0" indent="0">
              <a:buNone/>
            </a:pPr>
            <a:r>
              <a:rPr lang="en-IN" b="1" dirty="0">
                <a:latin typeface="Times New Roman" panose="02020603050405020304" pitchFamily="18" charset="0"/>
                <a:cs typeface="Times New Roman" panose="02020603050405020304" pitchFamily="18" charset="0"/>
              </a:rPr>
              <a:t>   </a:t>
            </a:r>
          </a:p>
          <a:p>
            <a:pPr marL="0" indent="0">
              <a:buNone/>
            </a:pPr>
            <a:r>
              <a:rPr lang="en-IN" b="1" dirty="0">
                <a:latin typeface="Times New Roman" panose="02020603050405020304" pitchFamily="18" charset="0"/>
                <a:cs typeface="Times New Roman" panose="02020603050405020304" pitchFamily="18" charset="0"/>
              </a:rPr>
              <a:t> </a:t>
            </a:r>
          </a:p>
        </p:txBody>
      </p:sp>
      <p:pic>
        <p:nvPicPr>
          <p:cNvPr id="4" name="Picture 3" descr="C:\Users\Admin\Desktop\bh.png">
            <a:extLst>
              <a:ext uri="{FF2B5EF4-FFF2-40B4-BE49-F238E27FC236}">
                <a16:creationId xmlns:a16="http://schemas.microsoft.com/office/drawing/2014/main" id="{8DCAD6A7-5253-9607-A862-B2368745789D}"/>
              </a:ext>
            </a:extLst>
          </p:cNvPr>
          <p:cNvPicPr>
            <a:picLocks noChangeAspect="1" noChangeArrowheads="1"/>
          </p:cNvPicPr>
          <p:nvPr/>
        </p:nvPicPr>
        <p:blipFill>
          <a:blip r:embed="rId2"/>
          <a:srcRect/>
          <a:stretch>
            <a:fillRect/>
          </a:stretch>
        </p:blipFill>
        <p:spPr bwMode="auto">
          <a:xfrm>
            <a:off x="1233587" y="457200"/>
            <a:ext cx="10958413" cy="1491916"/>
          </a:xfrm>
          <a:prstGeom prst="rect">
            <a:avLst/>
          </a:prstGeom>
          <a:noFill/>
        </p:spPr>
      </p:pic>
    </p:spTree>
    <p:extLst>
      <p:ext uri="{BB962C8B-B14F-4D97-AF65-F5344CB8AC3E}">
        <p14:creationId xmlns:p14="http://schemas.microsoft.com/office/powerpoint/2010/main" val="402399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2BA83-1646-7489-02C1-5B576E756E3F}"/>
              </a:ext>
            </a:extLst>
          </p:cNvPr>
          <p:cNvSpPr>
            <a:spLocks noGrp="1"/>
          </p:cNvSpPr>
          <p:nvPr>
            <p:ph idx="1"/>
          </p:nvPr>
        </p:nvSpPr>
        <p:spPr>
          <a:xfrm>
            <a:off x="1591808" y="2579512"/>
            <a:ext cx="10018713" cy="3124201"/>
          </a:xfrm>
        </p:spPr>
        <p:txBody>
          <a:bodyPr>
            <a:noAutofit/>
          </a:bodyPr>
          <a:lstStyle/>
          <a:p>
            <a:pPr marL="0" indent="0">
              <a:buNone/>
            </a:pPr>
            <a:r>
              <a:rPr lang="en-US" sz="2800" b="1" dirty="0">
                <a:solidFill>
                  <a:srgbClr val="151515"/>
                </a:solidFill>
                <a:latin typeface="Times New Roman" panose="02020603050405020304" pitchFamily="18" charset="0"/>
                <a:cs typeface="Times New Roman" panose="02020603050405020304" pitchFamily="18" charset="0"/>
              </a:rPr>
              <a:t>Use the requests library to download web pages</a:t>
            </a:r>
            <a:endParaRPr lang="en-US" sz="2800" dirty="0">
              <a:solidFill>
                <a:srgbClr val="151515"/>
              </a:solidFill>
              <a:latin typeface="Times New Roman" panose="02020603050405020304" pitchFamily="18" charset="0"/>
              <a:cs typeface="Times New Roman" panose="02020603050405020304" pitchFamily="18" charset="0"/>
            </a:endParaRPr>
          </a:p>
          <a:p>
            <a:pPr lvl="1"/>
            <a:r>
              <a:rPr lang="en-US" sz="2800" dirty="0">
                <a:solidFill>
                  <a:srgbClr val="151515"/>
                </a:solidFill>
                <a:latin typeface="Times New Roman" panose="02020603050405020304" pitchFamily="18" charset="0"/>
                <a:cs typeface="Times New Roman" panose="02020603050405020304" pitchFamily="18" charset="0"/>
              </a:rPr>
              <a:t>Inspect the website's HTML source and identify the right URLs to download.</a:t>
            </a:r>
          </a:p>
          <a:p>
            <a:pPr lvl="1"/>
            <a:r>
              <a:rPr lang="en-US" sz="2800" dirty="0">
                <a:solidFill>
                  <a:srgbClr val="151515"/>
                </a:solidFill>
                <a:latin typeface="Times New Roman" panose="02020603050405020304" pitchFamily="18" charset="0"/>
                <a:cs typeface="Times New Roman" panose="02020603050405020304" pitchFamily="18" charset="0"/>
              </a:rPr>
              <a:t>Download and save web pages locally using the requests library.</a:t>
            </a:r>
          </a:p>
          <a:p>
            <a:pPr lvl="1"/>
            <a:r>
              <a:rPr lang="en-US" sz="2800" dirty="0">
                <a:solidFill>
                  <a:srgbClr val="151515"/>
                </a:solidFill>
                <a:latin typeface="Times New Roman" panose="02020603050405020304" pitchFamily="18" charset="0"/>
                <a:cs typeface="Times New Roman" panose="02020603050405020304" pitchFamily="18" charset="0"/>
              </a:rPr>
              <a:t>Create a function to automate downloading for different topics/search queries.</a:t>
            </a:r>
          </a:p>
          <a:p>
            <a:pPr marL="0" indent="0">
              <a:buNone/>
            </a:pP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59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2BA83-1646-7489-02C1-5B576E756E3F}"/>
              </a:ext>
            </a:extLst>
          </p:cNvPr>
          <p:cNvSpPr>
            <a:spLocks noGrp="1"/>
          </p:cNvSpPr>
          <p:nvPr>
            <p:ph idx="1"/>
          </p:nvPr>
        </p:nvSpPr>
        <p:spPr>
          <a:xfrm>
            <a:off x="1603882" y="2642646"/>
            <a:ext cx="10018713" cy="3124201"/>
          </a:xfrm>
        </p:spPr>
        <p:txBody>
          <a:bodyPr>
            <a:noAutofit/>
          </a:bodyPr>
          <a:lstStyle/>
          <a:p>
            <a:pPr marL="0" indent="0" algn="l">
              <a:buNone/>
            </a:pPr>
            <a:r>
              <a:rPr lang="en-US" sz="2800" b="1" i="0" dirty="0">
                <a:solidFill>
                  <a:srgbClr val="151515"/>
                </a:solidFill>
                <a:effectLst/>
                <a:latin typeface="Times New Roman" panose="02020603050405020304" pitchFamily="18" charset="0"/>
                <a:cs typeface="Times New Roman" panose="02020603050405020304" pitchFamily="18" charset="0"/>
              </a:rPr>
              <a:t>Use Beautiful Soup to parse and extract information</a:t>
            </a:r>
            <a:endParaRPr lang="en-US" sz="2800" b="0" i="0" dirty="0">
              <a:solidFill>
                <a:srgbClr val="151515"/>
              </a:solidFill>
              <a:effectLst/>
              <a:latin typeface="Times New Roman" panose="02020603050405020304" pitchFamily="18" charset="0"/>
              <a:cs typeface="Times New Roman" panose="02020603050405020304" pitchFamily="18" charset="0"/>
            </a:endParaRPr>
          </a:p>
          <a:p>
            <a:pPr lvl="1"/>
            <a:r>
              <a:rPr lang="en-US" sz="2800" b="0" i="0" dirty="0">
                <a:solidFill>
                  <a:srgbClr val="151515"/>
                </a:solidFill>
                <a:effectLst/>
                <a:latin typeface="Times New Roman" panose="02020603050405020304" pitchFamily="18" charset="0"/>
                <a:cs typeface="Times New Roman" panose="02020603050405020304" pitchFamily="18" charset="0"/>
              </a:rPr>
              <a:t>Parse and explore the structure of downloaded web pages using Beautiful soup.</a:t>
            </a:r>
          </a:p>
          <a:p>
            <a:pPr lvl="1"/>
            <a:r>
              <a:rPr lang="en-US" sz="2800" b="0" i="0" dirty="0">
                <a:solidFill>
                  <a:srgbClr val="151515"/>
                </a:solidFill>
                <a:effectLst/>
                <a:latin typeface="Times New Roman" panose="02020603050405020304" pitchFamily="18" charset="0"/>
                <a:cs typeface="Times New Roman" panose="02020603050405020304" pitchFamily="18" charset="0"/>
              </a:rPr>
              <a:t>Use the right properties and methods to extract the required information.</a:t>
            </a:r>
          </a:p>
          <a:p>
            <a:pPr lvl="1"/>
            <a:r>
              <a:rPr lang="en-US" sz="2800" b="0" i="0" dirty="0">
                <a:solidFill>
                  <a:srgbClr val="151515"/>
                </a:solidFill>
                <a:effectLst/>
                <a:latin typeface="Times New Roman" panose="02020603050405020304" pitchFamily="18" charset="0"/>
                <a:cs typeface="Times New Roman" panose="02020603050405020304" pitchFamily="18" charset="0"/>
              </a:rPr>
              <a:t>Create functions to extract from the page into lists and dictionaries.</a:t>
            </a:r>
          </a:p>
          <a:p>
            <a:pPr lvl="1"/>
            <a:r>
              <a:rPr lang="en-US" sz="2800" b="0" i="0" dirty="0">
                <a:solidFill>
                  <a:srgbClr val="151515"/>
                </a:solidFill>
                <a:effectLst/>
                <a:latin typeface="Times New Roman" panose="02020603050405020304" pitchFamily="18" charset="0"/>
                <a:cs typeface="Times New Roman" panose="02020603050405020304" pitchFamily="18" charset="0"/>
              </a:rPr>
              <a:t>(Optional) Use a REST API to acquire additional information if required.</a:t>
            </a:r>
          </a:p>
          <a:p>
            <a:br>
              <a:rPr lang="en-US" sz="2800" dirty="0"/>
            </a:br>
            <a:endParaRPr lang="en-IN" sz="2800" dirty="0"/>
          </a:p>
        </p:txBody>
      </p:sp>
    </p:spTree>
    <p:extLst>
      <p:ext uri="{BB962C8B-B14F-4D97-AF65-F5344CB8AC3E}">
        <p14:creationId xmlns:p14="http://schemas.microsoft.com/office/powerpoint/2010/main" val="200581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2BA83-1646-7489-02C1-5B576E756E3F}"/>
              </a:ext>
            </a:extLst>
          </p:cNvPr>
          <p:cNvSpPr>
            <a:spLocks noGrp="1"/>
          </p:cNvSpPr>
          <p:nvPr>
            <p:ph idx="1"/>
          </p:nvPr>
        </p:nvSpPr>
        <p:spPr>
          <a:xfrm>
            <a:off x="1586185" y="2232166"/>
            <a:ext cx="10018713" cy="3124201"/>
          </a:xfrm>
        </p:spPr>
        <p:txBody>
          <a:bodyPr>
            <a:noAutofit/>
          </a:bodyPr>
          <a:lstStyle/>
          <a:p>
            <a:pPr marL="0" indent="0" algn="l">
              <a:buNone/>
            </a:pPr>
            <a:r>
              <a:rPr lang="en-US" sz="2800" b="1" i="0" dirty="0">
                <a:solidFill>
                  <a:srgbClr val="151515"/>
                </a:solidFill>
                <a:effectLst/>
                <a:latin typeface="Times New Roman" panose="02020603050405020304" pitchFamily="18" charset="0"/>
                <a:cs typeface="Times New Roman" panose="02020603050405020304" pitchFamily="18" charset="0"/>
              </a:rPr>
              <a:t>Create CSV file(s) with the extracted information</a:t>
            </a:r>
          </a:p>
          <a:p>
            <a:pPr algn="l">
              <a:buFont typeface="+mj-lt"/>
              <a:buAutoNum type="arabicPeriod"/>
            </a:pPr>
            <a:endParaRPr lang="en-US" sz="2800" b="0" i="0" dirty="0">
              <a:solidFill>
                <a:srgbClr val="151515"/>
              </a:solidFill>
              <a:effectLst/>
              <a:latin typeface="Times New Roman" panose="02020603050405020304" pitchFamily="18" charset="0"/>
              <a:cs typeface="Times New Roman" panose="02020603050405020304" pitchFamily="18" charset="0"/>
            </a:endParaRPr>
          </a:p>
          <a:p>
            <a:pPr lvl="1"/>
            <a:r>
              <a:rPr lang="en-US" sz="2800" b="0" i="0" dirty="0">
                <a:solidFill>
                  <a:srgbClr val="151515"/>
                </a:solidFill>
                <a:effectLst/>
                <a:latin typeface="Times New Roman" panose="02020603050405020304" pitchFamily="18" charset="0"/>
                <a:cs typeface="Times New Roman" panose="02020603050405020304" pitchFamily="18" charset="0"/>
              </a:rPr>
              <a:t>Create functions for the end-to-end process of downloading, parsing, and saving CSVs.</a:t>
            </a:r>
          </a:p>
          <a:p>
            <a:pPr lvl="1"/>
            <a:r>
              <a:rPr lang="en-US" sz="2800" b="0" i="0" dirty="0">
                <a:solidFill>
                  <a:srgbClr val="151515"/>
                </a:solidFill>
                <a:effectLst/>
                <a:latin typeface="Times New Roman" panose="02020603050405020304" pitchFamily="18" charset="0"/>
                <a:cs typeface="Times New Roman" panose="02020603050405020304" pitchFamily="18" charset="0"/>
              </a:rPr>
              <a:t>Execute the function with different inputs to create a dataset of CSV files.</a:t>
            </a:r>
          </a:p>
          <a:p>
            <a:pPr lvl="1"/>
            <a:r>
              <a:rPr lang="en-US" sz="2800" b="0" i="0" dirty="0">
                <a:solidFill>
                  <a:srgbClr val="151515"/>
                </a:solidFill>
                <a:effectLst/>
                <a:latin typeface="Times New Roman" panose="02020603050405020304" pitchFamily="18" charset="0"/>
                <a:cs typeface="Times New Roman" panose="02020603050405020304" pitchFamily="18" charset="0"/>
              </a:rPr>
              <a:t>Verify the information in the CSV files by reading them back</a:t>
            </a:r>
          </a:p>
          <a:p>
            <a:endParaRPr lang="en-IN" sz="2800" dirty="0"/>
          </a:p>
        </p:txBody>
      </p:sp>
    </p:spTree>
    <p:extLst>
      <p:ext uri="{BB962C8B-B14F-4D97-AF65-F5344CB8AC3E}">
        <p14:creationId xmlns:p14="http://schemas.microsoft.com/office/powerpoint/2010/main" val="87252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7915D-B6C9-6D59-397A-D5B593A5F837}"/>
              </a:ext>
            </a:extLst>
          </p:cNvPr>
          <p:cNvSpPr>
            <a:spLocks noGrp="1"/>
          </p:cNvSpPr>
          <p:nvPr>
            <p:ph idx="1"/>
          </p:nvPr>
        </p:nvSpPr>
        <p:spPr>
          <a:xfrm>
            <a:off x="1536570" y="326519"/>
            <a:ext cx="9578261" cy="2762552"/>
          </a:xfrm>
        </p:spPr>
        <p:txBody>
          <a:bodyPr/>
          <a:lstStyle/>
          <a:p>
            <a:r>
              <a:rPr lang="en-US" sz="2800" b="0" i="0" dirty="0">
                <a:solidFill>
                  <a:srgbClr val="000000"/>
                </a:solidFill>
                <a:effectLst/>
                <a:latin typeface="Linux Libertine Display G" panose="02000503000000000000" pitchFamily="2" charset="0"/>
                <a:ea typeface="Linux Libertine Display G" panose="02000503000000000000" pitchFamily="2" charset="0"/>
                <a:cs typeface="Linux Libertine Display G" panose="02000503000000000000" pitchFamily="2" charset="0"/>
                <a:hlinkClick r:id="rId2"/>
              </a:rPr>
              <a:t>Beautiful Soup</a:t>
            </a:r>
            <a:r>
              <a:rPr lang="en-US" sz="2800" b="0" i="0" dirty="0">
                <a:solidFill>
                  <a:srgbClr val="000000"/>
                </a:solidFill>
                <a:effectLst/>
                <a:latin typeface="Linux Libertine Display G" panose="02000503000000000000" pitchFamily="2" charset="0"/>
                <a:ea typeface="Linux Libertine Display G" panose="02000503000000000000" pitchFamily="2" charset="0"/>
                <a:cs typeface="Linux Libertine Display G" panose="02000503000000000000" pitchFamily="2" charset="0"/>
              </a:rPr>
              <a:t> </a:t>
            </a:r>
            <a:r>
              <a:rPr lang="en-US" b="0" i="0" dirty="0">
                <a:solidFill>
                  <a:srgbClr val="000000"/>
                </a:solidFill>
                <a:effectLst/>
                <a:latin typeface="Linux Libertine Display G" panose="02000503000000000000" pitchFamily="2" charset="0"/>
                <a:ea typeface="Linux Libertine Display G" panose="02000503000000000000" pitchFamily="2" charset="0"/>
                <a:cs typeface="Linux Libertine Display G" panose="02000503000000000000" pitchFamily="2" charset="0"/>
              </a:rPr>
              <a:t>is a Python library for pulling data out of HTML and XML files. It is mainly designed for projects like screen-scraping. This library provides simple methods and Pythonic idioms for navigating, searching, and modifying a parse tree.</a:t>
            </a:r>
            <a:endParaRPr lang="en-IN" dirty="0">
              <a:latin typeface="Linux Libertine Display G" panose="02000503000000000000" pitchFamily="2" charset="0"/>
              <a:ea typeface="Linux Libertine Display G" panose="02000503000000000000" pitchFamily="2" charset="0"/>
              <a:cs typeface="Linux Libertine Display G" panose="02000503000000000000" pitchFamily="2" charset="0"/>
            </a:endParaRPr>
          </a:p>
        </p:txBody>
      </p:sp>
      <p:sp>
        <p:nvSpPr>
          <p:cNvPr id="6" name="Rectangle 1">
            <a:extLst>
              <a:ext uri="{FF2B5EF4-FFF2-40B4-BE49-F238E27FC236}">
                <a16:creationId xmlns:a16="http://schemas.microsoft.com/office/drawing/2014/main" id="{D1BB21E5-8734-F6DD-FA17-28C55524B5C9}"/>
              </a:ext>
            </a:extLst>
          </p:cNvPr>
          <p:cNvSpPr>
            <a:spLocks noChangeArrowheads="1"/>
          </p:cNvSpPr>
          <p:nvPr/>
        </p:nvSpPr>
        <p:spPr bwMode="auto">
          <a:xfrm>
            <a:off x="1454336" y="2710518"/>
            <a:ext cx="9308642" cy="24763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rPr>
              <a:t>import</a:t>
            </a:r>
            <a:r>
              <a:rPr kumimoji="0" lang="en-US" altLang="en-US" sz="2000" b="0" i="0" u="none" strike="noStrike" cap="none" normalizeH="0" baseline="0" dirty="0">
                <a:ln>
                  <a:noFill/>
                </a:ln>
                <a:solidFill>
                  <a:srgbClr val="000000"/>
                </a:solidFill>
                <a:effectLst/>
                <a:latin typeface="Courier New" panose="02070309020205020404" pitchFamily="49" charset="0"/>
              </a:rPr>
              <a:t> urllib3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rPr>
              <a:t>from</a:t>
            </a:r>
            <a:r>
              <a:rPr kumimoji="0" lang="en-US" altLang="en-US" sz="2000" b="0" i="0" u="none" strike="noStrike" cap="none" normalizeH="0" baseline="0" dirty="0">
                <a:ln>
                  <a:noFill/>
                </a:ln>
                <a:solidFill>
                  <a:srgbClr val="000000"/>
                </a:solidFill>
                <a:effectLst/>
                <a:latin typeface="Courier New" panose="02070309020205020404" pitchFamily="49" charset="0"/>
              </a:rPr>
              <a:t> bs4 </a:t>
            </a:r>
            <a:r>
              <a:rPr kumimoji="0" lang="en-US" altLang="en-US" sz="2000" b="0" i="0" u="none" strike="noStrike" cap="none" normalizeH="0" baseline="0" dirty="0">
                <a:ln>
                  <a:noFill/>
                </a:ln>
                <a:solidFill>
                  <a:srgbClr val="000088"/>
                </a:solidFill>
                <a:effectLst/>
                <a:latin typeface="Courier New" panose="02070309020205020404" pitchFamily="49" charset="0"/>
              </a:rPr>
              <a:t>import</a:t>
            </a:r>
            <a:r>
              <a:rPr lang="en-US" altLang="en-US" sz="2000" dirty="0">
                <a:solidFill>
                  <a:srgbClr val="000000"/>
                </a:solidFill>
                <a:latin typeface="Courier New" panose="02070309020205020404" pitchFamily="49" charset="0"/>
              </a:rPr>
              <a:t> </a:t>
            </a:r>
            <a:r>
              <a:rPr kumimoji="0" lang="en-US" altLang="en-US" sz="2000" b="0" i="0" u="none" strike="noStrike" cap="none" normalizeH="0" baseline="0" dirty="0" err="1">
                <a:ln>
                  <a:noFill/>
                </a:ln>
                <a:solidFill>
                  <a:srgbClr val="660066"/>
                </a:solidFill>
                <a:effectLst/>
                <a:latin typeface="Courier New" panose="02070309020205020404" pitchFamily="49" charset="0"/>
              </a:rPr>
              <a:t>BeautifulSoup</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http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urllib3</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660066"/>
                </a:solidFill>
                <a:effectLst/>
                <a:latin typeface="Courier New" panose="02070309020205020404" pitchFamily="49" charset="0"/>
              </a:rPr>
              <a:t>PoolManager</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r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http</a:t>
            </a:r>
            <a:r>
              <a:rPr kumimoji="0" lang="en-US" altLang="en-US" sz="2000" b="0" i="0" u="none" strike="noStrike" cap="none" normalizeH="0" baseline="0" dirty="0" err="1">
                <a:ln>
                  <a:noFill/>
                </a:ln>
                <a:solidFill>
                  <a:srgbClr val="6666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request</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rPr>
              <a:t>GET'</a:t>
            </a:r>
            <a:r>
              <a:rPr kumimoji="0" lang="en-US" altLang="en-US" sz="2000" b="0" i="0" u="none" strike="noStrike" cap="none" normalizeH="0" baseline="0" dirty="0" err="1">
                <a:ln>
                  <a:noFill/>
                </a:ln>
                <a:solidFill>
                  <a:srgbClr val="666600"/>
                </a:solidFill>
                <a:effectLst/>
                <a:latin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rPr>
              <a:t>'https</a:t>
            </a:r>
            <a:r>
              <a:rPr kumimoji="0" lang="en-US" altLang="en-US" sz="2000" b="0" i="0" u="none" strike="noStrike" cap="none" normalizeH="0" baseline="0" dirty="0">
                <a:ln>
                  <a:noFill/>
                </a:ln>
                <a:solidFill>
                  <a:srgbClr val="008800"/>
                </a:solidFill>
                <a:effectLst/>
                <a:latin typeface="Courier New" panose="02070309020205020404" pitchFamily="49" charset="0"/>
              </a:rPr>
              <a:t>://authoraditiagarwal.com'</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soup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660066"/>
                </a:solidFill>
                <a:effectLst/>
                <a:latin typeface="Courier New" panose="02070309020205020404" pitchFamily="49" charset="0"/>
              </a:rPr>
              <a:t>BeautifulSoup</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r</a:t>
            </a:r>
            <a:r>
              <a:rPr kumimoji="0" lang="en-US" altLang="en-US" sz="2000" b="0" i="0" u="none" strike="noStrike" cap="none" normalizeH="0" baseline="0" dirty="0" err="1">
                <a:ln>
                  <a:noFill/>
                </a:ln>
                <a:solidFill>
                  <a:srgbClr val="6666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data</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err="1">
                <a:ln>
                  <a:noFill/>
                </a:ln>
                <a:solidFill>
                  <a:srgbClr val="008800"/>
                </a:solidFill>
                <a:effectLst/>
                <a:latin typeface="Courier New" panose="02070309020205020404" pitchFamily="49" charset="0"/>
              </a:rPr>
              <a:t>lxml</a:t>
            </a:r>
            <a:r>
              <a:rPr kumimoji="0" lang="en-US" altLang="en-US" sz="2000" b="0" i="0" u="none" strike="noStrike" cap="none" normalizeH="0" baseline="0" dirty="0">
                <a:ln>
                  <a:noFill/>
                </a:ln>
                <a:solidFill>
                  <a:srgbClr val="008800"/>
                </a:solidFill>
                <a:effectLst/>
                <a:latin typeface="Courier New" panose="02070309020205020404" pitchFamily="49" charset="0"/>
              </a:rPr>
              <a:t>’</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rPr>
              <a:t>print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soup</a:t>
            </a:r>
            <a:r>
              <a:rPr kumimoji="0" lang="en-US" altLang="en-US" sz="2000" b="0" i="0" u="none" strike="noStrike" cap="none" normalizeH="0" baseline="0" dirty="0" err="1">
                <a:ln>
                  <a:noFill/>
                </a:ln>
                <a:solidFill>
                  <a:srgbClr val="6666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title</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rPr>
              <a:t>print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soup</a:t>
            </a:r>
            <a:r>
              <a:rPr kumimoji="0" lang="en-US" altLang="en-US" sz="2000" b="0" i="0" u="none" strike="noStrike" cap="none" normalizeH="0" baseline="0" dirty="0" err="1">
                <a:ln>
                  <a:noFill/>
                </a:ln>
                <a:solidFill>
                  <a:srgbClr val="6666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title</a:t>
            </a:r>
            <a:r>
              <a:rPr kumimoji="0" lang="en-US" altLang="en-US" sz="2000" b="0" i="0" u="none" strike="noStrike" cap="none" normalizeH="0" baseline="0" dirty="0" err="1">
                <a:ln>
                  <a:noFill/>
                </a:ln>
                <a:solidFill>
                  <a:srgbClr val="666600"/>
                </a:solidFill>
                <a:effectLst/>
                <a:latin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rPr>
              <a:t>text</a:t>
            </a:r>
            <a:r>
              <a:rPr kumimoji="0" lang="en-US" altLang="en-US" sz="2000" b="0" i="0" u="none" strike="noStrike" cap="none" normalizeH="0" baseline="0" dirty="0">
                <a:ln>
                  <a:noFill/>
                </a:ln>
                <a:solidFill>
                  <a:srgbClr val="666600"/>
                </a:solidFill>
                <a:effectLst/>
                <a:latin typeface="Courier New" panose="02070309020205020404" pitchFamily="49" charset="0"/>
              </a:rPr>
              <a:t>)</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7F095BE-B407-10EC-6B2F-E38EBAA3B51E}"/>
              </a:ext>
            </a:extLst>
          </p:cNvPr>
          <p:cNvSpPr>
            <a:spLocks noChangeArrowheads="1"/>
          </p:cNvSpPr>
          <p:nvPr/>
        </p:nvSpPr>
        <p:spPr bwMode="auto">
          <a:xfrm>
            <a:off x="1454336" y="5899021"/>
            <a:ext cx="9308642" cy="70788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rPr>
              <a:t>&lt;title&gt;Learn and Grow with Aditi Agarwal&lt;/title&gt;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rPr>
              <a:t> Learn and Grow with Aditi Agarwal</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D8B0CE7-BC4B-9AC5-3E06-9AC94F1C8048}"/>
              </a:ext>
            </a:extLst>
          </p:cNvPr>
          <p:cNvSpPr txBox="1"/>
          <p:nvPr/>
        </p:nvSpPr>
        <p:spPr>
          <a:xfrm>
            <a:off x="1454336" y="5358268"/>
            <a:ext cx="8539896" cy="461665"/>
          </a:xfrm>
          <a:prstGeom prst="rect">
            <a:avLst/>
          </a:prstGeom>
          <a:noFill/>
        </p:spPr>
        <p:txBody>
          <a:bodyPr wrap="square">
            <a:spAutoFit/>
          </a:bodyPr>
          <a:lstStyle/>
          <a:p>
            <a:r>
              <a:rPr lang="en-US" sz="2400" b="0" i="0" dirty="0">
                <a:solidFill>
                  <a:srgbClr val="000000"/>
                </a:solidFill>
                <a:effectLst/>
                <a:latin typeface="Linux Libertine Display G" panose="02000503000000000000" pitchFamily="2" charset="0"/>
                <a:ea typeface="Linux Libertine Display G" panose="02000503000000000000" pitchFamily="2" charset="0"/>
                <a:cs typeface="Linux Libertine Display G" panose="02000503000000000000" pitchFamily="2" charset="0"/>
              </a:rPr>
              <a:t>This is the output you will observe when you run this code </a:t>
            </a:r>
            <a:endParaRPr lang="en-IN" sz="2400" dirty="0">
              <a:latin typeface="Linux Libertine Display G" panose="02000503000000000000" pitchFamily="2" charset="0"/>
              <a:ea typeface="Linux Libertine Display G" panose="02000503000000000000" pitchFamily="2" charset="0"/>
              <a:cs typeface="Linux Libertine Display G" panose="02000503000000000000" pitchFamily="2" charset="0"/>
            </a:endParaRPr>
          </a:p>
        </p:txBody>
      </p:sp>
    </p:spTree>
    <p:extLst>
      <p:ext uri="{BB962C8B-B14F-4D97-AF65-F5344CB8AC3E}">
        <p14:creationId xmlns:p14="http://schemas.microsoft.com/office/powerpoint/2010/main" val="125268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7915D-B6C9-6D59-397A-D5B593A5F837}"/>
              </a:ext>
            </a:extLst>
          </p:cNvPr>
          <p:cNvSpPr>
            <a:spLocks noGrp="1"/>
          </p:cNvSpPr>
          <p:nvPr>
            <p:ph idx="1"/>
          </p:nvPr>
        </p:nvSpPr>
        <p:spPr>
          <a:xfrm>
            <a:off x="1474884" y="528892"/>
            <a:ext cx="10018713" cy="3124201"/>
          </a:xfrm>
        </p:spPr>
        <p:txBody>
          <a:bodyPr/>
          <a:lstStyle/>
          <a:p>
            <a:pPr marL="0" indent="0" algn="l">
              <a:buNone/>
            </a:pPr>
            <a:r>
              <a:rPr lang="en-US" b="1" i="0" u="sng" dirty="0">
                <a:effectLst/>
                <a:latin typeface="Times New Roman" panose="02020603050405020304" pitchFamily="18" charset="0"/>
                <a:cs typeface="Times New Roman" panose="02020603050405020304" pitchFamily="18" charset="0"/>
              </a:rPr>
              <a:t>Urllib3</a:t>
            </a:r>
          </a:p>
          <a:p>
            <a:pPr algn="just"/>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It is another Python library that can be used for retrieving data from URLs similar to the </a:t>
            </a:r>
            <a:r>
              <a:rPr lang="en-US" b="1"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requests</a:t>
            </a:r>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 library.</a:t>
            </a:r>
          </a:p>
          <a:p>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Using the </a:t>
            </a:r>
            <a:r>
              <a:rPr lang="en-US" b="1"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pip</a:t>
            </a:r>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 command, we can install </a:t>
            </a:r>
            <a:r>
              <a:rPr lang="en-US" b="1"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urllib3</a:t>
            </a:r>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 either in our virtual environment or in global installation.</a:t>
            </a:r>
            <a:endParaRPr lang="en-IN" dirty="0">
              <a:latin typeface="Times New Roman" panose="02020603050405020304" pitchFamily="18" charset="0"/>
              <a:ea typeface="Linux Libertine Display G" panose="02000503000000000000" pitchFamily="2" charset="0"/>
              <a:cs typeface="Times New Roman" panose="02020603050405020304" pitchFamily="18" charset="0"/>
            </a:endParaRPr>
          </a:p>
        </p:txBody>
      </p:sp>
      <p:sp>
        <p:nvSpPr>
          <p:cNvPr id="4" name="Rectangle 1">
            <a:extLst>
              <a:ext uri="{FF2B5EF4-FFF2-40B4-BE49-F238E27FC236}">
                <a16:creationId xmlns:a16="http://schemas.microsoft.com/office/drawing/2014/main" id="{32CEB037-5768-20D7-DC0C-CFBAEEFFEBB8}"/>
              </a:ext>
            </a:extLst>
          </p:cNvPr>
          <p:cNvSpPr>
            <a:spLocks noChangeArrowheads="1"/>
          </p:cNvSpPr>
          <p:nvPr/>
        </p:nvSpPr>
        <p:spPr bwMode="auto">
          <a:xfrm>
            <a:off x="1215399" y="3429000"/>
            <a:ext cx="10707692" cy="255454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rPr>
              <a:t>(base) D:\ProgramData&gt;pip install urllib3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rPr>
              <a:t>Collecting urllib3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rPr>
              <a:t>Using cached https://files.pythonhosted.org/packages/bd/c9/6fdd990019071a4a32a5e7cb78a1d92c5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rPr>
              <a:t>3851ef4f56f62a3486e6a7d8ffb/urllib3-1.23-py2.py3-none-any.whl Installing collected packages: urllib3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urier New" panose="02070309020205020404" pitchFamily="49" charset="0"/>
              </a:rPr>
              <a:t>Successfully installed urllib3-1.23</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6497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7915D-B6C9-6D59-397A-D5B593A5F837}"/>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It is a simple python web scraping library. It is an efficient HTTP library used for accessing web pages. With the help of </a:t>
            </a:r>
            <a:r>
              <a:rPr lang="en-US" b="1"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Requests</a:t>
            </a:r>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 we can get the raw HTML of web pages which can then be parsed for retrieving the data. Before using </a:t>
            </a:r>
            <a:r>
              <a:rPr lang="en-US" b="1"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requests</a:t>
            </a:r>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 let us understand its installation.</a:t>
            </a:r>
          </a:p>
          <a:p>
            <a:pPr marL="0" indent="0" algn="l">
              <a:buNone/>
            </a:pPr>
            <a:r>
              <a:rPr lang="en-US" b="1" i="0" dirty="0">
                <a:effectLst/>
                <a:latin typeface="Times New Roman" panose="02020603050405020304" pitchFamily="18" charset="0"/>
                <a:ea typeface="Linux Libertine Display G" panose="02000503000000000000" pitchFamily="2" charset="0"/>
                <a:cs typeface="Times New Roman" panose="02020603050405020304" pitchFamily="18" charset="0"/>
              </a:rPr>
              <a:t>Installing Requests</a:t>
            </a:r>
          </a:p>
          <a:p>
            <a:pPr algn="just"/>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We can install it in either on our virtual environment or on the global installation. With the help of </a:t>
            </a:r>
            <a:r>
              <a:rPr lang="en-US" b="1"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pip</a:t>
            </a:r>
            <a:r>
              <a:rPr lang="en-US"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 command, we can easily install it as follows −</a:t>
            </a:r>
          </a:p>
          <a:p>
            <a:pPr marL="0" indent="0">
              <a:buNone/>
            </a:pPr>
            <a:endParaRPr lang="en-IN" dirty="0"/>
          </a:p>
        </p:txBody>
      </p:sp>
      <p:sp>
        <p:nvSpPr>
          <p:cNvPr id="9" name="TextBox 8">
            <a:extLst>
              <a:ext uri="{FF2B5EF4-FFF2-40B4-BE49-F238E27FC236}">
                <a16:creationId xmlns:a16="http://schemas.microsoft.com/office/drawing/2014/main" id="{E7EE577F-3572-186F-B1D1-DBEC4F00CEF9}"/>
              </a:ext>
            </a:extLst>
          </p:cNvPr>
          <p:cNvSpPr txBox="1"/>
          <p:nvPr/>
        </p:nvSpPr>
        <p:spPr>
          <a:xfrm>
            <a:off x="1484310" y="1572125"/>
            <a:ext cx="6096000" cy="523220"/>
          </a:xfrm>
          <a:prstGeom prst="rect">
            <a:avLst/>
          </a:prstGeom>
          <a:noFill/>
        </p:spPr>
        <p:txBody>
          <a:bodyPr wrap="square">
            <a:spAutoFit/>
          </a:bodyPr>
          <a:lstStyle/>
          <a:p>
            <a:pPr algn="l"/>
            <a:r>
              <a:rPr lang="en-IN" sz="2800" b="1" i="0" u="sng" dirty="0">
                <a:solidFill>
                  <a:srgbClr val="000000"/>
                </a:solidFill>
                <a:effectLst/>
                <a:latin typeface="Tinos"/>
              </a:rPr>
              <a:t>Python Requests</a:t>
            </a:r>
          </a:p>
        </p:txBody>
      </p:sp>
    </p:spTree>
    <p:extLst>
      <p:ext uri="{BB962C8B-B14F-4D97-AF65-F5344CB8AC3E}">
        <p14:creationId xmlns:p14="http://schemas.microsoft.com/office/powerpoint/2010/main" val="151151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0737907-66E4-380C-39FD-459DA4CAD47E}"/>
              </a:ext>
            </a:extLst>
          </p:cNvPr>
          <p:cNvSpPr>
            <a:spLocks noGrp="1" noChangeArrowheads="1"/>
          </p:cNvSpPr>
          <p:nvPr>
            <p:ph idx="1"/>
          </p:nvPr>
        </p:nvSpPr>
        <p:spPr bwMode="auto">
          <a:xfrm>
            <a:off x="144691" y="1413785"/>
            <a:ext cx="11902617" cy="42780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(base) D:\ProgramData&gt; pip install requests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Collecting requests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Using cached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https://files.pythonhosted.org/packages/65/47/7e02164a2a3db50ed6d8a6ab1d6d60b69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c4c3fdf57a284257925dfc12bda/requests-2.19.1-py2.py3-none-any.whl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Requirement already satisfied: </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idna</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&lt;2.8,&gt;=2.5 in d:\programdata\lib\sitepackages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(from requests) (2.6)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Requirement already satisfied: urllib3&lt;1.24,&gt;=1.21.1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d:\programdata\lib\site-packages (from requests) (1.22)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Requirement already satisfied: </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certifi</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&gt;=2017.4.17 in d:\programdata\lib\sitepackages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(from requests) (2018.1.18)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Requirement already satisfied: </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chardet</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&lt;3.1.0,&gt;=3.0.2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d:\programdata\lib\site-packages (from requests) (3.0.4)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Installing collected packages: requests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Successfully installed requests-2.19.</a:t>
            </a:r>
            <a:r>
              <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5797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8E3C0D-492D-7694-179E-9E6EF29D1185}"/>
              </a:ext>
            </a:extLst>
          </p:cNvPr>
          <p:cNvSpPr>
            <a:spLocks noGrp="1"/>
          </p:cNvSpPr>
          <p:nvPr>
            <p:ph type="body" idx="1"/>
          </p:nvPr>
        </p:nvSpPr>
        <p:spPr>
          <a:xfrm>
            <a:off x="1427748" y="1905000"/>
            <a:ext cx="10018711" cy="3048000"/>
          </a:xfrm>
        </p:spPr>
        <p:txBody>
          <a:bodyPr>
            <a:normAutofit fontScale="92500" lnSpcReduction="20000"/>
          </a:bodyPr>
          <a:lstStyle/>
          <a:p>
            <a:pPr algn="l"/>
            <a:r>
              <a:rPr lang="en-US" sz="4400" b="0" i="0" dirty="0">
                <a:effectLst/>
                <a:latin typeface="Times New Roman" panose="02020603050405020304" pitchFamily="18" charset="0"/>
                <a:cs typeface="Times New Roman" panose="02020603050405020304" pitchFamily="18" charset="0"/>
              </a:rPr>
              <a:t>Scrapy</a:t>
            </a:r>
          </a:p>
          <a:p>
            <a:pPr algn="just"/>
            <a:r>
              <a:rPr lang="en-US" sz="2800"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Scrapy was first released on June 26, 2008 licensed under BSD, with a milestone 1.0 releasing in June 2015. It provides us all the tools we need to extract, process and structure the data from websites.</a:t>
            </a:r>
          </a:p>
          <a:p>
            <a:pPr algn="l"/>
            <a:r>
              <a:rPr lang="en-US" sz="2800" b="0" i="0" dirty="0">
                <a:effectLst/>
                <a:latin typeface="Times New Roman" panose="02020603050405020304" pitchFamily="18" charset="0"/>
                <a:ea typeface="Linux Libertine Display G" panose="02000503000000000000" pitchFamily="2" charset="0"/>
                <a:cs typeface="Times New Roman" panose="02020603050405020304" pitchFamily="18" charset="0"/>
              </a:rPr>
              <a:t>Installing Scrapy</a:t>
            </a:r>
          </a:p>
          <a:p>
            <a:pPr algn="just"/>
            <a:r>
              <a:rPr lang="en-US" sz="2800"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Using the </a:t>
            </a:r>
            <a:r>
              <a:rPr lang="en-US" sz="2800" b="1"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pip</a:t>
            </a:r>
            <a:r>
              <a:rPr lang="en-US" sz="2800"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 command, we can install </a:t>
            </a:r>
            <a:r>
              <a:rPr lang="en-US" sz="2800" b="1"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urllib3</a:t>
            </a:r>
            <a:r>
              <a:rPr lang="en-US" sz="2800"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 either in our virtual environment or in global installation</a:t>
            </a:r>
            <a:r>
              <a:rPr lang="en-US" sz="3800"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a:t>
            </a:r>
          </a:p>
          <a:p>
            <a:endParaRPr lang="en-IN" dirty="0"/>
          </a:p>
        </p:txBody>
      </p:sp>
      <p:sp>
        <p:nvSpPr>
          <p:cNvPr id="5" name="Rectangle 2">
            <a:extLst>
              <a:ext uri="{FF2B5EF4-FFF2-40B4-BE49-F238E27FC236}">
                <a16:creationId xmlns:a16="http://schemas.microsoft.com/office/drawing/2014/main" id="{0BF2E5B6-6912-2100-DBBD-1E2576F077B7}"/>
              </a:ext>
            </a:extLst>
          </p:cNvPr>
          <p:cNvSpPr>
            <a:spLocks noChangeArrowheads="1"/>
          </p:cNvSpPr>
          <p:nvPr/>
        </p:nvSpPr>
        <p:spPr bwMode="auto">
          <a:xfrm>
            <a:off x="1427748" y="5125690"/>
            <a:ext cx="6432884"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pip install scrapy</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901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0F57-F65D-B06E-31E8-16A563D6B8A7}"/>
              </a:ext>
            </a:extLst>
          </p:cNvPr>
          <p:cNvSpPr>
            <a:spLocks noGrp="1"/>
          </p:cNvSpPr>
          <p:nvPr>
            <p:ph type="title"/>
          </p:nvPr>
        </p:nvSpPr>
        <p:spPr>
          <a:xfrm>
            <a:off x="1303336" y="-356937"/>
            <a:ext cx="10018713" cy="1752599"/>
          </a:xfrm>
        </p:spPr>
        <p:txBody>
          <a:bodyPr>
            <a:normAutofit/>
          </a:bodyPr>
          <a:lstStyle/>
          <a:p>
            <a:br>
              <a:rPr lang="en-US" sz="2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2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Phases of Web scraping</a:t>
            </a:r>
            <a:endParaRPr lang="en-IN" sz="2800" b="1"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26A14D05-D85F-ACD9-79BE-241463EC6958}"/>
              </a:ext>
            </a:extLst>
          </p:cNvPr>
          <p:cNvPicPr>
            <a:picLocks noChangeAspect="1"/>
          </p:cNvPicPr>
          <p:nvPr/>
        </p:nvPicPr>
        <p:blipFill>
          <a:blip r:embed="rId2"/>
          <a:stretch>
            <a:fillRect/>
          </a:stretch>
        </p:blipFill>
        <p:spPr>
          <a:xfrm>
            <a:off x="4700587" y="933449"/>
            <a:ext cx="3224213" cy="5766169"/>
          </a:xfrm>
          <a:prstGeom prst="rect">
            <a:avLst/>
          </a:prstGeom>
        </p:spPr>
      </p:pic>
    </p:spTree>
    <p:extLst>
      <p:ext uri="{BB962C8B-B14F-4D97-AF65-F5344CB8AC3E}">
        <p14:creationId xmlns:p14="http://schemas.microsoft.com/office/powerpoint/2010/main" val="353827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9506-D6D7-6001-6B69-309EF71B5023}"/>
              </a:ext>
            </a:extLst>
          </p:cNvPr>
          <p:cNvSpPr>
            <a:spLocks noGrp="1"/>
          </p:cNvSpPr>
          <p:nvPr>
            <p:ph type="title"/>
          </p:nvPr>
        </p:nvSpPr>
        <p:spPr>
          <a:xfrm>
            <a:off x="1436184" y="-356937"/>
            <a:ext cx="10018713" cy="1752599"/>
          </a:xfrm>
        </p:spPr>
        <p:txBody>
          <a:bodyPr/>
          <a:lstStyle/>
          <a:p>
            <a:r>
              <a:rPr lang="en-US" b="1" dirty="0">
                <a:latin typeface="Times New Roman" panose="02020603050405020304" pitchFamily="18" charset="0"/>
                <a:cs typeface="Times New Roman" panose="02020603050405020304" pitchFamily="18" charset="0"/>
              </a:rPr>
              <a:t>CODE IMPLEMENTATION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BB4370-9F69-D45C-A157-6EA42421E0D4}"/>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2783" r="2037" b="15052"/>
          <a:stretch/>
        </p:blipFill>
        <p:spPr>
          <a:xfrm>
            <a:off x="2302459" y="1234911"/>
            <a:ext cx="8286161" cy="4949072"/>
          </a:xfrm>
          <a:prstGeom prst="rect">
            <a:avLst/>
          </a:prstGeom>
        </p:spPr>
      </p:pic>
    </p:spTree>
    <p:extLst>
      <p:ext uri="{BB962C8B-B14F-4D97-AF65-F5344CB8AC3E}">
        <p14:creationId xmlns:p14="http://schemas.microsoft.com/office/powerpoint/2010/main" val="138200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7E82-C7AE-B649-FFB3-3B09A9D62CE6}"/>
              </a:ext>
            </a:extLst>
          </p:cNvPr>
          <p:cNvSpPr>
            <a:spLocks noGrp="1"/>
          </p:cNvSpPr>
          <p:nvPr>
            <p:ph type="title"/>
          </p:nvPr>
        </p:nvSpPr>
        <p:spPr>
          <a:xfrm>
            <a:off x="1484310" y="0"/>
            <a:ext cx="10018713" cy="1752599"/>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SCOPE OF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17915D-B6C9-6D59-397A-D5B593A5F837}"/>
              </a:ext>
            </a:extLst>
          </p:cNvPr>
          <p:cNvSpPr>
            <a:spLocks noGrp="1"/>
          </p:cNvSpPr>
          <p:nvPr>
            <p:ph idx="1"/>
          </p:nvPr>
        </p:nvSpPr>
        <p:spPr>
          <a:xfrm>
            <a:off x="1484310" y="2252219"/>
            <a:ext cx="10018713" cy="3124201"/>
          </a:xfrm>
        </p:spPr>
        <p:txBody>
          <a:bodyPr>
            <a:normAutofit/>
          </a:bodyPr>
          <a:lstStyle/>
          <a:p>
            <a:r>
              <a:rPr lang="en-US" sz="2800" b="0" i="0" dirty="0">
                <a:solidFill>
                  <a:srgbClr val="292929"/>
                </a:solidFill>
                <a:effectLst/>
                <a:latin typeface="Times New Roman" panose="02020603050405020304" pitchFamily="18" charset="0"/>
                <a:ea typeface="Linux Libertine Display G" panose="02000503000000000000" pitchFamily="2" charset="0"/>
                <a:cs typeface="Times New Roman" panose="02020603050405020304" pitchFamily="18" charset="0"/>
              </a:rPr>
              <a:t>Nowadays tons and tons of data generating every day through websites, applications and browsers. But processing and cleansing of these data is not so easy as generating data. So handling these data is difficult. This article will let you know the scraping data in websites, scopes, benefits and also drawbacks. Everything in this world has two sides good and bad. The betterment here is most of each sides matters</a:t>
            </a:r>
            <a:r>
              <a:rPr lang="en-US" b="0" i="0" dirty="0">
                <a:solidFill>
                  <a:srgbClr val="292929"/>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054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FF4450-D163-DEB3-8C96-D909654925E3}"/>
              </a:ext>
            </a:extLst>
          </p:cNvPr>
          <p:cNvSpPr txBox="1"/>
          <p:nvPr/>
        </p:nvSpPr>
        <p:spPr>
          <a:xfrm>
            <a:off x="2512795" y="3564831"/>
            <a:ext cx="6096000" cy="390684"/>
          </a:xfrm>
          <a:prstGeom prst="rect">
            <a:avLst/>
          </a:prstGeom>
          <a:noFill/>
        </p:spPr>
        <p:txBody>
          <a:bodyPr wrap="square">
            <a:spAutoFit/>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Figure : items.py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8B572903-9298-D5C8-BE91-BAFC9ABC0A2C}"/>
              </a:ext>
            </a:extLst>
          </p:cNvPr>
          <p:cNvSpPr txBox="1"/>
          <p:nvPr/>
        </p:nvSpPr>
        <p:spPr>
          <a:xfrm>
            <a:off x="2428690" y="6377439"/>
            <a:ext cx="6096000" cy="390684"/>
          </a:xfrm>
          <a:prstGeom prst="rect">
            <a:avLst/>
          </a:prstGeom>
          <a:noFill/>
        </p:spPr>
        <p:txBody>
          <a:bodyPr wrap="square">
            <a:spAutoFit/>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Figure :   running the script on terminal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8E7A713E-F2C8-BB77-16B8-8F4E9FFCF6E6}"/>
              </a:ext>
            </a:extLst>
          </p:cNvPr>
          <p:cNvPicPr>
            <a:picLocks noChangeAspect="1"/>
          </p:cNvPicPr>
          <p:nvPr/>
        </p:nvPicPr>
        <p:blipFill rotWithShape="1">
          <a:blip r:embed="rId2">
            <a:extLst>
              <a:ext uri="{28A0092B-C50C-407E-A947-70E740481C1C}">
                <a14:useLocalDpi xmlns:a14="http://schemas.microsoft.com/office/drawing/2010/main" val="0"/>
              </a:ext>
            </a:extLst>
          </a:blip>
          <a:srcRect l="29923" t="32174" r="2887" b="28522"/>
          <a:stretch/>
        </p:blipFill>
        <p:spPr>
          <a:xfrm>
            <a:off x="1700518" y="733552"/>
            <a:ext cx="8191893" cy="2695448"/>
          </a:xfrm>
          <a:prstGeom prst="rect">
            <a:avLst/>
          </a:prstGeom>
        </p:spPr>
      </p:pic>
      <p:pic>
        <p:nvPicPr>
          <p:cNvPr id="11" name="Picture 10">
            <a:extLst>
              <a:ext uri="{FF2B5EF4-FFF2-40B4-BE49-F238E27FC236}">
                <a16:creationId xmlns:a16="http://schemas.microsoft.com/office/drawing/2014/main" id="{2B5662EA-CCDB-B4F1-4626-91F1F7BE7332}"/>
              </a:ext>
            </a:extLst>
          </p:cNvPr>
          <p:cNvPicPr>
            <a:picLocks noChangeAspect="1"/>
          </p:cNvPicPr>
          <p:nvPr/>
        </p:nvPicPr>
        <p:blipFill rotWithShape="1">
          <a:blip r:embed="rId3">
            <a:extLst>
              <a:ext uri="{28A0092B-C50C-407E-A947-70E740481C1C}">
                <a14:useLocalDpi xmlns:a14="http://schemas.microsoft.com/office/drawing/2010/main" val="0"/>
              </a:ext>
            </a:extLst>
          </a:blip>
          <a:srcRect l="5027" t="57677" r="34587" b="7007"/>
          <a:stretch/>
        </p:blipFill>
        <p:spPr>
          <a:xfrm>
            <a:off x="2115297" y="3955515"/>
            <a:ext cx="7362334" cy="2421925"/>
          </a:xfrm>
          <a:prstGeom prst="rect">
            <a:avLst/>
          </a:prstGeom>
        </p:spPr>
      </p:pic>
    </p:spTree>
    <p:extLst>
      <p:ext uri="{BB962C8B-B14F-4D97-AF65-F5344CB8AC3E}">
        <p14:creationId xmlns:p14="http://schemas.microsoft.com/office/powerpoint/2010/main" val="93536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0B9B15-1C15-50D0-E956-72578FFCCDFD}"/>
              </a:ext>
            </a:extLst>
          </p:cNvPr>
          <p:cNvSpPr txBox="1"/>
          <p:nvPr/>
        </p:nvSpPr>
        <p:spPr>
          <a:xfrm>
            <a:off x="3048000" y="5876595"/>
            <a:ext cx="6096000" cy="390684"/>
          </a:xfrm>
          <a:prstGeom prst="rect">
            <a:avLst/>
          </a:prstGeom>
          <a:noFill/>
        </p:spPr>
        <p:txBody>
          <a:bodyPr wrap="square">
            <a:spAutoFit/>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Figure : result in  dict_file.csv</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A573CDAC-874F-4DCB-F228-8D0A08F90099}"/>
              </a:ext>
            </a:extLst>
          </p:cNvPr>
          <p:cNvPicPr>
            <a:picLocks noChangeAspect="1"/>
          </p:cNvPicPr>
          <p:nvPr/>
        </p:nvPicPr>
        <p:blipFill rotWithShape="1">
          <a:blip r:embed="rId2">
            <a:extLst>
              <a:ext uri="{28A0092B-C50C-407E-A947-70E740481C1C}">
                <a14:useLocalDpi xmlns:a14="http://schemas.microsoft.com/office/drawing/2010/main" val="0"/>
              </a:ext>
            </a:extLst>
          </a:blip>
          <a:srcRect l="4330" t="25704" r="1418" b="19037"/>
          <a:stretch/>
        </p:blipFill>
        <p:spPr>
          <a:xfrm>
            <a:off x="350362" y="1372127"/>
            <a:ext cx="11491275" cy="3789577"/>
          </a:xfrm>
          <a:prstGeom prst="rect">
            <a:avLst/>
          </a:prstGeom>
        </p:spPr>
      </p:pic>
    </p:spTree>
    <p:extLst>
      <p:ext uri="{BB962C8B-B14F-4D97-AF65-F5344CB8AC3E}">
        <p14:creationId xmlns:p14="http://schemas.microsoft.com/office/powerpoint/2010/main" val="850999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4086-11CF-068D-8FF7-F0A17201F1F8}"/>
              </a:ext>
            </a:extLst>
          </p:cNvPr>
          <p:cNvSpPr>
            <a:spLocks noGrp="1"/>
          </p:cNvSpPr>
          <p:nvPr>
            <p:ph type="title"/>
          </p:nvPr>
        </p:nvSpPr>
        <p:spPr>
          <a:xfrm>
            <a:off x="2269998" y="287518"/>
            <a:ext cx="8318165" cy="979600"/>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CODE EXPLANATION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CDE85D-B6DE-116A-DB39-EA95106C6FE6}"/>
              </a:ext>
            </a:extLst>
          </p:cNvPr>
          <p:cNvSpPr>
            <a:spLocks noGrp="1"/>
          </p:cNvSpPr>
          <p:nvPr>
            <p:ph idx="1"/>
          </p:nvPr>
        </p:nvSpPr>
        <p:spPr>
          <a:xfrm>
            <a:off x="1517716" y="1564851"/>
            <a:ext cx="10482606" cy="4590852"/>
          </a:xfrm>
        </p:spPr>
        <p:txBody>
          <a:bodyPr>
            <a:normAutofit fontScale="62500" lnSpcReduction="20000"/>
          </a:bodyPr>
          <a:lstStyle/>
          <a:p>
            <a:pPr algn="l">
              <a:buFont typeface="Arial" panose="020B0604020202020204" pitchFamily="34" charset="0"/>
              <a:buChar char="•"/>
            </a:pPr>
            <a:r>
              <a:rPr lang="en-US" sz="2900" b="0" i="0" dirty="0">
                <a:effectLst/>
                <a:latin typeface="inherit"/>
              </a:rPr>
              <a:t>The code starts by importing the libraries needed for the program.</a:t>
            </a:r>
          </a:p>
          <a:p>
            <a:pPr algn="l">
              <a:buFont typeface="Arial" panose="020B0604020202020204" pitchFamily="34" charset="0"/>
              <a:buChar char="•"/>
            </a:pPr>
            <a:r>
              <a:rPr lang="en-US" sz="2900" b="0" i="0" dirty="0">
                <a:effectLst/>
                <a:latin typeface="inherit"/>
              </a:rPr>
              <a:t> The code then creates a variable called </a:t>
            </a:r>
            <a:r>
              <a:rPr lang="en-US" sz="2900" b="0" i="0" dirty="0" err="1">
                <a:effectLst/>
                <a:latin typeface="inherit"/>
              </a:rPr>
              <a:t>url</a:t>
            </a:r>
            <a:r>
              <a:rPr lang="en-US" sz="2900" b="0" i="0" dirty="0">
                <a:effectLst/>
                <a:latin typeface="inherit"/>
              </a:rPr>
              <a:t> which is set to</a:t>
            </a:r>
          </a:p>
          <a:p>
            <a:pPr algn="l">
              <a:buFont typeface="Arial" panose="020B0604020202020204" pitchFamily="34" charset="0"/>
              <a:buChar char="•"/>
            </a:pPr>
            <a:r>
              <a:rPr lang="en-US" sz="2900" b="0" i="0" dirty="0">
                <a:effectLst/>
                <a:latin typeface="inherit"/>
              </a:rPr>
              <a:t> https://www.flipkart.com/search?q=mobiles&amp;sid=tyy%2C4io&amp;as=on&amp;as-show=on&amp;otracker=AS_QueryStore_OrganicAutoSuggest_1_4_na_na_na&amp;otracker1=AS_QueryStore_OrganicAutoSuggest_1_4_na-na-na and it also sets the suggestion Id to mobiles%7CMobiles .</a:t>
            </a:r>
          </a:p>
          <a:p>
            <a:pPr algn="l">
              <a:buFont typeface="Arial" panose="020B0604020202020204" pitchFamily="34" charset="0"/>
              <a:buChar char="•"/>
            </a:pPr>
            <a:r>
              <a:rPr lang="en-US" sz="2900" b="0" i="0" dirty="0">
                <a:effectLst/>
                <a:latin typeface="inherit"/>
              </a:rPr>
              <a:t> The next line of code requests data from this webpage using requests library, which returns a </a:t>
            </a:r>
            <a:r>
              <a:rPr lang="en-US" sz="2900" b="0" i="0" dirty="0" err="1">
                <a:effectLst/>
                <a:latin typeface="inherit"/>
              </a:rPr>
              <a:t>BeautifulSoup</a:t>
            </a:r>
            <a:r>
              <a:rPr lang="en-US" sz="2900" b="0" i="0" dirty="0">
                <a:effectLst/>
                <a:latin typeface="inherit"/>
              </a:rPr>
              <a:t> object with all of the HTML content on that page as its contents.</a:t>
            </a:r>
          </a:p>
          <a:p>
            <a:pPr algn="l">
              <a:buFont typeface="Arial" panose="020B0604020202020204" pitchFamily="34" charset="0"/>
              <a:buChar char="•"/>
            </a:pPr>
            <a:r>
              <a:rPr lang="en-US" sz="2900" b="0" i="0" dirty="0">
                <a:effectLst/>
                <a:latin typeface="inherit"/>
              </a:rPr>
              <a:t> This object is then parsed into an array of strings using </a:t>
            </a:r>
            <a:r>
              <a:rPr lang="en-US" sz="2900" b="0" i="0" dirty="0" err="1">
                <a:effectLst/>
                <a:latin typeface="inherit"/>
              </a:rPr>
              <a:t>html.parser</a:t>
            </a:r>
            <a:r>
              <a:rPr lang="en-US" sz="2900" b="0" i="0" dirty="0">
                <a:effectLst/>
                <a:latin typeface="inherit"/>
              </a:rPr>
              <a:t> function in bs4 library, and these are stored in content variable.</a:t>
            </a:r>
          </a:p>
          <a:p>
            <a:pPr algn="l">
              <a:buFont typeface="Arial" panose="020B0604020202020204" pitchFamily="34" charset="0"/>
              <a:buChar char="•"/>
            </a:pPr>
            <a:r>
              <a:rPr lang="en-US" sz="2900" b="0" i="0" dirty="0">
                <a:effectLst/>
                <a:latin typeface="inherit"/>
              </a:rPr>
              <a:t> Next, we print out what's inside this object so that we can see what's going on: print(content)</a:t>
            </a:r>
          </a:p>
          <a:p>
            <a:pPr algn="l">
              <a:buFont typeface="Arial" panose="020B0604020202020204" pitchFamily="34" charset="0"/>
              <a:buChar char="•"/>
            </a:pPr>
            <a:r>
              <a:rPr lang="en-US" sz="2900" b="0" i="0" dirty="0">
                <a:effectLst/>
                <a:latin typeface="inherit"/>
              </a:rPr>
              <a:t> The code is a Python script that would be used to import the data from a webpage into a pandas Data Frame.</a:t>
            </a:r>
          </a:p>
          <a:p>
            <a:pPr algn="l">
              <a:buFont typeface="Arial" panose="020B0604020202020204" pitchFamily="34" charset="0"/>
              <a:buChar char="•"/>
            </a:pPr>
            <a:r>
              <a:rPr lang="en-US" sz="2900" b="0" i="0" dirty="0">
                <a:effectLst/>
                <a:latin typeface="inherit"/>
              </a:rPr>
              <a:t> The code above first imports the requests library and then uses it to get the content of an URL which is Flipkart's search page.</a:t>
            </a:r>
          </a:p>
          <a:p>
            <a:pPr algn="l">
              <a:buFont typeface="Arial" panose="020B0604020202020204" pitchFamily="34" charset="0"/>
              <a:buChar char="•"/>
            </a:pPr>
            <a:r>
              <a:rPr lang="en-US" sz="2900" b="0" i="0" dirty="0">
                <a:effectLst/>
                <a:latin typeface="inherit"/>
              </a:rPr>
              <a:t> The content of this page is then parsed using </a:t>
            </a:r>
            <a:r>
              <a:rPr lang="en-US" sz="2900" b="0" i="0" dirty="0" err="1">
                <a:effectLst/>
                <a:latin typeface="inherit"/>
              </a:rPr>
              <a:t>BeautifulSoup</a:t>
            </a:r>
            <a:r>
              <a:rPr lang="en-US" sz="2900" b="0" i="0" dirty="0">
                <a:effectLst/>
                <a:latin typeface="inherit"/>
              </a:rPr>
              <a:t> in order to extract all the links on this page.</a:t>
            </a:r>
          </a:p>
          <a:p>
            <a:endParaRPr lang="en-IN" dirty="0"/>
          </a:p>
        </p:txBody>
      </p:sp>
    </p:spTree>
    <p:extLst>
      <p:ext uri="{BB962C8B-B14F-4D97-AF65-F5344CB8AC3E}">
        <p14:creationId xmlns:p14="http://schemas.microsoft.com/office/powerpoint/2010/main" val="703123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7E82-C7AE-B649-FFB3-3B09A9D62CE6}"/>
              </a:ext>
            </a:extLst>
          </p:cNvPr>
          <p:cNvSpPr>
            <a:spLocks noGrp="1"/>
          </p:cNvSpPr>
          <p:nvPr>
            <p:ph type="title"/>
          </p:nvPr>
        </p:nvSpPr>
        <p:spPr>
          <a:xfrm>
            <a:off x="1418984" y="166189"/>
            <a:ext cx="10018713" cy="1752599"/>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17915D-B6C9-6D59-397A-D5B593A5F837}"/>
              </a:ext>
            </a:extLst>
          </p:cNvPr>
          <p:cNvSpPr>
            <a:spLocks noGrp="1"/>
          </p:cNvSpPr>
          <p:nvPr>
            <p:ph idx="1"/>
          </p:nvPr>
        </p:nvSpPr>
        <p:spPr>
          <a:xfrm>
            <a:off x="1884536" y="2295385"/>
            <a:ext cx="10018713" cy="3124201"/>
          </a:xfrm>
        </p:spPr>
        <p:txBody>
          <a:bodyPr>
            <a:normAutofit fontScale="25000" lnSpcReduction="20000"/>
          </a:bodyPr>
          <a:lstStyle/>
          <a:p>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Extracting data through scraping technology is a new evolving activity in the technology harvesting arena. Though many companies are still using manual process of extracting data but Web Scraping solutions will transform the traditional method of extracting data.</a:t>
            </a:r>
          </a:p>
          <a:p>
            <a:endPar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endParaRPr>
          </a:p>
          <a:p>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 The day is not that far with exponential growth throughout this field when it can become a phenomenon and most companies will understand the value of scraping innovation and how it enables them remain ahead in the race dramatically</a:t>
            </a:r>
            <a:r>
              <a:rPr lang="en-US" sz="11200" dirty="0">
                <a:effectLst/>
                <a:latin typeface="Linux Libertine Display G" panose="02000503000000000000" pitchFamily="2" charset="0"/>
                <a:ea typeface="Linux Libertine Display G" panose="02000503000000000000" pitchFamily="2" charset="0"/>
                <a:cs typeface="Linux Libertine Display G" panose="02000503000000000000" pitchFamily="2" charset="0"/>
              </a:rPr>
              <a:t>. </a:t>
            </a:r>
          </a:p>
          <a:p>
            <a:endParaRPr lang="en-IN" dirty="0"/>
          </a:p>
        </p:txBody>
      </p:sp>
    </p:spTree>
    <p:extLst>
      <p:ext uri="{BB962C8B-B14F-4D97-AF65-F5344CB8AC3E}">
        <p14:creationId xmlns:p14="http://schemas.microsoft.com/office/powerpoint/2010/main" val="177021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565F-7BCE-CC18-5DAD-44AB36B60FB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Contd</a:t>
            </a:r>
            <a:r>
              <a:rPr lang="en-US" b="1" dirty="0">
                <a:latin typeface="Frank Ruehl CLM" panose="02000603000000000000" pitchFamily="2" charset="-79"/>
                <a:cs typeface="Frank Ruehl CLM" panose="02000603000000000000" pitchFamily="2" charset="-79"/>
              </a:rPr>
              <a:t>..</a:t>
            </a:r>
            <a:endParaRPr lang="en-IN" b="1" dirty="0">
              <a:latin typeface="Frank Ruehl CLM" panose="02000603000000000000" pitchFamily="2" charset="-79"/>
              <a:cs typeface="Frank Ruehl CLM" panose="02000603000000000000" pitchFamily="2" charset="-79"/>
            </a:endParaRPr>
          </a:p>
        </p:txBody>
      </p:sp>
      <p:sp>
        <p:nvSpPr>
          <p:cNvPr id="3" name="Content Placeholder 2">
            <a:extLst>
              <a:ext uri="{FF2B5EF4-FFF2-40B4-BE49-F238E27FC236}">
                <a16:creationId xmlns:a16="http://schemas.microsoft.com/office/drawing/2014/main" id="{EDA77FB1-8F05-BD72-3D05-322E03373EB1}"/>
              </a:ext>
            </a:extLst>
          </p:cNvPr>
          <p:cNvSpPr>
            <a:spLocks noGrp="1"/>
          </p:cNvSpPr>
          <p:nvPr>
            <p:ph idx="1"/>
          </p:nvPr>
        </p:nvSpPr>
        <p:spPr>
          <a:xfrm>
            <a:off x="1484310" y="2186232"/>
            <a:ext cx="10018713" cy="3124201"/>
          </a:xfrm>
        </p:spPr>
        <p:txBody>
          <a:bodyPr>
            <a:normAutofit/>
          </a:bodyPr>
          <a:lstStyle/>
          <a:p>
            <a:r>
              <a:rPr lang="en-US" sz="2800" dirty="0">
                <a:effectLst/>
                <a:latin typeface="Times New Roman" panose="02020603050405020304" pitchFamily="18" charset="0"/>
                <a:ea typeface="Linux Libertine Display G" panose="02000503000000000000" pitchFamily="2" charset="0"/>
                <a:cs typeface="Times New Roman" panose="02020603050405020304" pitchFamily="18" charset="0"/>
              </a:rPr>
              <a:t>This paper presents the survey of Web scraping technology incorporating what it is, how it works, the popular tools and technologies Banking Sector Online media Consultancy management Insurance Network and security Marketing Finance Internet Computer software IT Sector 0 10 20 30 40 50 60 Small websites Average websites Large websites </a:t>
            </a:r>
            <a:r>
              <a:rPr lang="en-US" sz="2800" dirty="0">
                <a:effectLst/>
                <a:latin typeface="Linux Libertine Display G" panose="02000503000000000000" pitchFamily="2" charset="0"/>
                <a:ea typeface="Linux Libertine Display G" panose="02000503000000000000" pitchFamily="2" charset="0"/>
                <a:cs typeface="Linux Libertine Display G" panose="02000503000000000000" pitchFamily="2" charset="0"/>
              </a:rPr>
              <a:t>.</a:t>
            </a:r>
            <a:endParaRPr lang="en-IN" sz="2800" dirty="0">
              <a:effectLst/>
              <a:latin typeface="Linux Libertine Display G" panose="02000503000000000000" pitchFamily="2" charset="0"/>
              <a:ea typeface="Linux Libertine Display G" panose="02000503000000000000" pitchFamily="2" charset="0"/>
              <a:cs typeface="Linux Libertine Display G" panose="02000503000000000000" pitchFamily="2" charset="0"/>
            </a:endParaRPr>
          </a:p>
          <a:p>
            <a:endParaRPr lang="en-IN" dirty="0"/>
          </a:p>
        </p:txBody>
      </p:sp>
    </p:spTree>
    <p:extLst>
      <p:ext uri="{BB962C8B-B14F-4D97-AF65-F5344CB8AC3E}">
        <p14:creationId xmlns:p14="http://schemas.microsoft.com/office/powerpoint/2010/main" val="683525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7E82-C7AE-B649-FFB3-3B09A9D62CE6}"/>
              </a:ext>
            </a:extLst>
          </p:cNvPr>
          <p:cNvSpPr>
            <a:spLocks noGrp="1"/>
          </p:cNvSpPr>
          <p:nvPr>
            <p:ph type="title"/>
          </p:nvPr>
        </p:nvSpPr>
        <p:spPr>
          <a:xfrm>
            <a:off x="945241" y="164183"/>
            <a:ext cx="10018713" cy="1752599"/>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17915D-B6C9-6D59-397A-D5B593A5F837}"/>
              </a:ext>
            </a:extLst>
          </p:cNvPr>
          <p:cNvSpPr>
            <a:spLocks noGrp="1"/>
          </p:cNvSpPr>
          <p:nvPr>
            <p:ph idx="1"/>
          </p:nvPr>
        </p:nvSpPr>
        <p:spPr>
          <a:xfrm>
            <a:off x="1711876" y="2503269"/>
            <a:ext cx="10018713" cy="3124201"/>
          </a:xfrm>
        </p:spPr>
        <p:txBody>
          <a:bodyPr>
            <a:normAutofit fontScale="25000" lnSpcReduction="20000"/>
          </a:bodyPr>
          <a:lstStyle/>
          <a:p>
            <a:pPr>
              <a:lnSpc>
                <a:spcPct val="115000"/>
              </a:lnSpc>
              <a:spcAft>
                <a:spcPts val="1000"/>
              </a:spcAft>
            </a:pPr>
            <a:r>
              <a:rPr lang="en-US" sz="8600" dirty="0">
                <a:effectLst/>
                <a:latin typeface="Times New Roman" panose="02020603050405020304" pitchFamily="18" charset="0"/>
                <a:ea typeface="Calibri" panose="020F0502020204030204" pitchFamily="34" charset="0"/>
                <a:cs typeface="Times New Roman" panose="02020603050405020304" pitchFamily="18" charset="0"/>
              </a:rPr>
              <a:t>[1] Renita Crystal Pereira and Vanitha T, “Web Scraping of Social Networks,” International Journal of Innovative Research in Computer and Communication Engineering, pp. 237-240, Vol. 3, 2015.</a:t>
            </a:r>
            <a:endParaRPr lang="en-IN" sz="8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8600" dirty="0">
                <a:effectLst/>
                <a:latin typeface="Times New Roman" panose="02020603050405020304" pitchFamily="18" charset="0"/>
                <a:ea typeface="Calibri" panose="020F0502020204030204" pitchFamily="34" charset="0"/>
                <a:cs typeface="Times New Roman" panose="02020603050405020304" pitchFamily="18" charset="0"/>
              </a:rPr>
              <a:t> [2] Kaushal Parikh, </a:t>
            </a:r>
            <a:r>
              <a:rPr lang="en-US" sz="8600" dirty="0" err="1">
                <a:effectLst/>
                <a:latin typeface="Times New Roman" panose="02020603050405020304" pitchFamily="18" charset="0"/>
                <a:ea typeface="Calibri" panose="020F0502020204030204" pitchFamily="34" charset="0"/>
                <a:cs typeface="Times New Roman" panose="02020603050405020304" pitchFamily="18" charset="0"/>
              </a:rPr>
              <a:t>Dilip</a:t>
            </a:r>
            <a:r>
              <a:rPr lang="en-US" sz="8600" dirty="0">
                <a:effectLst/>
                <a:latin typeface="Times New Roman" panose="02020603050405020304" pitchFamily="18" charset="0"/>
                <a:ea typeface="Calibri" panose="020F0502020204030204" pitchFamily="34" charset="0"/>
                <a:cs typeface="Times New Roman" panose="02020603050405020304" pitchFamily="18" charset="0"/>
              </a:rPr>
              <a:t> Singh, Dinesh Yadav and </a:t>
            </a:r>
            <a:r>
              <a:rPr lang="en-US" sz="8600" dirty="0" err="1">
                <a:effectLst/>
                <a:latin typeface="Times New Roman" panose="02020603050405020304" pitchFamily="18" charset="0"/>
                <a:ea typeface="Calibri" panose="020F0502020204030204" pitchFamily="34" charset="0"/>
                <a:cs typeface="Times New Roman" panose="02020603050405020304" pitchFamily="18" charset="0"/>
              </a:rPr>
              <a:t>Mansingh</a:t>
            </a:r>
            <a:r>
              <a:rPr lang="en-US" sz="8600" dirty="0">
                <a:effectLst/>
                <a:latin typeface="Times New Roman" panose="02020603050405020304" pitchFamily="18" charset="0"/>
                <a:ea typeface="Calibri" panose="020F0502020204030204" pitchFamily="34" charset="0"/>
                <a:cs typeface="Times New Roman" panose="02020603050405020304" pitchFamily="18" charset="0"/>
              </a:rPr>
              <a:t> Rathod, “Detection of web scraping using machine learning,” Open access international journal of Science and Engineering, pp.114-118, Vol. 3, 2018. </a:t>
            </a:r>
            <a:endParaRPr lang="en-IN" sz="8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8600" dirty="0">
                <a:effectLst/>
                <a:latin typeface="Times New Roman" panose="02020603050405020304" pitchFamily="18" charset="0"/>
                <a:ea typeface="Calibri" panose="020F0502020204030204" pitchFamily="34" charset="0"/>
                <a:cs typeface="Times New Roman" panose="02020603050405020304" pitchFamily="18" charset="0"/>
              </a:rPr>
              <a:t>[3] Sameer </a:t>
            </a:r>
            <a:r>
              <a:rPr lang="en-US" sz="8600" dirty="0" err="1">
                <a:effectLst/>
                <a:latin typeface="Times New Roman" panose="02020603050405020304" pitchFamily="18" charset="0"/>
                <a:ea typeface="Calibri" panose="020F0502020204030204" pitchFamily="34" charset="0"/>
                <a:cs typeface="Times New Roman" panose="02020603050405020304" pitchFamily="18" charset="0"/>
              </a:rPr>
              <a:t>Padghan</a:t>
            </a:r>
            <a:r>
              <a:rPr lang="en-US" sz="8600" dirty="0">
                <a:effectLst/>
                <a:latin typeface="Times New Roman" panose="02020603050405020304" pitchFamily="18" charset="0"/>
                <a:ea typeface="Calibri" panose="020F0502020204030204" pitchFamily="34" charset="0"/>
                <a:cs typeface="Times New Roman" panose="02020603050405020304" pitchFamily="18" charset="0"/>
              </a:rPr>
              <a:t>, Satish </a:t>
            </a:r>
            <a:r>
              <a:rPr lang="en-US" sz="8600" dirty="0" err="1">
                <a:effectLst/>
                <a:latin typeface="Times New Roman" panose="02020603050405020304" pitchFamily="18" charset="0"/>
                <a:ea typeface="Calibri" panose="020F0502020204030204" pitchFamily="34" charset="0"/>
                <a:cs typeface="Times New Roman" panose="02020603050405020304" pitchFamily="18" charset="0"/>
              </a:rPr>
              <a:t>Chigle</a:t>
            </a:r>
            <a:r>
              <a:rPr lang="en-US" sz="8600" dirty="0">
                <a:effectLst/>
                <a:latin typeface="Times New Roman" panose="02020603050405020304" pitchFamily="18" charset="0"/>
                <a:ea typeface="Calibri" panose="020F0502020204030204" pitchFamily="34" charset="0"/>
                <a:cs typeface="Times New Roman" panose="02020603050405020304" pitchFamily="18" charset="0"/>
              </a:rPr>
              <a:t> and Rahul </a:t>
            </a:r>
            <a:r>
              <a:rPr lang="en-US" sz="8600" dirty="0" err="1">
                <a:effectLst/>
                <a:latin typeface="Times New Roman" panose="02020603050405020304" pitchFamily="18" charset="0"/>
                <a:ea typeface="Calibri" panose="020F0502020204030204" pitchFamily="34" charset="0"/>
                <a:cs typeface="Times New Roman" panose="02020603050405020304" pitchFamily="18" charset="0"/>
              </a:rPr>
              <a:t>Handoo</a:t>
            </a:r>
            <a:r>
              <a:rPr lang="en-US" sz="8600" dirty="0">
                <a:effectLst/>
                <a:latin typeface="Times New Roman" panose="02020603050405020304" pitchFamily="18" charset="0"/>
                <a:ea typeface="Calibri" panose="020F0502020204030204" pitchFamily="34" charset="0"/>
                <a:cs typeface="Times New Roman" panose="02020603050405020304" pitchFamily="18" charset="0"/>
              </a:rPr>
              <a:t>, “Web Scraping-Data Extraction Using Java Application and Visual Basics Macros,” Journal of Advances and Scholarly Researches in Allied Education, pp. 691-695, Vol.15, 2018.</a:t>
            </a:r>
          </a:p>
          <a:p>
            <a:pPr>
              <a:lnSpc>
                <a:spcPct val="115000"/>
              </a:lnSpc>
              <a:spcAft>
                <a:spcPts val="1000"/>
              </a:spcAft>
            </a:pPr>
            <a:r>
              <a:rPr lang="en-US" sz="86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8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www.scrapy.org</a:t>
            </a:r>
            <a:endParaRPr lang="en-IN" sz="8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5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81998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0964" y="-204536"/>
            <a:ext cx="10018713" cy="1752599"/>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326890C-293E-A29D-B749-A8CD17B9E53A}"/>
              </a:ext>
            </a:extLst>
          </p:cNvPr>
          <p:cNvSpPr>
            <a:spLocks noGrp="1"/>
          </p:cNvSpPr>
          <p:nvPr>
            <p:ph idx="1"/>
          </p:nvPr>
        </p:nvSpPr>
        <p:spPr>
          <a:xfrm>
            <a:off x="1596606" y="2249904"/>
            <a:ext cx="10018713" cy="3124201"/>
          </a:xfrm>
        </p:spPr>
        <p:txBody>
          <a:bodyPr>
            <a:noAutofit/>
          </a:bodyPr>
          <a:lstStyle/>
          <a:p>
            <a:r>
              <a:rPr lang="en-US" sz="2800" dirty="0">
                <a:latin typeface="Times New Roman" panose="02020603050405020304" pitchFamily="18" charset="0"/>
                <a:ea typeface="Linux Libertine Display G" panose="02000503000000000000" pitchFamily="2" charset="0"/>
                <a:cs typeface="Times New Roman" panose="02020603050405020304" pitchFamily="18" charset="0"/>
              </a:rPr>
              <a:t>In this project we </a:t>
            </a:r>
            <a:r>
              <a:rPr lang="en-US" sz="2800" dirty="0">
                <a:effectLst/>
                <a:latin typeface="Times New Roman" panose="02020603050405020304" pitchFamily="18" charset="0"/>
                <a:ea typeface="Linux Libertine Display G" panose="02000503000000000000" pitchFamily="2" charset="0"/>
                <a:cs typeface="Times New Roman" panose="02020603050405020304" pitchFamily="18" charset="0"/>
              </a:rPr>
              <a:t>use scrapy to scrape web sites and store the information in excel sheets. The website </a:t>
            </a:r>
            <a:r>
              <a:rPr lang="en-US" sz="2800" dirty="0" err="1">
                <a:latin typeface="Times New Roman" panose="02020603050405020304" pitchFamily="18" charset="0"/>
                <a:ea typeface="Linux Libertine Display G" panose="02000503000000000000" pitchFamily="2" charset="0"/>
                <a:cs typeface="Times New Roman" panose="02020603050405020304" pitchFamily="18" charset="0"/>
              </a:rPr>
              <a:t>flipkart</a:t>
            </a:r>
            <a:r>
              <a:rPr lang="en-US" sz="2800" dirty="0">
                <a:latin typeface="Times New Roman" panose="02020603050405020304" pitchFamily="18" charset="0"/>
                <a:ea typeface="Linux Libertine Display G" panose="02000503000000000000" pitchFamily="2" charset="0"/>
                <a:cs typeface="Times New Roman" panose="02020603050405020304" pitchFamily="18" charset="0"/>
              </a:rPr>
              <a:t> </a:t>
            </a:r>
            <a:r>
              <a:rPr lang="en-US" sz="2800" dirty="0">
                <a:effectLst/>
                <a:latin typeface="Times New Roman" panose="02020603050405020304" pitchFamily="18" charset="0"/>
                <a:ea typeface="Linux Libertine Display G" panose="02000503000000000000" pitchFamily="2" charset="0"/>
                <a:cs typeface="Times New Roman" panose="02020603050405020304" pitchFamily="18" charset="0"/>
              </a:rPr>
              <a:t>to be scraped is operated upon which we create using AI which function as bots. </a:t>
            </a:r>
          </a:p>
          <a:p>
            <a:r>
              <a:rPr lang="en-US" sz="2800" dirty="0">
                <a:effectLst/>
                <a:latin typeface="Times New Roman" panose="02020603050405020304" pitchFamily="18" charset="0"/>
                <a:ea typeface="Linux Libertine Display G" panose="02000503000000000000" pitchFamily="2" charset="0"/>
                <a:cs typeface="Times New Roman" panose="02020603050405020304" pitchFamily="18" charset="0"/>
              </a:rPr>
              <a:t>A web crawler is a piece of code that travels the Internet and collects data from various web pages, also known as web scraping. Web scraping replaces the need for manual data entry and more easily reveals trends among data collected. </a:t>
            </a:r>
            <a:endParaRPr lang="en-IN" sz="2800" dirty="0">
              <a:latin typeface="Times New Roman" panose="02020603050405020304" pitchFamily="18" charset="0"/>
              <a:ea typeface="Linux Libertine Display G" panose="02000503000000000000" pitchFamily="2" charset="0"/>
              <a:cs typeface="Times New Roman" panose="02020603050405020304" pitchFamily="18" charset="0"/>
            </a:endParaRPr>
          </a:p>
          <a:p>
            <a:r>
              <a:rPr lang="en-US" sz="2800" dirty="0">
                <a:effectLst/>
                <a:latin typeface="Times New Roman" panose="02020603050405020304" pitchFamily="18" charset="0"/>
                <a:ea typeface="Linux Libertine Display G" panose="02000503000000000000" pitchFamily="2" charset="0"/>
                <a:cs typeface="Times New Roman" panose="02020603050405020304" pitchFamily="18" charset="0"/>
              </a:rPr>
              <a:t>Main objective of web scraping is to extract information from one or many websites. Web crawlers </a:t>
            </a:r>
            <a:r>
              <a:rPr lang="en-US" sz="2800" dirty="0">
                <a:latin typeface="Times New Roman" panose="02020603050405020304" pitchFamily="18" charset="0"/>
                <a:ea typeface="Linux Libertine Display G" panose="02000503000000000000" pitchFamily="2" charset="0"/>
                <a:cs typeface="Times New Roman" panose="02020603050405020304" pitchFamily="18" charset="0"/>
              </a:rPr>
              <a:t>t</a:t>
            </a:r>
            <a:r>
              <a:rPr lang="en-US" sz="2800" dirty="0">
                <a:effectLst/>
                <a:latin typeface="Times New Roman" panose="02020603050405020304" pitchFamily="18" charset="0"/>
                <a:ea typeface="Linux Libertine Display G" panose="02000503000000000000" pitchFamily="2" charset="0"/>
                <a:cs typeface="Times New Roman" panose="02020603050405020304" pitchFamily="18" charset="0"/>
              </a:rPr>
              <a:t>hen process </a:t>
            </a:r>
            <a:r>
              <a:rPr lang="en-US" sz="2800" dirty="0">
                <a:latin typeface="Times New Roman" panose="02020603050405020304" pitchFamily="18" charset="0"/>
                <a:ea typeface="Linux Libertine Display G" panose="02000503000000000000" pitchFamily="2" charset="0"/>
                <a:cs typeface="Times New Roman" panose="02020603050405020304" pitchFamily="18" charset="0"/>
              </a:rPr>
              <a:t>the information</a:t>
            </a:r>
            <a:r>
              <a:rPr lang="en-US" sz="2800" dirty="0">
                <a:effectLst/>
                <a:latin typeface="Times New Roman" panose="02020603050405020304" pitchFamily="18" charset="0"/>
                <a:ea typeface="Linux Libertine Display G" panose="02000503000000000000" pitchFamily="2" charset="0"/>
                <a:cs typeface="Times New Roman" panose="02020603050405020304" pitchFamily="18" charset="0"/>
              </a:rPr>
              <a:t> into simple structures such as spreadsheets, database.</a:t>
            </a:r>
          </a:p>
        </p:txBody>
      </p:sp>
    </p:spTree>
    <p:extLst>
      <p:ext uri="{BB962C8B-B14F-4D97-AF65-F5344CB8AC3E}">
        <p14:creationId xmlns:p14="http://schemas.microsoft.com/office/powerpoint/2010/main" val="1445192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7E82-C7AE-B649-FFB3-3B09A9D62CE6}"/>
              </a:ext>
            </a:extLst>
          </p:cNvPr>
          <p:cNvSpPr>
            <a:spLocks noGrp="1"/>
          </p:cNvSpPr>
          <p:nvPr>
            <p:ph type="title"/>
          </p:nvPr>
        </p:nvSpPr>
        <p:spPr>
          <a:xfrm>
            <a:off x="1086643" y="204537"/>
            <a:ext cx="10018713" cy="1752599"/>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17915D-B6C9-6D59-397A-D5B593A5F837}"/>
              </a:ext>
            </a:extLst>
          </p:cNvPr>
          <p:cNvSpPr>
            <a:spLocks noGrp="1"/>
          </p:cNvSpPr>
          <p:nvPr>
            <p:ph idx="1"/>
          </p:nvPr>
        </p:nvSpPr>
        <p:spPr>
          <a:xfrm>
            <a:off x="1805152" y="2346157"/>
            <a:ext cx="10018713" cy="3124201"/>
          </a:xfrm>
        </p:spPr>
        <p:txBody>
          <a:bodyPr>
            <a:noAutofit/>
          </a:bodyPr>
          <a:lstStyle/>
          <a:p>
            <a:r>
              <a:rPr lang="en-US" sz="2800"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Scrapy is a fast, open-source web crawling framework written in Python, used to extract the data from the web page with the help of selectors based on XPath.</a:t>
            </a:r>
          </a:p>
          <a:p>
            <a:r>
              <a:rPr lang="en-US" sz="2800" b="0" i="0" dirty="0">
                <a:solidFill>
                  <a:srgbClr val="000000"/>
                </a:solidFill>
                <a:effectLst/>
                <a:latin typeface="Times New Roman" panose="02020603050405020304" pitchFamily="18" charset="0"/>
                <a:ea typeface="Linux Libertine Display G" panose="02000503000000000000" pitchFamily="2" charset="0"/>
                <a:cs typeface="Times New Roman" panose="02020603050405020304" pitchFamily="18" charset="0"/>
              </a:rPr>
              <a:t>Scrapy was first released on June 26, 2008 licensed under BSD, with a milestone 1.0 releasing in June 2015.</a:t>
            </a:r>
          </a:p>
          <a:p>
            <a:r>
              <a:rPr lang="en-US" sz="2800" i="0" dirty="0">
                <a:effectLst/>
                <a:latin typeface="Times New Roman" panose="02020603050405020304" pitchFamily="18" charset="0"/>
                <a:ea typeface="Linux Libertine Display G" panose="02000503000000000000" pitchFamily="2" charset="0"/>
                <a:cs typeface="Times New Roman" panose="02020603050405020304" pitchFamily="18" charset="0"/>
              </a:rPr>
              <a:t>Unlike the long and mind-numbing process of manually getting data, Web scraping uses intelligence automation methods to get thousands or even millions of data sets in a smaller amount of time.</a:t>
            </a:r>
          </a:p>
        </p:txBody>
      </p:sp>
    </p:spTree>
    <p:extLst>
      <p:ext uri="{BB962C8B-B14F-4D97-AF65-F5344CB8AC3E}">
        <p14:creationId xmlns:p14="http://schemas.microsoft.com/office/powerpoint/2010/main" val="135372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7E82-C7AE-B649-FFB3-3B09A9D62CE6}"/>
              </a:ext>
            </a:extLst>
          </p:cNvPr>
          <p:cNvSpPr>
            <a:spLocks noGrp="1"/>
          </p:cNvSpPr>
          <p:nvPr>
            <p:ph type="title"/>
          </p:nvPr>
        </p:nvSpPr>
        <p:spPr>
          <a:xfrm>
            <a:off x="1484310" y="-116306"/>
            <a:ext cx="10018713" cy="1752599"/>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17915D-B6C9-6D59-397A-D5B593A5F837}"/>
              </a:ext>
            </a:extLst>
          </p:cNvPr>
          <p:cNvSpPr>
            <a:spLocks noGrp="1"/>
          </p:cNvSpPr>
          <p:nvPr>
            <p:ph idx="1"/>
          </p:nvPr>
        </p:nvSpPr>
        <p:spPr>
          <a:xfrm>
            <a:off x="1692858" y="2330115"/>
            <a:ext cx="10018713" cy="3124201"/>
          </a:xfrm>
        </p:spPr>
        <p:txBody>
          <a:bodyPr>
            <a:normAutofit fontScale="25000" lnSpcReduction="20000"/>
          </a:bodyPr>
          <a:lstStyle/>
          <a:p>
            <a:r>
              <a:rPr lang="en-US" sz="11200" dirty="0">
                <a:effectLst/>
                <a:latin typeface="Linux Libertine Display G" panose="02000503000000000000" pitchFamily="2" charset="0"/>
                <a:ea typeface="Linux Libertine Display G" panose="02000503000000000000" pitchFamily="2" charset="0"/>
                <a:cs typeface="Linux Libertine Display G" panose="02000503000000000000" pitchFamily="2" charset="0"/>
              </a:rPr>
              <a:t> </a:t>
            </a:r>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Renita Crystal Pereira and Vanitha T, “Web Scraping of Social Networks,” International Journal of   Innovative Research in Computer and Communication Engineering, pp. 237-240, Vol. 3, 2015.</a:t>
            </a:r>
          </a:p>
          <a:p>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Kaushal Parikh, </a:t>
            </a:r>
            <a:r>
              <a:rPr lang="en-US" sz="11200" dirty="0" err="1">
                <a:effectLst/>
                <a:latin typeface="Times New Roman" panose="02020603050405020304" pitchFamily="18" charset="0"/>
                <a:ea typeface="Linux Libertine Display G" panose="02000503000000000000" pitchFamily="2" charset="0"/>
                <a:cs typeface="Times New Roman" panose="02020603050405020304" pitchFamily="18" charset="0"/>
              </a:rPr>
              <a:t>Dilip</a:t>
            </a:r>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 Singh, Dinesh Yadav and </a:t>
            </a:r>
            <a:r>
              <a:rPr lang="en-US" sz="11200" dirty="0" err="1">
                <a:effectLst/>
                <a:latin typeface="Times New Roman" panose="02020603050405020304" pitchFamily="18" charset="0"/>
                <a:ea typeface="Linux Libertine Display G" panose="02000503000000000000" pitchFamily="2" charset="0"/>
                <a:cs typeface="Times New Roman" panose="02020603050405020304" pitchFamily="18" charset="0"/>
              </a:rPr>
              <a:t>Mansingh</a:t>
            </a:r>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 Rathod, “Detection of web scraping using machine learning,” Open access international journal of Science and Engineering, pp.114-118, Vol. 3, 2018.</a:t>
            </a:r>
            <a:endParaRPr lang="en-US" sz="11200" dirty="0">
              <a:latin typeface="Times New Roman" panose="02020603050405020304" pitchFamily="18" charset="0"/>
              <a:ea typeface="Linux Libertine Display G" panose="02000503000000000000" pitchFamily="2" charset="0"/>
              <a:cs typeface="Times New Roman" panose="02020603050405020304" pitchFamily="18" charset="0"/>
            </a:endParaRPr>
          </a:p>
          <a:p>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Sameer </a:t>
            </a:r>
            <a:r>
              <a:rPr lang="en-US" sz="11200" dirty="0" err="1">
                <a:effectLst/>
                <a:latin typeface="Times New Roman" panose="02020603050405020304" pitchFamily="18" charset="0"/>
                <a:ea typeface="Linux Libertine Display G" panose="02000503000000000000" pitchFamily="2" charset="0"/>
                <a:cs typeface="Times New Roman" panose="02020603050405020304" pitchFamily="18" charset="0"/>
              </a:rPr>
              <a:t>Padghan</a:t>
            </a:r>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 Satish </a:t>
            </a:r>
            <a:r>
              <a:rPr lang="en-US" sz="11200" dirty="0" err="1">
                <a:effectLst/>
                <a:latin typeface="Times New Roman" panose="02020603050405020304" pitchFamily="18" charset="0"/>
                <a:ea typeface="Linux Libertine Display G" panose="02000503000000000000" pitchFamily="2" charset="0"/>
                <a:cs typeface="Times New Roman" panose="02020603050405020304" pitchFamily="18" charset="0"/>
              </a:rPr>
              <a:t>Chigle</a:t>
            </a:r>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 and Rahul </a:t>
            </a:r>
            <a:r>
              <a:rPr lang="en-US" sz="11200" dirty="0" err="1">
                <a:effectLst/>
                <a:latin typeface="Times New Roman" panose="02020603050405020304" pitchFamily="18" charset="0"/>
                <a:ea typeface="Linux Libertine Display G" panose="02000503000000000000" pitchFamily="2" charset="0"/>
                <a:cs typeface="Times New Roman" panose="02020603050405020304" pitchFamily="18" charset="0"/>
              </a:rPr>
              <a:t>Handoo</a:t>
            </a:r>
            <a:r>
              <a:rPr lang="en-US" sz="11200" dirty="0">
                <a:effectLst/>
                <a:latin typeface="Times New Roman" panose="02020603050405020304" pitchFamily="18" charset="0"/>
                <a:ea typeface="Linux Libertine Display G" panose="02000503000000000000" pitchFamily="2" charset="0"/>
                <a:cs typeface="Times New Roman" panose="02020603050405020304" pitchFamily="18" charset="0"/>
              </a:rPr>
              <a:t>, “Web Scraping-Data Extraction Using Java Application and Visual Basics Macros,” Journal of Advances and Scholarly Researches in Allied Education, pp. 691-695, Vol.15, 2018.</a:t>
            </a:r>
            <a:endParaRPr lang="en-IN" sz="11200" dirty="0">
              <a:effectLst/>
              <a:latin typeface="Times New Roman" panose="02020603050405020304" pitchFamily="18" charset="0"/>
              <a:ea typeface="Linux Libertine Display G" panose="02000503000000000000" pitchFamily="2"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56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A5AA-7121-117A-985D-F5BC6910134F}"/>
              </a:ext>
            </a:extLst>
          </p:cNvPr>
          <p:cNvSpPr>
            <a:spLocks noGrp="1"/>
          </p:cNvSpPr>
          <p:nvPr>
            <p:ph type="title"/>
          </p:nvPr>
        </p:nvSpPr>
        <p:spPr>
          <a:xfrm>
            <a:off x="1420142" y="0"/>
            <a:ext cx="10018713" cy="1752599"/>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FBDC4ABD-34F9-2342-8DCD-3933F88D8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320" y="1752599"/>
            <a:ext cx="8144356" cy="444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17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4893-FE7A-D409-0347-2588BC542623}"/>
              </a:ext>
            </a:extLst>
          </p:cNvPr>
          <p:cNvSpPr>
            <a:spLocks noGrp="1"/>
          </p:cNvSpPr>
          <p:nvPr>
            <p:ph type="title"/>
          </p:nvPr>
        </p:nvSpPr>
        <p:spPr>
          <a:xfrm>
            <a:off x="1210934" y="612742"/>
            <a:ext cx="10018713" cy="1752599"/>
          </a:xfrm>
        </p:spPr>
        <p:txBody>
          <a:bodyPr/>
          <a:lstStyle/>
          <a:p>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2A2A68-838B-BA76-2647-ADF9C8A80959}"/>
              </a:ext>
            </a:extLst>
          </p:cNvPr>
          <p:cNvSpPr>
            <a:spLocks noGrp="1"/>
          </p:cNvSpPr>
          <p:nvPr>
            <p:ph idx="1"/>
          </p:nvPr>
        </p:nvSpPr>
        <p:spPr>
          <a:xfrm>
            <a:off x="1399470" y="2157952"/>
            <a:ext cx="10018713" cy="3124201"/>
          </a:xfrm>
        </p:spPr>
        <p:txBody>
          <a:bodyPr/>
          <a:lstStyle/>
          <a:p>
            <a:r>
              <a:rPr lang="en-US" dirty="0">
                <a:latin typeface="Times New Roman" panose="02020603050405020304" pitchFamily="18" charset="0"/>
                <a:cs typeface="Times New Roman" panose="02020603050405020304" pitchFamily="18" charset="0"/>
              </a:rPr>
              <a:t>The proposed system for this project is a web scraper that is able to access and extract data from websites using a web application as an interface for user interaction. </a:t>
            </a:r>
          </a:p>
          <a:p>
            <a:r>
              <a:rPr lang="en-US" dirty="0">
                <a:latin typeface="Times New Roman" panose="02020603050405020304" pitchFamily="18" charset="0"/>
                <a:cs typeface="Times New Roman" panose="02020603050405020304" pitchFamily="18" charset="0"/>
              </a:rPr>
              <a:t>The extracted data is then stored in a database, as the web application allows the user to search through and query the saved findings.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01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04D8-0B84-7A2E-20E2-8970156A44B9}"/>
              </a:ext>
            </a:extLst>
          </p:cNvPr>
          <p:cNvSpPr>
            <a:spLocks noGrp="1"/>
          </p:cNvSpPr>
          <p:nvPr>
            <p:ph type="title"/>
          </p:nvPr>
        </p:nvSpPr>
        <p:spPr>
          <a:xfrm>
            <a:off x="1267495" y="563252"/>
            <a:ext cx="10018713" cy="1752599"/>
          </a:xfrm>
        </p:spPr>
        <p:txBody>
          <a:bodyPr/>
          <a:lstStyle/>
          <a:p>
            <a:r>
              <a:rPr lang="en-US" b="1" dirty="0">
                <a:latin typeface="Times New Roman" panose="02020603050405020304" pitchFamily="18" charset="0"/>
                <a:cs typeface="Times New Roman" panose="02020603050405020304" pitchFamily="18" charset="0"/>
              </a:rPr>
              <a:t>Proposed</a:t>
            </a:r>
            <a:r>
              <a:rPr lang="en-US" b="1" dirty="0"/>
              <a:t> </a:t>
            </a:r>
            <a:r>
              <a:rPr lang="en-US" b="1" dirty="0">
                <a:latin typeface="Times New Roman" panose="02020603050405020304" pitchFamily="18" charset="0"/>
                <a:cs typeface="Times New Roman" panose="02020603050405020304" pitchFamily="18" charset="0"/>
              </a:rPr>
              <a:t>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DFBB70-CE6A-B469-5BE0-DEBAE56ADAE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will assist you in extracting data and save it as a csv file.</a:t>
            </a:r>
          </a:p>
          <a:p>
            <a:r>
              <a:rPr lang="en-US" dirty="0">
                <a:latin typeface="Times New Roman" panose="02020603050405020304" pitchFamily="18" charset="0"/>
                <a:cs typeface="Times New Roman" panose="02020603050405020304" pitchFamily="18" charset="0"/>
              </a:rPr>
              <a:t> The lines of code in this project are short, making it simple to understand, and by tweaking the little details, we can create a spreadsheet with any data we desire.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86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9DC8-B143-84E9-C500-2B9CC17F334E}"/>
              </a:ext>
            </a:extLst>
          </p:cNvPr>
          <p:cNvSpPr>
            <a:spLocks noGrp="1"/>
          </p:cNvSpPr>
          <p:nvPr>
            <p:ph type="title"/>
          </p:nvPr>
        </p:nvSpPr>
        <p:spPr>
          <a:xfrm>
            <a:off x="1243260" y="122176"/>
            <a:ext cx="10018713" cy="1752599"/>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12BA83-1646-7489-02C1-5B576E756E3F}"/>
              </a:ext>
            </a:extLst>
          </p:cNvPr>
          <p:cNvSpPr>
            <a:spLocks noGrp="1"/>
          </p:cNvSpPr>
          <p:nvPr>
            <p:ph idx="1"/>
          </p:nvPr>
        </p:nvSpPr>
        <p:spPr>
          <a:xfrm>
            <a:off x="1420139" y="2066953"/>
            <a:ext cx="9664953" cy="3705726"/>
          </a:xfrm>
        </p:spPr>
        <p:txBody>
          <a:bodyPr>
            <a:normAutofit lnSpcReduction="10000"/>
          </a:bodyPr>
          <a:lstStyle/>
          <a:p>
            <a:pPr marL="0" indent="0" algn="l">
              <a:buNone/>
            </a:pPr>
            <a:r>
              <a:rPr lang="en-US" sz="3000" b="1" i="0" dirty="0">
                <a:solidFill>
                  <a:srgbClr val="151515"/>
                </a:solidFill>
                <a:effectLst/>
                <a:latin typeface="Times New Roman" panose="02020603050405020304" pitchFamily="18" charset="0"/>
                <a:cs typeface="Times New Roman" panose="02020603050405020304" pitchFamily="18" charset="0"/>
              </a:rPr>
              <a:t>Pick a website and describe your objective</a:t>
            </a:r>
          </a:p>
          <a:p>
            <a:pPr marL="0" indent="0" algn="l">
              <a:buNone/>
            </a:pPr>
            <a:endParaRPr lang="en-US" sz="3000" b="0" i="0" dirty="0">
              <a:solidFill>
                <a:srgbClr val="151515"/>
              </a:solidFill>
              <a:effectLst/>
              <a:latin typeface="Times New Roman" panose="02020603050405020304" pitchFamily="18" charset="0"/>
              <a:cs typeface="Times New Roman" panose="02020603050405020304" pitchFamily="18" charset="0"/>
            </a:endParaRPr>
          </a:p>
          <a:p>
            <a:pPr lvl="1"/>
            <a:r>
              <a:rPr lang="en-US" sz="3000" b="0" i="0" dirty="0">
                <a:solidFill>
                  <a:srgbClr val="151515"/>
                </a:solidFill>
                <a:effectLst/>
                <a:latin typeface="Times New Roman" panose="02020603050405020304" pitchFamily="18" charset="0"/>
                <a:cs typeface="Times New Roman" panose="02020603050405020304" pitchFamily="18" charset="0"/>
              </a:rPr>
              <a:t>Browse through different sites and pick on to scrape. </a:t>
            </a:r>
          </a:p>
          <a:p>
            <a:pPr lvl="1"/>
            <a:r>
              <a:rPr lang="en-US" sz="3000" b="0" i="0" dirty="0">
                <a:solidFill>
                  <a:srgbClr val="151515"/>
                </a:solidFill>
                <a:effectLst/>
                <a:latin typeface="Times New Roman" panose="02020603050405020304" pitchFamily="18" charset="0"/>
                <a:cs typeface="Times New Roman" panose="02020603050405020304" pitchFamily="18" charset="0"/>
              </a:rPr>
              <a:t>Identify the information you'd like to scrape from the site. Decide the format of the output CSV file.</a:t>
            </a:r>
          </a:p>
          <a:p>
            <a:pPr lvl="1"/>
            <a:r>
              <a:rPr lang="en-US" sz="3000" b="0" i="0" dirty="0">
                <a:solidFill>
                  <a:srgbClr val="151515"/>
                </a:solidFill>
                <a:effectLst/>
                <a:latin typeface="Times New Roman" panose="02020603050405020304" pitchFamily="18" charset="0"/>
                <a:cs typeface="Times New Roman" panose="02020603050405020304" pitchFamily="18" charset="0"/>
              </a:rPr>
              <a:t>Summarize your project idea and outline your strategy in a </a:t>
            </a:r>
            <a:r>
              <a:rPr lang="en-US" sz="3000" b="0" i="0" dirty="0" err="1">
                <a:solidFill>
                  <a:srgbClr val="151515"/>
                </a:solidFill>
                <a:effectLst/>
                <a:latin typeface="Times New Roman" panose="02020603050405020304" pitchFamily="18" charset="0"/>
                <a:cs typeface="Times New Roman" panose="02020603050405020304" pitchFamily="18" charset="0"/>
              </a:rPr>
              <a:t>Pycharm</a:t>
            </a:r>
            <a:r>
              <a:rPr lang="en-US" sz="3000" b="0" i="0" dirty="0">
                <a:solidFill>
                  <a:srgbClr val="151515"/>
                </a:solidFill>
                <a:effectLst/>
                <a:latin typeface="Times New Roman" panose="02020603050405020304" pitchFamily="18" charset="0"/>
                <a:cs typeface="Times New Roman" panose="02020603050405020304" pitchFamily="18" charset="0"/>
              </a:rPr>
              <a:t> notebook. Use the "New" button above.</a:t>
            </a:r>
          </a:p>
          <a:p>
            <a:pPr marL="0" indent="0">
              <a:buNone/>
            </a:pPr>
            <a:endParaRPr lang="en-IN" dirty="0"/>
          </a:p>
        </p:txBody>
      </p:sp>
    </p:spTree>
    <p:extLst>
      <p:ext uri="{BB962C8B-B14F-4D97-AF65-F5344CB8AC3E}">
        <p14:creationId xmlns:p14="http://schemas.microsoft.com/office/powerpoint/2010/main" val="38072196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1669306</Value>
      <Value>1669445</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2013-01-21T07:54:00+00:00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875887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095EAC7E-3670-4A33-88E9-089AAE82E0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D8FEBD-5ABD-4CF4-8A24-EAAA08BD5718}">
  <ds:schemaRefs>
    <ds:schemaRef ds:uri="http://schemas.microsoft.com/sharepoint/v3/contenttype/forms"/>
  </ds:schemaRefs>
</ds:datastoreItem>
</file>

<file path=customXml/itemProps3.xml><?xml version="1.0" encoding="utf-8"?>
<ds:datastoreItem xmlns:ds="http://schemas.openxmlformats.org/officeDocument/2006/customXml" ds:itemID="{77CCCEA7-1327-49DD-AC35-4264F7CCB5D7}">
  <ds:schemaRefs>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562</TotalTime>
  <Words>1827</Words>
  <Application>Microsoft Office PowerPoint</Application>
  <PresentationFormat>Widescreen</PresentationFormat>
  <Paragraphs>119</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Courier New</vt:lpstr>
      <vt:lpstr>Frank Ruehl CLM</vt:lpstr>
      <vt:lpstr>inherit</vt:lpstr>
      <vt:lpstr>Linux Libertine Display G</vt:lpstr>
      <vt:lpstr>Times New Roman</vt:lpstr>
      <vt:lpstr>Tinos</vt:lpstr>
      <vt:lpstr>Trebuchet MS</vt:lpstr>
      <vt:lpstr>Wingdings 3</vt:lpstr>
      <vt:lpstr>Facet</vt:lpstr>
      <vt:lpstr>TERM PAPER:   WEB SCRAPING USING PYTHON</vt:lpstr>
      <vt:lpstr> SCOPE OF PROJECT</vt:lpstr>
      <vt:lpstr> ABSTRACT</vt:lpstr>
      <vt:lpstr> INTRODUCTION</vt:lpstr>
      <vt:lpstr> LITERATURE SURVEY</vt:lpstr>
      <vt:lpstr> ARCHITECTURE DIAGRAM</vt:lpstr>
      <vt:lpstr>Existing system</vt:lpstr>
      <vt:lpstr>Proposed system</vt:lpstr>
      <vt:lpstr>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Phases of Web scraping</vt:lpstr>
      <vt:lpstr>CODE IMPLEMENTATION</vt:lpstr>
      <vt:lpstr>PowerPoint Presentation</vt:lpstr>
      <vt:lpstr>PowerPoint Presentation</vt:lpstr>
      <vt:lpstr> CODE EXPLANATION</vt:lpstr>
      <vt:lpstr> CONCLUSION</vt:lpstr>
      <vt:lpstr>Contd..</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Lekhana Undela</dc:creator>
  <cp:lastModifiedBy>Gnaneswar U19CB096</cp:lastModifiedBy>
  <cp:revision>18</cp:revision>
  <dcterms:created xsi:type="dcterms:W3CDTF">2022-05-05T03:13:16Z</dcterms:created>
  <dcterms:modified xsi:type="dcterms:W3CDTF">2022-06-21T04:24:35Z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