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7" r:id="rId7"/>
    <p:sldId id="261" r:id="rId8"/>
    <p:sldId id="262" r:id="rId9"/>
    <p:sldId id="263" r:id="rId10"/>
    <p:sldId id="264" r:id="rId11"/>
    <p:sldId id="265" r:id="rId12"/>
    <p:sldId id="266" r:id="rId13"/>
  </p:sldIdLst>
  <p:sldSz cx="14630400" cy="8229600"/>
  <p:notesSz cx="8229600" cy="14630400"/>
  <p:embeddedFontLst>
    <p:embeddedFont>
      <p:font typeface="Instrument Sans Medium" panose="020B0604020202020204" charset="0"/>
      <p:regular r:id="rId15"/>
    </p:embeddedFont>
    <p:embeddedFont>
      <p:font typeface="Instrument Sans Semi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6542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86B0D9-203C-CB93-2B60-9FEE6214AA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6088E3-2C21-D593-8DFA-CB6B0E4E46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27F345-2724-91DA-ADCB-39C86DA9AF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AE9778E-C5A7-5F90-6E37-EEB109CC0602}"/>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942332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3840480" cy="8229600"/>
          </a:xfrm>
          <a:prstGeom prst="rect">
            <a:avLst/>
          </a:prstGeom>
        </p:spPr>
      </p:pic>
      <p:sp>
        <p:nvSpPr>
          <p:cNvPr id="3" name="Text 0"/>
          <p:cNvSpPr/>
          <p:nvPr/>
        </p:nvSpPr>
        <p:spPr>
          <a:xfrm>
            <a:off x="4451390" y="2173486"/>
            <a:ext cx="9385221" cy="1700927"/>
          </a:xfrm>
          <a:prstGeom prst="rect">
            <a:avLst/>
          </a:prstGeom>
          <a:noFill/>
          <a:ln/>
        </p:spPr>
        <p:txBody>
          <a:bodyPr wrap="square" lIns="0" tIns="0" rIns="0" bIns="0" rtlCol="0" anchor="t"/>
          <a:lstStyle/>
          <a:p>
            <a:pPr marL="0" indent="0" algn="l">
              <a:lnSpc>
                <a:spcPts val="4450"/>
              </a:lnSpc>
              <a:buNone/>
            </a:pPr>
            <a:r>
              <a:rPr lang="en-US" sz="3550" dirty="0">
                <a:solidFill>
                  <a:srgbClr val="091C53"/>
                </a:solidFill>
                <a:latin typeface="Instrument Sans Semi Bold" pitchFamily="34" charset="0"/>
                <a:ea typeface="Instrument Sans Semi Bold" pitchFamily="34" charset="-122"/>
                <a:cs typeface="Instrument Sans Semi Bold" pitchFamily="34" charset="-120"/>
              </a:rPr>
              <a:t>Investigating the Relationship Between Location-Based Factors and Health Using Machine Learning</a:t>
            </a:r>
            <a:endParaRPr lang="en-US" sz="3550" dirty="0"/>
          </a:p>
        </p:txBody>
      </p:sp>
      <p:sp>
        <p:nvSpPr>
          <p:cNvPr id="4" name="Text 1"/>
          <p:cNvSpPr/>
          <p:nvPr/>
        </p:nvSpPr>
        <p:spPr>
          <a:xfrm>
            <a:off x="4451390" y="4129564"/>
            <a:ext cx="9385221" cy="290274"/>
          </a:xfrm>
          <a:prstGeom prst="rect">
            <a:avLst/>
          </a:prstGeom>
          <a:noFill/>
          <a:ln/>
        </p:spPr>
        <p:txBody>
          <a:bodyPr wrap="none" lIns="0" tIns="0" rIns="0" bIns="0" rtlCol="0" anchor="t"/>
          <a:lstStyle/>
          <a:p>
            <a:pPr marL="0" indent="0" algn="r">
              <a:lnSpc>
                <a:spcPts val="2250"/>
              </a:lnSpc>
              <a:buNone/>
            </a:pPr>
            <a:r>
              <a:rPr lang="en-US" sz="1400" dirty="0">
                <a:solidFill>
                  <a:srgbClr val="1E3063"/>
                </a:solidFill>
                <a:latin typeface="Instrument Sans Medium" pitchFamily="34" charset="0"/>
                <a:ea typeface="Instrument Sans Medium" pitchFamily="34" charset="-122"/>
                <a:cs typeface="Instrument Sans Medium" pitchFamily="34" charset="-120"/>
              </a:rPr>
              <a:t>Bhanu Patlori</a:t>
            </a:r>
            <a:endParaRPr lang="en-US" sz="1400" dirty="0"/>
          </a:p>
        </p:txBody>
      </p:sp>
      <p:sp>
        <p:nvSpPr>
          <p:cNvPr id="5" name="Text 2"/>
          <p:cNvSpPr/>
          <p:nvPr/>
        </p:nvSpPr>
        <p:spPr>
          <a:xfrm>
            <a:off x="4451390" y="4674989"/>
            <a:ext cx="9385221" cy="290274"/>
          </a:xfrm>
          <a:prstGeom prst="rect">
            <a:avLst/>
          </a:prstGeom>
          <a:noFill/>
          <a:ln/>
        </p:spPr>
        <p:txBody>
          <a:bodyPr wrap="none" lIns="0" tIns="0" rIns="0" bIns="0" rtlCol="0" anchor="t"/>
          <a:lstStyle/>
          <a:p>
            <a:pPr marL="0" indent="0" algn="r">
              <a:lnSpc>
                <a:spcPts val="2250"/>
              </a:lnSpc>
              <a:buNone/>
            </a:pPr>
            <a:r>
              <a:rPr lang="en-US" sz="1400" dirty="0">
                <a:solidFill>
                  <a:srgbClr val="1E3063"/>
                </a:solidFill>
                <a:latin typeface="Instrument Sans Medium" pitchFamily="34" charset="0"/>
                <a:ea typeface="Instrument Sans Medium" pitchFamily="34" charset="-122"/>
                <a:cs typeface="Instrument Sans Medium" pitchFamily="34" charset="-120"/>
              </a:rPr>
              <a:t> Gnaneswar Rao Goddu</a:t>
            </a:r>
            <a:endParaRPr lang="en-US" sz="1400" dirty="0"/>
          </a:p>
        </p:txBody>
      </p:sp>
      <p:sp>
        <p:nvSpPr>
          <p:cNvPr id="6" name="Text 3"/>
          <p:cNvSpPr/>
          <p:nvPr/>
        </p:nvSpPr>
        <p:spPr>
          <a:xfrm>
            <a:off x="4451390" y="5220414"/>
            <a:ext cx="9385221" cy="290274"/>
          </a:xfrm>
          <a:prstGeom prst="rect">
            <a:avLst/>
          </a:prstGeom>
          <a:noFill/>
          <a:ln/>
        </p:spPr>
        <p:txBody>
          <a:bodyPr wrap="none" lIns="0" tIns="0" rIns="0" bIns="0" rtlCol="0" anchor="t"/>
          <a:lstStyle/>
          <a:p>
            <a:pPr marL="0" indent="0" algn="r">
              <a:lnSpc>
                <a:spcPts val="2250"/>
              </a:lnSpc>
              <a:buNone/>
            </a:pPr>
            <a:r>
              <a:rPr lang="en-US" sz="1400" dirty="0">
                <a:solidFill>
                  <a:srgbClr val="1E3063"/>
                </a:solidFill>
                <a:latin typeface="Instrument Sans Medium" pitchFamily="34" charset="0"/>
                <a:ea typeface="Instrument Sans Medium" pitchFamily="34" charset="-122"/>
                <a:cs typeface="Instrument Sans Medium" pitchFamily="34" charset="-120"/>
              </a:rPr>
              <a:t> Ngbede Acheme</a:t>
            </a:r>
            <a:endParaRPr lang="en-US" sz="1400" dirty="0"/>
          </a:p>
        </p:txBody>
      </p:sp>
      <p:sp>
        <p:nvSpPr>
          <p:cNvPr id="7" name="Text 4"/>
          <p:cNvSpPr/>
          <p:nvPr/>
        </p:nvSpPr>
        <p:spPr>
          <a:xfrm>
            <a:off x="4451390" y="5765840"/>
            <a:ext cx="9385221" cy="290274"/>
          </a:xfrm>
          <a:prstGeom prst="rect">
            <a:avLst/>
          </a:prstGeom>
          <a:noFill/>
          <a:ln/>
        </p:spPr>
        <p:txBody>
          <a:bodyPr wrap="none" lIns="0" tIns="0" rIns="0" bIns="0" rtlCol="0" anchor="t"/>
          <a:lstStyle/>
          <a:p>
            <a:pPr marL="0" indent="0" algn="r">
              <a:lnSpc>
                <a:spcPts val="2250"/>
              </a:lnSpc>
              <a:buNone/>
            </a:pPr>
            <a:r>
              <a:rPr lang="en-US" sz="1400" dirty="0">
                <a:solidFill>
                  <a:srgbClr val="1E3063"/>
                </a:solidFill>
                <a:latin typeface="Instrument Sans Medium" pitchFamily="34" charset="0"/>
                <a:ea typeface="Instrument Sans Medium" pitchFamily="34" charset="-122"/>
                <a:cs typeface="Instrument Sans Medium" pitchFamily="34" charset="-120"/>
              </a:rPr>
              <a:t> Vineetha Burra</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760720" cy="8229600"/>
          </a:xfrm>
          <a:prstGeom prst="rect">
            <a:avLst/>
          </a:prstGeom>
        </p:spPr>
      </p:pic>
      <p:sp>
        <p:nvSpPr>
          <p:cNvPr id="3" name="Text 0"/>
          <p:cNvSpPr/>
          <p:nvPr/>
        </p:nvSpPr>
        <p:spPr>
          <a:xfrm>
            <a:off x="6153745" y="635794"/>
            <a:ext cx="7809309" cy="1787723"/>
          </a:xfrm>
          <a:prstGeom prst="rect">
            <a:avLst/>
          </a:prstGeom>
          <a:noFill/>
          <a:ln/>
        </p:spPr>
        <p:txBody>
          <a:bodyPr wrap="square" lIns="0" tIns="0" rIns="0" bIns="0" rtlCol="0" anchor="t"/>
          <a:lstStyle/>
          <a:p>
            <a:pPr marL="0" indent="0" algn="l">
              <a:lnSpc>
                <a:spcPts val="4650"/>
              </a:lnSpc>
              <a:buNone/>
            </a:pPr>
            <a:r>
              <a:rPr lang="en-US" sz="3750" dirty="0">
                <a:solidFill>
                  <a:srgbClr val="091C53"/>
                </a:solidFill>
                <a:latin typeface="Instrument Sans Semi Bold" pitchFamily="34" charset="0"/>
                <a:ea typeface="Instrument Sans Semi Bold" pitchFamily="34" charset="-122"/>
                <a:cs typeface="Instrument Sans Semi Bold" pitchFamily="34" charset="-120"/>
              </a:rPr>
              <a:t>Spatial Variation with Multiscale Geographically Weighted Regression (MGWR)</a:t>
            </a:r>
            <a:endParaRPr lang="en-US" sz="3750" dirty="0"/>
          </a:p>
        </p:txBody>
      </p:sp>
      <p:sp>
        <p:nvSpPr>
          <p:cNvPr id="4" name="Shape 1"/>
          <p:cNvSpPr/>
          <p:nvPr/>
        </p:nvSpPr>
        <p:spPr>
          <a:xfrm>
            <a:off x="6368177" y="2709505"/>
            <a:ext cx="22860" cy="4884182"/>
          </a:xfrm>
          <a:prstGeom prst="roundRect">
            <a:avLst>
              <a:gd name="adj" fmla="val 750796"/>
            </a:avLst>
          </a:prstGeom>
          <a:solidFill>
            <a:srgbClr val="B4CCE3"/>
          </a:solidFill>
          <a:ln/>
        </p:spPr>
        <p:txBody>
          <a:bodyPr/>
          <a:lstStyle/>
          <a:p>
            <a:endParaRPr lang="en-US"/>
          </a:p>
        </p:txBody>
      </p:sp>
      <p:sp>
        <p:nvSpPr>
          <p:cNvPr id="5" name="Shape 2"/>
          <p:cNvSpPr/>
          <p:nvPr/>
        </p:nvSpPr>
        <p:spPr>
          <a:xfrm>
            <a:off x="6559808" y="2912507"/>
            <a:ext cx="572095" cy="22860"/>
          </a:xfrm>
          <a:prstGeom prst="roundRect">
            <a:avLst>
              <a:gd name="adj" fmla="val 750796"/>
            </a:avLst>
          </a:prstGeom>
          <a:solidFill>
            <a:srgbClr val="B4CCE3"/>
          </a:solidFill>
          <a:ln/>
        </p:spPr>
        <p:txBody>
          <a:bodyPr/>
          <a:lstStyle/>
          <a:p>
            <a:endParaRPr lang="en-US"/>
          </a:p>
        </p:txBody>
      </p:sp>
      <p:sp>
        <p:nvSpPr>
          <p:cNvPr id="6" name="Shape 3"/>
          <p:cNvSpPr/>
          <p:nvPr/>
        </p:nvSpPr>
        <p:spPr>
          <a:xfrm>
            <a:off x="6153686" y="2709505"/>
            <a:ext cx="428982" cy="428982"/>
          </a:xfrm>
          <a:prstGeom prst="roundRect">
            <a:avLst>
              <a:gd name="adj" fmla="val 40009"/>
            </a:avLst>
          </a:prstGeom>
          <a:solidFill>
            <a:srgbClr val="CEE6FD"/>
          </a:solidFill>
          <a:ln/>
        </p:spPr>
        <p:txBody>
          <a:bodyPr/>
          <a:lstStyle/>
          <a:p>
            <a:endParaRPr lang="en-US"/>
          </a:p>
        </p:txBody>
      </p:sp>
      <p:pic>
        <p:nvPicPr>
          <p:cNvPr id="7" name="Image 1" descr="preencoded.png"/>
          <p:cNvPicPr>
            <a:picLocks noChangeAspect="1"/>
          </p:cNvPicPr>
          <p:nvPr/>
        </p:nvPicPr>
        <p:blipFill>
          <a:blip r:embed="rId4"/>
          <a:stretch>
            <a:fillRect/>
          </a:stretch>
        </p:blipFill>
        <p:spPr>
          <a:xfrm>
            <a:off x="6225123" y="2745165"/>
            <a:ext cx="285988" cy="357545"/>
          </a:xfrm>
          <a:prstGeom prst="rect">
            <a:avLst/>
          </a:prstGeom>
        </p:spPr>
      </p:pic>
      <p:sp>
        <p:nvSpPr>
          <p:cNvPr id="8" name="Text 4"/>
          <p:cNvSpPr/>
          <p:nvPr/>
        </p:nvSpPr>
        <p:spPr>
          <a:xfrm>
            <a:off x="7321748" y="2801898"/>
            <a:ext cx="6641306" cy="487918"/>
          </a:xfrm>
          <a:prstGeom prst="rect">
            <a:avLst/>
          </a:prstGeom>
          <a:noFill/>
          <a:ln/>
        </p:spPr>
        <p:txBody>
          <a:bodyPr wrap="square" lIns="0" tIns="0" rIns="0" bIns="0" rtlCol="0" anchor="t"/>
          <a:lstStyle/>
          <a:p>
            <a:pPr marL="342900" indent="-342900" algn="l">
              <a:lnSpc>
                <a:spcPts val="2400"/>
              </a:lnSpc>
              <a:buSzPct val="100000"/>
              <a:buFont typeface="+mj-lt"/>
              <a:buAutoNum type="arabicPeriod"/>
            </a:pPr>
            <a:r>
              <a:rPr lang="en-US" sz="1500" dirty="0">
                <a:solidFill>
                  <a:srgbClr val="1E3063"/>
                </a:solidFill>
                <a:latin typeface="Instrument Sans Medium" pitchFamily="34" charset="0"/>
                <a:ea typeface="Instrument Sans Medium" pitchFamily="34" charset="-122"/>
                <a:cs typeface="Instrument Sans Medium" pitchFamily="34" charset="-120"/>
              </a:rPr>
              <a:t>Applied Multiscale Geographically Weighted Regression (MGWR) to assess how predictors influence health outcomes based on location.</a:t>
            </a:r>
            <a:endParaRPr lang="en-US" sz="1500" dirty="0"/>
          </a:p>
        </p:txBody>
      </p:sp>
      <p:sp>
        <p:nvSpPr>
          <p:cNvPr id="9" name="Text 5"/>
          <p:cNvSpPr/>
          <p:nvPr/>
        </p:nvSpPr>
        <p:spPr>
          <a:xfrm>
            <a:off x="7321748" y="3356491"/>
            <a:ext cx="6641306" cy="487918"/>
          </a:xfrm>
          <a:prstGeom prst="rect">
            <a:avLst/>
          </a:prstGeom>
          <a:noFill/>
          <a:ln/>
        </p:spPr>
        <p:txBody>
          <a:bodyPr wrap="square" lIns="0" tIns="0" rIns="0" bIns="0" rtlCol="0" anchor="t"/>
          <a:lstStyle/>
          <a:p>
            <a:pPr marL="342900" indent="-342900" algn="l">
              <a:lnSpc>
                <a:spcPts val="2400"/>
              </a:lnSpc>
              <a:buSzPct val="100000"/>
              <a:buFont typeface="+mj-lt"/>
              <a:buAutoNum type="arabicPeriod" startAt="2"/>
            </a:pPr>
            <a:r>
              <a:rPr lang="en-US" sz="1500" dirty="0">
                <a:solidFill>
                  <a:srgbClr val="1E3063"/>
                </a:solidFill>
                <a:latin typeface="Instrument Sans Medium" pitchFamily="34" charset="0"/>
                <a:ea typeface="Instrument Sans Medium" pitchFamily="34" charset="-122"/>
                <a:cs typeface="Instrument Sans Medium" pitchFamily="34" charset="-120"/>
              </a:rPr>
              <a:t>MGWR assigns a separate coefficient and bandwidth to each predictor, allowing detection of both local and widespread effects.</a:t>
            </a:r>
            <a:endParaRPr lang="en-US" sz="1500" dirty="0"/>
          </a:p>
        </p:txBody>
      </p:sp>
      <p:sp>
        <p:nvSpPr>
          <p:cNvPr id="10" name="Shape 6"/>
          <p:cNvSpPr/>
          <p:nvPr/>
        </p:nvSpPr>
        <p:spPr>
          <a:xfrm>
            <a:off x="6559808" y="4428768"/>
            <a:ext cx="572095" cy="22860"/>
          </a:xfrm>
          <a:prstGeom prst="roundRect">
            <a:avLst>
              <a:gd name="adj" fmla="val 750796"/>
            </a:avLst>
          </a:prstGeom>
          <a:solidFill>
            <a:srgbClr val="B4CCE3"/>
          </a:solidFill>
          <a:ln/>
        </p:spPr>
        <p:txBody>
          <a:bodyPr/>
          <a:lstStyle/>
          <a:p>
            <a:endParaRPr lang="en-US"/>
          </a:p>
        </p:txBody>
      </p:sp>
      <p:sp>
        <p:nvSpPr>
          <p:cNvPr id="11" name="Shape 7"/>
          <p:cNvSpPr/>
          <p:nvPr/>
        </p:nvSpPr>
        <p:spPr>
          <a:xfrm>
            <a:off x="6153686" y="4225766"/>
            <a:ext cx="428982" cy="428982"/>
          </a:xfrm>
          <a:prstGeom prst="roundRect">
            <a:avLst>
              <a:gd name="adj" fmla="val 40009"/>
            </a:avLst>
          </a:prstGeom>
          <a:solidFill>
            <a:srgbClr val="CEE6FD"/>
          </a:solidFill>
          <a:ln/>
        </p:spPr>
        <p:txBody>
          <a:bodyPr/>
          <a:lstStyle/>
          <a:p>
            <a:endParaRPr lang="en-US"/>
          </a:p>
        </p:txBody>
      </p:sp>
      <p:pic>
        <p:nvPicPr>
          <p:cNvPr id="12" name="Image 2" descr="preencoded.png"/>
          <p:cNvPicPr>
            <a:picLocks noChangeAspect="1"/>
          </p:cNvPicPr>
          <p:nvPr/>
        </p:nvPicPr>
        <p:blipFill>
          <a:blip r:embed="rId5"/>
          <a:stretch>
            <a:fillRect/>
          </a:stretch>
        </p:blipFill>
        <p:spPr>
          <a:xfrm>
            <a:off x="6225123" y="4261425"/>
            <a:ext cx="285988" cy="357545"/>
          </a:xfrm>
          <a:prstGeom prst="rect">
            <a:avLst/>
          </a:prstGeom>
        </p:spPr>
      </p:pic>
      <p:sp>
        <p:nvSpPr>
          <p:cNvPr id="13" name="Text 8"/>
          <p:cNvSpPr/>
          <p:nvPr/>
        </p:nvSpPr>
        <p:spPr>
          <a:xfrm>
            <a:off x="7321748" y="4318159"/>
            <a:ext cx="6641306" cy="487918"/>
          </a:xfrm>
          <a:prstGeom prst="rect">
            <a:avLst/>
          </a:prstGeom>
          <a:noFill/>
          <a:ln/>
        </p:spPr>
        <p:txBody>
          <a:bodyPr wrap="square" lIns="0" tIns="0" rIns="0" bIns="0" rtlCol="0" anchor="t"/>
          <a:lstStyle/>
          <a:p>
            <a:pPr marL="342900" indent="-342900" algn="l">
              <a:lnSpc>
                <a:spcPts val="2400"/>
              </a:lnSpc>
              <a:buSzPct val="100000"/>
              <a:buChar char="•"/>
            </a:pPr>
            <a:r>
              <a:rPr lang="en-US" sz="1500" dirty="0">
                <a:solidFill>
                  <a:srgbClr val="1E3063"/>
                </a:solidFill>
                <a:latin typeface="Instrument Sans Medium" pitchFamily="34" charset="0"/>
                <a:ea typeface="Instrument Sans Medium" pitchFamily="34" charset="-122"/>
                <a:cs typeface="Instrument Sans Medium" pitchFamily="34" charset="-120"/>
              </a:rPr>
              <a:t>Found significant regional variation in predictor impact—e.g., income had a strong negative effect on diabetes in some areas, but weaker or slightly positive in others. </a:t>
            </a:r>
            <a:endParaRPr lang="en-US" sz="1500" dirty="0"/>
          </a:p>
        </p:txBody>
      </p:sp>
      <p:sp>
        <p:nvSpPr>
          <p:cNvPr id="14" name="Text 9"/>
          <p:cNvSpPr/>
          <p:nvPr/>
        </p:nvSpPr>
        <p:spPr>
          <a:xfrm>
            <a:off x="7321748" y="4920496"/>
            <a:ext cx="6641306" cy="243959"/>
          </a:xfrm>
          <a:prstGeom prst="rect">
            <a:avLst/>
          </a:prstGeom>
          <a:noFill/>
          <a:ln/>
        </p:spPr>
        <p:txBody>
          <a:bodyPr wrap="none" lIns="0" tIns="0" rIns="0" bIns="0" rtlCol="0" anchor="t"/>
          <a:lstStyle/>
          <a:p>
            <a:pPr marL="0" indent="0" algn="l">
              <a:lnSpc>
                <a:spcPts val="1900"/>
              </a:lnSpc>
              <a:buNone/>
            </a:pPr>
            <a:endParaRPr lang="en-US" sz="1200" dirty="0"/>
          </a:p>
        </p:txBody>
      </p:sp>
      <p:sp>
        <p:nvSpPr>
          <p:cNvPr id="15" name="Text 10"/>
          <p:cNvSpPr/>
          <p:nvPr/>
        </p:nvSpPr>
        <p:spPr>
          <a:xfrm>
            <a:off x="7321748" y="5278874"/>
            <a:ext cx="6641306" cy="487918"/>
          </a:xfrm>
          <a:prstGeom prst="rect">
            <a:avLst/>
          </a:prstGeom>
          <a:noFill/>
          <a:ln/>
        </p:spPr>
        <p:txBody>
          <a:bodyPr wrap="square" lIns="0" tIns="0" rIns="0" bIns="0" rtlCol="0" anchor="t"/>
          <a:lstStyle/>
          <a:p>
            <a:pPr marL="342900" indent="-342900" algn="l">
              <a:lnSpc>
                <a:spcPts val="2400"/>
              </a:lnSpc>
              <a:buSzPct val="100000"/>
              <a:buChar char="•"/>
            </a:pPr>
            <a:r>
              <a:rPr lang="en-US" sz="1500" dirty="0">
                <a:solidFill>
                  <a:srgbClr val="1E3063"/>
                </a:solidFill>
                <a:latin typeface="Instrument Sans Medium" pitchFamily="34" charset="0"/>
                <a:ea typeface="Instrument Sans Medium" pitchFamily="34" charset="-122"/>
                <a:cs typeface="Instrument Sans Medium" pitchFamily="34" charset="-120"/>
              </a:rPr>
              <a:t>Other variables like smoking rate, education level, and air pollution also showed varying effects depending on geography.</a:t>
            </a:r>
            <a:endParaRPr lang="en-US" sz="1500" dirty="0"/>
          </a:p>
        </p:txBody>
      </p:sp>
      <p:sp>
        <p:nvSpPr>
          <p:cNvPr id="16" name="Shape 11"/>
          <p:cNvSpPr/>
          <p:nvPr/>
        </p:nvSpPr>
        <p:spPr>
          <a:xfrm>
            <a:off x="6559808" y="6351151"/>
            <a:ext cx="572095" cy="22860"/>
          </a:xfrm>
          <a:prstGeom prst="roundRect">
            <a:avLst>
              <a:gd name="adj" fmla="val 750796"/>
            </a:avLst>
          </a:prstGeom>
          <a:solidFill>
            <a:srgbClr val="B4CCE3"/>
          </a:solidFill>
          <a:ln/>
        </p:spPr>
        <p:txBody>
          <a:bodyPr/>
          <a:lstStyle/>
          <a:p>
            <a:endParaRPr lang="en-US"/>
          </a:p>
        </p:txBody>
      </p:sp>
      <p:sp>
        <p:nvSpPr>
          <p:cNvPr id="17" name="Shape 12"/>
          <p:cNvSpPr/>
          <p:nvPr/>
        </p:nvSpPr>
        <p:spPr>
          <a:xfrm>
            <a:off x="6153686" y="6148149"/>
            <a:ext cx="428982" cy="428982"/>
          </a:xfrm>
          <a:prstGeom prst="roundRect">
            <a:avLst>
              <a:gd name="adj" fmla="val 40009"/>
            </a:avLst>
          </a:prstGeom>
          <a:solidFill>
            <a:srgbClr val="CEE6FD"/>
          </a:solidFill>
          <a:ln/>
        </p:spPr>
        <p:txBody>
          <a:bodyPr/>
          <a:lstStyle/>
          <a:p>
            <a:endParaRPr lang="en-US"/>
          </a:p>
        </p:txBody>
      </p:sp>
      <p:pic>
        <p:nvPicPr>
          <p:cNvPr id="18" name="Image 3" descr="preencoded.png"/>
          <p:cNvPicPr>
            <a:picLocks noChangeAspect="1"/>
          </p:cNvPicPr>
          <p:nvPr/>
        </p:nvPicPr>
        <p:blipFill>
          <a:blip r:embed="rId6"/>
          <a:stretch>
            <a:fillRect/>
          </a:stretch>
        </p:blipFill>
        <p:spPr>
          <a:xfrm>
            <a:off x="6225123" y="6183809"/>
            <a:ext cx="285988" cy="357545"/>
          </a:xfrm>
          <a:prstGeom prst="rect">
            <a:avLst/>
          </a:prstGeom>
        </p:spPr>
      </p:pic>
      <p:sp>
        <p:nvSpPr>
          <p:cNvPr id="19" name="Text 13"/>
          <p:cNvSpPr/>
          <p:nvPr/>
        </p:nvSpPr>
        <p:spPr>
          <a:xfrm>
            <a:off x="7321748" y="6240542"/>
            <a:ext cx="6641306" cy="487918"/>
          </a:xfrm>
          <a:prstGeom prst="rect">
            <a:avLst/>
          </a:prstGeom>
          <a:noFill/>
          <a:ln/>
        </p:spPr>
        <p:txBody>
          <a:bodyPr wrap="square" lIns="0" tIns="0" rIns="0" bIns="0" rtlCol="0" anchor="t"/>
          <a:lstStyle/>
          <a:p>
            <a:pPr marL="342900" indent="-342900" algn="l">
              <a:lnSpc>
                <a:spcPts val="2400"/>
              </a:lnSpc>
              <a:buSzPct val="100000"/>
              <a:buFont typeface="+mj-lt"/>
              <a:buAutoNum type="arabicPeriod"/>
            </a:pPr>
            <a:r>
              <a:rPr lang="en-US" sz="1500" dirty="0">
                <a:solidFill>
                  <a:srgbClr val="1E3063"/>
                </a:solidFill>
                <a:latin typeface="Instrument Sans Medium" pitchFamily="34" charset="0"/>
                <a:ea typeface="Instrument Sans Medium" pitchFamily="34" charset="-122"/>
                <a:cs typeface="Instrument Sans Medium" pitchFamily="34" charset="-120"/>
              </a:rPr>
              <a:t>To validate MGWR results, used locally weighted linear regression for each Local Authority District (LAD) with spatial weighting.</a:t>
            </a:r>
            <a:endParaRPr lang="en-US" sz="1500" dirty="0"/>
          </a:p>
        </p:txBody>
      </p:sp>
      <p:sp>
        <p:nvSpPr>
          <p:cNvPr id="20" name="Text 14"/>
          <p:cNvSpPr/>
          <p:nvPr/>
        </p:nvSpPr>
        <p:spPr>
          <a:xfrm>
            <a:off x="7321748" y="6795135"/>
            <a:ext cx="6641306" cy="243959"/>
          </a:xfrm>
          <a:prstGeom prst="rect">
            <a:avLst/>
          </a:prstGeom>
          <a:noFill/>
          <a:ln/>
        </p:spPr>
        <p:txBody>
          <a:bodyPr wrap="none" lIns="0" tIns="0" rIns="0" bIns="0" rtlCol="0" anchor="t"/>
          <a:lstStyle/>
          <a:p>
            <a:pPr marL="342900" indent="-342900" algn="l">
              <a:lnSpc>
                <a:spcPts val="2400"/>
              </a:lnSpc>
              <a:buSzPct val="100000"/>
              <a:buFont typeface="+mj-lt"/>
              <a:buAutoNum type="arabicPeriod" startAt="2"/>
            </a:pPr>
            <a:r>
              <a:rPr lang="en-US" sz="1500" dirty="0">
                <a:solidFill>
                  <a:srgbClr val="1E3063"/>
                </a:solidFill>
                <a:latin typeface="Instrument Sans Medium" pitchFamily="34" charset="0"/>
                <a:ea typeface="Instrument Sans Medium" pitchFamily="34" charset="-122"/>
                <a:cs typeface="Instrument Sans Medium" pitchFamily="34" charset="-120"/>
              </a:rPr>
              <a:t>Local models confirmed that predictor influence differs across locations. </a:t>
            </a:r>
            <a:endParaRPr lang="en-US" sz="1500" dirty="0"/>
          </a:p>
        </p:txBody>
      </p:sp>
      <p:sp>
        <p:nvSpPr>
          <p:cNvPr id="21" name="Text 15"/>
          <p:cNvSpPr/>
          <p:nvPr/>
        </p:nvSpPr>
        <p:spPr>
          <a:xfrm>
            <a:off x="7321748" y="7105769"/>
            <a:ext cx="6641306" cy="487918"/>
          </a:xfrm>
          <a:prstGeom prst="rect">
            <a:avLst/>
          </a:prstGeom>
          <a:noFill/>
          <a:ln/>
        </p:spPr>
        <p:txBody>
          <a:bodyPr wrap="square" lIns="0" tIns="0" rIns="0" bIns="0" rtlCol="0" anchor="t"/>
          <a:lstStyle/>
          <a:p>
            <a:pPr marL="342900" indent="-342900" algn="l">
              <a:lnSpc>
                <a:spcPts val="2400"/>
              </a:lnSpc>
              <a:buSzPct val="100000"/>
              <a:buFont typeface="+mj-lt"/>
              <a:buAutoNum type="arabicPeriod" startAt="3"/>
            </a:pPr>
            <a:r>
              <a:rPr lang="en-US" sz="1500" dirty="0">
                <a:solidFill>
                  <a:srgbClr val="1E3063"/>
                </a:solidFill>
                <a:latin typeface="Instrument Sans Medium" pitchFamily="34" charset="0"/>
                <a:ea typeface="Instrument Sans Medium" pitchFamily="34" charset="-122"/>
                <a:cs typeface="Instrument Sans Medium" pitchFamily="34" charset="-120"/>
              </a:rPr>
              <a:t>Extracted and compared region-specific coefficients across LADs using plots and summary statistics.</a:t>
            </a:r>
            <a:endParaRPr lang="en-US" sz="15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493514" y="388858"/>
            <a:ext cx="3525798" cy="440650"/>
          </a:xfrm>
          <a:prstGeom prst="rect">
            <a:avLst/>
          </a:prstGeom>
          <a:noFill/>
          <a:ln/>
        </p:spPr>
        <p:txBody>
          <a:bodyPr wrap="none" lIns="0" tIns="0" rIns="0" bIns="0" rtlCol="0" anchor="t"/>
          <a:lstStyle/>
          <a:p>
            <a:pPr marL="0" indent="0" algn="l">
              <a:lnSpc>
                <a:spcPts val="3450"/>
              </a:lnSpc>
              <a:buNone/>
            </a:pPr>
            <a:endParaRPr lang="en-US" sz="2750" dirty="0"/>
          </a:p>
        </p:txBody>
      </p:sp>
      <p:pic>
        <p:nvPicPr>
          <p:cNvPr id="3" name="Image 0" descr="preencoded.png"/>
          <p:cNvPicPr>
            <a:picLocks noChangeAspect="1"/>
          </p:cNvPicPr>
          <p:nvPr/>
        </p:nvPicPr>
        <p:blipFill>
          <a:blip r:embed="rId3"/>
          <a:stretch>
            <a:fillRect/>
          </a:stretch>
        </p:blipFill>
        <p:spPr>
          <a:xfrm>
            <a:off x="493514" y="1199555"/>
            <a:ext cx="3486626" cy="2789277"/>
          </a:xfrm>
          <a:prstGeom prst="rect">
            <a:avLst/>
          </a:prstGeom>
        </p:spPr>
      </p:pic>
      <p:pic>
        <p:nvPicPr>
          <p:cNvPr id="4" name="Image 1" descr="preencoded.png"/>
          <p:cNvPicPr>
            <a:picLocks noChangeAspect="1"/>
          </p:cNvPicPr>
          <p:nvPr/>
        </p:nvPicPr>
        <p:blipFill>
          <a:blip r:embed="rId4"/>
          <a:stretch>
            <a:fillRect/>
          </a:stretch>
        </p:blipFill>
        <p:spPr>
          <a:xfrm>
            <a:off x="493514" y="4147423"/>
            <a:ext cx="3470910" cy="2776657"/>
          </a:xfrm>
          <a:prstGeom prst="rect">
            <a:avLst/>
          </a:prstGeom>
        </p:spPr>
      </p:pic>
      <p:sp>
        <p:nvSpPr>
          <p:cNvPr id="5" name="Text 1"/>
          <p:cNvSpPr/>
          <p:nvPr/>
        </p:nvSpPr>
        <p:spPr>
          <a:xfrm>
            <a:off x="493514" y="7082671"/>
            <a:ext cx="2115383" cy="264438"/>
          </a:xfrm>
          <a:prstGeom prst="rect">
            <a:avLst/>
          </a:prstGeom>
          <a:noFill/>
          <a:ln/>
        </p:spPr>
        <p:txBody>
          <a:bodyPr wrap="none" lIns="0" tIns="0" rIns="0" bIns="0" rtlCol="0" anchor="t"/>
          <a:lstStyle/>
          <a:p>
            <a:pPr marL="0" indent="0" algn="l">
              <a:lnSpc>
                <a:spcPts val="2050"/>
              </a:lnSpc>
              <a:buNone/>
            </a:pPr>
            <a:endParaRPr lang="en-US" sz="1650" dirty="0"/>
          </a:p>
        </p:txBody>
      </p:sp>
      <p:sp>
        <p:nvSpPr>
          <p:cNvPr id="6" name="Text 2"/>
          <p:cNvSpPr/>
          <p:nvPr/>
        </p:nvSpPr>
        <p:spPr>
          <a:xfrm>
            <a:off x="493514" y="7488079"/>
            <a:ext cx="6649641" cy="225743"/>
          </a:xfrm>
          <a:prstGeom prst="rect">
            <a:avLst/>
          </a:prstGeom>
          <a:noFill/>
          <a:ln/>
        </p:spPr>
        <p:txBody>
          <a:bodyPr wrap="none" lIns="0" tIns="0" rIns="0" bIns="0" rtlCol="0" anchor="t"/>
          <a:lstStyle/>
          <a:p>
            <a:pPr marL="0" indent="0" algn="l">
              <a:lnSpc>
                <a:spcPts val="1750"/>
              </a:lnSpc>
              <a:buNone/>
            </a:pPr>
            <a:endParaRPr lang="en-US" sz="1100" dirty="0"/>
          </a:p>
        </p:txBody>
      </p:sp>
      <p:sp>
        <p:nvSpPr>
          <p:cNvPr id="7" name="Text 3"/>
          <p:cNvSpPr/>
          <p:nvPr/>
        </p:nvSpPr>
        <p:spPr>
          <a:xfrm>
            <a:off x="7494865" y="1167884"/>
            <a:ext cx="6649641" cy="225743"/>
          </a:xfrm>
          <a:prstGeom prst="rect">
            <a:avLst/>
          </a:prstGeom>
          <a:noFill/>
          <a:ln/>
        </p:spPr>
        <p:txBody>
          <a:bodyPr wrap="none" lIns="0" tIns="0" rIns="0" bIns="0" rtlCol="0" anchor="t"/>
          <a:lstStyle/>
          <a:p>
            <a:pPr marL="0" indent="0" algn="l">
              <a:lnSpc>
                <a:spcPts val="1750"/>
              </a:lnSpc>
              <a:buNone/>
            </a:pPr>
            <a:endParaRPr lang="en-US" sz="1100" dirty="0"/>
          </a:p>
        </p:txBody>
      </p:sp>
      <p:sp>
        <p:nvSpPr>
          <p:cNvPr id="8" name="Text 4"/>
          <p:cNvSpPr/>
          <p:nvPr/>
        </p:nvSpPr>
        <p:spPr>
          <a:xfrm>
            <a:off x="6628591" y="1507611"/>
            <a:ext cx="6649641" cy="451485"/>
          </a:xfrm>
          <a:prstGeom prst="rect">
            <a:avLst/>
          </a:prstGeom>
          <a:noFill/>
          <a:ln/>
        </p:spPr>
        <p:txBody>
          <a:bodyPr wrap="square" lIns="0" tIns="0" rIns="0" bIns="0" rtlCol="0" anchor="t"/>
          <a:lstStyle/>
          <a:p>
            <a:pPr marL="0" indent="0" algn="l">
              <a:lnSpc>
                <a:spcPts val="1750"/>
              </a:lnSpc>
              <a:buNone/>
            </a:pPr>
            <a:r>
              <a:rPr lang="en-US" sz="1100" dirty="0">
                <a:solidFill>
                  <a:srgbClr val="1E3063"/>
                </a:solidFill>
                <a:latin typeface="Instrument Sans Medium" pitchFamily="34" charset="0"/>
                <a:ea typeface="Instrument Sans Medium" pitchFamily="34" charset="-122"/>
                <a:cs typeface="Instrument Sans Medium" pitchFamily="34" charset="-120"/>
              </a:rPr>
              <a:t>Both maps show a similar trend, with higher coefficients (darker colors) in the northern and southwestern regions, and lower coefficients (lighter colors) in the eastern and central regions.</a:t>
            </a:r>
            <a:endParaRPr lang="en-US" sz="1100" dirty="0"/>
          </a:p>
        </p:txBody>
      </p:sp>
      <p:sp>
        <p:nvSpPr>
          <p:cNvPr id="9" name="Text 5"/>
          <p:cNvSpPr/>
          <p:nvPr/>
        </p:nvSpPr>
        <p:spPr>
          <a:xfrm>
            <a:off x="6387959" y="2026005"/>
            <a:ext cx="6649641" cy="451485"/>
          </a:xfrm>
          <a:prstGeom prst="rect">
            <a:avLst/>
          </a:prstGeom>
          <a:noFill/>
          <a:ln/>
        </p:spPr>
        <p:txBody>
          <a:bodyPr wrap="square" lIns="0" tIns="0" rIns="0" bIns="0" rtlCol="0" anchor="t"/>
          <a:lstStyle/>
          <a:p>
            <a:pPr marL="342900" indent="-342900" algn="l">
              <a:lnSpc>
                <a:spcPts val="1750"/>
              </a:lnSpc>
              <a:buSzPct val="100000"/>
              <a:buChar char="•"/>
            </a:pPr>
            <a:r>
              <a:rPr lang="en-US" sz="1100" dirty="0">
                <a:solidFill>
                  <a:srgbClr val="1E3063"/>
                </a:solidFill>
                <a:latin typeface="Instrument Sans Medium" pitchFamily="34" charset="0"/>
                <a:ea typeface="Instrument Sans Medium" pitchFamily="34" charset="-122"/>
                <a:cs typeface="Instrument Sans Medium" pitchFamily="34" charset="-120"/>
              </a:rPr>
              <a:t>The northern regions (e.g., Cumbria, Lancashire) show an increase in coefficient values from 2019 to 2020, indicating a stronger relationship between NO₂ and asthma in these areas.</a:t>
            </a:r>
            <a:endParaRPr lang="en-US" sz="1100" dirty="0"/>
          </a:p>
        </p:txBody>
      </p:sp>
      <p:sp>
        <p:nvSpPr>
          <p:cNvPr id="10" name="Text 6"/>
          <p:cNvSpPr/>
          <p:nvPr/>
        </p:nvSpPr>
        <p:spPr>
          <a:xfrm>
            <a:off x="6387960" y="2578537"/>
            <a:ext cx="6649641" cy="451485"/>
          </a:xfrm>
          <a:prstGeom prst="rect">
            <a:avLst/>
          </a:prstGeom>
          <a:noFill/>
          <a:ln/>
        </p:spPr>
        <p:txBody>
          <a:bodyPr wrap="square" lIns="0" tIns="0" rIns="0" bIns="0" rtlCol="0" anchor="t"/>
          <a:lstStyle/>
          <a:p>
            <a:pPr marL="342900" indent="-342900" algn="l">
              <a:lnSpc>
                <a:spcPts val="1750"/>
              </a:lnSpc>
              <a:buSzPct val="100000"/>
              <a:buChar char="•"/>
            </a:pPr>
            <a:r>
              <a:rPr lang="en-US" sz="1100" dirty="0">
                <a:solidFill>
                  <a:srgbClr val="1E3063"/>
                </a:solidFill>
                <a:latin typeface="Instrument Sans Medium" pitchFamily="34" charset="0"/>
                <a:ea typeface="Instrument Sans Medium" pitchFamily="34" charset="-122"/>
                <a:cs typeface="Instrument Sans Medium" pitchFamily="34" charset="-120"/>
              </a:rPr>
              <a:t>The southwest (e.g., Cornwall, Devon) maintains high coefficients but with a slight decrease in the upper range (from 0.175 to 0.15).</a:t>
            </a:r>
            <a:endParaRPr lang="en-US" sz="1100" dirty="0"/>
          </a:p>
        </p:txBody>
      </p:sp>
      <p:sp>
        <p:nvSpPr>
          <p:cNvPr id="11" name="Text 7"/>
          <p:cNvSpPr/>
          <p:nvPr/>
        </p:nvSpPr>
        <p:spPr>
          <a:xfrm>
            <a:off x="6459341" y="3083995"/>
            <a:ext cx="6649641" cy="451485"/>
          </a:xfrm>
          <a:prstGeom prst="rect">
            <a:avLst/>
          </a:prstGeom>
          <a:noFill/>
          <a:ln/>
        </p:spPr>
        <p:txBody>
          <a:bodyPr wrap="square" lIns="0" tIns="0" rIns="0" bIns="0" rtlCol="0" anchor="t"/>
          <a:lstStyle/>
          <a:p>
            <a:pPr marL="342900" indent="-342900" algn="l">
              <a:lnSpc>
                <a:spcPts val="1750"/>
              </a:lnSpc>
              <a:buSzPct val="100000"/>
              <a:buChar char="•"/>
            </a:pPr>
            <a:r>
              <a:rPr lang="en-US" sz="1100" dirty="0">
                <a:solidFill>
                  <a:srgbClr val="1E3063"/>
                </a:solidFill>
                <a:latin typeface="Instrument Sans Medium" pitchFamily="34" charset="0"/>
                <a:ea typeface="Instrument Sans Medium" pitchFamily="34" charset="-122"/>
                <a:cs typeface="Instrument Sans Medium" pitchFamily="34" charset="-120"/>
              </a:rPr>
              <a:t>Eastern regions (e.g., East Anglia) remain relatively stable with lower coefficients (around 0.20 to 0.25).</a:t>
            </a:r>
            <a:endParaRPr lang="en-US" sz="1100" dirty="0"/>
          </a:p>
        </p:txBody>
      </p:sp>
      <p:sp>
        <p:nvSpPr>
          <p:cNvPr id="12" name="Text 8"/>
          <p:cNvSpPr/>
          <p:nvPr/>
        </p:nvSpPr>
        <p:spPr>
          <a:xfrm>
            <a:off x="6628591" y="3636527"/>
            <a:ext cx="6649641" cy="677228"/>
          </a:xfrm>
          <a:prstGeom prst="rect">
            <a:avLst/>
          </a:prstGeom>
          <a:noFill/>
          <a:ln/>
        </p:spPr>
        <p:txBody>
          <a:bodyPr wrap="square" lIns="0" tIns="0" rIns="0" bIns="0" rtlCol="0" anchor="t"/>
          <a:lstStyle/>
          <a:p>
            <a:pPr marL="0" indent="0" algn="l">
              <a:lnSpc>
                <a:spcPts val="1750"/>
              </a:lnSpc>
              <a:buNone/>
            </a:pPr>
            <a:r>
              <a:rPr lang="en-US" sz="1100" dirty="0">
                <a:solidFill>
                  <a:srgbClr val="1E3063"/>
                </a:solidFill>
                <a:latin typeface="Instrument Sans Medium" pitchFamily="34" charset="0"/>
                <a:ea typeface="Instrument Sans Medium" pitchFamily="34" charset="-122"/>
                <a:cs typeface="Instrument Sans Medium" pitchFamily="34" charset="-120"/>
              </a:rPr>
              <a:t>Overall, the 2020 map indicates a generally stronger association between NO₂ and asthma per capita across northern England, while the southwest remains a consistent high-association area, with slight variations in intensity.</a:t>
            </a:r>
            <a:endParaRPr lang="en-US" sz="11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869680" y="0"/>
            <a:ext cx="5760720" cy="8229600"/>
          </a:xfrm>
          <a:prstGeom prst="rect">
            <a:avLst/>
          </a:prstGeom>
        </p:spPr>
      </p:pic>
      <p:sp>
        <p:nvSpPr>
          <p:cNvPr id="3" name="Text 0"/>
          <p:cNvSpPr/>
          <p:nvPr/>
        </p:nvSpPr>
        <p:spPr>
          <a:xfrm>
            <a:off x="793790" y="1071324"/>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091C53"/>
                </a:solidFill>
                <a:latin typeface="Instrument Sans Semi Bold" pitchFamily="34" charset="0"/>
                <a:ea typeface="Instrument Sans Semi Bold" pitchFamily="34" charset="-122"/>
                <a:cs typeface="Instrument Sans Semi Bold" pitchFamily="34" charset="-120"/>
              </a:rPr>
              <a:t>Future Directions and Research Opportunities</a:t>
            </a:r>
            <a:endParaRPr lang="en-US" sz="4450" dirty="0"/>
          </a:p>
        </p:txBody>
      </p:sp>
      <p:sp>
        <p:nvSpPr>
          <p:cNvPr id="4" name="Shape 1"/>
          <p:cNvSpPr/>
          <p:nvPr/>
        </p:nvSpPr>
        <p:spPr>
          <a:xfrm>
            <a:off x="793790" y="2829044"/>
            <a:ext cx="170021" cy="1216223"/>
          </a:xfrm>
          <a:prstGeom prst="roundRect">
            <a:avLst>
              <a:gd name="adj" fmla="val 120071"/>
            </a:avLst>
          </a:prstGeom>
          <a:solidFill>
            <a:srgbClr val="CEE6FD"/>
          </a:solidFill>
          <a:ln/>
        </p:spPr>
        <p:txBody>
          <a:bodyPr/>
          <a:lstStyle/>
          <a:p>
            <a:endParaRPr lang="en-US"/>
          </a:p>
        </p:txBody>
      </p:sp>
      <p:sp>
        <p:nvSpPr>
          <p:cNvPr id="5" name="Text 2"/>
          <p:cNvSpPr/>
          <p:nvPr/>
        </p:nvSpPr>
        <p:spPr>
          <a:xfrm>
            <a:off x="1303973" y="2829044"/>
            <a:ext cx="4347210" cy="354330"/>
          </a:xfrm>
          <a:prstGeom prst="rect">
            <a:avLst/>
          </a:prstGeom>
          <a:noFill/>
          <a:ln/>
        </p:spPr>
        <p:txBody>
          <a:bodyPr wrap="none" lIns="0" tIns="0" rIns="0" bIns="0" rtlCol="0" anchor="t"/>
          <a:lstStyle/>
          <a:p>
            <a:pPr marL="0" indent="0" algn="l">
              <a:lnSpc>
                <a:spcPts val="2750"/>
              </a:lnSpc>
              <a:buNone/>
            </a:pPr>
            <a:r>
              <a:rPr lang="en-US" sz="2200" dirty="0">
                <a:solidFill>
                  <a:srgbClr val="1E3063"/>
                </a:solidFill>
                <a:latin typeface="Instrument Sans Semi Bold" pitchFamily="34" charset="0"/>
                <a:ea typeface="Instrument Sans Semi Bold" pitchFamily="34" charset="-122"/>
                <a:cs typeface="Instrument Sans Semi Bold" pitchFamily="34" charset="-120"/>
              </a:rPr>
              <a:t>Expand Dataset Temporal Scope</a:t>
            </a:r>
            <a:endParaRPr lang="en-US" sz="2200" dirty="0"/>
          </a:p>
        </p:txBody>
      </p:sp>
      <p:sp>
        <p:nvSpPr>
          <p:cNvPr id="6" name="Text 3"/>
          <p:cNvSpPr/>
          <p:nvPr/>
        </p:nvSpPr>
        <p:spPr>
          <a:xfrm>
            <a:off x="1303973" y="3319463"/>
            <a:ext cx="7046238" cy="725805"/>
          </a:xfrm>
          <a:prstGeom prst="rect">
            <a:avLst/>
          </a:prstGeom>
          <a:noFill/>
          <a:ln/>
        </p:spPr>
        <p:txBody>
          <a:bodyPr wrap="square" lIns="0" tIns="0" rIns="0" bIns="0" rtlCol="0" anchor="t"/>
          <a:lstStyle/>
          <a:p>
            <a:pPr marL="0" indent="0" algn="l">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Incorporate additional years to capture long-term trends and COVID-19 impacts on chronic health outcomes.</a:t>
            </a:r>
            <a:endParaRPr lang="en-US" sz="1750" dirty="0"/>
          </a:p>
        </p:txBody>
      </p:sp>
      <p:sp>
        <p:nvSpPr>
          <p:cNvPr id="7" name="Shape 4"/>
          <p:cNvSpPr/>
          <p:nvPr/>
        </p:nvSpPr>
        <p:spPr>
          <a:xfrm>
            <a:off x="1133951" y="4272082"/>
            <a:ext cx="170021" cy="1216223"/>
          </a:xfrm>
          <a:prstGeom prst="roundRect">
            <a:avLst>
              <a:gd name="adj" fmla="val 120071"/>
            </a:avLst>
          </a:prstGeom>
          <a:solidFill>
            <a:srgbClr val="CEE6FD"/>
          </a:solidFill>
          <a:ln/>
        </p:spPr>
        <p:txBody>
          <a:bodyPr/>
          <a:lstStyle/>
          <a:p>
            <a:endParaRPr lang="en-US"/>
          </a:p>
        </p:txBody>
      </p:sp>
      <p:sp>
        <p:nvSpPr>
          <p:cNvPr id="8" name="Text 5"/>
          <p:cNvSpPr/>
          <p:nvPr/>
        </p:nvSpPr>
        <p:spPr>
          <a:xfrm>
            <a:off x="1644134" y="4272082"/>
            <a:ext cx="3942040" cy="354330"/>
          </a:xfrm>
          <a:prstGeom prst="rect">
            <a:avLst/>
          </a:prstGeom>
          <a:noFill/>
          <a:ln/>
        </p:spPr>
        <p:txBody>
          <a:bodyPr wrap="none" lIns="0" tIns="0" rIns="0" bIns="0" rtlCol="0" anchor="t"/>
          <a:lstStyle/>
          <a:p>
            <a:pPr marL="0" indent="0" algn="l">
              <a:lnSpc>
                <a:spcPts val="2750"/>
              </a:lnSpc>
              <a:buNone/>
            </a:pPr>
            <a:r>
              <a:rPr lang="en-US" sz="2200" dirty="0">
                <a:solidFill>
                  <a:srgbClr val="1E3063"/>
                </a:solidFill>
                <a:latin typeface="Instrument Sans Semi Bold" pitchFamily="34" charset="0"/>
                <a:ea typeface="Instrument Sans Semi Bold" pitchFamily="34" charset="-122"/>
                <a:cs typeface="Instrument Sans Semi Bold" pitchFamily="34" charset="-120"/>
              </a:rPr>
              <a:t>Integrate Additional Variables</a:t>
            </a:r>
            <a:endParaRPr lang="en-US" sz="2200" dirty="0"/>
          </a:p>
        </p:txBody>
      </p:sp>
      <p:sp>
        <p:nvSpPr>
          <p:cNvPr id="9" name="Text 6"/>
          <p:cNvSpPr/>
          <p:nvPr/>
        </p:nvSpPr>
        <p:spPr>
          <a:xfrm>
            <a:off x="1644134" y="4762500"/>
            <a:ext cx="6706076" cy="725805"/>
          </a:xfrm>
          <a:prstGeom prst="rect">
            <a:avLst/>
          </a:prstGeom>
          <a:noFill/>
          <a:ln/>
        </p:spPr>
        <p:txBody>
          <a:bodyPr wrap="square" lIns="0" tIns="0" rIns="0" bIns="0" rtlCol="0" anchor="t"/>
          <a:lstStyle/>
          <a:p>
            <a:pPr marL="0" indent="0" algn="l">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Include behavioral factors, healthcare accessibility, and genetic information to enhance model comprehensiveness.</a:t>
            </a:r>
            <a:endParaRPr lang="en-US" sz="1750" dirty="0"/>
          </a:p>
        </p:txBody>
      </p:sp>
      <p:sp>
        <p:nvSpPr>
          <p:cNvPr id="10" name="Shape 7"/>
          <p:cNvSpPr/>
          <p:nvPr/>
        </p:nvSpPr>
        <p:spPr>
          <a:xfrm>
            <a:off x="1474232" y="5715119"/>
            <a:ext cx="170021" cy="1216223"/>
          </a:xfrm>
          <a:prstGeom prst="roundRect">
            <a:avLst>
              <a:gd name="adj" fmla="val 120071"/>
            </a:avLst>
          </a:prstGeom>
          <a:solidFill>
            <a:srgbClr val="CEE6FD"/>
          </a:solidFill>
          <a:ln/>
        </p:spPr>
        <p:txBody>
          <a:bodyPr/>
          <a:lstStyle/>
          <a:p>
            <a:endParaRPr lang="en-US"/>
          </a:p>
        </p:txBody>
      </p:sp>
      <p:sp>
        <p:nvSpPr>
          <p:cNvPr id="11" name="Text 8"/>
          <p:cNvSpPr/>
          <p:nvPr/>
        </p:nvSpPr>
        <p:spPr>
          <a:xfrm>
            <a:off x="1984415" y="5715119"/>
            <a:ext cx="2860715" cy="354330"/>
          </a:xfrm>
          <a:prstGeom prst="rect">
            <a:avLst/>
          </a:prstGeom>
          <a:noFill/>
          <a:ln/>
        </p:spPr>
        <p:txBody>
          <a:bodyPr wrap="none" lIns="0" tIns="0" rIns="0" bIns="0" rtlCol="0" anchor="t"/>
          <a:lstStyle/>
          <a:p>
            <a:pPr marL="0" indent="0" algn="l">
              <a:lnSpc>
                <a:spcPts val="2750"/>
              </a:lnSpc>
              <a:buNone/>
            </a:pPr>
            <a:r>
              <a:rPr lang="en-US" sz="2200" dirty="0">
                <a:solidFill>
                  <a:srgbClr val="1E3063"/>
                </a:solidFill>
                <a:latin typeface="Instrument Sans Semi Bold" pitchFamily="34" charset="0"/>
                <a:ea typeface="Instrument Sans Semi Bold" pitchFamily="34" charset="-122"/>
                <a:cs typeface="Instrument Sans Semi Bold" pitchFamily="34" charset="-120"/>
              </a:rPr>
              <a:t>Refine Spatial Models</a:t>
            </a:r>
            <a:endParaRPr lang="en-US" sz="2200" dirty="0"/>
          </a:p>
        </p:txBody>
      </p:sp>
      <p:sp>
        <p:nvSpPr>
          <p:cNvPr id="12" name="Text 9"/>
          <p:cNvSpPr/>
          <p:nvPr/>
        </p:nvSpPr>
        <p:spPr>
          <a:xfrm>
            <a:off x="1984415" y="6205538"/>
            <a:ext cx="6365796" cy="725805"/>
          </a:xfrm>
          <a:prstGeom prst="rect">
            <a:avLst/>
          </a:prstGeom>
          <a:noFill/>
          <a:ln/>
        </p:spPr>
        <p:txBody>
          <a:bodyPr wrap="square" lIns="0" tIns="0" rIns="0" bIns="0" rtlCol="0" anchor="t"/>
          <a:lstStyle/>
          <a:p>
            <a:pPr marL="0" indent="0" algn="l">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Develop dynamic spatial-temporal frameworks for monthly or quarterly surveillance and prediction of health risks.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155144"/>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091C53"/>
                </a:solidFill>
                <a:latin typeface="Instrument Sans Semi Bold" pitchFamily="34" charset="0"/>
                <a:ea typeface="Instrument Sans Semi Bold" pitchFamily="34" charset="-122"/>
                <a:cs typeface="Instrument Sans Semi Bold" pitchFamily="34" charset="-120"/>
              </a:rPr>
              <a:t>Introduction</a:t>
            </a:r>
            <a:endParaRPr lang="en-US" sz="4450" dirty="0"/>
          </a:p>
        </p:txBody>
      </p:sp>
      <p:sp>
        <p:nvSpPr>
          <p:cNvPr id="3" name="Text 1"/>
          <p:cNvSpPr/>
          <p:nvPr/>
        </p:nvSpPr>
        <p:spPr>
          <a:xfrm>
            <a:off x="793790" y="2408158"/>
            <a:ext cx="8691920" cy="4858916"/>
          </a:xfrm>
          <a:prstGeom prst="rect">
            <a:avLst/>
          </a:prstGeom>
          <a:noFill/>
          <a:ln/>
        </p:spPr>
        <p:txBody>
          <a:bodyPr wrap="square" lIns="0" tIns="0" rIns="0" bIns="0" rtlCol="0" anchor="t"/>
          <a:lstStyle/>
          <a:p>
            <a:pPr marL="0" indent="0" algn="l">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Chronic conditions such as asthma and hypertension are influenced by multiple factors beyond genetics, notably the environments where people live. This presentation explores how location-based factors – such as environmental and sociodemographic - impact health outcomes in England using the comprehensive MedSat dataset. We aim to reveal the key variables shaping public health patterns. Similar work has been done by Shao, Xu, and Wu (2021), they used a spatial</a:t>
            </a:r>
          </a:p>
          <a:p>
            <a:pPr marL="0" indent="0" algn="l">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regression technique called geographically weighted regression (GWR) to predict COVID-19 cases in China based on</a:t>
            </a:r>
          </a:p>
          <a:p>
            <a:pPr marL="0" indent="0" algn="l">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population flow variables, geolocation, and socioeconomic</a:t>
            </a:r>
          </a:p>
          <a:p>
            <a:pPr marL="0" indent="0" algn="l">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data.  Also, Scarpone et al. (2020) used GAMs to</a:t>
            </a:r>
          </a:p>
          <a:p>
            <a:pPr marL="0" indent="0" algn="l">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identify variables associated with COVID-19 at the county</a:t>
            </a:r>
          </a:p>
          <a:p>
            <a:pPr marL="0" indent="0" algn="l">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Scale; and Sun et al. (2023) applied GAMs to predict respiratory disease mortality using air pollution and weather factors.</a:t>
            </a:r>
            <a:endParaRPr lang="en-US" sz="1750" dirty="0"/>
          </a:p>
        </p:txBody>
      </p:sp>
      <p:pic>
        <p:nvPicPr>
          <p:cNvPr id="4" name="Image 0" descr="preencoded.png"/>
          <p:cNvPicPr>
            <a:picLocks noChangeAspect="1"/>
          </p:cNvPicPr>
          <p:nvPr/>
        </p:nvPicPr>
        <p:blipFill>
          <a:blip r:embed="rId3"/>
          <a:stretch>
            <a:fillRect/>
          </a:stretch>
        </p:blipFill>
        <p:spPr>
          <a:xfrm>
            <a:off x="10051137" y="2459236"/>
            <a:ext cx="3792974" cy="3792974"/>
          </a:xfrm>
          <a:prstGeom prst="rect">
            <a:avLst/>
          </a:prstGeom>
        </p:spPr>
      </p:pic>
      <p:sp>
        <p:nvSpPr>
          <p:cNvPr id="5" name="Text 2"/>
          <p:cNvSpPr/>
          <p:nvPr/>
        </p:nvSpPr>
        <p:spPr>
          <a:xfrm>
            <a:off x="10046732" y="6507361"/>
            <a:ext cx="3797379" cy="362903"/>
          </a:xfrm>
          <a:prstGeom prst="rect">
            <a:avLst/>
          </a:prstGeom>
          <a:noFill/>
          <a:ln/>
        </p:spPr>
        <p:txBody>
          <a:bodyPr wrap="none" lIns="0" tIns="0" rIns="0" bIns="0" rtlCol="0" anchor="t"/>
          <a:lstStyle/>
          <a:p>
            <a:pPr marL="0" indent="0" algn="l">
              <a:lnSpc>
                <a:spcPts val="2850"/>
              </a:lnSpc>
              <a:buNone/>
            </a:pP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2552581"/>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091C53"/>
                </a:solidFill>
                <a:latin typeface="Instrument Sans Semi Bold" pitchFamily="34" charset="0"/>
                <a:ea typeface="Instrument Sans Semi Bold" pitchFamily="34" charset="-122"/>
                <a:cs typeface="Instrument Sans Semi Bold" pitchFamily="34" charset="-120"/>
              </a:rPr>
              <a:t>Objectives</a:t>
            </a:r>
            <a:endParaRPr lang="en-US" sz="4450" dirty="0"/>
          </a:p>
        </p:txBody>
      </p:sp>
      <p:sp>
        <p:nvSpPr>
          <p:cNvPr id="3" name="Text 1"/>
          <p:cNvSpPr/>
          <p:nvPr/>
        </p:nvSpPr>
        <p:spPr>
          <a:xfrm>
            <a:off x="793790" y="3714988"/>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1.Identify Predictors: Use variable importance techniques to pinpoint key factors affecting health. </a:t>
            </a:r>
            <a:endParaRPr lang="en-US" sz="1750" dirty="0"/>
          </a:p>
        </p:txBody>
      </p:sp>
      <p:sp>
        <p:nvSpPr>
          <p:cNvPr id="4" name="Text 2"/>
          <p:cNvSpPr/>
          <p:nvPr/>
        </p:nvSpPr>
        <p:spPr>
          <a:xfrm>
            <a:off x="793790" y="4333042"/>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2.Spatial Analysis: Apply Generalized Additive Models (GAMs) and Multiscale Geographically Weighted Regression (MGWR) to uncover spatial relationships between geographic variables and disease patterns. </a:t>
            </a:r>
            <a:endParaRPr lang="en-US" sz="1750" dirty="0"/>
          </a:p>
        </p:txBody>
      </p:sp>
      <p:sp>
        <p:nvSpPr>
          <p:cNvPr id="5" name="Text 3"/>
          <p:cNvSpPr/>
          <p:nvPr/>
        </p:nvSpPr>
        <p:spPr>
          <a:xfrm>
            <a:off x="793790" y="5313998"/>
            <a:ext cx="13042821" cy="1122897"/>
          </a:xfrm>
          <a:prstGeom prst="rect">
            <a:avLst/>
          </a:prstGeom>
          <a:noFill/>
          <a:ln/>
        </p:spPr>
        <p:txBody>
          <a:bodyPr wrap="none" lIns="0" tIns="0" rIns="0" bIns="0" rtlCol="0" anchor="t"/>
          <a:lstStyle/>
          <a:p>
            <a:pPr marL="0" indent="0" algn="l">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3.Policy Insights: Generate data-driven recommendations to inform and improve public health policies. It can be inferred from</a:t>
            </a:r>
          </a:p>
          <a:p>
            <a:pPr marL="0" indent="0" algn="l">
              <a:lnSpc>
                <a:spcPts val="2850"/>
              </a:lnSpc>
              <a:buNone/>
            </a:pPr>
            <a:r>
              <a:rPr lang="en-US" sz="1750" dirty="0">
                <a:solidFill>
                  <a:srgbClr val="1E3063"/>
                </a:solidFill>
                <a:latin typeface="Instrument Sans Medium" pitchFamily="34" charset="0"/>
              </a:rPr>
              <a:t>This study that some pollution related projects like thermal plants for generating electricity, while powering big cities, could be</a:t>
            </a:r>
          </a:p>
          <a:p>
            <a:pPr marL="0" indent="0" algn="l">
              <a:lnSpc>
                <a:spcPts val="2850"/>
              </a:lnSpc>
              <a:buNone/>
            </a:pPr>
            <a:r>
              <a:rPr lang="en-US" sz="1750" dirty="0">
                <a:solidFill>
                  <a:srgbClr val="1E3063"/>
                </a:solidFill>
                <a:latin typeface="Instrument Sans Medium" pitchFamily="34" charset="0"/>
              </a:rPr>
              <a:t> contributing to health risks where those plants are located. This may call for some form of compensation or regulation.</a:t>
            </a:r>
          </a:p>
          <a:p>
            <a:pPr marL="0" indent="0" algn="l">
              <a:lnSpc>
                <a:spcPts val="2850"/>
              </a:lnSpc>
              <a:buNone/>
            </a:pP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394698"/>
            <a:ext cx="12386191" cy="708779"/>
          </a:xfrm>
          <a:prstGeom prst="rect">
            <a:avLst/>
          </a:prstGeom>
          <a:noFill/>
          <a:ln/>
        </p:spPr>
        <p:txBody>
          <a:bodyPr wrap="none" lIns="0" tIns="0" rIns="0" bIns="0" rtlCol="0" anchor="t"/>
          <a:lstStyle/>
          <a:p>
            <a:pPr marL="0" indent="0" algn="l">
              <a:lnSpc>
                <a:spcPts val="5550"/>
              </a:lnSpc>
              <a:buNone/>
            </a:pPr>
            <a:r>
              <a:rPr lang="en-US" sz="4450" dirty="0">
                <a:solidFill>
                  <a:srgbClr val="091C53"/>
                </a:solidFill>
                <a:latin typeface="Instrument Sans Semi Bold" pitchFamily="34" charset="0"/>
                <a:ea typeface="Instrument Sans Semi Bold" pitchFamily="34" charset="-122"/>
                <a:cs typeface="Instrument Sans Semi Bold" pitchFamily="34" charset="-120"/>
              </a:rPr>
              <a:t>MedSat Dataset: Composition and Importance</a:t>
            </a:r>
            <a:endParaRPr lang="en-US" sz="4450" dirty="0"/>
          </a:p>
        </p:txBody>
      </p:sp>
      <p:sp>
        <p:nvSpPr>
          <p:cNvPr id="3" name="Text 1"/>
          <p:cNvSpPr/>
          <p:nvPr/>
        </p:nvSpPr>
        <p:spPr>
          <a:xfrm>
            <a:off x="793790" y="267045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091C53"/>
                </a:solidFill>
                <a:latin typeface="Instrument Sans Semi Bold" pitchFamily="34" charset="0"/>
                <a:ea typeface="Instrument Sans Semi Bold" pitchFamily="34" charset="-122"/>
                <a:cs typeface="Instrument Sans Semi Bold" pitchFamily="34" charset="-120"/>
              </a:rPr>
              <a:t>Dataset Overview</a:t>
            </a:r>
            <a:endParaRPr lang="en-US" sz="2200" dirty="0"/>
          </a:p>
        </p:txBody>
      </p:sp>
      <p:sp>
        <p:nvSpPr>
          <p:cNvPr id="4" name="Text 2"/>
          <p:cNvSpPr/>
          <p:nvPr/>
        </p:nvSpPr>
        <p:spPr>
          <a:xfrm>
            <a:off x="793790" y="3251597"/>
            <a:ext cx="6244709" cy="1088708"/>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1E3063"/>
                </a:solidFill>
                <a:latin typeface="Instrument Sans Medium" pitchFamily="34" charset="0"/>
                <a:ea typeface="Instrument Sans Medium" pitchFamily="34" charset="-122"/>
                <a:cs typeface="Instrument Sans Medium" pitchFamily="34" charset="-120"/>
              </a:rPr>
              <a:t>MedSat is a public health dataset for England linking medical prescriptions with environmental, sociodemographic, and satellite imagery features.</a:t>
            </a:r>
            <a:endParaRPr lang="en-US" sz="1750" dirty="0"/>
          </a:p>
        </p:txBody>
      </p:sp>
      <p:sp>
        <p:nvSpPr>
          <p:cNvPr id="5" name="Text 3"/>
          <p:cNvSpPr/>
          <p:nvPr/>
        </p:nvSpPr>
        <p:spPr>
          <a:xfrm>
            <a:off x="793790" y="4419600"/>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1E3063"/>
                </a:solidFill>
                <a:latin typeface="Instrument Sans Medium" pitchFamily="34" charset="0"/>
                <a:ea typeface="Instrument Sans Medium" pitchFamily="34" charset="-122"/>
                <a:cs typeface="Instrument Sans Medium" pitchFamily="34" charset="-120"/>
              </a:rPr>
              <a:t>MedSat contains 67,510 records and 169 variables from 2019 to 2020, including pre- and during-COVID periods.</a:t>
            </a:r>
            <a:endParaRPr lang="en-US" sz="1750" dirty="0"/>
          </a:p>
        </p:txBody>
      </p:sp>
      <p:sp>
        <p:nvSpPr>
          <p:cNvPr id="6" name="Text 4"/>
          <p:cNvSpPr/>
          <p:nvPr/>
        </p:nvSpPr>
        <p:spPr>
          <a:xfrm>
            <a:off x="793790" y="5224701"/>
            <a:ext cx="6244709" cy="1451610"/>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1E3063"/>
                </a:solidFill>
                <a:latin typeface="Instrument Sans Medium" pitchFamily="34" charset="0"/>
                <a:ea typeface="Instrument Sans Medium" pitchFamily="34" charset="-122"/>
                <a:cs typeface="Instrument Sans Medium" pitchFamily="34" charset="-120"/>
              </a:rPr>
              <a:t>This rich dataset enables spatial and temporal analysis at the Local Authority District (LAD) level to examine how local environments and population characteristics relate to health outcomes across England.</a:t>
            </a:r>
            <a:endParaRPr lang="en-US" sz="1750" dirty="0"/>
          </a:p>
        </p:txBody>
      </p:sp>
      <p:sp>
        <p:nvSpPr>
          <p:cNvPr id="7" name="Text 5"/>
          <p:cNvSpPr/>
          <p:nvPr/>
        </p:nvSpPr>
        <p:spPr>
          <a:xfrm>
            <a:off x="7599521" y="267045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091C53"/>
                </a:solidFill>
                <a:latin typeface="Instrument Sans Semi Bold" pitchFamily="34" charset="0"/>
                <a:ea typeface="Instrument Sans Semi Bold" pitchFamily="34" charset="-122"/>
                <a:cs typeface="Instrument Sans Semi Bold" pitchFamily="34" charset="-120"/>
              </a:rPr>
              <a:t>Dataset Variables</a:t>
            </a:r>
            <a:endParaRPr lang="en-US" sz="2200" dirty="0"/>
          </a:p>
        </p:txBody>
      </p:sp>
      <p:sp>
        <p:nvSpPr>
          <p:cNvPr id="8" name="Text 6"/>
          <p:cNvSpPr/>
          <p:nvPr/>
        </p:nvSpPr>
        <p:spPr>
          <a:xfrm>
            <a:off x="7599521" y="3251597"/>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1E3063"/>
                </a:solidFill>
                <a:latin typeface="Instrument Sans Medium" pitchFamily="34" charset="0"/>
                <a:ea typeface="Instrument Sans Medium" pitchFamily="34" charset="-122"/>
                <a:cs typeface="Instrument Sans Medium" pitchFamily="34" charset="-120"/>
              </a:rPr>
              <a:t>Medical outcomes: Prescription rates per capita for chronic diseases like diabetes, asthma, and anxiety.</a:t>
            </a:r>
            <a:endParaRPr lang="en-US" sz="1750" dirty="0"/>
          </a:p>
        </p:txBody>
      </p:sp>
      <p:sp>
        <p:nvSpPr>
          <p:cNvPr id="9" name="Text 7"/>
          <p:cNvSpPr/>
          <p:nvPr/>
        </p:nvSpPr>
        <p:spPr>
          <a:xfrm>
            <a:off x="7599521" y="4056698"/>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1E3063"/>
                </a:solidFill>
                <a:latin typeface="Instrument Sans Medium" pitchFamily="34" charset="0"/>
                <a:ea typeface="Instrument Sans Medium" pitchFamily="34" charset="-122"/>
                <a:cs typeface="Instrument Sans Medium" pitchFamily="34" charset="-120"/>
              </a:rPr>
              <a:t>Environmental features: Air pollutants NO₂ and PM2.5, solar radiation, vegetation indices.</a:t>
            </a:r>
            <a:endParaRPr lang="en-US" sz="1750" dirty="0"/>
          </a:p>
        </p:txBody>
      </p:sp>
      <p:sp>
        <p:nvSpPr>
          <p:cNvPr id="10" name="Text 8"/>
          <p:cNvSpPr/>
          <p:nvPr/>
        </p:nvSpPr>
        <p:spPr>
          <a:xfrm>
            <a:off x="7599521" y="4861798"/>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1E3063"/>
                </a:solidFill>
                <a:latin typeface="Instrument Sans Medium" pitchFamily="34" charset="0"/>
                <a:ea typeface="Instrument Sans Medium" pitchFamily="34" charset="-122"/>
                <a:cs typeface="Instrument Sans Medium" pitchFamily="34" charset="-120"/>
              </a:rPr>
              <a:t>Socioeconomic indicators: Income levels, occupation types, ethnicity, commuting patterns.</a:t>
            </a:r>
            <a:endParaRPr lang="en-US" sz="1750" dirty="0"/>
          </a:p>
        </p:txBody>
      </p:sp>
      <p:sp>
        <p:nvSpPr>
          <p:cNvPr id="11" name="Text 9"/>
          <p:cNvSpPr/>
          <p:nvPr/>
        </p:nvSpPr>
        <p:spPr>
          <a:xfrm>
            <a:off x="7599521" y="5666899"/>
            <a:ext cx="6244709" cy="1088708"/>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1E3063"/>
                </a:solidFill>
                <a:latin typeface="Instrument Sans Medium" pitchFamily="34" charset="0"/>
                <a:ea typeface="Instrument Sans Medium" pitchFamily="34" charset="-122"/>
                <a:cs typeface="Instrument Sans Medium" pitchFamily="34" charset="-120"/>
              </a:rPr>
              <a:t>Satellite imagery: Sentinel-2 statistics for London (Spring 2019) enable spatial and temporal analyses by Local Authority District (LAD).</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976920"/>
          </a:xfrm>
          <a:prstGeom prst="rect">
            <a:avLst/>
          </a:prstGeom>
        </p:spPr>
      </p:pic>
      <p:sp>
        <p:nvSpPr>
          <p:cNvPr id="3" name="Text 0"/>
          <p:cNvSpPr/>
          <p:nvPr/>
        </p:nvSpPr>
        <p:spPr>
          <a:xfrm>
            <a:off x="793790" y="3816548"/>
            <a:ext cx="11188184" cy="708779"/>
          </a:xfrm>
          <a:prstGeom prst="rect">
            <a:avLst/>
          </a:prstGeom>
          <a:noFill/>
          <a:ln/>
        </p:spPr>
        <p:txBody>
          <a:bodyPr wrap="none" lIns="0" tIns="0" rIns="0" bIns="0" rtlCol="0" anchor="t"/>
          <a:lstStyle/>
          <a:p>
            <a:pPr marL="0" indent="0" algn="l">
              <a:lnSpc>
                <a:spcPts val="5550"/>
              </a:lnSpc>
              <a:buNone/>
            </a:pPr>
            <a:r>
              <a:rPr lang="en-US" sz="4450" dirty="0">
                <a:solidFill>
                  <a:srgbClr val="091C53"/>
                </a:solidFill>
                <a:latin typeface="Instrument Sans Semi Bold" pitchFamily="34" charset="0"/>
                <a:ea typeface="Instrument Sans Semi Bold" pitchFamily="34" charset="-122"/>
                <a:cs typeface="Instrument Sans Semi Bold" pitchFamily="34" charset="-120"/>
              </a:rPr>
              <a:t>Feature Engineering and Data Preparation</a:t>
            </a:r>
            <a:endParaRPr lang="en-US" sz="4450" dirty="0"/>
          </a:p>
        </p:txBody>
      </p:sp>
      <p:sp>
        <p:nvSpPr>
          <p:cNvPr id="4" name="Shape 1"/>
          <p:cNvSpPr/>
          <p:nvPr/>
        </p:nvSpPr>
        <p:spPr>
          <a:xfrm>
            <a:off x="793790" y="4865489"/>
            <a:ext cx="510302" cy="510302"/>
          </a:xfrm>
          <a:prstGeom prst="roundRect">
            <a:avLst>
              <a:gd name="adj" fmla="val 40005"/>
            </a:avLst>
          </a:prstGeom>
          <a:solidFill>
            <a:srgbClr val="CEE6FD"/>
          </a:solidFill>
          <a:ln/>
        </p:spPr>
        <p:txBody>
          <a:bodyPr/>
          <a:lstStyle/>
          <a:p>
            <a:endParaRPr lang="en-US"/>
          </a:p>
        </p:txBody>
      </p:sp>
      <p:sp>
        <p:nvSpPr>
          <p:cNvPr id="5" name="Text 2"/>
          <p:cNvSpPr/>
          <p:nvPr/>
        </p:nvSpPr>
        <p:spPr>
          <a:xfrm>
            <a:off x="1530906" y="494335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E3063"/>
                </a:solidFill>
                <a:latin typeface="Instrument Sans Semi Bold" pitchFamily="34" charset="0"/>
                <a:ea typeface="Instrument Sans Semi Bold" pitchFamily="34" charset="-122"/>
                <a:cs typeface="Instrument Sans Semi Bold" pitchFamily="34" charset="-120"/>
              </a:rPr>
              <a:t>Data Cleaning</a:t>
            </a:r>
            <a:endParaRPr lang="en-US" sz="2200" dirty="0"/>
          </a:p>
        </p:txBody>
      </p:sp>
      <p:sp>
        <p:nvSpPr>
          <p:cNvPr id="6" name="Text 3"/>
          <p:cNvSpPr/>
          <p:nvPr/>
        </p:nvSpPr>
        <p:spPr>
          <a:xfrm>
            <a:off x="1530906" y="5433774"/>
            <a:ext cx="3421499" cy="1814513"/>
          </a:xfrm>
          <a:prstGeom prst="rect">
            <a:avLst/>
          </a:prstGeom>
          <a:noFill/>
          <a:ln/>
        </p:spPr>
        <p:txBody>
          <a:bodyPr wrap="square" lIns="0" tIns="0" rIns="0" bIns="0" rtlCol="0" anchor="t"/>
          <a:lstStyle/>
          <a:p>
            <a:pPr marL="0" indent="0" algn="l">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Merged datasets from 2019 and 2020, standardized column names, and addressed missing values using median and mean imputations.</a:t>
            </a:r>
            <a:endParaRPr lang="en-US" sz="1750" dirty="0"/>
          </a:p>
        </p:txBody>
      </p:sp>
      <p:sp>
        <p:nvSpPr>
          <p:cNvPr id="7" name="Shape 4"/>
          <p:cNvSpPr/>
          <p:nvPr/>
        </p:nvSpPr>
        <p:spPr>
          <a:xfrm>
            <a:off x="5235893" y="4865489"/>
            <a:ext cx="510302" cy="510302"/>
          </a:xfrm>
          <a:prstGeom prst="roundRect">
            <a:avLst>
              <a:gd name="adj" fmla="val 40005"/>
            </a:avLst>
          </a:prstGeom>
          <a:solidFill>
            <a:srgbClr val="CEE6FD"/>
          </a:solidFill>
          <a:ln/>
        </p:spPr>
        <p:txBody>
          <a:bodyPr/>
          <a:lstStyle/>
          <a:p>
            <a:endParaRPr lang="en-US"/>
          </a:p>
        </p:txBody>
      </p:sp>
      <p:sp>
        <p:nvSpPr>
          <p:cNvPr id="8" name="Text 5"/>
          <p:cNvSpPr/>
          <p:nvPr/>
        </p:nvSpPr>
        <p:spPr>
          <a:xfrm>
            <a:off x="5973008" y="494335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E3063"/>
                </a:solidFill>
                <a:latin typeface="Instrument Sans Semi Bold" pitchFamily="34" charset="0"/>
                <a:ea typeface="Instrument Sans Semi Bold" pitchFamily="34" charset="-122"/>
                <a:cs typeface="Instrument Sans Semi Bold" pitchFamily="34" charset="-120"/>
              </a:rPr>
              <a:t>Handling Data Gaps</a:t>
            </a:r>
            <a:endParaRPr lang="en-US" sz="2200" dirty="0"/>
          </a:p>
        </p:txBody>
      </p:sp>
      <p:sp>
        <p:nvSpPr>
          <p:cNvPr id="9" name="Text 6"/>
          <p:cNvSpPr/>
          <p:nvPr/>
        </p:nvSpPr>
        <p:spPr>
          <a:xfrm>
            <a:off x="5973008" y="5433774"/>
            <a:ext cx="3421499" cy="1451610"/>
          </a:xfrm>
          <a:prstGeom prst="rect">
            <a:avLst/>
          </a:prstGeom>
          <a:noFill/>
          <a:ln/>
        </p:spPr>
        <p:txBody>
          <a:bodyPr wrap="square" lIns="0" tIns="0" rIns="0" bIns="0" rtlCol="0" anchor="t"/>
          <a:lstStyle/>
          <a:p>
            <a:pPr marL="0" indent="0" algn="l">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Filled prescription quantity gaps with regional and national medians to ensure consistent modeling inputs.</a:t>
            </a:r>
            <a:endParaRPr lang="en-US" sz="1750" dirty="0"/>
          </a:p>
        </p:txBody>
      </p:sp>
      <p:sp>
        <p:nvSpPr>
          <p:cNvPr id="10" name="Shape 7"/>
          <p:cNvSpPr/>
          <p:nvPr/>
        </p:nvSpPr>
        <p:spPr>
          <a:xfrm>
            <a:off x="9677995" y="4865489"/>
            <a:ext cx="510302" cy="510302"/>
          </a:xfrm>
          <a:prstGeom prst="roundRect">
            <a:avLst>
              <a:gd name="adj" fmla="val 40005"/>
            </a:avLst>
          </a:prstGeom>
          <a:solidFill>
            <a:srgbClr val="CEE6FD"/>
          </a:solidFill>
          <a:ln/>
        </p:spPr>
        <p:txBody>
          <a:bodyPr/>
          <a:lstStyle/>
          <a:p>
            <a:endParaRPr lang="en-US"/>
          </a:p>
        </p:txBody>
      </p:sp>
      <p:sp>
        <p:nvSpPr>
          <p:cNvPr id="11" name="Text 8"/>
          <p:cNvSpPr/>
          <p:nvPr/>
        </p:nvSpPr>
        <p:spPr>
          <a:xfrm>
            <a:off x="10415111" y="4943356"/>
            <a:ext cx="3027283" cy="354330"/>
          </a:xfrm>
          <a:prstGeom prst="rect">
            <a:avLst/>
          </a:prstGeom>
          <a:noFill/>
          <a:ln/>
        </p:spPr>
        <p:txBody>
          <a:bodyPr wrap="none" lIns="0" tIns="0" rIns="0" bIns="0" rtlCol="0" anchor="t"/>
          <a:lstStyle/>
          <a:p>
            <a:pPr marL="0" indent="0" algn="l">
              <a:lnSpc>
                <a:spcPts val="2750"/>
              </a:lnSpc>
              <a:buNone/>
            </a:pPr>
            <a:r>
              <a:rPr lang="en-US" sz="2200" dirty="0">
                <a:solidFill>
                  <a:srgbClr val="1E3063"/>
                </a:solidFill>
                <a:latin typeface="Instrument Sans Semi Bold" pitchFamily="34" charset="0"/>
                <a:ea typeface="Instrument Sans Semi Bold" pitchFamily="34" charset="-122"/>
                <a:cs typeface="Instrument Sans Semi Bold" pitchFamily="34" charset="-120"/>
              </a:rPr>
              <a:t>Income Categorization</a:t>
            </a:r>
            <a:endParaRPr lang="en-US" sz="2200" dirty="0"/>
          </a:p>
        </p:txBody>
      </p:sp>
      <p:sp>
        <p:nvSpPr>
          <p:cNvPr id="12" name="Text 9"/>
          <p:cNvSpPr/>
          <p:nvPr/>
        </p:nvSpPr>
        <p:spPr>
          <a:xfrm>
            <a:off x="10415111" y="5433774"/>
            <a:ext cx="3421499" cy="1451610"/>
          </a:xfrm>
          <a:prstGeom prst="rect">
            <a:avLst/>
          </a:prstGeom>
          <a:noFill/>
          <a:ln/>
        </p:spPr>
        <p:txBody>
          <a:bodyPr wrap="square" lIns="0" tIns="0" rIns="0" bIns="0" rtlCol="0" anchor="t"/>
          <a:lstStyle/>
          <a:p>
            <a:pPr marL="0" indent="0" algn="l">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Created four income brackets—Low, Medium, High, Very High—to capture socioeconomic gradients in health analysis.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C88290-29F0-117D-65FD-7D8DF685D660}"/>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85E31D33-BA7A-9CA8-246B-E7B74400EF10}"/>
              </a:ext>
            </a:extLst>
          </p:cNvPr>
          <p:cNvPicPr>
            <a:picLocks noChangeAspect="1"/>
          </p:cNvPicPr>
          <p:nvPr/>
        </p:nvPicPr>
        <p:blipFill>
          <a:blip r:embed="rId3"/>
          <a:stretch>
            <a:fillRect/>
          </a:stretch>
        </p:blipFill>
        <p:spPr>
          <a:xfrm>
            <a:off x="0" y="0"/>
            <a:ext cx="14630400" cy="2976920"/>
          </a:xfrm>
          <a:prstGeom prst="rect">
            <a:avLst/>
          </a:prstGeom>
        </p:spPr>
      </p:pic>
      <p:sp>
        <p:nvSpPr>
          <p:cNvPr id="3" name="Text 0">
            <a:extLst>
              <a:ext uri="{FF2B5EF4-FFF2-40B4-BE49-F238E27FC236}">
                <a16:creationId xmlns:a16="http://schemas.microsoft.com/office/drawing/2014/main" id="{AD5433C6-C962-3BA5-D3D7-2D6493E4E19F}"/>
              </a:ext>
            </a:extLst>
          </p:cNvPr>
          <p:cNvSpPr/>
          <p:nvPr/>
        </p:nvSpPr>
        <p:spPr>
          <a:xfrm>
            <a:off x="908267" y="3804916"/>
            <a:ext cx="11188184" cy="708779"/>
          </a:xfrm>
          <a:prstGeom prst="rect">
            <a:avLst/>
          </a:prstGeom>
          <a:noFill/>
          <a:ln/>
        </p:spPr>
        <p:txBody>
          <a:bodyPr wrap="none" lIns="0" tIns="0" rIns="0" bIns="0" rtlCol="0" anchor="t"/>
          <a:lstStyle/>
          <a:p>
            <a:pPr marL="0" indent="0" algn="l">
              <a:lnSpc>
                <a:spcPts val="5550"/>
              </a:lnSpc>
              <a:buNone/>
            </a:pPr>
            <a:r>
              <a:rPr lang="en-US" sz="4450" dirty="0">
                <a:solidFill>
                  <a:srgbClr val="091C53"/>
                </a:solidFill>
                <a:latin typeface="Instrument Sans Semi Bold" pitchFamily="34" charset="0"/>
                <a:ea typeface="Instrument Sans Semi Bold" pitchFamily="34" charset="-122"/>
                <a:cs typeface="Instrument Sans Semi Bold" pitchFamily="34" charset="-120"/>
              </a:rPr>
              <a:t>A peek at Feature Engineering outcome</a:t>
            </a:r>
            <a:endParaRPr lang="en-US" sz="4450" dirty="0"/>
          </a:p>
        </p:txBody>
      </p:sp>
      <p:sp>
        <p:nvSpPr>
          <p:cNvPr id="4" name="Shape 1">
            <a:extLst>
              <a:ext uri="{FF2B5EF4-FFF2-40B4-BE49-F238E27FC236}">
                <a16:creationId xmlns:a16="http://schemas.microsoft.com/office/drawing/2014/main" id="{3A5F95A7-EBBD-FDA3-7BE1-66A85CB313B5}"/>
              </a:ext>
            </a:extLst>
          </p:cNvPr>
          <p:cNvSpPr/>
          <p:nvPr/>
        </p:nvSpPr>
        <p:spPr>
          <a:xfrm>
            <a:off x="843623" y="4589243"/>
            <a:ext cx="510302" cy="510302"/>
          </a:xfrm>
          <a:prstGeom prst="roundRect">
            <a:avLst>
              <a:gd name="adj" fmla="val 40005"/>
            </a:avLst>
          </a:prstGeom>
          <a:solidFill>
            <a:srgbClr val="CEE6FD"/>
          </a:solidFill>
          <a:ln/>
        </p:spPr>
        <p:txBody>
          <a:bodyPr/>
          <a:lstStyle/>
          <a:p>
            <a:endParaRPr lang="en-US"/>
          </a:p>
        </p:txBody>
      </p:sp>
      <p:sp>
        <p:nvSpPr>
          <p:cNvPr id="5" name="Text 2">
            <a:extLst>
              <a:ext uri="{FF2B5EF4-FFF2-40B4-BE49-F238E27FC236}">
                <a16:creationId xmlns:a16="http://schemas.microsoft.com/office/drawing/2014/main" id="{7CA23431-DED3-A7C0-CC74-3A48B015A5C7}"/>
              </a:ext>
            </a:extLst>
          </p:cNvPr>
          <p:cNvSpPr/>
          <p:nvPr/>
        </p:nvSpPr>
        <p:spPr>
          <a:xfrm>
            <a:off x="1965782" y="461182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E3063"/>
                </a:solidFill>
                <a:latin typeface="Instrument Sans Semi Bold" pitchFamily="34" charset="0"/>
              </a:rPr>
              <a:t>Heat map</a:t>
            </a:r>
            <a:endParaRPr lang="en-US" sz="2200" dirty="0"/>
          </a:p>
        </p:txBody>
      </p:sp>
      <p:sp>
        <p:nvSpPr>
          <p:cNvPr id="7" name="Shape 4">
            <a:extLst>
              <a:ext uri="{FF2B5EF4-FFF2-40B4-BE49-F238E27FC236}">
                <a16:creationId xmlns:a16="http://schemas.microsoft.com/office/drawing/2014/main" id="{9F79B7BC-A89D-1D85-252E-194805CDDBF7}"/>
              </a:ext>
            </a:extLst>
          </p:cNvPr>
          <p:cNvSpPr/>
          <p:nvPr/>
        </p:nvSpPr>
        <p:spPr>
          <a:xfrm>
            <a:off x="7193804" y="4611822"/>
            <a:ext cx="510302" cy="510302"/>
          </a:xfrm>
          <a:prstGeom prst="roundRect">
            <a:avLst>
              <a:gd name="adj" fmla="val 40005"/>
            </a:avLst>
          </a:prstGeom>
          <a:solidFill>
            <a:srgbClr val="CEE6FD"/>
          </a:solidFill>
          <a:ln/>
        </p:spPr>
        <p:txBody>
          <a:bodyPr/>
          <a:lstStyle/>
          <a:p>
            <a:endParaRPr lang="en-US"/>
          </a:p>
        </p:txBody>
      </p:sp>
      <p:sp>
        <p:nvSpPr>
          <p:cNvPr id="8" name="Text 5">
            <a:extLst>
              <a:ext uri="{FF2B5EF4-FFF2-40B4-BE49-F238E27FC236}">
                <a16:creationId xmlns:a16="http://schemas.microsoft.com/office/drawing/2014/main" id="{7878CBD2-4C36-3EC6-AB67-ED5908CD1E3B}"/>
              </a:ext>
            </a:extLst>
          </p:cNvPr>
          <p:cNvSpPr/>
          <p:nvPr/>
        </p:nvSpPr>
        <p:spPr>
          <a:xfrm>
            <a:off x="8352024" y="468980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E3063"/>
                </a:solidFill>
                <a:latin typeface="Instrument Sans Semi Bold" pitchFamily="34" charset="0"/>
              </a:rPr>
              <a:t>NO2 Distribution</a:t>
            </a:r>
            <a:endParaRPr lang="en-US" sz="2200" dirty="0"/>
          </a:p>
        </p:txBody>
      </p:sp>
      <p:pic>
        <p:nvPicPr>
          <p:cNvPr id="14" name="Picture 13">
            <a:extLst>
              <a:ext uri="{FF2B5EF4-FFF2-40B4-BE49-F238E27FC236}">
                <a16:creationId xmlns:a16="http://schemas.microsoft.com/office/drawing/2014/main" id="{8192D121-194E-F0EC-178A-CD01799F663B}"/>
              </a:ext>
            </a:extLst>
          </p:cNvPr>
          <p:cNvPicPr>
            <a:picLocks noChangeAspect="1"/>
          </p:cNvPicPr>
          <p:nvPr/>
        </p:nvPicPr>
        <p:blipFill>
          <a:blip r:embed="rId4"/>
          <a:stretch>
            <a:fillRect/>
          </a:stretch>
        </p:blipFill>
        <p:spPr>
          <a:xfrm>
            <a:off x="908267" y="5064279"/>
            <a:ext cx="3892750" cy="3054507"/>
          </a:xfrm>
          <a:prstGeom prst="rect">
            <a:avLst/>
          </a:prstGeom>
        </p:spPr>
      </p:pic>
      <p:pic>
        <p:nvPicPr>
          <p:cNvPr id="16" name="Picture 15">
            <a:extLst>
              <a:ext uri="{FF2B5EF4-FFF2-40B4-BE49-F238E27FC236}">
                <a16:creationId xmlns:a16="http://schemas.microsoft.com/office/drawing/2014/main" id="{4B28432B-140D-69E8-7350-A9BC0F95BF94}"/>
              </a:ext>
            </a:extLst>
          </p:cNvPr>
          <p:cNvPicPr>
            <a:picLocks noChangeAspect="1"/>
          </p:cNvPicPr>
          <p:nvPr/>
        </p:nvPicPr>
        <p:blipFill>
          <a:blip r:embed="rId5"/>
          <a:stretch>
            <a:fillRect/>
          </a:stretch>
        </p:blipFill>
        <p:spPr>
          <a:xfrm>
            <a:off x="7843703" y="5364955"/>
            <a:ext cx="4483330" cy="2343270"/>
          </a:xfrm>
          <a:prstGeom prst="rect">
            <a:avLst/>
          </a:prstGeom>
        </p:spPr>
      </p:pic>
    </p:spTree>
    <p:extLst>
      <p:ext uri="{BB962C8B-B14F-4D97-AF65-F5344CB8AC3E}">
        <p14:creationId xmlns:p14="http://schemas.microsoft.com/office/powerpoint/2010/main" val="222474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40913" y="526018"/>
            <a:ext cx="11880771" cy="572214"/>
          </a:xfrm>
          <a:prstGeom prst="rect">
            <a:avLst/>
          </a:prstGeom>
          <a:noFill/>
          <a:ln/>
        </p:spPr>
        <p:txBody>
          <a:bodyPr wrap="none" lIns="0" tIns="0" rIns="0" bIns="0" rtlCol="0" anchor="t"/>
          <a:lstStyle/>
          <a:p>
            <a:pPr marL="0" indent="0" algn="l">
              <a:lnSpc>
                <a:spcPts val="4500"/>
              </a:lnSpc>
              <a:buNone/>
            </a:pPr>
            <a:r>
              <a:rPr lang="en-US" sz="3600" dirty="0">
                <a:solidFill>
                  <a:srgbClr val="091C53"/>
                </a:solidFill>
                <a:latin typeface="Instrument Sans Semi Bold" pitchFamily="34" charset="0"/>
                <a:ea typeface="Instrument Sans Semi Bold" pitchFamily="34" charset="-122"/>
                <a:cs typeface="Instrument Sans Semi Bold" pitchFamily="34" charset="-120"/>
              </a:rPr>
              <a:t>Variable Selection and Importance Analysis Techniques</a:t>
            </a:r>
            <a:endParaRPr lang="en-US" sz="3600" dirty="0"/>
          </a:p>
        </p:txBody>
      </p:sp>
      <p:sp>
        <p:nvSpPr>
          <p:cNvPr id="3" name="Shape 1"/>
          <p:cNvSpPr/>
          <p:nvPr/>
        </p:nvSpPr>
        <p:spPr>
          <a:xfrm>
            <a:off x="640913" y="1372910"/>
            <a:ext cx="4327446" cy="2583537"/>
          </a:xfrm>
          <a:prstGeom prst="roundRect">
            <a:avLst>
              <a:gd name="adj" fmla="val 6379"/>
            </a:avLst>
          </a:prstGeom>
          <a:solidFill>
            <a:srgbClr val="CEE6FD"/>
          </a:solidFill>
          <a:ln/>
        </p:spPr>
        <p:txBody>
          <a:bodyPr/>
          <a:lstStyle/>
          <a:p>
            <a:endParaRPr lang="en-US"/>
          </a:p>
        </p:txBody>
      </p:sp>
      <p:sp>
        <p:nvSpPr>
          <p:cNvPr id="4" name="Text 2"/>
          <p:cNvSpPr/>
          <p:nvPr/>
        </p:nvSpPr>
        <p:spPr>
          <a:xfrm>
            <a:off x="824032" y="1556028"/>
            <a:ext cx="2288977" cy="286107"/>
          </a:xfrm>
          <a:prstGeom prst="rect">
            <a:avLst/>
          </a:prstGeom>
          <a:noFill/>
          <a:ln/>
        </p:spPr>
        <p:txBody>
          <a:bodyPr wrap="none" lIns="0" tIns="0" rIns="0" bIns="0" rtlCol="0" anchor="t"/>
          <a:lstStyle/>
          <a:p>
            <a:pPr marL="0" indent="0" algn="l">
              <a:lnSpc>
                <a:spcPts val="2250"/>
              </a:lnSpc>
              <a:buNone/>
            </a:pPr>
            <a:r>
              <a:rPr lang="en-US" sz="1800" dirty="0">
                <a:solidFill>
                  <a:srgbClr val="1E3063"/>
                </a:solidFill>
                <a:latin typeface="Instrument Sans Semi Bold" pitchFamily="34" charset="0"/>
                <a:ea typeface="Instrument Sans Semi Bold" pitchFamily="34" charset="-122"/>
                <a:cs typeface="Instrument Sans Semi Bold" pitchFamily="34" charset="-120"/>
              </a:rPr>
              <a:t>Knockoff Filtering</a:t>
            </a:r>
            <a:endParaRPr lang="en-US" sz="1800" dirty="0"/>
          </a:p>
        </p:txBody>
      </p:sp>
      <p:sp>
        <p:nvSpPr>
          <p:cNvPr id="5" name="Text 3"/>
          <p:cNvSpPr/>
          <p:nvPr/>
        </p:nvSpPr>
        <p:spPr>
          <a:xfrm>
            <a:off x="824032" y="1951911"/>
            <a:ext cx="3961209" cy="878681"/>
          </a:xfrm>
          <a:prstGeom prst="rect">
            <a:avLst/>
          </a:prstGeom>
          <a:noFill/>
          <a:ln/>
        </p:spPr>
        <p:txBody>
          <a:bodyPr wrap="square" lIns="0" tIns="0" rIns="0" bIns="0" rtlCol="0" anchor="t"/>
          <a:lstStyle/>
          <a:p>
            <a:pPr marL="0" indent="0" algn="l">
              <a:lnSpc>
                <a:spcPts val="2300"/>
              </a:lnSpc>
              <a:buNone/>
            </a:pPr>
            <a:r>
              <a:rPr lang="en-US" sz="1400" dirty="0">
                <a:solidFill>
                  <a:srgbClr val="1E3063"/>
                </a:solidFill>
                <a:latin typeface="Instrument Sans Medium" pitchFamily="34" charset="0"/>
                <a:ea typeface="Instrument Sans Medium" pitchFamily="34" charset="-122"/>
                <a:cs typeface="Instrument Sans Medium" pitchFamily="34" charset="-120"/>
              </a:rPr>
              <a:t>Reduced predictor variables by controlling false discovery rate (FDR) to identify meaningful features.</a:t>
            </a:r>
            <a:endParaRPr lang="en-US" sz="1400" dirty="0"/>
          </a:p>
        </p:txBody>
      </p:sp>
      <p:sp>
        <p:nvSpPr>
          <p:cNvPr id="6" name="Shape 4"/>
          <p:cNvSpPr/>
          <p:nvPr/>
        </p:nvSpPr>
        <p:spPr>
          <a:xfrm>
            <a:off x="7546181" y="1208525"/>
            <a:ext cx="4327446" cy="2583537"/>
          </a:xfrm>
          <a:prstGeom prst="roundRect">
            <a:avLst>
              <a:gd name="adj" fmla="val 6379"/>
            </a:avLst>
          </a:prstGeom>
          <a:solidFill>
            <a:srgbClr val="CEE6FD"/>
          </a:solidFill>
          <a:ln/>
        </p:spPr>
        <p:txBody>
          <a:bodyPr/>
          <a:lstStyle/>
          <a:p>
            <a:endParaRPr lang="en-US"/>
          </a:p>
        </p:txBody>
      </p:sp>
      <p:sp>
        <p:nvSpPr>
          <p:cNvPr id="7" name="Text 5"/>
          <p:cNvSpPr/>
          <p:nvPr/>
        </p:nvSpPr>
        <p:spPr>
          <a:xfrm>
            <a:off x="7709058" y="1439416"/>
            <a:ext cx="2374463" cy="286107"/>
          </a:xfrm>
          <a:prstGeom prst="rect">
            <a:avLst/>
          </a:prstGeom>
          <a:noFill/>
          <a:ln/>
        </p:spPr>
        <p:txBody>
          <a:bodyPr wrap="none" lIns="0" tIns="0" rIns="0" bIns="0" rtlCol="0" anchor="t"/>
          <a:lstStyle/>
          <a:p>
            <a:pPr marL="0" indent="0" algn="l">
              <a:lnSpc>
                <a:spcPts val="2250"/>
              </a:lnSpc>
              <a:buNone/>
            </a:pPr>
            <a:r>
              <a:rPr lang="en-US" sz="1800" dirty="0">
                <a:solidFill>
                  <a:srgbClr val="1E3063"/>
                </a:solidFill>
                <a:latin typeface="Instrument Sans Semi Bold" pitchFamily="34" charset="0"/>
                <a:ea typeface="Instrument Sans Semi Bold" pitchFamily="34" charset="-122"/>
                <a:cs typeface="Instrument Sans Semi Bold" pitchFamily="34" charset="-120"/>
              </a:rPr>
              <a:t>Modeling Approaches</a:t>
            </a:r>
            <a:endParaRPr lang="en-US" sz="1800" dirty="0"/>
          </a:p>
        </p:txBody>
      </p:sp>
      <p:sp>
        <p:nvSpPr>
          <p:cNvPr id="8" name="Text 6"/>
          <p:cNvSpPr/>
          <p:nvPr/>
        </p:nvSpPr>
        <p:spPr>
          <a:xfrm>
            <a:off x="7363063" y="1878966"/>
            <a:ext cx="3961209" cy="878681"/>
          </a:xfrm>
          <a:prstGeom prst="rect">
            <a:avLst/>
          </a:prstGeom>
          <a:noFill/>
          <a:ln/>
        </p:spPr>
        <p:txBody>
          <a:bodyPr wrap="square" lIns="0" tIns="0" rIns="0" bIns="0" rtlCol="0" anchor="t"/>
          <a:lstStyle/>
          <a:p>
            <a:pPr marL="342900" indent="-342900" algn="l">
              <a:lnSpc>
                <a:spcPts val="2300"/>
              </a:lnSpc>
              <a:buSzPct val="100000"/>
              <a:buChar char="•"/>
            </a:pPr>
            <a:r>
              <a:rPr lang="en-US" sz="1400" dirty="0">
                <a:solidFill>
                  <a:srgbClr val="1E3063"/>
                </a:solidFill>
                <a:latin typeface="Instrument Sans Medium" pitchFamily="34" charset="0"/>
                <a:ea typeface="Instrument Sans Medium" pitchFamily="34" charset="-122"/>
                <a:cs typeface="Instrument Sans Medium" pitchFamily="34" charset="-120"/>
              </a:rPr>
              <a:t>Implemented XGBoost and Rahomon models, selecting top performing algorithms for each health outcome.</a:t>
            </a:r>
            <a:endParaRPr lang="en-US" sz="1400" dirty="0"/>
          </a:p>
        </p:txBody>
      </p:sp>
      <p:sp>
        <p:nvSpPr>
          <p:cNvPr id="9" name="Text 7"/>
          <p:cNvSpPr/>
          <p:nvPr/>
        </p:nvSpPr>
        <p:spPr>
          <a:xfrm>
            <a:off x="7315200" y="2894648"/>
            <a:ext cx="3961209" cy="878681"/>
          </a:xfrm>
          <a:prstGeom prst="rect">
            <a:avLst/>
          </a:prstGeom>
          <a:noFill/>
          <a:ln/>
        </p:spPr>
        <p:txBody>
          <a:bodyPr wrap="square" lIns="0" tIns="0" rIns="0" bIns="0" rtlCol="0" anchor="t"/>
          <a:lstStyle/>
          <a:p>
            <a:pPr marL="342900" indent="-342900" algn="l">
              <a:lnSpc>
                <a:spcPts val="2300"/>
              </a:lnSpc>
              <a:buSzPct val="100000"/>
              <a:buChar char="•"/>
            </a:pPr>
            <a:r>
              <a:rPr lang="en-US" sz="1400" dirty="0">
                <a:solidFill>
                  <a:srgbClr val="1E3063"/>
                </a:solidFill>
                <a:latin typeface="Instrument Sans Medium" pitchFamily="34" charset="0"/>
                <a:ea typeface="Instrument Sans Medium" pitchFamily="34" charset="-122"/>
                <a:cs typeface="Instrument Sans Medium" pitchFamily="34" charset="-120"/>
              </a:rPr>
              <a:t>Examined feature importance through methods like SHAP, LOCA, Permutation, and CMR to identify top 10 variables.</a:t>
            </a:r>
            <a:endParaRPr lang="en-US" sz="1400" dirty="0"/>
          </a:p>
        </p:txBody>
      </p:sp>
      <p:pic>
        <p:nvPicPr>
          <p:cNvPr id="13" name="Image 0" descr="preencoded.png"/>
          <p:cNvPicPr>
            <a:picLocks noChangeAspect="1"/>
          </p:cNvPicPr>
          <p:nvPr/>
        </p:nvPicPr>
        <p:blipFill>
          <a:blip r:embed="rId3"/>
          <a:stretch>
            <a:fillRect/>
          </a:stretch>
        </p:blipFill>
        <p:spPr>
          <a:xfrm>
            <a:off x="640913" y="4368403"/>
            <a:ext cx="4221956" cy="3129201"/>
          </a:xfrm>
          <a:prstGeom prst="rect">
            <a:avLst/>
          </a:prstGeom>
        </p:spPr>
      </p:pic>
      <p:pic>
        <p:nvPicPr>
          <p:cNvPr id="14" name="Image 1" descr="preencoded.png"/>
          <p:cNvPicPr>
            <a:picLocks noChangeAspect="1"/>
          </p:cNvPicPr>
          <p:nvPr/>
        </p:nvPicPr>
        <p:blipFill>
          <a:blip r:embed="rId4"/>
          <a:stretch>
            <a:fillRect/>
          </a:stretch>
        </p:blipFill>
        <p:spPr>
          <a:xfrm>
            <a:off x="7546181" y="4368403"/>
            <a:ext cx="4618792" cy="309979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896660"/>
            <a:ext cx="13042821" cy="1417558"/>
          </a:xfrm>
          <a:prstGeom prst="rect">
            <a:avLst/>
          </a:prstGeom>
          <a:noFill/>
          <a:ln/>
        </p:spPr>
        <p:txBody>
          <a:bodyPr wrap="square" lIns="0" tIns="0" rIns="0" bIns="0" rtlCol="0" anchor="t"/>
          <a:lstStyle/>
          <a:p>
            <a:pPr marL="0" indent="0" algn="l">
              <a:lnSpc>
                <a:spcPts val="5550"/>
              </a:lnSpc>
              <a:buNone/>
            </a:pPr>
            <a:r>
              <a:rPr lang="en-US" sz="4450" dirty="0">
                <a:solidFill>
                  <a:srgbClr val="091C53"/>
                </a:solidFill>
                <a:latin typeface="Instrument Sans Semi Bold" pitchFamily="34" charset="0"/>
                <a:ea typeface="Instrument Sans Semi Bold" pitchFamily="34" charset="-122"/>
                <a:cs typeface="Instrument Sans Semi Bold" pitchFamily="34" charset="-120"/>
              </a:rPr>
              <a:t>Global Relationships via Generalized Additive Models (GAMs)</a:t>
            </a:r>
            <a:endParaRPr lang="en-US" sz="4450" dirty="0"/>
          </a:p>
        </p:txBody>
      </p:sp>
      <p:sp>
        <p:nvSpPr>
          <p:cNvPr id="3" name="Text 1"/>
          <p:cNvSpPr/>
          <p:nvPr/>
        </p:nvSpPr>
        <p:spPr>
          <a:xfrm>
            <a:off x="1743789" y="4079319"/>
            <a:ext cx="2835235" cy="354330"/>
          </a:xfrm>
          <a:prstGeom prst="rect">
            <a:avLst/>
          </a:prstGeom>
          <a:noFill/>
          <a:ln/>
        </p:spPr>
        <p:txBody>
          <a:bodyPr wrap="none" lIns="0" tIns="0" rIns="0" bIns="0" rtlCol="0" anchor="t"/>
          <a:lstStyle/>
          <a:p>
            <a:pPr marL="0" indent="0" algn="r">
              <a:lnSpc>
                <a:spcPts val="2750"/>
              </a:lnSpc>
              <a:buNone/>
            </a:pPr>
            <a:r>
              <a:rPr lang="en-US" sz="2200" dirty="0">
                <a:solidFill>
                  <a:srgbClr val="1E3063"/>
                </a:solidFill>
                <a:latin typeface="Instrument Sans Semi Bold" pitchFamily="34" charset="0"/>
                <a:ea typeface="Instrument Sans Semi Bold" pitchFamily="34" charset="-122"/>
                <a:cs typeface="Instrument Sans Semi Bold" pitchFamily="34" charset="-120"/>
              </a:rPr>
              <a:t>Non-Linear Effects</a:t>
            </a:r>
            <a:endParaRPr lang="en-US" sz="2200" dirty="0"/>
          </a:p>
        </p:txBody>
      </p:sp>
      <p:sp>
        <p:nvSpPr>
          <p:cNvPr id="4" name="Text 2"/>
          <p:cNvSpPr/>
          <p:nvPr/>
        </p:nvSpPr>
        <p:spPr>
          <a:xfrm>
            <a:off x="793790" y="4569738"/>
            <a:ext cx="3785235" cy="1451610"/>
          </a:xfrm>
          <a:prstGeom prst="rect">
            <a:avLst/>
          </a:prstGeom>
          <a:noFill/>
          <a:ln/>
        </p:spPr>
        <p:txBody>
          <a:bodyPr wrap="square" lIns="0" tIns="0" rIns="0" bIns="0" rtlCol="0" anchor="t"/>
          <a:lstStyle/>
          <a:p>
            <a:pPr marL="0" indent="0" algn="r">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GAMs uncover complex, smooth relationships between predictors and health outcomes beyond simple linear trends.</a:t>
            </a:r>
            <a:endParaRPr lang="en-US" sz="1750" dirty="0"/>
          </a:p>
        </p:txBody>
      </p:sp>
      <p:pic>
        <p:nvPicPr>
          <p:cNvPr id="5" name="Image 0" descr="preencoded.png"/>
          <p:cNvPicPr>
            <a:picLocks noChangeAspect="1"/>
          </p:cNvPicPr>
          <p:nvPr/>
        </p:nvPicPr>
        <p:blipFill>
          <a:blip r:embed="rId3"/>
          <a:stretch>
            <a:fillRect/>
          </a:stretch>
        </p:blipFill>
        <p:spPr>
          <a:xfrm>
            <a:off x="5032653" y="2767846"/>
            <a:ext cx="4564975" cy="4564975"/>
          </a:xfrm>
          <a:prstGeom prst="rect">
            <a:avLst/>
          </a:prstGeom>
        </p:spPr>
      </p:pic>
      <p:sp>
        <p:nvSpPr>
          <p:cNvPr id="6" name="Text 3"/>
          <p:cNvSpPr/>
          <p:nvPr/>
        </p:nvSpPr>
        <p:spPr>
          <a:xfrm>
            <a:off x="5571411" y="4563428"/>
            <a:ext cx="339328" cy="424220"/>
          </a:xfrm>
          <a:prstGeom prst="rect">
            <a:avLst/>
          </a:prstGeom>
          <a:noFill/>
          <a:ln/>
        </p:spPr>
        <p:txBody>
          <a:bodyPr wrap="none" lIns="0" tIns="0" rIns="0" bIns="0" rtlCol="0" anchor="t"/>
          <a:lstStyle/>
          <a:p>
            <a:pPr marL="0" indent="0" algn="l">
              <a:lnSpc>
                <a:spcPts val="4250"/>
              </a:lnSpc>
              <a:buNone/>
            </a:pPr>
            <a:r>
              <a:rPr lang="en-US" sz="2650" dirty="0">
                <a:solidFill>
                  <a:srgbClr val="1E3063"/>
                </a:solidFill>
                <a:latin typeface="Instrument Sans Semi Bold" pitchFamily="34" charset="0"/>
                <a:ea typeface="Instrument Sans Semi Bold" pitchFamily="34" charset="-122"/>
                <a:cs typeface="Instrument Sans Semi Bold" pitchFamily="34" charset="-120"/>
              </a:rPr>
              <a:t>1</a:t>
            </a:r>
            <a:endParaRPr lang="en-US" sz="2650" dirty="0"/>
          </a:p>
        </p:txBody>
      </p:sp>
      <p:sp>
        <p:nvSpPr>
          <p:cNvPr id="7" name="Text 4"/>
          <p:cNvSpPr/>
          <p:nvPr/>
        </p:nvSpPr>
        <p:spPr>
          <a:xfrm>
            <a:off x="9937790" y="2852976"/>
            <a:ext cx="3050858" cy="354330"/>
          </a:xfrm>
          <a:prstGeom prst="rect">
            <a:avLst/>
          </a:prstGeom>
          <a:noFill/>
          <a:ln/>
        </p:spPr>
        <p:txBody>
          <a:bodyPr wrap="none" lIns="0" tIns="0" rIns="0" bIns="0" rtlCol="0" anchor="t"/>
          <a:lstStyle/>
          <a:p>
            <a:pPr marL="0" indent="0" algn="l">
              <a:lnSpc>
                <a:spcPts val="2750"/>
              </a:lnSpc>
              <a:buNone/>
            </a:pPr>
            <a:r>
              <a:rPr lang="en-US" sz="2200" dirty="0">
                <a:solidFill>
                  <a:srgbClr val="1E3063"/>
                </a:solidFill>
                <a:latin typeface="Instrument Sans Semi Bold" pitchFamily="34" charset="0"/>
                <a:ea typeface="Instrument Sans Semi Bold" pitchFamily="34" charset="-122"/>
                <a:cs typeface="Instrument Sans Semi Bold" pitchFamily="34" charset="-120"/>
              </a:rPr>
              <a:t>Statistical Significance</a:t>
            </a:r>
            <a:endParaRPr lang="en-US" sz="2200" dirty="0"/>
          </a:p>
        </p:txBody>
      </p:sp>
      <p:sp>
        <p:nvSpPr>
          <p:cNvPr id="8" name="Text 5"/>
          <p:cNvSpPr/>
          <p:nvPr/>
        </p:nvSpPr>
        <p:spPr>
          <a:xfrm>
            <a:off x="9937790" y="3343394"/>
            <a:ext cx="3898821" cy="1451610"/>
          </a:xfrm>
          <a:prstGeom prst="rect">
            <a:avLst/>
          </a:prstGeom>
          <a:noFill/>
          <a:ln/>
        </p:spPr>
        <p:txBody>
          <a:bodyPr wrap="square" lIns="0" tIns="0" rIns="0" bIns="0" rtlCol="0" anchor="t"/>
          <a:lstStyle/>
          <a:p>
            <a:pPr marL="0" indent="0" algn="l">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Provided p-values and effect magnitudes for key predictors, confirming their global relevance across England.</a:t>
            </a:r>
            <a:endParaRPr lang="en-US" sz="1750" dirty="0"/>
          </a:p>
        </p:txBody>
      </p:sp>
      <p:pic>
        <p:nvPicPr>
          <p:cNvPr id="9" name="Image 1" descr="preencoded.png"/>
          <p:cNvPicPr>
            <a:picLocks noChangeAspect="1"/>
          </p:cNvPicPr>
          <p:nvPr/>
        </p:nvPicPr>
        <p:blipFill>
          <a:blip r:embed="rId4"/>
          <a:stretch>
            <a:fillRect/>
          </a:stretch>
        </p:blipFill>
        <p:spPr>
          <a:xfrm>
            <a:off x="5032653" y="2767846"/>
            <a:ext cx="4564975" cy="4564975"/>
          </a:xfrm>
          <a:prstGeom prst="rect">
            <a:avLst/>
          </a:prstGeom>
        </p:spPr>
      </p:pic>
      <p:sp>
        <p:nvSpPr>
          <p:cNvPr id="10" name="Text 6"/>
          <p:cNvSpPr/>
          <p:nvPr/>
        </p:nvSpPr>
        <p:spPr>
          <a:xfrm>
            <a:off x="8170307" y="3612356"/>
            <a:ext cx="339328" cy="424220"/>
          </a:xfrm>
          <a:prstGeom prst="rect">
            <a:avLst/>
          </a:prstGeom>
          <a:noFill/>
          <a:ln/>
        </p:spPr>
        <p:txBody>
          <a:bodyPr wrap="none" lIns="0" tIns="0" rIns="0" bIns="0" rtlCol="0" anchor="t"/>
          <a:lstStyle/>
          <a:p>
            <a:pPr marL="0" indent="0" algn="l">
              <a:lnSpc>
                <a:spcPts val="4250"/>
              </a:lnSpc>
              <a:buNone/>
            </a:pPr>
            <a:r>
              <a:rPr lang="en-US" sz="2650" dirty="0">
                <a:solidFill>
                  <a:srgbClr val="1E3063"/>
                </a:solidFill>
                <a:latin typeface="Instrument Sans Semi Bold" pitchFamily="34" charset="0"/>
                <a:ea typeface="Instrument Sans Semi Bold" pitchFamily="34" charset="-122"/>
                <a:cs typeface="Instrument Sans Semi Bold" pitchFamily="34" charset="-120"/>
              </a:rPr>
              <a:t>2</a:t>
            </a:r>
            <a:endParaRPr lang="en-US" sz="2650" dirty="0"/>
          </a:p>
        </p:txBody>
      </p:sp>
      <p:sp>
        <p:nvSpPr>
          <p:cNvPr id="11" name="Text 7"/>
          <p:cNvSpPr/>
          <p:nvPr/>
        </p:nvSpPr>
        <p:spPr>
          <a:xfrm>
            <a:off x="9937790" y="5305544"/>
            <a:ext cx="3102054" cy="354330"/>
          </a:xfrm>
          <a:prstGeom prst="rect">
            <a:avLst/>
          </a:prstGeom>
          <a:noFill/>
          <a:ln/>
        </p:spPr>
        <p:txBody>
          <a:bodyPr wrap="none" lIns="0" tIns="0" rIns="0" bIns="0" rtlCol="0" anchor="t"/>
          <a:lstStyle/>
          <a:p>
            <a:pPr marL="0" indent="0" algn="l">
              <a:lnSpc>
                <a:spcPts val="2750"/>
              </a:lnSpc>
              <a:buNone/>
            </a:pPr>
            <a:r>
              <a:rPr lang="en-US" sz="2200" dirty="0">
                <a:solidFill>
                  <a:srgbClr val="1E3063"/>
                </a:solidFill>
                <a:latin typeface="Instrument Sans Semi Bold" pitchFamily="34" charset="0"/>
                <a:ea typeface="Instrument Sans Semi Bold" pitchFamily="34" charset="-122"/>
                <a:cs typeface="Instrument Sans Semi Bold" pitchFamily="34" charset="-120"/>
              </a:rPr>
              <a:t>Visual Shape Functions</a:t>
            </a:r>
            <a:endParaRPr lang="en-US" sz="2200" dirty="0"/>
          </a:p>
        </p:txBody>
      </p:sp>
      <p:sp>
        <p:nvSpPr>
          <p:cNvPr id="12" name="Text 8"/>
          <p:cNvSpPr/>
          <p:nvPr/>
        </p:nvSpPr>
        <p:spPr>
          <a:xfrm>
            <a:off x="9937790" y="5795963"/>
            <a:ext cx="3898821" cy="1451610"/>
          </a:xfrm>
          <a:prstGeom prst="rect">
            <a:avLst/>
          </a:prstGeom>
          <a:noFill/>
          <a:ln/>
        </p:spPr>
        <p:txBody>
          <a:bodyPr wrap="square" lIns="0" tIns="0" rIns="0" bIns="0" rtlCol="0" anchor="t"/>
          <a:lstStyle/>
          <a:p>
            <a:pPr marL="0" indent="0" algn="l">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Shape plots illustrated how variables like air pollution and income influence diseases in a nuanced manner.</a:t>
            </a:r>
            <a:endParaRPr lang="en-US" sz="1750" dirty="0"/>
          </a:p>
        </p:txBody>
      </p:sp>
      <p:pic>
        <p:nvPicPr>
          <p:cNvPr id="13" name="Image 2" descr="preencoded.png"/>
          <p:cNvPicPr>
            <a:picLocks noChangeAspect="1"/>
          </p:cNvPicPr>
          <p:nvPr/>
        </p:nvPicPr>
        <p:blipFill>
          <a:blip r:embed="rId5"/>
          <a:stretch>
            <a:fillRect/>
          </a:stretch>
        </p:blipFill>
        <p:spPr>
          <a:xfrm>
            <a:off x="5032653" y="2767846"/>
            <a:ext cx="4564975" cy="4564975"/>
          </a:xfrm>
          <a:prstGeom prst="rect">
            <a:avLst/>
          </a:prstGeom>
        </p:spPr>
      </p:pic>
      <p:sp>
        <p:nvSpPr>
          <p:cNvPr id="14" name="Text 9"/>
          <p:cNvSpPr/>
          <p:nvPr/>
        </p:nvSpPr>
        <p:spPr>
          <a:xfrm>
            <a:off x="7694533" y="6338530"/>
            <a:ext cx="339328" cy="424220"/>
          </a:xfrm>
          <a:prstGeom prst="rect">
            <a:avLst/>
          </a:prstGeom>
          <a:noFill/>
          <a:ln/>
        </p:spPr>
        <p:txBody>
          <a:bodyPr wrap="none" lIns="0" tIns="0" rIns="0" bIns="0" rtlCol="0" anchor="t"/>
          <a:lstStyle/>
          <a:p>
            <a:pPr marL="0" indent="0" algn="l">
              <a:lnSpc>
                <a:spcPts val="4250"/>
              </a:lnSpc>
              <a:buNone/>
            </a:pPr>
            <a:r>
              <a:rPr lang="en-US" sz="2650" dirty="0">
                <a:solidFill>
                  <a:srgbClr val="1E3063"/>
                </a:solidFill>
                <a:latin typeface="Instrument Sans Semi Bold" pitchFamily="34" charset="0"/>
                <a:ea typeface="Instrument Sans Semi Bold" pitchFamily="34" charset="-122"/>
                <a:cs typeface="Instrument Sans Semi Bold" pitchFamily="34" charset="-120"/>
              </a:rPr>
              <a:t>3</a:t>
            </a:r>
            <a:endParaRPr lang="en-US" sz="26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291233"/>
            <a:ext cx="5670590" cy="708779"/>
          </a:xfrm>
          <a:prstGeom prst="rect">
            <a:avLst/>
          </a:prstGeom>
          <a:noFill/>
          <a:ln/>
        </p:spPr>
        <p:txBody>
          <a:bodyPr wrap="none" lIns="0" tIns="0" rIns="0" bIns="0" rtlCol="0" anchor="t"/>
          <a:lstStyle/>
          <a:p>
            <a:pPr marL="0" indent="0" algn="l">
              <a:lnSpc>
                <a:spcPts val="5550"/>
              </a:lnSpc>
              <a:buNone/>
            </a:pPr>
            <a:endParaRPr lang="en-US" sz="4450" dirty="0"/>
          </a:p>
        </p:txBody>
      </p:sp>
      <p:pic>
        <p:nvPicPr>
          <p:cNvPr id="3" name="Image 0" descr="preencoded.png"/>
          <p:cNvPicPr>
            <a:picLocks noChangeAspect="1"/>
          </p:cNvPicPr>
          <p:nvPr/>
        </p:nvPicPr>
        <p:blipFill>
          <a:blip r:embed="rId3"/>
          <a:stretch>
            <a:fillRect/>
          </a:stretch>
        </p:blipFill>
        <p:spPr>
          <a:xfrm>
            <a:off x="793790" y="2595324"/>
            <a:ext cx="2845594" cy="2861548"/>
          </a:xfrm>
          <a:prstGeom prst="rect">
            <a:avLst/>
          </a:prstGeom>
        </p:spPr>
      </p:pic>
      <p:sp>
        <p:nvSpPr>
          <p:cNvPr id="4" name="Text 1"/>
          <p:cNvSpPr/>
          <p:nvPr/>
        </p:nvSpPr>
        <p:spPr>
          <a:xfrm>
            <a:off x="793790" y="5712023"/>
            <a:ext cx="2835235" cy="354330"/>
          </a:xfrm>
          <a:prstGeom prst="rect">
            <a:avLst/>
          </a:prstGeom>
          <a:noFill/>
          <a:ln/>
        </p:spPr>
        <p:txBody>
          <a:bodyPr wrap="none" lIns="0" tIns="0" rIns="0" bIns="0" rtlCol="0" anchor="t"/>
          <a:lstStyle/>
          <a:p>
            <a:pPr marL="0" indent="0" algn="l">
              <a:lnSpc>
                <a:spcPts val="2750"/>
              </a:lnSpc>
              <a:buNone/>
            </a:pPr>
            <a:endParaRPr lang="en-US" sz="2200" dirty="0"/>
          </a:p>
        </p:txBody>
      </p:sp>
      <p:sp>
        <p:nvSpPr>
          <p:cNvPr id="5" name="Text 2"/>
          <p:cNvSpPr/>
          <p:nvPr/>
        </p:nvSpPr>
        <p:spPr>
          <a:xfrm>
            <a:off x="793790" y="6293167"/>
            <a:ext cx="2845594" cy="362903"/>
          </a:xfrm>
          <a:prstGeom prst="rect">
            <a:avLst/>
          </a:prstGeom>
          <a:noFill/>
          <a:ln/>
        </p:spPr>
        <p:txBody>
          <a:bodyPr wrap="none" lIns="0" tIns="0" rIns="0" bIns="0" rtlCol="0" anchor="t"/>
          <a:lstStyle/>
          <a:p>
            <a:pPr marL="0" indent="0" algn="l">
              <a:lnSpc>
                <a:spcPts val="2850"/>
              </a:lnSpc>
              <a:buNone/>
            </a:pPr>
            <a:endParaRPr lang="en-US" sz="1750" dirty="0"/>
          </a:p>
        </p:txBody>
      </p:sp>
      <p:pic>
        <p:nvPicPr>
          <p:cNvPr id="6" name="Image 1" descr="preencoded.png"/>
          <p:cNvPicPr>
            <a:picLocks noChangeAspect="1"/>
          </p:cNvPicPr>
          <p:nvPr/>
        </p:nvPicPr>
        <p:blipFill>
          <a:blip r:embed="rId4"/>
          <a:stretch>
            <a:fillRect/>
          </a:stretch>
        </p:blipFill>
        <p:spPr>
          <a:xfrm>
            <a:off x="4200406" y="2595324"/>
            <a:ext cx="2845594" cy="2939653"/>
          </a:xfrm>
          <a:prstGeom prst="rect">
            <a:avLst/>
          </a:prstGeom>
        </p:spPr>
      </p:pic>
      <p:sp>
        <p:nvSpPr>
          <p:cNvPr id="7" name="Text 3"/>
          <p:cNvSpPr/>
          <p:nvPr/>
        </p:nvSpPr>
        <p:spPr>
          <a:xfrm>
            <a:off x="4200406" y="5790128"/>
            <a:ext cx="2835235" cy="354330"/>
          </a:xfrm>
          <a:prstGeom prst="rect">
            <a:avLst/>
          </a:prstGeom>
          <a:noFill/>
          <a:ln/>
        </p:spPr>
        <p:txBody>
          <a:bodyPr wrap="none" lIns="0" tIns="0" rIns="0" bIns="0" rtlCol="0" anchor="t"/>
          <a:lstStyle/>
          <a:p>
            <a:pPr marL="0" indent="0" algn="l">
              <a:lnSpc>
                <a:spcPts val="2750"/>
              </a:lnSpc>
              <a:buNone/>
            </a:pPr>
            <a:endParaRPr lang="en-US" sz="2200" dirty="0"/>
          </a:p>
        </p:txBody>
      </p:sp>
      <p:sp>
        <p:nvSpPr>
          <p:cNvPr id="8" name="Text 4"/>
          <p:cNvSpPr/>
          <p:nvPr/>
        </p:nvSpPr>
        <p:spPr>
          <a:xfrm>
            <a:off x="4200406" y="6371273"/>
            <a:ext cx="2845594" cy="362903"/>
          </a:xfrm>
          <a:prstGeom prst="rect">
            <a:avLst/>
          </a:prstGeom>
          <a:noFill/>
          <a:ln/>
        </p:spPr>
        <p:txBody>
          <a:bodyPr wrap="none" lIns="0" tIns="0" rIns="0" bIns="0" rtlCol="0" anchor="t"/>
          <a:lstStyle/>
          <a:p>
            <a:pPr marL="0" indent="0" algn="l">
              <a:lnSpc>
                <a:spcPts val="2850"/>
              </a:lnSpc>
              <a:buNone/>
            </a:pPr>
            <a:endParaRPr lang="en-US" sz="1750" dirty="0"/>
          </a:p>
        </p:txBody>
      </p:sp>
      <p:pic>
        <p:nvPicPr>
          <p:cNvPr id="9" name="Image 2" descr="preencoded.png"/>
          <p:cNvPicPr>
            <a:picLocks noChangeAspect="1"/>
          </p:cNvPicPr>
          <p:nvPr/>
        </p:nvPicPr>
        <p:blipFill>
          <a:blip r:embed="rId5"/>
          <a:stretch>
            <a:fillRect/>
          </a:stretch>
        </p:blipFill>
        <p:spPr>
          <a:xfrm>
            <a:off x="7607022" y="2595324"/>
            <a:ext cx="2845594" cy="2873573"/>
          </a:xfrm>
          <a:prstGeom prst="rect">
            <a:avLst/>
          </a:prstGeom>
        </p:spPr>
      </p:pic>
      <p:sp>
        <p:nvSpPr>
          <p:cNvPr id="10" name="Text 5"/>
          <p:cNvSpPr/>
          <p:nvPr/>
        </p:nvSpPr>
        <p:spPr>
          <a:xfrm>
            <a:off x="7607022" y="5724049"/>
            <a:ext cx="2835235" cy="354330"/>
          </a:xfrm>
          <a:prstGeom prst="rect">
            <a:avLst/>
          </a:prstGeom>
          <a:noFill/>
          <a:ln/>
        </p:spPr>
        <p:txBody>
          <a:bodyPr wrap="none" lIns="0" tIns="0" rIns="0" bIns="0" rtlCol="0" anchor="t"/>
          <a:lstStyle/>
          <a:p>
            <a:pPr marL="0" indent="0" algn="l">
              <a:lnSpc>
                <a:spcPts val="2750"/>
              </a:lnSpc>
              <a:buNone/>
            </a:pPr>
            <a:endParaRPr lang="en-US" sz="2200" dirty="0"/>
          </a:p>
        </p:txBody>
      </p:sp>
      <p:sp>
        <p:nvSpPr>
          <p:cNvPr id="11" name="Text 6"/>
          <p:cNvSpPr/>
          <p:nvPr/>
        </p:nvSpPr>
        <p:spPr>
          <a:xfrm>
            <a:off x="7607022" y="6305193"/>
            <a:ext cx="2845594" cy="362903"/>
          </a:xfrm>
          <a:prstGeom prst="rect">
            <a:avLst/>
          </a:prstGeom>
          <a:noFill/>
          <a:ln/>
        </p:spPr>
        <p:txBody>
          <a:bodyPr wrap="none" lIns="0" tIns="0" rIns="0" bIns="0" rtlCol="0" anchor="t"/>
          <a:lstStyle/>
          <a:p>
            <a:pPr marL="0" indent="0" algn="l">
              <a:lnSpc>
                <a:spcPts val="2850"/>
              </a:lnSpc>
              <a:buNone/>
            </a:pPr>
            <a:endParaRPr lang="en-US" sz="1750" dirty="0"/>
          </a:p>
        </p:txBody>
      </p:sp>
      <p:pic>
        <p:nvPicPr>
          <p:cNvPr id="12" name="Image 3" descr="preencoded.png"/>
          <p:cNvPicPr>
            <a:picLocks noChangeAspect="1"/>
          </p:cNvPicPr>
          <p:nvPr/>
        </p:nvPicPr>
        <p:blipFill>
          <a:blip r:embed="rId6"/>
          <a:stretch>
            <a:fillRect/>
          </a:stretch>
        </p:blipFill>
        <p:spPr>
          <a:xfrm>
            <a:off x="11013638" y="2595324"/>
            <a:ext cx="2845594" cy="2866787"/>
          </a:xfrm>
          <a:prstGeom prst="rect">
            <a:avLst/>
          </a:prstGeom>
        </p:spPr>
      </p:pic>
      <p:sp>
        <p:nvSpPr>
          <p:cNvPr id="13" name="Text 7"/>
          <p:cNvSpPr/>
          <p:nvPr/>
        </p:nvSpPr>
        <p:spPr>
          <a:xfrm>
            <a:off x="11013638" y="5717262"/>
            <a:ext cx="2835235" cy="354330"/>
          </a:xfrm>
          <a:prstGeom prst="rect">
            <a:avLst/>
          </a:prstGeom>
          <a:noFill/>
          <a:ln/>
        </p:spPr>
        <p:txBody>
          <a:bodyPr wrap="none" lIns="0" tIns="0" rIns="0" bIns="0" rtlCol="0" anchor="t"/>
          <a:lstStyle/>
          <a:p>
            <a:pPr marL="0" indent="0" algn="l">
              <a:lnSpc>
                <a:spcPts val="2750"/>
              </a:lnSpc>
              <a:buNone/>
            </a:pPr>
            <a:endParaRPr lang="en-US" sz="2200" dirty="0"/>
          </a:p>
        </p:txBody>
      </p:sp>
      <p:sp>
        <p:nvSpPr>
          <p:cNvPr id="14" name="Text 8"/>
          <p:cNvSpPr/>
          <p:nvPr/>
        </p:nvSpPr>
        <p:spPr>
          <a:xfrm>
            <a:off x="11013638" y="6298406"/>
            <a:ext cx="2845594" cy="362903"/>
          </a:xfrm>
          <a:prstGeom prst="rect">
            <a:avLst/>
          </a:prstGeom>
          <a:noFill/>
          <a:ln/>
        </p:spPr>
        <p:txBody>
          <a:bodyPr wrap="none" lIns="0" tIns="0" rIns="0" bIns="0" rtlCol="0" anchor="t"/>
          <a:lstStyle/>
          <a:p>
            <a:pPr marL="0" indent="0" algn="l">
              <a:lnSpc>
                <a:spcPts val="2850"/>
              </a:lnSpc>
              <a:buNone/>
            </a:pP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109</TotalTime>
  <Words>1021</Words>
  <Application>Microsoft Office PowerPoint</Application>
  <PresentationFormat>Custom</PresentationFormat>
  <Paragraphs>86</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Instrument Sans Semi Bold</vt:lpstr>
      <vt:lpstr>Arial</vt:lpstr>
      <vt:lpstr>Instrument Sans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NGBEDE ACHEME [student]</cp:lastModifiedBy>
  <cp:revision>9</cp:revision>
  <dcterms:created xsi:type="dcterms:W3CDTF">2025-05-02T17:12:47Z</dcterms:created>
  <dcterms:modified xsi:type="dcterms:W3CDTF">2025-05-13T09:50:30Z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d5cc670-d7c5-4a29-b4fe-6ff77de08631_Enabled">
    <vt:lpwstr>true</vt:lpwstr>
  </property>
  <property fmtid="{D5CDD505-2E9C-101B-9397-08002B2CF9AE}" pid="3" name="MSIP_Label_7d5cc670-d7c5-4a29-b4fe-6ff77de08631_SetDate">
    <vt:lpwstr>2025-05-13T08:01:12Z</vt:lpwstr>
  </property>
  <property fmtid="{D5CDD505-2E9C-101B-9397-08002B2CF9AE}" pid="4" name="MSIP_Label_7d5cc670-d7c5-4a29-b4fe-6ff77de08631_Method">
    <vt:lpwstr>Standard</vt:lpwstr>
  </property>
  <property fmtid="{D5CDD505-2E9C-101B-9397-08002B2CF9AE}" pid="5" name="MSIP_Label_7d5cc670-d7c5-4a29-b4fe-6ff77de08631_Name">
    <vt:lpwstr>Internal</vt:lpwstr>
  </property>
  <property fmtid="{D5CDD505-2E9C-101B-9397-08002B2CF9AE}" pid="6" name="MSIP_Label_7d5cc670-d7c5-4a29-b4fe-6ff77de08631_SiteId">
    <vt:lpwstr>04c70eb4-8f26-4807-9934-e02e89266ad0</vt:lpwstr>
  </property>
  <property fmtid="{D5CDD505-2E9C-101B-9397-08002B2CF9AE}" pid="7" name="MSIP_Label_7d5cc670-d7c5-4a29-b4fe-6ff77de08631_ActionId">
    <vt:lpwstr>1a1f4039-1040-4967-a9b0-36da82b0d4c4</vt:lpwstr>
  </property>
  <property fmtid="{D5CDD505-2E9C-101B-9397-08002B2CF9AE}" pid="8" name="MSIP_Label_7d5cc670-d7c5-4a29-b4fe-6ff77de08631_ContentBits">
    <vt:lpwstr>0</vt:lpwstr>
  </property>
  <property fmtid="{D5CDD505-2E9C-101B-9397-08002B2CF9AE}" pid="9" name="MSIP_Label_7d5cc670-d7c5-4a29-b4fe-6ff77de08631_Tag">
    <vt:lpwstr>10, 3, 0, 1</vt:lpwstr>
  </property>
</Properties>
</file>