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81"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C4E27E-5A8D-451D-AD7B-09913E974DBD}" v="2" dt="2023-10-31T05:14:29.0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5033" autoAdjust="0"/>
  </p:normalViewPr>
  <p:slideViewPr>
    <p:cSldViewPr snapToGrid="0">
      <p:cViewPr varScale="1">
        <p:scale>
          <a:sx n="69" d="100"/>
          <a:sy n="69" d="100"/>
        </p:scale>
        <p:origin x="-780"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81AE1F-4F45-4FF1-96F4-2D0E36D1CBA0}" type="datetimeFigureOut">
              <a:rPr lang="en-US" smtClean="0"/>
              <a:t>01/11/2023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53CB3C-F0A8-4FBE-94AD-9398D9B7DBB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3B108E-FBDC-80F4-8123-D992256F33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42AE21D9-A8CB-1C4A-8CBE-FC951895E2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7A36AACF-DA4C-AEC5-47CE-764BAD0B10C7}"/>
              </a:ext>
            </a:extLst>
          </p:cNvPr>
          <p:cNvSpPr>
            <a:spLocks noGrp="1"/>
          </p:cNvSpPr>
          <p:nvPr>
            <p:ph type="dt" sz="half" idx="10"/>
          </p:nvPr>
        </p:nvSpPr>
        <p:spPr/>
        <p:txBody>
          <a:bodyPr/>
          <a:lstStyle/>
          <a:p>
            <a:fld id="{8C585CD7-77FB-4C34-9DA0-30F9BCDC9365}" type="datetimeFigureOut">
              <a:rPr lang="en-IN" smtClean="0"/>
              <a:pPr/>
              <a:t>01-11-2023</a:t>
            </a:fld>
            <a:endParaRPr lang="en-IN"/>
          </a:p>
        </p:txBody>
      </p:sp>
      <p:sp>
        <p:nvSpPr>
          <p:cNvPr id="5" name="Footer Placeholder 4">
            <a:extLst>
              <a:ext uri="{FF2B5EF4-FFF2-40B4-BE49-F238E27FC236}">
                <a16:creationId xmlns="" xmlns:a16="http://schemas.microsoft.com/office/drawing/2014/main" id="{8ADA6F45-F64E-8F93-81DD-2A86DF48CB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7501056-A5D3-CDDD-6F56-627B0B040D4F}"/>
              </a:ext>
            </a:extLst>
          </p:cNvPr>
          <p:cNvSpPr>
            <a:spLocks noGrp="1"/>
          </p:cNvSpPr>
          <p:nvPr>
            <p:ph type="sldNum" sz="quarter" idx="12"/>
          </p:nvPr>
        </p:nvSpPr>
        <p:spPr/>
        <p:txBody>
          <a:bodyPr/>
          <a:lstStyle/>
          <a:p>
            <a:fld id="{7C52A860-1A84-4D6C-80B2-FADF339F408D}" type="slidenum">
              <a:rPr lang="en-IN" smtClean="0"/>
              <a:pPr/>
              <a:t>‹#›</a:t>
            </a:fld>
            <a:endParaRPr lang="en-IN"/>
          </a:p>
        </p:txBody>
      </p:sp>
    </p:spTree>
    <p:extLst>
      <p:ext uri="{BB962C8B-B14F-4D97-AF65-F5344CB8AC3E}">
        <p14:creationId xmlns="" xmlns:p14="http://schemas.microsoft.com/office/powerpoint/2010/main" val="1248162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EE7D46-2E4D-0637-1592-F410BD0A02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09CB1BDD-AD0A-7CA2-992F-277282E63F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73AFF40-2216-9503-D492-B9023FCFAD74}"/>
              </a:ext>
            </a:extLst>
          </p:cNvPr>
          <p:cNvSpPr>
            <a:spLocks noGrp="1"/>
          </p:cNvSpPr>
          <p:nvPr>
            <p:ph type="dt" sz="half" idx="10"/>
          </p:nvPr>
        </p:nvSpPr>
        <p:spPr/>
        <p:txBody>
          <a:bodyPr/>
          <a:lstStyle/>
          <a:p>
            <a:fld id="{8C585CD7-77FB-4C34-9DA0-30F9BCDC9365}" type="datetimeFigureOut">
              <a:rPr lang="en-IN" smtClean="0"/>
              <a:pPr/>
              <a:t>01-11-2023</a:t>
            </a:fld>
            <a:endParaRPr lang="en-IN"/>
          </a:p>
        </p:txBody>
      </p:sp>
      <p:sp>
        <p:nvSpPr>
          <p:cNvPr id="5" name="Footer Placeholder 4">
            <a:extLst>
              <a:ext uri="{FF2B5EF4-FFF2-40B4-BE49-F238E27FC236}">
                <a16:creationId xmlns="" xmlns:a16="http://schemas.microsoft.com/office/drawing/2014/main" id="{087EBC96-3C2B-DFFF-3469-80B468821E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F070A11-D59E-67BC-43B2-18A25FF65A42}"/>
              </a:ext>
            </a:extLst>
          </p:cNvPr>
          <p:cNvSpPr>
            <a:spLocks noGrp="1"/>
          </p:cNvSpPr>
          <p:nvPr>
            <p:ph type="sldNum" sz="quarter" idx="12"/>
          </p:nvPr>
        </p:nvSpPr>
        <p:spPr/>
        <p:txBody>
          <a:bodyPr/>
          <a:lstStyle/>
          <a:p>
            <a:fld id="{7C52A860-1A84-4D6C-80B2-FADF339F408D}" type="slidenum">
              <a:rPr lang="en-IN" smtClean="0"/>
              <a:pPr/>
              <a:t>‹#›</a:t>
            </a:fld>
            <a:endParaRPr lang="en-IN"/>
          </a:p>
        </p:txBody>
      </p:sp>
    </p:spTree>
    <p:extLst>
      <p:ext uri="{BB962C8B-B14F-4D97-AF65-F5344CB8AC3E}">
        <p14:creationId xmlns="" xmlns:p14="http://schemas.microsoft.com/office/powerpoint/2010/main" val="501258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7AD58C03-CC19-0E9C-4B7A-39FCE55834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C8AFF783-908A-938D-766F-ACC3848821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1B85A7E-04C0-EF29-5BF3-429564972B0F}"/>
              </a:ext>
            </a:extLst>
          </p:cNvPr>
          <p:cNvSpPr>
            <a:spLocks noGrp="1"/>
          </p:cNvSpPr>
          <p:nvPr>
            <p:ph type="dt" sz="half" idx="10"/>
          </p:nvPr>
        </p:nvSpPr>
        <p:spPr/>
        <p:txBody>
          <a:bodyPr/>
          <a:lstStyle/>
          <a:p>
            <a:fld id="{8C585CD7-77FB-4C34-9DA0-30F9BCDC9365}" type="datetimeFigureOut">
              <a:rPr lang="en-IN" smtClean="0"/>
              <a:pPr/>
              <a:t>01-11-2023</a:t>
            </a:fld>
            <a:endParaRPr lang="en-IN"/>
          </a:p>
        </p:txBody>
      </p:sp>
      <p:sp>
        <p:nvSpPr>
          <p:cNvPr id="5" name="Footer Placeholder 4">
            <a:extLst>
              <a:ext uri="{FF2B5EF4-FFF2-40B4-BE49-F238E27FC236}">
                <a16:creationId xmlns="" xmlns:a16="http://schemas.microsoft.com/office/drawing/2014/main" id="{E6D5B442-9B51-FA4E-5A60-7FE43340E7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7AA0786-833D-B035-3C5F-5B3435B5A763}"/>
              </a:ext>
            </a:extLst>
          </p:cNvPr>
          <p:cNvSpPr>
            <a:spLocks noGrp="1"/>
          </p:cNvSpPr>
          <p:nvPr>
            <p:ph type="sldNum" sz="quarter" idx="12"/>
          </p:nvPr>
        </p:nvSpPr>
        <p:spPr/>
        <p:txBody>
          <a:bodyPr/>
          <a:lstStyle/>
          <a:p>
            <a:fld id="{7C52A860-1A84-4D6C-80B2-FADF339F408D}" type="slidenum">
              <a:rPr lang="en-IN" smtClean="0"/>
              <a:pPr/>
              <a:t>‹#›</a:t>
            </a:fld>
            <a:endParaRPr lang="en-IN"/>
          </a:p>
        </p:txBody>
      </p:sp>
    </p:spTree>
    <p:extLst>
      <p:ext uri="{BB962C8B-B14F-4D97-AF65-F5344CB8AC3E}">
        <p14:creationId xmlns="" xmlns:p14="http://schemas.microsoft.com/office/powerpoint/2010/main" val="138879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35CEB2-A4D1-81E6-9185-3C10B7041B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729BA36-85A1-D838-FBE9-48D7134872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5122079-D3B7-EA86-C1E7-D20EAA387C2D}"/>
              </a:ext>
            </a:extLst>
          </p:cNvPr>
          <p:cNvSpPr>
            <a:spLocks noGrp="1"/>
          </p:cNvSpPr>
          <p:nvPr>
            <p:ph type="dt" sz="half" idx="10"/>
          </p:nvPr>
        </p:nvSpPr>
        <p:spPr/>
        <p:txBody>
          <a:bodyPr/>
          <a:lstStyle/>
          <a:p>
            <a:fld id="{8C585CD7-77FB-4C34-9DA0-30F9BCDC9365}" type="datetimeFigureOut">
              <a:rPr lang="en-IN" smtClean="0"/>
              <a:pPr/>
              <a:t>01-11-2023</a:t>
            </a:fld>
            <a:endParaRPr lang="en-IN"/>
          </a:p>
        </p:txBody>
      </p:sp>
      <p:sp>
        <p:nvSpPr>
          <p:cNvPr id="5" name="Footer Placeholder 4">
            <a:extLst>
              <a:ext uri="{FF2B5EF4-FFF2-40B4-BE49-F238E27FC236}">
                <a16:creationId xmlns="" xmlns:a16="http://schemas.microsoft.com/office/drawing/2014/main" id="{EBC459BA-B8B2-50F3-CAEA-3F7E53DF22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EE9EFBD-8E14-2DBF-EE8E-CF962ADA18B0}"/>
              </a:ext>
            </a:extLst>
          </p:cNvPr>
          <p:cNvSpPr>
            <a:spLocks noGrp="1"/>
          </p:cNvSpPr>
          <p:nvPr>
            <p:ph type="sldNum" sz="quarter" idx="12"/>
          </p:nvPr>
        </p:nvSpPr>
        <p:spPr/>
        <p:txBody>
          <a:bodyPr/>
          <a:lstStyle/>
          <a:p>
            <a:fld id="{7C52A860-1A84-4D6C-80B2-FADF339F408D}" type="slidenum">
              <a:rPr lang="en-IN" smtClean="0"/>
              <a:pPr/>
              <a:t>‹#›</a:t>
            </a:fld>
            <a:endParaRPr lang="en-IN"/>
          </a:p>
        </p:txBody>
      </p:sp>
    </p:spTree>
    <p:extLst>
      <p:ext uri="{BB962C8B-B14F-4D97-AF65-F5344CB8AC3E}">
        <p14:creationId xmlns="" xmlns:p14="http://schemas.microsoft.com/office/powerpoint/2010/main" val="315724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462D19-B600-D8F7-B0B0-ECD1FAC005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8EAE2FF4-E851-79DF-563F-D98F7F97B4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757BE548-0802-8955-F9E9-F1DA2B498D81}"/>
              </a:ext>
            </a:extLst>
          </p:cNvPr>
          <p:cNvSpPr>
            <a:spLocks noGrp="1"/>
          </p:cNvSpPr>
          <p:nvPr>
            <p:ph type="dt" sz="half" idx="10"/>
          </p:nvPr>
        </p:nvSpPr>
        <p:spPr/>
        <p:txBody>
          <a:bodyPr/>
          <a:lstStyle/>
          <a:p>
            <a:fld id="{8C585CD7-77FB-4C34-9DA0-30F9BCDC9365}" type="datetimeFigureOut">
              <a:rPr lang="en-IN" smtClean="0"/>
              <a:pPr/>
              <a:t>01-11-2023</a:t>
            </a:fld>
            <a:endParaRPr lang="en-IN"/>
          </a:p>
        </p:txBody>
      </p:sp>
      <p:sp>
        <p:nvSpPr>
          <p:cNvPr id="5" name="Footer Placeholder 4">
            <a:extLst>
              <a:ext uri="{FF2B5EF4-FFF2-40B4-BE49-F238E27FC236}">
                <a16:creationId xmlns="" xmlns:a16="http://schemas.microsoft.com/office/drawing/2014/main" id="{8C20206A-8F22-A9A1-DE40-257AE1DA3A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2CC0AA11-9425-EF93-8125-EB620BDE59EC}"/>
              </a:ext>
            </a:extLst>
          </p:cNvPr>
          <p:cNvSpPr>
            <a:spLocks noGrp="1"/>
          </p:cNvSpPr>
          <p:nvPr>
            <p:ph type="sldNum" sz="quarter" idx="12"/>
          </p:nvPr>
        </p:nvSpPr>
        <p:spPr/>
        <p:txBody>
          <a:bodyPr/>
          <a:lstStyle/>
          <a:p>
            <a:fld id="{7C52A860-1A84-4D6C-80B2-FADF339F408D}" type="slidenum">
              <a:rPr lang="en-IN" smtClean="0"/>
              <a:pPr/>
              <a:t>‹#›</a:t>
            </a:fld>
            <a:endParaRPr lang="en-IN"/>
          </a:p>
        </p:txBody>
      </p:sp>
    </p:spTree>
    <p:extLst>
      <p:ext uri="{BB962C8B-B14F-4D97-AF65-F5344CB8AC3E}">
        <p14:creationId xmlns="" xmlns:p14="http://schemas.microsoft.com/office/powerpoint/2010/main" val="585133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E48A03-33A0-AA78-D36D-FE1549B8A4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D3EB349-DE49-A407-5D0F-3911D1FBFF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5D2DFFA9-F03D-2086-7121-C18C886ED0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7DB5483A-0A24-C13B-C345-7B4B212AC106}"/>
              </a:ext>
            </a:extLst>
          </p:cNvPr>
          <p:cNvSpPr>
            <a:spLocks noGrp="1"/>
          </p:cNvSpPr>
          <p:nvPr>
            <p:ph type="dt" sz="half" idx="10"/>
          </p:nvPr>
        </p:nvSpPr>
        <p:spPr/>
        <p:txBody>
          <a:bodyPr/>
          <a:lstStyle/>
          <a:p>
            <a:fld id="{8C585CD7-77FB-4C34-9DA0-30F9BCDC9365}" type="datetimeFigureOut">
              <a:rPr lang="en-IN" smtClean="0"/>
              <a:pPr/>
              <a:t>01-11-2023</a:t>
            </a:fld>
            <a:endParaRPr lang="en-IN"/>
          </a:p>
        </p:txBody>
      </p:sp>
      <p:sp>
        <p:nvSpPr>
          <p:cNvPr id="6" name="Footer Placeholder 5">
            <a:extLst>
              <a:ext uri="{FF2B5EF4-FFF2-40B4-BE49-F238E27FC236}">
                <a16:creationId xmlns="" xmlns:a16="http://schemas.microsoft.com/office/drawing/2014/main" id="{34CB0639-0017-2AB9-EF41-C35DE7424B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180A805-471B-49C1-5A26-0EB3C9B90593}"/>
              </a:ext>
            </a:extLst>
          </p:cNvPr>
          <p:cNvSpPr>
            <a:spLocks noGrp="1"/>
          </p:cNvSpPr>
          <p:nvPr>
            <p:ph type="sldNum" sz="quarter" idx="12"/>
          </p:nvPr>
        </p:nvSpPr>
        <p:spPr/>
        <p:txBody>
          <a:bodyPr/>
          <a:lstStyle/>
          <a:p>
            <a:fld id="{7C52A860-1A84-4D6C-80B2-FADF339F408D}" type="slidenum">
              <a:rPr lang="en-IN" smtClean="0"/>
              <a:pPr/>
              <a:t>‹#›</a:t>
            </a:fld>
            <a:endParaRPr lang="en-IN"/>
          </a:p>
        </p:txBody>
      </p:sp>
    </p:spTree>
    <p:extLst>
      <p:ext uri="{BB962C8B-B14F-4D97-AF65-F5344CB8AC3E}">
        <p14:creationId xmlns="" xmlns:p14="http://schemas.microsoft.com/office/powerpoint/2010/main" val="1943998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27D426-64FA-547E-CE5A-F83B023494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1B80EC21-CB15-8283-3770-204F575374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ACF383B-E2FA-46B6-FDC9-0B58338773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BB995DE4-F391-223A-118F-29BBD8E64B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3C613D5C-8AA9-5CEB-23EB-D649B548A2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5844C906-0913-A2C4-D7C5-122969393642}"/>
              </a:ext>
            </a:extLst>
          </p:cNvPr>
          <p:cNvSpPr>
            <a:spLocks noGrp="1"/>
          </p:cNvSpPr>
          <p:nvPr>
            <p:ph type="dt" sz="half" idx="10"/>
          </p:nvPr>
        </p:nvSpPr>
        <p:spPr/>
        <p:txBody>
          <a:bodyPr/>
          <a:lstStyle/>
          <a:p>
            <a:fld id="{8C585CD7-77FB-4C34-9DA0-30F9BCDC9365}" type="datetimeFigureOut">
              <a:rPr lang="en-IN" smtClean="0"/>
              <a:pPr/>
              <a:t>01-11-2023</a:t>
            </a:fld>
            <a:endParaRPr lang="en-IN"/>
          </a:p>
        </p:txBody>
      </p:sp>
      <p:sp>
        <p:nvSpPr>
          <p:cNvPr id="8" name="Footer Placeholder 7">
            <a:extLst>
              <a:ext uri="{FF2B5EF4-FFF2-40B4-BE49-F238E27FC236}">
                <a16:creationId xmlns="" xmlns:a16="http://schemas.microsoft.com/office/drawing/2014/main" id="{B8F9466A-D836-F87C-8D4A-342FB0F26B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163C524A-28EF-DBC6-A24A-AB2F71552FA5}"/>
              </a:ext>
            </a:extLst>
          </p:cNvPr>
          <p:cNvSpPr>
            <a:spLocks noGrp="1"/>
          </p:cNvSpPr>
          <p:nvPr>
            <p:ph type="sldNum" sz="quarter" idx="12"/>
          </p:nvPr>
        </p:nvSpPr>
        <p:spPr/>
        <p:txBody>
          <a:bodyPr/>
          <a:lstStyle/>
          <a:p>
            <a:fld id="{7C52A860-1A84-4D6C-80B2-FADF339F408D}" type="slidenum">
              <a:rPr lang="en-IN" smtClean="0"/>
              <a:pPr/>
              <a:t>‹#›</a:t>
            </a:fld>
            <a:endParaRPr lang="en-IN"/>
          </a:p>
        </p:txBody>
      </p:sp>
    </p:spTree>
    <p:extLst>
      <p:ext uri="{BB962C8B-B14F-4D97-AF65-F5344CB8AC3E}">
        <p14:creationId xmlns="" xmlns:p14="http://schemas.microsoft.com/office/powerpoint/2010/main" val="1844428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BCF3D4-2236-4768-F55A-2088FF162D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E878F8FE-F3A5-FE14-4A3E-122F0CA789B4}"/>
              </a:ext>
            </a:extLst>
          </p:cNvPr>
          <p:cNvSpPr>
            <a:spLocks noGrp="1"/>
          </p:cNvSpPr>
          <p:nvPr>
            <p:ph type="dt" sz="half" idx="10"/>
          </p:nvPr>
        </p:nvSpPr>
        <p:spPr/>
        <p:txBody>
          <a:bodyPr/>
          <a:lstStyle/>
          <a:p>
            <a:fld id="{8C585CD7-77FB-4C34-9DA0-30F9BCDC9365}" type="datetimeFigureOut">
              <a:rPr lang="en-IN" smtClean="0"/>
              <a:pPr/>
              <a:t>01-11-2023</a:t>
            </a:fld>
            <a:endParaRPr lang="en-IN"/>
          </a:p>
        </p:txBody>
      </p:sp>
      <p:sp>
        <p:nvSpPr>
          <p:cNvPr id="4" name="Footer Placeholder 3">
            <a:extLst>
              <a:ext uri="{FF2B5EF4-FFF2-40B4-BE49-F238E27FC236}">
                <a16:creationId xmlns="" xmlns:a16="http://schemas.microsoft.com/office/drawing/2014/main" id="{045ADB98-D015-F455-B0CA-E473718756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A328EE3-9005-2EBC-BBB1-FC35F2A55341}"/>
              </a:ext>
            </a:extLst>
          </p:cNvPr>
          <p:cNvSpPr>
            <a:spLocks noGrp="1"/>
          </p:cNvSpPr>
          <p:nvPr>
            <p:ph type="sldNum" sz="quarter" idx="12"/>
          </p:nvPr>
        </p:nvSpPr>
        <p:spPr/>
        <p:txBody>
          <a:bodyPr/>
          <a:lstStyle/>
          <a:p>
            <a:fld id="{7C52A860-1A84-4D6C-80B2-FADF339F408D}" type="slidenum">
              <a:rPr lang="en-IN" smtClean="0"/>
              <a:pPr/>
              <a:t>‹#›</a:t>
            </a:fld>
            <a:endParaRPr lang="en-IN"/>
          </a:p>
        </p:txBody>
      </p:sp>
    </p:spTree>
    <p:extLst>
      <p:ext uri="{BB962C8B-B14F-4D97-AF65-F5344CB8AC3E}">
        <p14:creationId xmlns="" xmlns:p14="http://schemas.microsoft.com/office/powerpoint/2010/main" val="3258481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EC87094-ECFC-5CC7-EC53-16F59B2050FB}"/>
              </a:ext>
            </a:extLst>
          </p:cNvPr>
          <p:cNvSpPr>
            <a:spLocks noGrp="1"/>
          </p:cNvSpPr>
          <p:nvPr>
            <p:ph type="dt" sz="half" idx="10"/>
          </p:nvPr>
        </p:nvSpPr>
        <p:spPr/>
        <p:txBody>
          <a:bodyPr/>
          <a:lstStyle/>
          <a:p>
            <a:fld id="{8C585CD7-77FB-4C34-9DA0-30F9BCDC9365}" type="datetimeFigureOut">
              <a:rPr lang="en-IN" smtClean="0"/>
              <a:pPr/>
              <a:t>01-11-2023</a:t>
            </a:fld>
            <a:endParaRPr lang="en-IN"/>
          </a:p>
        </p:txBody>
      </p:sp>
      <p:sp>
        <p:nvSpPr>
          <p:cNvPr id="3" name="Footer Placeholder 2">
            <a:extLst>
              <a:ext uri="{FF2B5EF4-FFF2-40B4-BE49-F238E27FC236}">
                <a16:creationId xmlns="" xmlns:a16="http://schemas.microsoft.com/office/drawing/2014/main" id="{A2C78422-1606-488F-142E-94E3758FAB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BBD58262-C40A-EB34-0438-70D9FDE7D9DF}"/>
              </a:ext>
            </a:extLst>
          </p:cNvPr>
          <p:cNvSpPr>
            <a:spLocks noGrp="1"/>
          </p:cNvSpPr>
          <p:nvPr>
            <p:ph type="sldNum" sz="quarter" idx="12"/>
          </p:nvPr>
        </p:nvSpPr>
        <p:spPr/>
        <p:txBody>
          <a:bodyPr/>
          <a:lstStyle/>
          <a:p>
            <a:fld id="{7C52A860-1A84-4D6C-80B2-FADF339F408D}" type="slidenum">
              <a:rPr lang="en-IN" smtClean="0"/>
              <a:pPr/>
              <a:t>‹#›</a:t>
            </a:fld>
            <a:endParaRPr lang="en-IN"/>
          </a:p>
        </p:txBody>
      </p:sp>
    </p:spTree>
    <p:extLst>
      <p:ext uri="{BB962C8B-B14F-4D97-AF65-F5344CB8AC3E}">
        <p14:creationId xmlns="" xmlns:p14="http://schemas.microsoft.com/office/powerpoint/2010/main" val="1240166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0ADDC9-9CC7-941D-D499-9E32E2C255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D361B1B-12FD-4AD7-1B21-0F3F2BBD8C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9AFB1F21-1A8C-46F4-423E-82B599AC61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18E3C33-27B3-3D36-1941-BE6B52A5DCF5}"/>
              </a:ext>
            </a:extLst>
          </p:cNvPr>
          <p:cNvSpPr>
            <a:spLocks noGrp="1"/>
          </p:cNvSpPr>
          <p:nvPr>
            <p:ph type="dt" sz="half" idx="10"/>
          </p:nvPr>
        </p:nvSpPr>
        <p:spPr/>
        <p:txBody>
          <a:bodyPr/>
          <a:lstStyle/>
          <a:p>
            <a:fld id="{8C585CD7-77FB-4C34-9DA0-30F9BCDC9365}" type="datetimeFigureOut">
              <a:rPr lang="en-IN" smtClean="0"/>
              <a:pPr/>
              <a:t>01-11-2023</a:t>
            </a:fld>
            <a:endParaRPr lang="en-IN"/>
          </a:p>
        </p:txBody>
      </p:sp>
      <p:sp>
        <p:nvSpPr>
          <p:cNvPr id="6" name="Footer Placeholder 5">
            <a:extLst>
              <a:ext uri="{FF2B5EF4-FFF2-40B4-BE49-F238E27FC236}">
                <a16:creationId xmlns="" xmlns:a16="http://schemas.microsoft.com/office/drawing/2014/main" id="{3FFF03DE-895F-5CEA-BCBB-F707099B14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BC8FC53-163B-C6BA-D691-810078A0627B}"/>
              </a:ext>
            </a:extLst>
          </p:cNvPr>
          <p:cNvSpPr>
            <a:spLocks noGrp="1"/>
          </p:cNvSpPr>
          <p:nvPr>
            <p:ph type="sldNum" sz="quarter" idx="12"/>
          </p:nvPr>
        </p:nvSpPr>
        <p:spPr/>
        <p:txBody>
          <a:bodyPr/>
          <a:lstStyle/>
          <a:p>
            <a:fld id="{7C52A860-1A84-4D6C-80B2-FADF339F408D}" type="slidenum">
              <a:rPr lang="en-IN" smtClean="0"/>
              <a:pPr/>
              <a:t>‹#›</a:t>
            </a:fld>
            <a:endParaRPr lang="en-IN"/>
          </a:p>
        </p:txBody>
      </p:sp>
    </p:spTree>
    <p:extLst>
      <p:ext uri="{BB962C8B-B14F-4D97-AF65-F5344CB8AC3E}">
        <p14:creationId xmlns="" xmlns:p14="http://schemas.microsoft.com/office/powerpoint/2010/main" val="3324432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6061CB-003F-A157-0F7F-071871D31C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13C1D296-3E2A-07AA-D8C2-0E4BDA556C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D66EEA93-6E57-371A-7638-A781967E4C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C0B9B8A-525B-BD88-5BD1-5B21F34D948F}"/>
              </a:ext>
            </a:extLst>
          </p:cNvPr>
          <p:cNvSpPr>
            <a:spLocks noGrp="1"/>
          </p:cNvSpPr>
          <p:nvPr>
            <p:ph type="dt" sz="half" idx="10"/>
          </p:nvPr>
        </p:nvSpPr>
        <p:spPr/>
        <p:txBody>
          <a:bodyPr/>
          <a:lstStyle/>
          <a:p>
            <a:fld id="{8C585CD7-77FB-4C34-9DA0-30F9BCDC9365}" type="datetimeFigureOut">
              <a:rPr lang="en-IN" smtClean="0"/>
              <a:pPr/>
              <a:t>01-11-2023</a:t>
            </a:fld>
            <a:endParaRPr lang="en-IN"/>
          </a:p>
        </p:txBody>
      </p:sp>
      <p:sp>
        <p:nvSpPr>
          <p:cNvPr id="6" name="Footer Placeholder 5">
            <a:extLst>
              <a:ext uri="{FF2B5EF4-FFF2-40B4-BE49-F238E27FC236}">
                <a16:creationId xmlns="" xmlns:a16="http://schemas.microsoft.com/office/drawing/2014/main" id="{B046DD0D-A8CB-379B-89E1-ABEBC86768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DFAF2EF8-239A-ED3C-238B-C407219244E3}"/>
              </a:ext>
            </a:extLst>
          </p:cNvPr>
          <p:cNvSpPr>
            <a:spLocks noGrp="1"/>
          </p:cNvSpPr>
          <p:nvPr>
            <p:ph type="sldNum" sz="quarter" idx="12"/>
          </p:nvPr>
        </p:nvSpPr>
        <p:spPr/>
        <p:txBody>
          <a:bodyPr/>
          <a:lstStyle/>
          <a:p>
            <a:fld id="{7C52A860-1A84-4D6C-80B2-FADF339F408D}" type="slidenum">
              <a:rPr lang="en-IN" smtClean="0"/>
              <a:pPr/>
              <a:t>‹#›</a:t>
            </a:fld>
            <a:endParaRPr lang="en-IN"/>
          </a:p>
        </p:txBody>
      </p:sp>
    </p:spTree>
    <p:extLst>
      <p:ext uri="{BB962C8B-B14F-4D97-AF65-F5344CB8AC3E}">
        <p14:creationId xmlns="" xmlns:p14="http://schemas.microsoft.com/office/powerpoint/2010/main" val="3280646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40BF270-357D-C43F-B581-EEAD6CBC6A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C7ED9BA-358F-ABAE-B509-6CEE98CEE4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92F75B7-F683-D4F0-3FA7-46B5263061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585CD7-77FB-4C34-9DA0-30F9BCDC9365}" type="datetimeFigureOut">
              <a:rPr lang="en-IN" smtClean="0"/>
              <a:pPr/>
              <a:t>01-11-2023</a:t>
            </a:fld>
            <a:endParaRPr lang="en-IN"/>
          </a:p>
        </p:txBody>
      </p:sp>
      <p:sp>
        <p:nvSpPr>
          <p:cNvPr id="5" name="Footer Placeholder 4">
            <a:extLst>
              <a:ext uri="{FF2B5EF4-FFF2-40B4-BE49-F238E27FC236}">
                <a16:creationId xmlns="" xmlns:a16="http://schemas.microsoft.com/office/drawing/2014/main" id="{6DB8E3D7-FAF1-9D5A-DBB7-E66E8867A7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5E8407D3-B0BB-9236-9FF0-7F385BF51B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52A860-1A84-4D6C-80B2-FADF339F408D}" type="slidenum">
              <a:rPr lang="en-IN" smtClean="0"/>
              <a:pPr/>
              <a:t>‹#›</a:t>
            </a:fld>
            <a:endParaRPr lang="en-IN"/>
          </a:p>
        </p:txBody>
      </p:sp>
    </p:spTree>
    <p:extLst>
      <p:ext uri="{BB962C8B-B14F-4D97-AF65-F5344CB8AC3E}">
        <p14:creationId xmlns="" xmlns:p14="http://schemas.microsoft.com/office/powerpoint/2010/main" val="2443834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usgs/earthquake-database"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8F896F-B5A2-BCB4-BFE9-F601DB759BE4}"/>
              </a:ext>
            </a:extLst>
          </p:cNvPr>
          <p:cNvSpPr>
            <a:spLocks noGrp="1"/>
          </p:cNvSpPr>
          <p:nvPr>
            <p:ph type="ctrTitle"/>
          </p:nvPr>
        </p:nvSpPr>
        <p:spPr>
          <a:xfrm>
            <a:off x="1524000" y="419879"/>
            <a:ext cx="9144000" cy="709126"/>
          </a:xfrm>
        </p:spPr>
        <p:txBody>
          <a:bodyPr>
            <a:normAutofit fontScale="90000"/>
          </a:bodyPr>
          <a:lstStyle/>
          <a:p>
            <a:r>
              <a:rPr lang="en-US" sz="3200" u="sng" dirty="0">
                <a:solidFill>
                  <a:srgbClr val="FF0000"/>
                </a:solidFill>
              </a:rPr>
              <a:t>EARTHQUAKE PREDICTION MODEL USING PYTHON</a:t>
            </a:r>
            <a:endParaRPr lang="en-IN" sz="3200" u="sng" dirty="0">
              <a:solidFill>
                <a:srgbClr val="FF0000"/>
              </a:solidFill>
            </a:endParaRPr>
          </a:p>
        </p:txBody>
      </p:sp>
      <p:sp>
        <p:nvSpPr>
          <p:cNvPr id="3" name="Subtitle 2">
            <a:extLst>
              <a:ext uri="{FF2B5EF4-FFF2-40B4-BE49-F238E27FC236}">
                <a16:creationId xmlns="" xmlns:a16="http://schemas.microsoft.com/office/drawing/2014/main" id="{DFF770D9-CAB8-4619-71E9-BD44A1DDF285}"/>
              </a:ext>
            </a:extLst>
          </p:cNvPr>
          <p:cNvSpPr>
            <a:spLocks noGrp="1"/>
          </p:cNvSpPr>
          <p:nvPr>
            <p:ph type="subTitle" idx="1"/>
          </p:nvPr>
        </p:nvSpPr>
        <p:spPr>
          <a:xfrm>
            <a:off x="1524000" y="1371599"/>
            <a:ext cx="9144000" cy="5262465"/>
          </a:xfrm>
        </p:spPr>
        <p:txBody>
          <a:bodyPr/>
          <a:lstStyle/>
          <a:p>
            <a:r>
              <a:rPr lang="en-US" dirty="0"/>
              <a:t>TEAM MEMBER</a:t>
            </a:r>
          </a:p>
          <a:p>
            <a:r>
              <a:rPr lang="en-US" dirty="0"/>
              <a:t>510521106019: SHARMILA.A</a:t>
            </a:r>
          </a:p>
          <a:p>
            <a:r>
              <a:rPr lang="en-US" u="sng" dirty="0"/>
              <a:t>PHASE 5 SUBMISSION DOCUMENT</a:t>
            </a:r>
          </a:p>
          <a:p>
            <a:r>
              <a:rPr lang="en-US" dirty="0"/>
              <a:t>PROJECT TITLE </a:t>
            </a:r>
            <a:r>
              <a:rPr lang="en-US" dirty="0">
                <a:solidFill>
                  <a:schemeClr val="accent5"/>
                </a:solidFill>
              </a:rPr>
              <a:t>: EARTHQUAKE PREDICTION SYSTEM</a:t>
            </a:r>
          </a:p>
          <a:p>
            <a:r>
              <a:rPr lang="en-US" dirty="0"/>
              <a:t>PHASE 5:</a:t>
            </a:r>
            <a:r>
              <a:rPr lang="en-US" dirty="0">
                <a:solidFill>
                  <a:srgbClr val="7030A0"/>
                </a:solidFill>
              </a:rPr>
              <a:t>PROJECT DOCUMENTATION AND SUBMISSION</a:t>
            </a:r>
          </a:p>
          <a:p>
            <a:r>
              <a:rPr lang="en-US" dirty="0"/>
              <a:t>TOPIC: </a:t>
            </a:r>
            <a:r>
              <a:rPr lang="en-US" sz="2000" dirty="0"/>
              <a:t>In this section we will document the complete project and prepare it for submission.</a:t>
            </a:r>
          </a:p>
          <a:p>
            <a:endParaRPr lang="en-US" dirty="0">
              <a:solidFill>
                <a:srgbClr val="7030A0"/>
              </a:solidFill>
            </a:endParaRPr>
          </a:p>
        </p:txBody>
      </p:sp>
      <p:pic>
        <p:nvPicPr>
          <p:cNvPr id="5" name="Picture 4">
            <a:extLst>
              <a:ext uri="{FF2B5EF4-FFF2-40B4-BE49-F238E27FC236}">
                <a16:creationId xmlns="" xmlns:a16="http://schemas.microsoft.com/office/drawing/2014/main" id="{6CFCD71C-D0E1-2DF7-C8D0-1CA9030845F1}"/>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907404" y="4336474"/>
            <a:ext cx="6349483" cy="2341418"/>
          </a:xfrm>
          <a:prstGeom prst="rect">
            <a:avLst/>
          </a:prstGeom>
        </p:spPr>
      </p:pic>
    </p:spTree>
    <p:extLst>
      <p:ext uri="{BB962C8B-B14F-4D97-AF65-F5344CB8AC3E}">
        <p14:creationId xmlns="" xmlns:p14="http://schemas.microsoft.com/office/powerpoint/2010/main" val="2068314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BB290078-382C-50C3-F166-54B445D9D6FA}"/>
              </a:ext>
            </a:extLst>
          </p:cNvPr>
          <p:cNvSpPr>
            <a:spLocks noGrp="1"/>
          </p:cNvSpPr>
          <p:nvPr>
            <p:ph type="subTitle" idx="1"/>
          </p:nvPr>
        </p:nvSpPr>
        <p:spPr>
          <a:xfrm>
            <a:off x="513183" y="205274"/>
            <a:ext cx="11262049" cy="6158204"/>
          </a:xfrm>
        </p:spPr>
        <p:txBody>
          <a:bodyPr>
            <a:normAutofit/>
          </a:bodyPr>
          <a:lstStyle/>
          <a:p>
            <a:pPr algn="l"/>
            <a:r>
              <a:rPr lang="en-US" b="1" dirty="0"/>
              <a:t>C. K-Nearest Neighbor</a:t>
            </a:r>
            <a:r>
              <a:rPr lang="en-US" dirty="0"/>
              <a:t>:</a:t>
            </a:r>
          </a:p>
          <a:p>
            <a:pPr algn="l"/>
            <a:r>
              <a:rPr lang="en-US" dirty="0"/>
              <a:t>         K nearest </a:t>
            </a:r>
            <a:r>
              <a:rPr lang="en-US" dirty="0" err="1"/>
              <a:t>neighbours</a:t>
            </a:r>
            <a:r>
              <a:rPr lang="en-US" dirty="0"/>
              <a:t> is a simple algorithm that uses ‘feature similarity’ to predict the values of any new data points. This means that the new point is assigned a value based on how closely it resembles the points in the training set. the KNN algorithm would find the k-nearest data points to a new data point and predict the continuous output based on the average of the output values of the nearest </a:t>
            </a:r>
            <a:r>
              <a:rPr lang="en-US" dirty="0" err="1"/>
              <a:t>neighbours</a:t>
            </a:r>
            <a:r>
              <a:rPr lang="en-US" dirty="0"/>
              <a:t>. For earthquake prediction, we use k-Nearest </a:t>
            </a:r>
            <a:r>
              <a:rPr lang="en-US" dirty="0" err="1"/>
              <a:t>Neighbours</a:t>
            </a:r>
            <a:r>
              <a:rPr lang="en-US" dirty="0"/>
              <a:t> Regressor. Even though we had multiple features, the importance of each feature in the Euclidean distance calculation can vary. To handle this, we performed normalization before calculating the distance, so that all features are on the same scale and have an equal contribution to the distance</a:t>
            </a:r>
          </a:p>
          <a:p>
            <a:pPr algn="l"/>
            <a:endParaRPr lang="en-IN" dirty="0"/>
          </a:p>
        </p:txBody>
      </p:sp>
    </p:spTree>
    <p:extLst>
      <p:ext uri="{BB962C8B-B14F-4D97-AF65-F5344CB8AC3E}">
        <p14:creationId xmlns="" xmlns:p14="http://schemas.microsoft.com/office/powerpoint/2010/main" val="1928265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05290829-34F0-7B42-E2BF-E19C3D16B8EA}"/>
              </a:ext>
            </a:extLst>
          </p:cNvPr>
          <p:cNvSpPr>
            <a:spLocks noGrp="1"/>
          </p:cNvSpPr>
          <p:nvPr>
            <p:ph type="subTitle" idx="1"/>
          </p:nvPr>
        </p:nvSpPr>
        <p:spPr>
          <a:xfrm>
            <a:off x="279917" y="279917"/>
            <a:ext cx="11318033" cy="6232849"/>
          </a:xfrm>
        </p:spPr>
        <p:txBody>
          <a:bodyPr/>
          <a:lstStyle/>
          <a:p>
            <a:pPr algn="l"/>
            <a:r>
              <a:rPr lang="en-US" b="1" dirty="0"/>
              <a:t>• Model Building</a:t>
            </a:r>
            <a:r>
              <a:rPr lang="en-US" dirty="0"/>
              <a:t>. </a:t>
            </a:r>
          </a:p>
          <a:p>
            <a:pPr algn="l"/>
            <a:r>
              <a:rPr lang="en-US" dirty="0"/>
              <a:t>1.Linear regression:</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r>
              <a:rPr lang="en-IN" dirty="0"/>
              <a:t>2.Decision Tree:</a:t>
            </a:r>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IN" dirty="0"/>
          </a:p>
        </p:txBody>
      </p:sp>
      <p:pic>
        <p:nvPicPr>
          <p:cNvPr id="7" name="Picture 6">
            <a:extLst>
              <a:ext uri="{FF2B5EF4-FFF2-40B4-BE49-F238E27FC236}">
                <a16:creationId xmlns="" xmlns:a16="http://schemas.microsoft.com/office/drawing/2014/main" id="{F081726E-4105-D670-387E-202A81A265D5}"/>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53955" y="1439830"/>
            <a:ext cx="8991600" cy="2413713"/>
          </a:xfrm>
          <a:prstGeom prst="rect">
            <a:avLst/>
          </a:prstGeom>
        </p:spPr>
      </p:pic>
      <p:pic>
        <p:nvPicPr>
          <p:cNvPr id="11" name="Picture 10">
            <a:extLst>
              <a:ext uri="{FF2B5EF4-FFF2-40B4-BE49-F238E27FC236}">
                <a16:creationId xmlns="" xmlns:a16="http://schemas.microsoft.com/office/drawing/2014/main" id="{3E13EDB1-D95A-23D6-878E-0B47FFD75805}"/>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53955" y="4301413"/>
            <a:ext cx="9010650" cy="2413714"/>
          </a:xfrm>
          <a:prstGeom prst="rect">
            <a:avLst/>
          </a:prstGeom>
        </p:spPr>
      </p:pic>
    </p:spTree>
    <p:extLst>
      <p:ext uri="{BB962C8B-B14F-4D97-AF65-F5344CB8AC3E}">
        <p14:creationId xmlns="" xmlns:p14="http://schemas.microsoft.com/office/powerpoint/2010/main" val="2252109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94C7874-880E-C52D-B367-3CA20B559BAA}"/>
              </a:ext>
            </a:extLst>
          </p:cNvPr>
          <p:cNvSpPr>
            <a:spLocks noGrp="1"/>
          </p:cNvSpPr>
          <p:nvPr>
            <p:ph type="subTitle" idx="1"/>
          </p:nvPr>
        </p:nvSpPr>
        <p:spPr>
          <a:xfrm>
            <a:off x="245807" y="157316"/>
            <a:ext cx="10117394" cy="5987845"/>
          </a:xfrm>
        </p:spPr>
        <p:txBody>
          <a:bodyPr/>
          <a:lstStyle/>
          <a:p>
            <a:pPr algn="l"/>
            <a:r>
              <a:rPr lang="en-IN" dirty="0"/>
              <a:t>3.K-Nearest-Neighbour</a:t>
            </a:r>
            <a:r>
              <a:rPr lang="en-IN" b="1" dirty="0"/>
              <a:t>:</a:t>
            </a:r>
          </a:p>
          <a:p>
            <a:pPr algn="l"/>
            <a:endParaRPr lang="en-IN" b="1" dirty="0"/>
          </a:p>
          <a:p>
            <a:pPr algn="l"/>
            <a:endParaRPr lang="en-IN" b="1" dirty="0"/>
          </a:p>
          <a:p>
            <a:pPr algn="l"/>
            <a:endParaRPr lang="en-IN" b="1" dirty="0"/>
          </a:p>
          <a:p>
            <a:pPr algn="l"/>
            <a:endParaRPr lang="en-IN" b="1" dirty="0"/>
          </a:p>
          <a:p>
            <a:pPr algn="l"/>
            <a:endParaRPr lang="en-IN" b="1" dirty="0"/>
          </a:p>
          <a:p>
            <a:pPr algn="l"/>
            <a:endParaRPr lang="en-IN" b="1" dirty="0"/>
          </a:p>
          <a:p>
            <a:pPr algn="l"/>
            <a:r>
              <a:rPr lang="en-IN" b="1" dirty="0"/>
              <a:t>RESULTS:</a:t>
            </a:r>
          </a:p>
          <a:p>
            <a:pPr algn="l"/>
            <a:r>
              <a:rPr lang="en-IN" dirty="0"/>
              <a:t>1.Linear Regression Model </a:t>
            </a:r>
          </a:p>
          <a:p>
            <a:pPr algn="l"/>
            <a:r>
              <a:rPr lang="en-IN" dirty="0"/>
              <a:t>➢ Accuracy of Linear Regression model is: 0.63134131503029 </a:t>
            </a:r>
          </a:p>
          <a:p>
            <a:pPr algn="l"/>
            <a:r>
              <a:rPr lang="en-IN" dirty="0"/>
              <a:t>➢ Mean Absolute Error: 0.05878246463205686</a:t>
            </a:r>
          </a:p>
          <a:p>
            <a:pPr algn="l"/>
            <a:r>
              <a:rPr lang="en-IN" dirty="0"/>
              <a:t> ➢ Mean Squared Error: 0.00625827169726636</a:t>
            </a:r>
          </a:p>
          <a:p>
            <a:pPr algn="l"/>
            <a:r>
              <a:rPr lang="en-IN" dirty="0"/>
              <a:t> ➢ Root Mean Squared Error: 0.07910923901331854 </a:t>
            </a:r>
            <a:endParaRPr lang="en-IN" b="1" dirty="0"/>
          </a:p>
        </p:txBody>
      </p:sp>
      <p:pic>
        <p:nvPicPr>
          <p:cNvPr id="5" name="Picture 4">
            <a:extLst>
              <a:ext uri="{FF2B5EF4-FFF2-40B4-BE49-F238E27FC236}">
                <a16:creationId xmlns="" xmlns:a16="http://schemas.microsoft.com/office/drawing/2014/main" id="{76E0FCA1-DB2A-BC9E-C782-847525642607}"/>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45807" y="809472"/>
            <a:ext cx="8953500" cy="2346683"/>
          </a:xfrm>
          <a:prstGeom prst="rect">
            <a:avLst/>
          </a:prstGeom>
        </p:spPr>
      </p:pic>
    </p:spTree>
    <p:extLst>
      <p:ext uri="{BB962C8B-B14F-4D97-AF65-F5344CB8AC3E}">
        <p14:creationId xmlns="" xmlns:p14="http://schemas.microsoft.com/office/powerpoint/2010/main" val="1635388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076BE0F2-5230-B19D-3781-CC99FCEBEE30}"/>
              </a:ext>
            </a:extLst>
          </p:cNvPr>
          <p:cNvSpPr>
            <a:spLocks noGrp="1"/>
          </p:cNvSpPr>
          <p:nvPr>
            <p:ph type="subTitle" idx="1"/>
          </p:nvPr>
        </p:nvSpPr>
        <p:spPr>
          <a:xfrm>
            <a:off x="393290" y="383457"/>
            <a:ext cx="11130116" cy="6056671"/>
          </a:xfrm>
        </p:spPr>
        <p:txBody>
          <a:bodyPr>
            <a:normAutofit/>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pPr algn="l"/>
            <a:r>
              <a:rPr lang="en-IN" dirty="0"/>
              <a:t>2.Decision Tree Model </a:t>
            </a:r>
          </a:p>
          <a:p>
            <a:pPr algn="l"/>
            <a:r>
              <a:rPr lang="en-IN" dirty="0"/>
              <a:t>➢ Accuracy of Decision Tree model is: 0.9932960893884235.</a:t>
            </a:r>
          </a:p>
          <a:p>
            <a:pPr algn="l"/>
            <a:r>
              <a:rPr lang="en-IN" dirty="0"/>
              <a:t> ➢ Mean Absolute Error: 0.0006909999621372331 </a:t>
            </a:r>
          </a:p>
          <a:p>
            <a:pPr algn="l"/>
            <a:r>
              <a:rPr lang="en-IN" dirty="0"/>
              <a:t>➢ Mean Squared Error: 0.00011380416561969702 </a:t>
            </a:r>
          </a:p>
          <a:p>
            <a:pPr algn="l"/>
            <a:r>
              <a:rPr lang="en-IN" dirty="0"/>
              <a:t>➢ Root Mean Squared Error: 0.010667903525046383</a:t>
            </a:r>
          </a:p>
        </p:txBody>
      </p:sp>
      <p:pic>
        <p:nvPicPr>
          <p:cNvPr id="5" name="Picture 4">
            <a:extLst>
              <a:ext uri="{FF2B5EF4-FFF2-40B4-BE49-F238E27FC236}">
                <a16:creationId xmlns="" xmlns:a16="http://schemas.microsoft.com/office/drawing/2014/main" id="{FCC38700-3E13-F4DF-D6B0-925B8CA829EF}"/>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50608" y="653384"/>
            <a:ext cx="7315200" cy="3279519"/>
          </a:xfrm>
          <a:prstGeom prst="rect">
            <a:avLst/>
          </a:prstGeom>
        </p:spPr>
      </p:pic>
    </p:spTree>
    <p:extLst>
      <p:ext uri="{BB962C8B-B14F-4D97-AF65-F5344CB8AC3E}">
        <p14:creationId xmlns="" xmlns:p14="http://schemas.microsoft.com/office/powerpoint/2010/main" val="4049176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EE617D57-43EE-25B2-1B76-0CD2DFC84159}"/>
              </a:ext>
            </a:extLst>
          </p:cNvPr>
          <p:cNvSpPr>
            <a:spLocks noGrp="1"/>
          </p:cNvSpPr>
          <p:nvPr>
            <p:ph type="subTitle" idx="1"/>
          </p:nvPr>
        </p:nvSpPr>
        <p:spPr>
          <a:xfrm>
            <a:off x="639097" y="481781"/>
            <a:ext cx="10962968" cy="5978013"/>
          </a:xfrm>
        </p:spPr>
        <p:txBody>
          <a:bodyPr/>
          <a:lstStyle/>
          <a:p>
            <a:pPr algn="l"/>
            <a:r>
              <a:rPr lang="en-IN" dirty="0"/>
              <a:t>3. KNN Model </a:t>
            </a:r>
          </a:p>
          <a:p>
            <a:pPr algn="l"/>
            <a:r>
              <a:rPr lang="en-IN" dirty="0"/>
              <a:t>➢ Accuracy of KNN model is: 0.8457466919393031</a:t>
            </a:r>
          </a:p>
          <a:p>
            <a:pPr algn="l"/>
            <a:r>
              <a:rPr lang="en-IN" dirty="0"/>
              <a:t> ➢ Mean Absolute Error: 0.03305598677318794</a:t>
            </a:r>
          </a:p>
          <a:p>
            <a:pPr algn="l"/>
            <a:r>
              <a:rPr lang="en-IN" dirty="0"/>
              <a:t> ➢ Mean Squared Error: 0.002618571462992348 </a:t>
            </a:r>
          </a:p>
          <a:p>
            <a:pPr algn="l"/>
            <a:r>
              <a:rPr lang="en-IN" dirty="0"/>
              <a:t>➢ Root Mean Squared Error: 0.051171979275696854</a:t>
            </a:r>
          </a:p>
          <a:p>
            <a:endParaRPr lang="en-IN" dirty="0"/>
          </a:p>
        </p:txBody>
      </p:sp>
      <p:pic>
        <p:nvPicPr>
          <p:cNvPr id="5" name="Picture 4">
            <a:extLst>
              <a:ext uri="{FF2B5EF4-FFF2-40B4-BE49-F238E27FC236}">
                <a16:creationId xmlns="" xmlns:a16="http://schemas.microsoft.com/office/drawing/2014/main" id="{771B1318-0F05-C254-593D-356DC64B3F89}"/>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44129" y="2782529"/>
            <a:ext cx="7728155" cy="4075470"/>
          </a:xfrm>
          <a:prstGeom prst="rect">
            <a:avLst/>
          </a:prstGeom>
        </p:spPr>
      </p:pic>
    </p:spTree>
    <p:extLst>
      <p:ext uri="{BB962C8B-B14F-4D97-AF65-F5344CB8AC3E}">
        <p14:creationId xmlns="" xmlns:p14="http://schemas.microsoft.com/office/powerpoint/2010/main" val="362079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322AC9EA-6851-5435-F578-04F92A4ED477}"/>
              </a:ext>
            </a:extLst>
          </p:cNvPr>
          <p:cNvSpPr>
            <a:spLocks noGrp="1"/>
          </p:cNvSpPr>
          <p:nvPr>
            <p:ph type="subTitle" idx="1"/>
          </p:nvPr>
        </p:nvSpPr>
        <p:spPr>
          <a:xfrm>
            <a:off x="403123" y="157316"/>
            <a:ext cx="11316929" cy="6440128"/>
          </a:xfrm>
        </p:spPr>
        <p:txBody>
          <a:bodyPr>
            <a:normAutofit/>
          </a:bodyPr>
          <a:lstStyle/>
          <a:p>
            <a:pPr algn="l"/>
            <a:r>
              <a:rPr lang="en-US" sz="3200" u="sng" dirty="0"/>
              <a:t>INNOVATION:</a:t>
            </a:r>
          </a:p>
          <a:p>
            <a:pPr algn="l"/>
            <a:r>
              <a:rPr lang="en-IN" dirty="0"/>
              <a:t>Given data set:</a:t>
            </a:r>
          </a:p>
        </p:txBody>
      </p:sp>
      <p:pic>
        <p:nvPicPr>
          <p:cNvPr id="5" name="Picture 4">
            <a:extLst>
              <a:ext uri="{FF2B5EF4-FFF2-40B4-BE49-F238E27FC236}">
                <a16:creationId xmlns="" xmlns:a16="http://schemas.microsoft.com/office/drawing/2014/main" id="{DC6332E3-4E6C-5029-6DA3-578FD5690129}"/>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90612" y="1091381"/>
            <a:ext cx="10010775" cy="5014144"/>
          </a:xfrm>
          <a:prstGeom prst="rect">
            <a:avLst/>
          </a:prstGeom>
        </p:spPr>
      </p:pic>
    </p:spTree>
    <p:extLst>
      <p:ext uri="{BB962C8B-B14F-4D97-AF65-F5344CB8AC3E}">
        <p14:creationId xmlns="" xmlns:p14="http://schemas.microsoft.com/office/powerpoint/2010/main" val="2516895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BE3B32BD-7BE0-B795-35C8-BC22E3365FC6}"/>
              </a:ext>
            </a:extLst>
          </p:cNvPr>
          <p:cNvSpPr>
            <a:spLocks noGrp="1"/>
          </p:cNvSpPr>
          <p:nvPr>
            <p:ph type="subTitle" idx="1"/>
          </p:nvPr>
        </p:nvSpPr>
        <p:spPr>
          <a:xfrm>
            <a:off x="609600" y="353961"/>
            <a:ext cx="11012129" cy="6184491"/>
          </a:xfrm>
        </p:spPr>
        <p:txBody>
          <a:bodyPr>
            <a:normAutofit fontScale="92500" lnSpcReduction="10000"/>
          </a:bodyPr>
          <a:lstStyle/>
          <a:p>
            <a:pPr algn="l"/>
            <a:r>
              <a:rPr lang="en-US" b="1" u="sng" dirty="0"/>
              <a:t>HYPER PARAMETER TUNING: </a:t>
            </a:r>
          </a:p>
          <a:p>
            <a:pPr algn="l"/>
            <a:r>
              <a:rPr lang="en-US" dirty="0"/>
              <a:t>1) OPTIMIZING LINEAR REGRESSION: </a:t>
            </a:r>
          </a:p>
          <a:p>
            <a:pPr algn="l"/>
            <a:r>
              <a:rPr lang="en-US" dirty="0"/>
              <a:t>                  The linear regression model might be the simplest predictive model that learns from data .The model has one coefficient for each input and the predicted output is simply the weights of some inputs and coefficients. In this section, we will optimize the coefficients of a linear regression mode</a:t>
            </a:r>
            <a:r>
              <a:rPr lang="en-IN" dirty="0"/>
              <a:t> </a:t>
            </a:r>
            <a:r>
              <a:rPr lang="en-US" dirty="0"/>
              <a:t>First, let’s define a synthetic regression problem that we can use as the focus of optimizing the model. First, we need to split the dataset into train and test sets. It is important to hold back some data not used in optimizing the model so that we can prepare a reasonable estimate of the performance of the model when used to make predictions on new data. </a:t>
            </a:r>
          </a:p>
          <a:p>
            <a:pPr algn="l"/>
            <a:endParaRPr lang="en-US" dirty="0"/>
          </a:p>
          <a:p>
            <a:pPr algn="l"/>
            <a:r>
              <a:rPr lang="en-IN" dirty="0"/>
              <a:t># optimize linear regression coefficients for regression dataset </a:t>
            </a:r>
          </a:p>
          <a:p>
            <a:pPr algn="l"/>
            <a:r>
              <a:rPr lang="en-IN" dirty="0"/>
              <a:t>from </a:t>
            </a:r>
            <a:r>
              <a:rPr lang="en-IN" dirty="0" err="1"/>
              <a:t>numpy.random</a:t>
            </a:r>
            <a:r>
              <a:rPr lang="en-IN" dirty="0"/>
              <a:t> import </a:t>
            </a:r>
            <a:r>
              <a:rPr lang="en-IN" dirty="0" err="1"/>
              <a:t>randn</a:t>
            </a:r>
            <a:r>
              <a:rPr lang="en-IN" dirty="0"/>
              <a:t> </a:t>
            </a:r>
          </a:p>
          <a:p>
            <a:pPr algn="l"/>
            <a:r>
              <a:rPr lang="en-IN" dirty="0"/>
              <a:t>from </a:t>
            </a:r>
            <a:r>
              <a:rPr lang="en-IN" dirty="0" err="1"/>
              <a:t>numpy.random</a:t>
            </a:r>
            <a:r>
              <a:rPr lang="en-IN" dirty="0"/>
              <a:t> import rand </a:t>
            </a:r>
          </a:p>
          <a:p>
            <a:pPr algn="l"/>
            <a:r>
              <a:rPr lang="en-IN" dirty="0"/>
              <a:t>from </a:t>
            </a:r>
            <a:r>
              <a:rPr lang="en-IN" dirty="0" err="1"/>
              <a:t>sklearn.datasets</a:t>
            </a:r>
            <a:r>
              <a:rPr lang="en-IN" dirty="0"/>
              <a:t> import </a:t>
            </a:r>
            <a:r>
              <a:rPr lang="en-IN" dirty="0" err="1"/>
              <a:t>make_regression</a:t>
            </a:r>
            <a:r>
              <a:rPr lang="en-IN" dirty="0"/>
              <a:t> </a:t>
            </a:r>
          </a:p>
          <a:p>
            <a:pPr algn="l"/>
            <a:r>
              <a:rPr lang="en-IN" dirty="0"/>
              <a:t>from </a:t>
            </a:r>
            <a:r>
              <a:rPr lang="en-IN" dirty="0" err="1"/>
              <a:t>sklearn.model_selection</a:t>
            </a:r>
            <a:r>
              <a:rPr lang="en-IN" dirty="0"/>
              <a:t> import </a:t>
            </a:r>
            <a:r>
              <a:rPr lang="en-IN" dirty="0" err="1"/>
              <a:t>train_test_split</a:t>
            </a:r>
            <a:r>
              <a:rPr lang="en-IN" dirty="0"/>
              <a:t> </a:t>
            </a:r>
          </a:p>
          <a:p>
            <a:pPr algn="l"/>
            <a:r>
              <a:rPr lang="en-IN" dirty="0"/>
              <a:t>from </a:t>
            </a:r>
            <a:r>
              <a:rPr lang="en-IN" dirty="0" err="1"/>
              <a:t>sklearn.metrics</a:t>
            </a:r>
            <a:r>
              <a:rPr lang="en-IN" dirty="0"/>
              <a:t> import </a:t>
            </a:r>
            <a:r>
              <a:rPr lang="en-IN" dirty="0" err="1"/>
              <a:t>mean_squared_error</a:t>
            </a:r>
            <a:endParaRPr lang="en-US" dirty="0"/>
          </a:p>
        </p:txBody>
      </p:sp>
    </p:spTree>
    <p:extLst>
      <p:ext uri="{BB962C8B-B14F-4D97-AF65-F5344CB8AC3E}">
        <p14:creationId xmlns="" xmlns:p14="http://schemas.microsoft.com/office/powerpoint/2010/main" val="3085979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7C69DDA1-5E89-1F16-3D95-B437A8C9804C}"/>
              </a:ext>
            </a:extLst>
          </p:cNvPr>
          <p:cNvSpPr>
            <a:spLocks noGrp="1"/>
          </p:cNvSpPr>
          <p:nvPr>
            <p:ph type="subTitle" idx="1"/>
          </p:nvPr>
        </p:nvSpPr>
        <p:spPr>
          <a:xfrm>
            <a:off x="530941" y="334297"/>
            <a:ext cx="11159613" cy="6184490"/>
          </a:xfrm>
        </p:spPr>
        <p:txBody>
          <a:bodyPr>
            <a:normAutofit fontScale="92500" lnSpcReduction="20000"/>
          </a:bodyPr>
          <a:lstStyle/>
          <a:p>
            <a:pPr algn="l"/>
            <a:r>
              <a:rPr lang="en-US" dirty="0"/>
              <a:t># linear regression</a:t>
            </a:r>
          </a:p>
          <a:p>
            <a:pPr algn="l"/>
            <a:r>
              <a:rPr lang="en-US" dirty="0"/>
              <a:t> def </a:t>
            </a:r>
            <a:r>
              <a:rPr lang="en-US" dirty="0" err="1"/>
              <a:t>predict_row</a:t>
            </a:r>
            <a:r>
              <a:rPr lang="en-US" dirty="0"/>
              <a:t>(row, coefficients):</a:t>
            </a:r>
          </a:p>
          <a:p>
            <a:pPr algn="l"/>
            <a:r>
              <a:rPr lang="en-US" dirty="0"/>
              <a:t> # add the bias, the last coefficient </a:t>
            </a:r>
          </a:p>
          <a:p>
            <a:pPr algn="l"/>
            <a:r>
              <a:rPr lang="en-US" dirty="0"/>
              <a:t>result = coefficients[-1] </a:t>
            </a:r>
          </a:p>
          <a:p>
            <a:pPr algn="l"/>
            <a:r>
              <a:rPr lang="en-US" dirty="0"/>
              <a:t># add the weighted input</a:t>
            </a:r>
          </a:p>
          <a:p>
            <a:pPr algn="l"/>
            <a:r>
              <a:rPr lang="en-US" dirty="0"/>
              <a:t> for </a:t>
            </a:r>
            <a:r>
              <a:rPr lang="en-US" dirty="0" err="1"/>
              <a:t>i</a:t>
            </a:r>
            <a:r>
              <a:rPr lang="en-US" dirty="0"/>
              <a:t> in range(</a:t>
            </a:r>
            <a:r>
              <a:rPr lang="en-US" dirty="0" err="1"/>
              <a:t>len</a:t>
            </a:r>
            <a:r>
              <a:rPr lang="en-US" dirty="0"/>
              <a:t>(row)): </a:t>
            </a:r>
          </a:p>
          <a:p>
            <a:pPr algn="l"/>
            <a:r>
              <a:rPr lang="en-US" dirty="0"/>
              <a:t>result += coefficients[</a:t>
            </a:r>
            <a:r>
              <a:rPr lang="en-US" dirty="0" err="1"/>
              <a:t>i</a:t>
            </a:r>
            <a:r>
              <a:rPr lang="en-US" dirty="0"/>
              <a:t>] * row[</a:t>
            </a:r>
            <a:r>
              <a:rPr lang="en-US" dirty="0" err="1"/>
              <a:t>i</a:t>
            </a:r>
            <a:r>
              <a:rPr lang="en-US" dirty="0"/>
              <a:t>]</a:t>
            </a:r>
          </a:p>
          <a:p>
            <a:pPr algn="l"/>
            <a:r>
              <a:rPr lang="en-US" dirty="0"/>
              <a:t> return result</a:t>
            </a:r>
          </a:p>
          <a:p>
            <a:pPr algn="l"/>
            <a:r>
              <a:rPr lang="en-US" dirty="0"/>
              <a:t># use model coefficients to generate predictions for a dataset of rows </a:t>
            </a:r>
          </a:p>
          <a:p>
            <a:pPr algn="l"/>
            <a:r>
              <a:rPr lang="en-US" dirty="0"/>
              <a:t>def </a:t>
            </a:r>
            <a:r>
              <a:rPr lang="en-US" dirty="0" err="1"/>
              <a:t>predict_dataset</a:t>
            </a:r>
            <a:r>
              <a:rPr lang="en-US" dirty="0"/>
              <a:t>(X, coefficients):</a:t>
            </a:r>
          </a:p>
          <a:p>
            <a:pPr algn="l"/>
            <a:r>
              <a:rPr lang="en-US" dirty="0"/>
              <a:t> </a:t>
            </a:r>
            <a:r>
              <a:rPr lang="en-US" dirty="0" err="1"/>
              <a:t>yhats</a:t>
            </a:r>
            <a:r>
              <a:rPr lang="en-US" dirty="0"/>
              <a:t> = list()</a:t>
            </a:r>
          </a:p>
          <a:p>
            <a:pPr algn="l"/>
            <a:r>
              <a:rPr lang="en-US" dirty="0"/>
              <a:t> for row in X: </a:t>
            </a:r>
          </a:p>
          <a:p>
            <a:pPr algn="l"/>
            <a:r>
              <a:rPr lang="en-US" dirty="0"/>
              <a:t># make a prediction</a:t>
            </a:r>
          </a:p>
          <a:p>
            <a:pPr algn="l"/>
            <a:r>
              <a:rPr lang="en-US" dirty="0"/>
              <a:t> </a:t>
            </a:r>
            <a:r>
              <a:rPr lang="en-US" dirty="0" err="1"/>
              <a:t>yhat</a:t>
            </a:r>
            <a:r>
              <a:rPr lang="en-US" dirty="0"/>
              <a:t> = </a:t>
            </a:r>
            <a:r>
              <a:rPr lang="en-US" dirty="0" err="1"/>
              <a:t>predict_row</a:t>
            </a:r>
            <a:r>
              <a:rPr lang="en-US" dirty="0"/>
              <a:t>(row, coefficients)</a:t>
            </a:r>
          </a:p>
          <a:p>
            <a:pPr algn="l"/>
            <a:r>
              <a:rPr lang="en-US" dirty="0"/>
              <a:t> # store the prediction </a:t>
            </a:r>
          </a:p>
          <a:p>
            <a:pPr algn="l"/>
            <a:r>
              <a:rPr lang="en-US" dirty="0" err="1"/>
              <a:t>yhats.append</a:t>
            </a:r>
            <a:r>
              <a:rPr lang="en-US" dirty="0"/>
              <a:t>(</a:t>
            </a:r>
            <a:r>
              <a:rPr lang="en-US" dirty="0" err="1"/>
              <a:t>yhat</a:t>
            </a:r>
            <a:r>
              <a:rPr lang="en-US" dirty="0"/>
              <a:t>) </a:t>
            </a:r>
          </a:p>
          <a:p>
            <a:pPr algn="l"/>
            <a:r>
              <a:rPr lang="en-US" dirty="0"/>
              <a:t>return </a:t>
            </a:r>
            <a:r>
              <a:rPr lang="en-US" dirty="0" err="1"/>
              <a:t>yhats</a:t>
            </a:r>
            <a:endParaRPr lang="en-IN" dirty="0"/>
          </a:p>
        </p:txBody>
      </p:sp>
    </p:spTree>
    <p:extLst>
      <p:ext uri="{BB962C8B-B14F-4D97-AF65-F5344CB8AC3E}">
        <p14:creationId xmlns="" xmlns:p14="http://schemas.microsoft.com/office/powerpoint/2010/main" val="2916084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F1F8C48A-34F6-3644-F71D-079DD4F4A5D2}"/>
              </a:ext>
            </a:extLst>
          </p:cNvPr>
          <p:cNvSpPr>
            <a:spLocks noGrp="1"/>
          </p:cNvSpPr>
          <p:nvPr>
            <p:ph type="subTitle" idx="1"/>
          </p:nvPr>
        </p:nvSpPr>
        <p:spPr>
          <a:xfrm>
            <a:off x="412955" y="471948"/>
            <a:ext cx="11228439" cy="5692877"/>
          </a:xfrm>
        </p:spPr>
        <p:txBody>
          <a:bodyPr>
            <a:normAutofit fontScale="77500" lnSpcReduction="20000"/>
          </a:bodyPr>
          <a:lstStyle/>
          <a:p>
            <a:pPr algn="l"/>
            <a:r>
              <a:rPr lang="en-US" dirty="0"/>
              <a:t># objective function </a:t>
            </a:r>
          </a:p>
          <a:p>
            <a:pPr algn="l"/>
            <a:r>
              <a:rPr lang="en-US" dirty="0"/>
              <a:t>def objective(X, y, coefficients):</a:t>
            </a:r>
          </a:p>
          <a:p>
            <a:pPr algn="l"/>
            <a:r>
              <a:rPr lang="en-US" dirty="0"/>
              <a:t> # generate predictions for dataset</a:t>
            </a:r>
          </a:p>
          <a:p>
            <a:pPr algn="l"/>
            <a:r>
              <a:rPr lang="en-US" dirty="0"/>
              <a:t> </a:t>
            </a:r>
            <a:r>
              <a:rPr lang="en-US" dirty="0" err="1"/>
              <a:t>yhat</a:t>
            </a:r>
            <a:r>
              <a:rPr lang="en-US" dirty="0"/>
              <a:t> = </a:t>
            </a:r>
            <a:r>
              <a:rPr lang="en-US" dirty="0" err="1"/>
              <a:t>predict_dataset</a:t>
            </a:r>
            <a:r>
              <a:rPr lang="en-US" dirty="0"/>
              <a:t>(X, coefficients)</a:t>
            </a:r>
          </a:p>
          <a:p>
            <a:pPr algn="l"/>
            <a:r>
              <a:rPr lang="en-US" dirty="0"/>
              <a:t> # calculate accuracy </a:t>
            </a:r>
          </a:p>
          <a:p>
            <a:pPr algn="l"/>
            <a:r>
              <a:rPr lang="en-US" dirty="0"/>
              <a:t>score = </a:t>
            </a:r>
            <a:r>
              <a:rPr lang="en-US" dirty="0" err="1"/>
              <a:t>mean_squared_error</a:t>
            </a:r>
            <a:r>
              <a:rPr lang="en-US" dirty="0"/>
              <a:t>(y, </a:t>
            </a:r>
            <a:r>
              <a:rPr lang="en-US" dirty="0" err="1"/>
              <a:t>yhat</a:t>
            </a:r>
            <a:r>
              <a:rPr lang="en-US" dirty="0"/>
              <a:t>) </a:t>
            </a:r>
          </a:p>
          <a:p>
            <a:pPr algn="l"/>
            <a:r>
              <a:rPr lang="en-US" dirty="0"/>
              <a:t>return score</a:t>
            </a:r>
          </a:p>
          <a:p>
            <a:pPr algn="l"/>
            <a:r>
              <a:rPr lang="en-US" dirty="0"/>
              <a:t> # hill climbing local search algorithm </a:t>
            </a:r>
          </a:p>
          <a:p>
            <a:pPr algn="l"/>
            <a:r>
              <a:rPr lang="en-US" dirty="0"/>
              <a:t>def </a:t>
            </a:r>
            <a:r>
              <a:rPr lang="en-US" dirty="0" err="1"/>
              <a:t>hillclimbing</a:t>
            </a:r>
            <a:r>
              <a:rPr lang="en-US" dirty="0"/>
              <a:t>(X, y, objective, solution, </a:t>
            </a:r>
            <a:r>
              <a:rPr lang="en-US" dirty="0" err="1"/>
              <a:t>n_iter</a:t>
            </a:r>
            <a:r>
              <a:rPr lang="en-US" dirty="0"/>
              <a:t>, </a:t>
            </a:r>
            <a:r>
              <a:rPr lang="en-US" dirty="0" err="1"/>
              <a:t>step_size</a:t>
            </a:r>
            <a:r>
              <a:rPr lang="en-US" dirty="0"/>
              <a:t>):</a:t>
            </a:r>
          </a:p>
          <a:p>
            <a:pPr algn="l"/>
            <a:r>
              <a:rPr lang="en-US" dirty="0"/>
              <a:t> # evaluate the initial point</a:t>
            </a:r>
          </a:p>
          <a:p>
            <a:pPr algn="l"/>
            <a:r>
              <a:rPr lang="en-US" dirty="0"/>
              <a:t> </a:t>
            </a:r>
            <a:r>
              <a:rPr lang="en-US" dirty="0" err="1"/>
              <a:t>solution_eval</a:t>
            </a:r>
            <a:r>
              <a:rPr lang="en-US" dirty="0"/>
              <a:t> = objective(X, y, solution) </a:t>
            </a:r>
          </a:p>
          <a:p>
            <a:pPr algn="l"/>
            <a:r>
              <a:rPr lang="en-US" dirty="0"/>
              <a:t># run the hill climb </a:t>
            </a:r>
          </a:p>
          <a:p>
            <a:pPr algn="l"/>
            <a:r>
              <a:rPr lang="en-US" dirty="0"/>
              <a:t>for </a:t>
            </a:r>
            <a:r>
              <a:rPr lang="en-US" dirty="0" err="1"/>
              <a:t>i</a:t>
            </a:r>
            <a:r>
              <a:rPr lang="en-US" dirty="0"/>
              <a:t> in range(</a:t>
            </a:r>
            <a:r>
              <a:rPr lang="en-US" dirty="0" err="1"/>
              <a:t>n_iter</a:t>
            </a:r>
            <a:r>
              <a:rPr lang="en-US" dirty="0"/>
              <a:t>): </a:t>
            </a:r>
          </a:p>
          <a:p>
            <a:pPr algn="l"/>
            <a:r>
              <a:rPr lang="en-US" dirty="0"/>
              <a:t># take a step </a:t>
            </a:r>
          </a:p>
          <a:p>
            <a:pPr algn="l"/>
            <a:r>
              <a:rPr lang="en-US" dirty="0"/>
              <a:t>candidate = solution + </a:t>
            </a:r>
            <a:r>
              <a:rPr lang="en-US" dirty="0" err="1"/>
              <a:t>randn</a:t>
            </a:r>
            <a:r>
              <a:rPr lang="en-US" dirty="0"/>
              <a:t>(</a:t>
            </a:r>
            <a:r>
              <a:rPr lang="en-US" dirty="0" err="1"/>
              <a:t>len</a:t>
            </a:r>
            <a:r>
              <a:rPr lang="en-US" dirty="0"/>
              <a:t>(solution)) * </a:t>
            </a:r>
            <a:r>
              <a:rPr lang="en-US" dirty="0" err="1"/>
              <a:t>step_size</a:t>
            </a:r>
            <a:endParaRPr lang="en-US" dirty="0"/>
          </a:p>
          <a:p>
            <a:pPr algn="l"/>
            <a:r>
              <a:rPr lang="en-US" dirty="0"/>
              <a:t> # evaluate candidate point</a:t>
            </a:r>
          </a:p>
          <a:p>
            <a:pPr algn="l"/>
            <a:r>
              <a:rPr lang="en-US" dirty="0"/>
              <a:t> </a:t>
            </a:r>
            <a:r>
              <a:rPr lang="en-US" dirty="0" err="1"/>
              <a:t>candidte_eval</a:t>
            </a:r>
            <a:r>
              <a:rPr lang="en-US" dirty="0"/>
              <a:t> = objective(X, y, candidate</a:t>
            </a:r>
            <a:endParaRPr lang="en-IN" dirty="0"/>
          </a:p>
        </p:txBody>
      </p:sp>
    </p:spTree>
    <p:extLst>
      <p:ext uri="{BB962C8B-B14F-4D97-AF65-F5344CB8AC3E}">
        <p14:creationId xmlns="" xmlns:p14="http://schemas.microsoft.com/office/powerpoint/2010/main" val="4174434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6A872EA6-824F-22EB-88FA-7C313CBE9B50}"/>
              </a:ext>
            </a:extLst>
          </p:cNvPr>
          <p:cNvSpPr>
            <a:spLocks noGrp="1"/>
          </p:cNvSpPr>
          <p:nvPr>
            <p:ph type="subTitle" idx="1"/>
          </p:nvPr>
        </p:nvSpPr>
        <p:spPr>
          <a:xfrm>
            <a:off x="226142" y="314632"/>
            <a:ext cx="11179278" cy="5761703"/>
          </a:xfrm>
        </p:spPr>
        <p:txBody>
          <a:bodyPr>
            <a:normAutofit fontScale="85000" lnSpcReduction="20000"/>
          </a:bodyPr>
          <a:lstStyle/>
          <a:p>
            <a:pPr algn="l"/>
            <a:r>
              <a:rPr lang="en-IN" dirty="0"/>
              <a:t># check if we should keep the new point</a:t>
            </a:r>
          </a:p>
          <a:p>
            <a:pPr algn="l"/>
            <a:r>
              <a:rPr lang="en-IN" dirty="0"/>
              <a:t> if </a:t>
            </a:r>
            <a:r>
              <a:rPr lang="en-IN" dirty="0" err="1"/>
              <a:t>candidte_eval</a:t>
            </a:r>
            <a:r>
              <a:rPr lang="en-IN" dirty="0"/>
              <a:t> &lt;= </a:t>
            </a:r>
            <a:r>
              <a:rPr lang="en-IN" dirty="0" err="1"/>
              <a:t>solution_eval</a:t>
            </a:r>
            <a:r>
              <a:rPr lang="en-IN" dirty="0"/>
              <a:t>: </a:t>
            </a:r>
          </a:p>
          <a:p>
            <a:pPr algn="l"/>
            <a:r>
              <a:rPr lang="en-IN" dirty="0"/>
              <a:t># store the new point </a:t>
            </a:r>
          </a:p>
          <a:p>
            <a:pPr algn="l"/>
            <a:r>
              <a:rPr lang="en-IN" dirty="0"/>
              <a:t>solution, </a:t>
            </a:r>
            <a:r>
              <a:rPr lang="en-IN" dirty="0" err="1"/>
              <a:t>solution_eval</a:t>
            </a:r>
            <a:r>
              <a:rPr lang="en-IN" dirty="0"/>
              <a:t> = candidate, </a:t>
            </a:r>
            <a:r>
              <a:rPr lang="en-IN" dirty="0" err="1"/>
              <a:t>candidte_eval</a:t>
            </a:r>
            <a:r>
              <a:rPr lang="en-IN" dirty="0"/>
              <a:t> </a:t>
            </a:r>
          </a:p>
          <a:p>
            <a:pPr algn="l"/>
            <a:r>
              <a:rPr lang="en-IN" dirty="0"/>
              <a:t># report progress</a:t>
            </a:r>
          </a:p>
          <a:p>
            <a:pPr algn="l"/>
            <a:r>
              <a:rPr lang="en-IN" dirty="0"/>
              <a:t> print('&gt;%d %.5f' % (</a:t>
            </a:r>
            <a:r>
              <a:rPr lang="en-IN" dirty="0" err="1"/>
              <a:t>i</a:t>
            </a:r>
            <a:r>
              <a:rPr lang="en-IN" dirty="0"/>
              <a:t>, </a:t>
            </a:r>
            <a:r>
              <a:rPr lang="en-IN" dirty="0" err="1"/>
              <a:t>solution_eval</a:t>
            </a:r>
            <a:r>
              <a:rPr lang="en-IN" dirty="0"/>
              <a:t>))</a:t>
            </a:r>
          </a:p>
          <a:p>
            <a:pPr algn="l"/>
            <a:r>
              <a:rPr lang="en-IN" dirty="0"/>
              <a:t> return [solution, </a:t>
            </a:r>
            <a:r>
              <a:rPr lang="en-IN" dirty="0" err="1"/>
              <a:t>solution_eval</a:t>
            </a:r>
            <a:r>
              <a:rPr lang="en-IN" dirty="0"/>
              <a:t>] </a:t>
            </a:r>
          </a:p>
          <a:p>
            <a:pPr algn="l"/>
            <a:r>
              <a:rPr lang="en-IN" dirty="0"/>
              <a:t># define dataset </a:t>
            </a:r>
          </a:p>
          <a:p>
            <a:pPr algn="l"/>
            <a:r>
              <a:rPr lang="en-IN" dirty="0"/>
              <a:t>X, y = </a:t>
            </a:r>
            <a:r>
              <a:rPr lang="en-IN" dirty="0" err="1"/>
              <a:t>make_regression</a:t>
            </a:r>
            <a:r>
              <a:rPr lang="en-IN" dirty="0"/>
              <a:t>(</a:t>
            </a:r>
            <a:r>
              <a:rPr lang="en-IN" dirty="0" err="1"/>
              <a:t>n_samples</a:t>
            </a:r>
            <a:r>
              <a:rPr lang="en-IN" dirty="0"/>
              <a:t>=1000, </a:t>
            </a:r>
            <a:r>
              <a:rPr lang="en-IN" dirty="0" err="1"/>
              <a:t>n_features</a:t>
            </a:r>
            <a:r>
              <a:rPr lang="en-IN" dirty="0"/>
              <a:t>=10, </a:t>
            </a:r>
          </a:p>
          <a:p>
            <a:pPr algn="l"/>
            <a:r>
              <a:rPr lang="en-IN" dirty="0" err="1"/>
              <a:t>n_informative</a:t>
            </a:r>
            <a:r>
              <a:rPr lang="en-IN" dirty="0"/>
              <a:t>=2, noise=0.2, </a:t>
            </a:r>
            <a:r>
              <a:rPr lang="en-IN" dirty="0" err="1"/>
              <a:t>random_state</a:t>
            </a:r>
            <a:r>
              <a:rPr lang="en-IN" dirty="0"/>
              <a:t>=1) </a:t>
            </a:r>
          </a:p>
          <a:p>
            <a:pPr algn="l"/>
            <a:r>
              <a:rPr lang="en-IN" dirty="0"/>
              <a:t># split into train test sets </a:t>
            </a:r>
          </a:p>
          <a:p>
            <a:pPr algn="l"/>
            <a:r>
              <a:rPr lang="en-IN" dirty="0" err="1"/>
              <a:t>X_train</a:t>
            </a:r>
            <a:r>
              <a:rPr lang="en-IN" dirty="0"/>
              <a:t>, </a:t>
            </a:r>
            <a:r>
              <a:rPr lang="en-IN" dirty="0" err="1"/>
              <a:t>X_test</a:t>
            </a:r>
            <a:r>
              <a:rPr lang="en-IN" dirty="0"/>
              <a:t>, </a:t>
            </a:r>
            <a:r>
              <a:rPr lang="en-IN" dirty="0" err="1"/>
              <a:t>y_train</a:t>
            </a:r>
            <a:r>
              <a:rPr lang="en-IN" dirty="0"/>
              <a:t>, </a:t>
            </a:r>
            <a:r>
              <a:rPr lang="en-IN" dirty="0" err="1"/>
              <a:t>y_test</a:t>
            </a:r>
            <a:r>
              <a:rPr lang="en-IN" dirty="0"/>
              <a:t> = </a:t>
            </a:r>
            <a:r>
              <a:rPr lang="en-IN" dirty="0" err="1"/>
              <a:t>train_test_split</a:t>
            </a:r>
            <a:r>
              <a:rPr lang="en-IN" dirty="0"/>
              <a:t>(X, y, </a:t>
            </a:r>
            <a:r>
              <a:rPr lang="en-IN" dirty="0" err="1"/>
              <a:t>test_size</a:t>
            </a:r>
            <a:r>
              <a:rPr lang="en-IN" dirty="0"/>
              <a:t>=0.33) </a:t>
            </a:r>
          </a:p>
          <a:p>
            <a:pPr algn="l"/>
            <a:r>
              <a:rPr lang="en-IN" dirty="0"/>
              <a:t># define the total iterations</a:t>
            </a:r>
          </a:p>
          <a:p>
            <a:pPr algn="l"/>
            <a:r>
              <a:rPr lang="en-IN" dirty="0"/>
              <a:t> </a:t>
            </a:r>
            <a:r>
              <a:rPr lang="en-IN" dirty="0" err="1"/>
              <a:t>n_iter</a:t>
            </a:r>
            <a:r>
              <a:rPr lang="en-IN" dirty="0"/>
              <a:t> = 2000 </a:t>
            </a:r>
          </a:p>
          <a:p>
            <a:pPr algn="l"/>
            <a:r>
              <a:rPr lang="en-IN" dirty="0"/>
              <a:t># define the maximum step size</a:t>
            </a:r>
          </a:p>
          <a:p>
            <a:pPr algn="l"/>
            <a:r>
              <a:rPr lang="en-IN" dirty="0"/>
              <a:t> </a:t>
            </a:r>
            <a:r>
              <a:rPr lang="en-IN" dirty="0" err="1"/>
              <a:t>step_size</a:t>
            </a:r>
            <a:r>
              <a:rPr lang="en-IN" dirty="0"/>
              <a:t> = 0.15</a:t>
            </a:r>
          </a:p>
          <a:p>
            <a:pPr algn="l"/>
            <a:r>
              <a:rPr lang="en-IN" dirty="0"/>
              <a:t> </a:t>
            </a:r>
          </a:p>
        </p:txBody>
      </p:sp>
    </p:spTree>
    <p:extLst>
      <p:ext uri="{BB962C8B-B14F-4D97-AF65-F5344CB8AC3E}">
        <p14:creationId xmlns="" xmlns:p14="http://schemas.microsoft.com/office/powerpoint/2010/main" val="3290460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2C4FE5-6161-4DBE-67B8-751988DB119D}"/>
              </a:ext>
            </a:extLst>
          </p:cNvPr>
          <p:cNvSpPr>
            <a:spLocks noGrp="1"/>
          </p:cNvSpPr>
          <p:nvPr>
            <p:ph type="ctrTitle"/>
          </p:nvPr>
        </p:nvSpPr>
        <p:spPr>
          <a:xfrm>
            <a:off x="1524000" y="1122363"/>
            <a:ext cx="9144000" cy="809074"/>
          </a:xfrm>
        </p:spPr>
        <p:txBody>
          <a:bodyPr>
            <a:normAutofit fontScale="90000"/>
          </a:bodyPr>
          <a:lstStyle/>
          <a:p>
            <a:r>
              <a:rPr lang="en-US" sz="4400" u="sng" dirty="0">
                <a:solidFill>
                  <a:srgbClr val="FF0000"/>
                </a:solidFill>
              </a:rPr>
              <a:t>EARTHQUAKE PREDICTION SYSTEM</a:t>
            </a:r>
            <a:endParaRPr lang="en-IN" sz="4400" u="sng" dirty="0">
              <a:solidFill>
                <a:srgbClr val="FF0000"/>
              </a:solidFill>
            </a:endParaRPr>
          </a:p>
        </p:txBody>
      </p:sp>
      <p:sp>
        <p:nvSpPr>
          <p:cNvPr id="3" name="Subtitle 2">
            <a:extLst>
              <a:ext uri="{FF2B5EF4-FFF2-40B4-BE49-F238E27FC236}">
                <a16:creationId xmlns="" xmlns:a16="http://schemas.microsoft.com/office/drawing/2014/main" id="{7F0BFB53-8EF0-EF68-3056-0A415ECE40D5}"/>
              </a:ext>
            </a:extLst>
          </p:cNvPr>
          <p:cNvSpPr>
            <a:spLocks noGrp="1"/>
          </p:cNvSpPr>
          <p:nvPr>
            <p:ph type="subTitle" idx="1"/>
          </p:nvPr>
        </p:nvSpPr>
        <p:spPr>
          <a:xfrm>
            <a:off x="894184" y="2136710"/>
            <a:ext cx="10403631" cy="4721290"/>
          </a:xfrm>
        </p:spPr>
        <p:txBody>
          <a:bodyPr>
            <a:normAutofit fontScale="55000" lnSpcReduction="20000"/>
          </a:bodyPr>
          <a:lstStyle/>
          <a:p>
            <a:pPr algn="l"/>
            <a:r>
              <a:rPr lang="en-US" sz="3200" b="1" u="sng" dirty="0"/>
              <a:t>INTRODUCTION:</a:t>
            </a:r>
          </a:p>
          <a:p>
            <a:pPr algn="l"/>
            <a:r>
              <a:rPr lang="en-US" sz="3200" dirty="0"/>
              <a:t>     </a:t>
            </a:r>
            <a:r>
              <a:rPr lang="en-US" sz="2600" dirty="0"/>
              <a:t>Creating an earthquake prediction model is a complex and challenging task, and it typically involves the analysis of historical seismic data and the use of machine learning techniques. Here's a high-level introduction to building an earthquake prediction model using Python:</a:t>
            </a:r>
          </a:p>
          <a:p>
            <a:pPr algn="l"/>
            <a:r>
              <a:rPr lang="fi-FI" sz="2800" b="1" i="0" dirty="0">
                <a:solidFill>
                  <a:srgbClr val="313131"/>
                </a:solidFill>
                <a:effectLst/>
                <a:latin typeface="Calibri" panose="020F0502020204030204" pitchFamily="34" charset="0"/>
              </a:rPr>
              <a:t>Dataset Link: </a:t>
            </a:r>
            <a:r>
              <a:rPr lang="fi-FI" sz="2800" b="1" i="0" u="none" strike="noStrike" dirty="0">
                <a:solidFill>
                  <a:srgbClr val="0075B4"/>
                </a:solidFill>
                <a:effectLst/>
                <a:latin typeface="Calibri" panose="020F0502020204030204" pitchFamily="34" charset="0"/>
                <a:hlinkClick r:id="rId2"/>
              </a:rPr>
              <a:t>https://www.kaggle.com/datasets/usgs/earthquake-database</a:t>
            </a:r>
            <a:endParaRPr lang="en-US" sz="3600" dirty="0"/>
          </a:p>
          <a:p>
            <a:pPr algn="l"/>
            <a:endParaRPr lang="en-US" sz="2600" dirty="0"/>
          </a:p>
          <a:p>
            <a:pPr algn="l"/>
            <a:r>
              <a:rPr lang="en-US" sz="2600" b="1" dirty="0"/>
              <a:t>1.Data Collection</a:t>
            </a:r>
            <a:r>
              <a:rPr lang="en-US" sz="2600" dirty="0"/>
              <a:t>:</a:t>
            </a:r>
          </a:p>
          <a:p>
            <a:pPr marL="457200" indent="-457200" algn="l">
              <a:buFont typeface="Arial" panose="020B0604020202020204" pitchFamily="34" charset="0"/>
              <a:buChar char="•"/>
            </a:pPr>
            <a:r>
              <a:rPr lang="en-US" sz="2600" dirty="0"/>
              <a:t>Obtain historical earthquake data from reliable sources like the United States Geological Survey (USGS).</a:t>
            </a:r>
          </a:p>
          <a:p>
            <a:pPr marL="457200" indent="-457200" algn="l">
              <a:buFont typeface="Arial" panose="020B0604020202020204" pitchFamily="34" charset="0"/>
              <a:buChar char="•"/>
            </a:pPr>
            <a:r>
              <a:rPr lang="en-US" sz="2600" dirty="0"/>
              <a:t>You may also want to collect additional data such as geological and environmental factors that could influence seismic activity.</a:t>
            </a:r>
          </a:p>
          <a:p>
            <a:pPr algn="l"/>
            <a:r>
              <a:rPr lang="en-US" sz="2600" b="1" dirty="0"/>
              <a:t>2.Data Preprocessing:</a:t>
            </a:r>
          </a:p>
          <a:p>
            <a:pPr marL="457200" indent="-457200" algn="l">
              <a:buFont typeface="Arial" panose="020B0604020202020204" pitchFamily="34" charset="0"/>
              <a:buChar char="•"/>
            </a:pPr>
            <a:r>
              <a:rPr lang="en-US" sz="2600" dirty="0"/>
              <a:t>Clean and preprocess the data, handling missing values and outliers.</a:t>
            </a:r>
          </a:p>
          <a:p>
            <a:pPr marL="457200" indent="-457200" algn="l">
              <a:buFont typeface="Arial" panose="020B0604020202020204" pitchFamily="34" charset="0"/>
              <a:buChar char="•"/>
            </a:pPr>
            <a:r>
              <a:rPr lang="en-US" sz="2600" dirty="0"/>
              <a:t>Convert raw data into a format suitable for analysis, typically a structured dataset.</a:t>
            </a:r>
          </a:p>
          <a:p>
            <a:pPr algn="l"/>
            <a:r>
              <a:rPr lang="en-US" sz="2600" b="1" dirty="0"/>
              <a:t>3.Feature Engineering</a:t>
            </a:r>
            <a:r>
              <a:rPr lang="en-US" sz="2600" dirty="0"/>
              <a:t>:</a:t>
            </a:r>
          </a:p>
          <a:p>
            <a:pPr marL="457200" indent="-457200" algn="l">
              <a:buFont typeface="Arial" panose="020B0604020202020204" pitchFamily="34" charset="0"/>
              <a:buChar char="•"/>
            </a:pPr>
            <a:r>
              <a:rPr lang="en-US" sz="2600" dirty="0"/>
              <a:t>Extract relevant features from the data. Features could include geographical </a:t>
            </a:r>
            <a:r>
              <a:rPr lang="en-US" sz="2600" dirty="0" err="1"/>
              <a:t>coordinates,depth,magnitiude</a:t>
            </a:r>
            <a:r>
              <a:rPr lang="en-US" sz="2600" dirty="0"/>
              <a:t>  and time of day.</a:t>
            </a:r>
          </a:p>
          <a:p>
            <a:pPr marL="457200" indent="-457200" algn="l">
              <a:buFont typeface="Arial" panose="020B0604020202020204" pitchFamily="34" charset="0"/>
              <a:buChar char="•"/>
            </a:pPr>
            <a:r>
              <a:rPr lang="en-US" sz="2600" dirty="0"/>
              <a:t>Create additional features based on domain knowledge, such as fault lines, proximity to tectonic plate boundaries, or historical seismic patterns.</a:t>
            </a:r>
          </a:p>
          <a:p>
            <a:endParaRPr lang="en-IN" sz="2600" u="sng" dirty="0"/>
          </a:p>
        </p:txBody>
      </p:sp>
    </p:spTree>
    <p:extLst>
      <p:ext uri="{BB962C8B-B14F-4D97-AF65-F5344CB8AC3E}">
        <p14:creationId xmlns="" xmlns:p14="http://schemas.microsoft.com/office/powerpoint/2010/main" val="3528543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F6D822CD-BC63-4018-EACB-64FB18E38840}"/>
              </a:ext>
            </a:extLst>
          </p:cNvPr>
          <p:cNvSpPr>
            <a:spLocks noGrp="1"/>
          </p:cNvSpPr>
          <p:nvPr>
            <p:ph type="subTitle" idx="1"/>
          </p:nvPr>
        </p:nvSpPr>
        <p:spPr>
          <a:xfrm>
            <a:off x="442452" y="511277"/>
            <a:ext cx="11120283" cy="6056671"/>
          </a:xfrm>
        </p:spPr>
        <p:txBody>
          <a:bodyPr>
            <a:normAutofit lnSpcReduction="10000"/>
          </a:bodyPr>
          <a:lstStyle/>
          <a:p>
            <a:pPr algn="l"/>
            <a:r>
              <a:rPr lang="en-IN" dirty="0"/>
              <a:t> # determine the number of coefficients</a:t>
            </a:r>
          </a:p>
          <a:p>
            <a:pPr algn="l"/>
            <a:r>
              <a:rPr lang="en-IN" dirty="0"/>
              <a:t> </a:t>
            </a:r>
            <a:r>
              <a:rPr lang="en-IN" dirty="0" err="1"/>
              <a:t>n_coef</a:t>
            </a:r>
            <a:r>
              <a:rPr lang="en-IN" dirty="0"/>
              <a:t> = </a:t>
            </a:r>
            <a:r>
              <a:rPr lang="en-IN" dirty="0" err="1"/>
              <a:t>X.shape</a:t>
            </a:r>
            <a:r>
              <a:rPr lang="en-IN" dirty="0"/>
              <a:t>[1] + 1</a:t>
            </a:r>
          </a:p>
          <a:p>
            <a:pPr algn="l"/>
            <a:r>
              <a:rPr lang="en-IN" dirty="0"/>
              <a:t># define the initial solution</a:t>
            </a:r>
          </a:p>
          <a:p>
            <a:pPr algn="l"/>
            <a:r>
              <a:rPr lang="en-IN" dirty="0"/>
              <a:t> solution = rand(</a:t>
            </a:r>
            <a:r>
              <a:rPr lang="en-IN" dirty="0" err="1"/>
              <a:t>n_coef</a:t>
            </a:r>
            <a:r>
              <a:rPr lang="en-IN" dirty="0"/>
              <a:t>)</a:t>
            </a:r>
          </a:p>
          <a:p>
            <a:pPr algn="l"/>
            <a:r>
              <a:rPr lang="en-IN" dirty="0"/>
              <a:t> # perform the hill climbing search </a:t>
            </a:r>
          </a:p>
          <a:p>
            <a:pPr algn="l"/>
            <a:r>
              <a:rPr lang="en-IN" dirty="0"/>
              <a:t>coefficients, score = </a:t>
            </a:r>
            <a:r>
              <a:rPr lang="en-IN" dirty="0" err="1"/>
              <a:t>hillclimbing</a:t>
            </a:r>
            <a:r>
              <a:rPr lang="en-IN" dirty="0"/>
              <a:t>(</a:t>
            </a:r>
            <a:r>
              <a:rPr lang="en-IN" dirty="0" err="1"/>
              <a:t>X_train</a:t>
            </a:r>
            <a:r>
              <a:rPr lang="en-IN" dirty="0"/>
              <a:t>, </a:t>
            </a:r>
            <a:r>
              <a:rPr lang="en-IN" dirty="0" err="1"/>
              <a:t>y_train</a:t>
            </a:r>
            <a:r>
              <a:rPr lang="en-IN" dirty="0"/>
              <a:t>, objective, solution, </a:t>
            </a:r>
            <a:r>
              <a:rPr lang="en-IN" dirty="0" err="1"/>
              <a:t>n_iter</a:t>
            </a:r>
            <a:r>
              <a:rPr lang="en-IN" dirty="0"/>
              <a:t>, </a:t>
            </a:r>
            <a:r>
              <a:rPr lang="en-IN" dirty="0" err="1"/>
              <a:t>step_size</a:t>
            </a:r>
            <a:r>
              <a:rPr lang="en-IN" dirty="0"/>
              <a:t>)</a:t>
            </a:r>
          </a:p>
          <a:p>
            <a:pPr algn="l"/>
            <a:r>
              <a:rPr lang="en-IN" dirty="0"/>
              <a:t> print('Done!’)</a:t>
            </a:r>
          </a:p>
          <a:p>
            <a:pPr algn="l"/>
            <a:r>
              <a:rPr lang="en-IN" dirty="0"/>
              <a:t> print('Coefficients: %s' % coefficients) </a:t>
            </a:r>
          </a:p>
          <a:p>
            <a:pPr algn="l"/>
            <a:r>
              <a:rPr lang="en-IN" dirty="0"/>
              <a:t>print('Train MSE: %f' % (score))</a:t>
            </a:r>
          </a:p>
          <a:p>
            <a:pPr algn="l"/>
            <a:r>
              <a:rPr lang="en-IN" dirty="0"/>
              <a:t> # generate predictions for the test dataset</a:t>
            </a:r>
          </a:p>
          <a:p>
            <a:pPr algn="l"/>
            <a:r>
              <a:rPr lang="en-US" dirty="0" err="1"/>
              <a:t>yhat</a:t>
            </a:r>
            <a:r>
              <a:rPr lang="en-US" dirty="0"/>
              <a:t> = </a:t>
            </a:r>
            <a:r>
              <a:rPr lang="en-US" dirty="0" err="1"/>
              <a:t>predict_dataset</a:t>
            </a:r>
            <a:r>
              <a:rPr lang="en-US" dirty="0"/>
              <a:t>(</a:t>
            </a:r>
            <a:r>
              <a:rPr lang="en-US" dirty="0" err="1"/>
              <a:t>X_test</a:t>
            </a:r>
            <a:r>
              <a:rPr lang="en-US" dirty="0"/>
              <a:t>, coefficients) </a:t>
            </a:r>
          </a:p>
          <a:p>
            <a:pPr algn="l"/>
            <a:r>
              <a:rPr lang="en-US" dirty="0"/>
              <a:t># calculate accuracy</a:t>
            </a:r>
          </a:p>
          <a:p>
            <a:pPr algn="l"/>
            <a:r>
              <a:rPr lang="en-US" dirty="0"/>
              <a:t> score = </a:t>
            </a:r>
            <a:r>
              <a:rPr lang="en-US" dirty="0" err="1"/>
              <a:t>mean_squared_error</a:t>
            </a:r>
            <a:r>
              <a:rPr lang="en-US" dirty="0"/>
              <a:t>(</a:t>
            </a:r>
            <a:r>
              <a:rPr lang="en-US" dirty="0" err="1"/>
              <a:t>y_test</a:t>
            </a:r>
            <a:r>
              <a:rPr lang="en-US" dirty="0"/>
              <a:t>, </a:t>
            </a:r>
            <a:r>
              <a:rPr lang="en-US" dirty="0" err="1"/>
              <a:t>yhat</a:t>
            </a:r>
            <a:r>
              <a:rPr lang="en-US" dirty="0"/>
              <a:t>)</a:t>
            </a:r>
          </a:p>
          <a:p>
            <a:pPr algn="l"/>
            <a:r>
              <a:rPr lang="en-US" dirty="0"/>
              <a:t> print('Test MSE: %f' % (score))</a:t>
            </a:r>
            <a:endParaRPr lang="en-IN" dirty="0"/>
          </a:p>
        </p:txBody>
      </p:sp>
    </p:spTree>
    <p:extLst>
      <p:ext uri="{BB962C8B-B14F-4D97-AF65-F5344CB8AC3E}">
        <p14:creationId xmlns="" xmlns:p14="http://schemas.microsoft.com/office/powerpoint/2010/main" val="3646536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4F77A5E-1971-679A-56B8-E9D2948C1866}"/>
              </a:ext>
            </a:extLst>
          </p:cNvPr>
          <p:cNvSpPr>
            <a:spLocks noGrp="1"/>
          </p:cNvSpPr>
          <p:nvPr>
            <p:ph type="subTitle" idx="1"/>
          </p:nvPr>
        </p:nvSpPr>
        <p:spPr>
          <a:xfrm>
            <a:off x="530941" y="452284"/>
            <a:ext cx="11149781" cy="6115664"/>
          </a:xfrm>
        </p:spPr>
        <p:txBody>
          <a:bodyPr>
            <a:normAutofit fontScale="92500" lnSpcReduction="20000"/>
          </a:bodyPr>
          <a:lstStyle/>
          <a:p>
            <a:pPr algn="l"/>
            <a:r>
              <a:rPr lang="en-US" b="1" dirty="0"/>
              <a:t>2)DECISION TREE:</a:t>
            </a:r>
          </a:p>
          <a:p>
            <a:pPr algn="l"/>
            <a:r>
              <a:rPr lang="en-US" dirty="0"/>
              <a:t> AVOIDING OVERFITTING: </a:t>
            </a:r>
          </a:p>
          <a:p>
            <a:pPr algn="l"/>
            <a:r>
              <a:rPr lang="en-US" dirty="0"/>
              <a:t>The techniques for preventing overfitting remain largely the same as for decision tree classifiers. However, it seems that not many people actually take the time to prune a decision tree for regression, but rather they elect to use a random forest regressor (a collection of decision trees) which are less prone to overfitting and perform better than a single optimized tree. The common argument for using a decision tree over a random forest is that decision trees are easier to interpret, you simply look at the decision tree logic. However, in a random forest, you're not going to want to study the decision tree logic of 500 different trees. Luckily for us, there are still ways to maintain interpretability within a random forest without studying each tree manually. </a:t>
            </a:r>
          </a:p>
          <a:p>
            <a:pPr algn="l"/>
            <a:r>
              <a:rPr lang="en-IN" dirty="0"/>
              <a:t>IMPLEMENTATION:</a:t>
            </a:r>
          </a:p>
          <a:p>
            <a:pPr algn="l"/>
            <a:r>
              <a:rPr lang="en-IN" dirty="0"/>
              <a:t>from </a:t>
            </a:r>
            <a:r>
              <a:rPr lang="en-IN" dirty="0" err="1"/>
              <a:t>sklearn.tree</a:t>
            </a:r>
            <a:r>
              <a:rPr lang="en-IN" dirty="0"/>
              <a:t> import </a:t>
            </a:r>
            <a:r>
              <a:rPr lang="en-IN" dirty="0" err="1"/>
              <a:t>DecisionTreeRegressor</a:t>
            </a:r>
            <a:endParaRPr lang="en-IN" dirty="0"/>
          </a:p>
          <a:p>
            <a:pPr algn="l"/>
            <a:r>
              <a:rPr lang="en-IN" dirty="0"/>
              <a:t> start2 = </a:t>
            </a:r>
            <a:r>
              <a:rPr lang="en-IN" dirty="0" err="1"/>
              <a:t>time.time</a:t>
            </a:r>
            <a:r>
              <a:rPr lang="en-IN" dirty="0"/>
              <a:t>()</a:t>
            </a:r>
          </a:p>
          <a:p>
            <a:pPr algn="l"/>
            <a:r>
              <a:rPr lang="en-IN" dirty="0"/>
              <a:t> regressor = </a:t>
            </a:r>
            <a:r>
              <a:rPr lang="en-IN" dirty="0" err="1"/>
              <a:t>DecisionTreeRegressor</a:t>
            </a:r>
            <a:r>
              <a:rPr lang="en-IN" dirty="0"/>
              <a:t>(</a:t>
            </a:r>
            <a:r>
              <a:rPr lang="en-IN" dirty="0" err="1"/>
              <a:t>random_state</a:t>
            </a:r>
            <a:r>
              <a:rPr lang="en-IN" dirty="0"/>
              <a:t> = 40)</a:t>
            </a:r>
          </a:p>
          <a:p>
            <a:pPr algn="l"/>
            <a:r>
              <a:rPr lang="en-IN" dirty="0"/>
              <a:t> </a:t>
            </a:r>
            <a:r>
              <a:rPr lang="en-IN" dirty="0" err="1"/>
              <a:t>regressor.fit</a:t>
            </a:r>
            <a:r>
              <a:rPr lang="en-IN" dirty="0"/>
              <a:t>(</a:t>
            </a:r>
            <a:r>
              <a:rPr lang="en-IN" dirty="0" err="1"/>
              <a:t>X_train,y_train</a:t>
            </a:r>
            <a:r>
              <a:rPr lang="en-IN" dirty="0"/>
              <a:t>)</a:t>
            </a:r>
          </a:p>
          <a:p>
            <a:pPr algn="l"/>
            <a:r>
              <a:rPr lang="en-IN" dirty="0"/>
              <a:t> ans2 = </a:t>
            </a:r>
            <a:r>
              <a:rPr lang="en-IN" dirty="0" err="1"/>
              <a:t>regressor.predict</a:t>
            </a:r>
            <a:r>
              <a:rPr lang="en-IN" dirty="0"/>
              <a:t>(</a:t>
            </a:r>
            <a:r>
              <a:rPr lang="en-IN" dirty="0" err="1"/>
              <a:t>X_test</a:t>
            </a:r>
            <a:r>
              <a:rPr lang="en-IN" dirty="0"/>
              <a:t>) </a:t>
            </a:r>
          </a:p>
          <a:p>
            <a:pPr algn="l"/>
            <a:r>
              <a:rPr lang="en-IN" dirty="0"/>
              <a:t>end2 = </a:t>
            </a:r>
            <a:r>
              <a:rPr lang="en-IN" dirty="0" err="1"/>
              <a:t>time.time</a:t>
            </a:r>
            <a:r>
              <a:rPr lang="en-IN"/>
              <a:t>()</a:t>
            </a:r>
          </a:p>
          <a:p>
            <a:pPr algn="l"/>
            <a:r>
              <a:rPr lang="en-IN"/>
              <a:t> </a:t>
            </a:r>
            <a:r>
              <a:rPr lang="en-IN" dirty="0"/>
              <a:t>t2 = end2-start2 </a:t>
            </a:r>
          </a:p>
        </p:txBody>
      </p:sp>
    </p:spTree>
    <p:extLst>
      <p:ext uri="{BB962C8B-B14F-4D97-AF65-F5344CB8AC3E}">
        <p14:creationId xmlns="" xmlns:p14="http://schemas.microsoft.com/office/powerpoint/2010/main" val="330990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EDABD3B9-010E-86DA-0275-3069C1EA1ED0}"/>
              </a:ext>
            </a:extLst>
          </p:cNvPr>
          <p:cNvSpPr>
            <a:spLocks noGrp="1"/>
          </p:cNvSpPr>
          <p:nvPr>
            <p:ph type="subTitle" idx="1"/>
          </p:nvPr>
        </p:nvSpPr>
        <p:spPr>
          <a:xfrm>
            <a:off x="393290" y="442451"/>
            <a:ext cx="11346426" cy="6233651"/>
          </a:xfrm>
        </p:spPr>
        <p:txBody>
          <a:bodyPr>
            <a:normAutofit lnSpcReduction="10000"/>
          </a:bodyPr>
          <a:lstStyle/>
          <a:p>
            <a:pPr algn="l"/>
            <a:r>
              <a:rPr lang="en-US" dirty="0"/>
              <a:t>3)KNN MODEL:</a:t>
            </a:r>
          </a:p>
          <a:p>
            <a:pPr algn="l"/>
            <a:r>
              <a:rPr lang="en-US" dirty="0"/>
              <a:t>                           A k-nearest neighbors is algorithm used for classification and regression. It classifies a new data point by finding the k-nearest points in the training dataset and assigns it the majority class among those neighbors. </a:t>
            </a:r>
          </a:p>
          <a:p>
            <a:pPr algn="l"/>
            <a:r>
              <a:rPr lang="en-US" dirty="0"/>
              <a:t>                          Machine learning algorithms have hyperparameters that allow you to tailor the behavior of the algorithm to your specific dataset. Hyperparameters Tuning can improve model performance by about 20% to a range of 77% for all evaluation matrices. Hyperparameter tuning in k-nearest neighbors (KNN) is important because it allows us to optimize the performance of the model. The KNN algorithm has several hyperparameters that can significantly affect the accuracy of the model, such as the number of nearest neighbors to consider (k), the distance metric used to measure similarity, and the weighting scheme used to aggregate the labels of the nearest neighbors.</a:t>
            </a:r>
          </a:p>
          <a:p>
            <a:pPr algn="l"/>
            <a:r>
              <a:rPr lang="en-US" dirty="0"/>
              <a:t> Required Libraries: </a:t>
            </a:r>
          </a:p>
          <a:p>
            <a:pPr algn="l"/>
            <a:r>
              <a:rPr lang="en-US" dirty="0"/>
              <a:t>• NumPy</a:t>
            </a:r>
          </a:p>
          <a:p>
            <a:pPr algn="l"/>
            <a:r>
              <a:rPr lang="en-US" dirty="0"/>
              <a:t>• Pandas</a:t>
            </a:r>
          </a:p>
          <a:p>
            <a:pPr algn="l"/>
            <a:r>
              <a:rPr lang="en-US" dirty="0"/>
              <a:t>• Scikit-learn</a:t>
            </a:r>
          </a:p>
          <a:p>
            <a:pPr algn="l"/>
            <a:r>
              <a:rPr lang="en-US" dirty="0"/>
              <a:t>• Matplotlib</a:t>
            </a:r>
            <a:endParaRPr lang="en-IN" dirty="0"/>
          </a:p>
        </p:txBody>
      </p:sp>
    </p:spTree>
    <p:extLst>
      <p:ext uri="{BB962C8B-B14F-4D97-AF65-F5344CB8AC3E}">
        <p14:creationId xmlns="" xmlns:p14="http://schemas.microsoft.com/office/powerpoint/2010/main" val="136281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CE61FDA2-F70D-86D8-664C-626C07CA016F}"/>
              </a:ext>
            </a:extLst>
          </p:cNvPr>
          <p:cNvSpPr>
            <a:spLocks noGrp="1"/>
          </p:cNvSpPr>
          <p:nvPr>
            <p:ph type="subTitle" idx="1"/>
          </p:nvPr>
        </p:nvSpPr>
        <p:spPr>
          <a:xfrm>
            <a:off x="334297" y="275303"/>
            <a:ext cx="11385755" cy="6223820"/>
          </a:xfrm>
        </p:spPr>
        <p:txBody>
          <a:bodyPr>
            <a:normAutofit fontScale="92500" lnSpcReduction="10000"/>
          </a:bodyPr>
          <a:lstStyle/>
          <a:p>
            <a:pPr algn="l"/>
            <a:r>
              <a:rPr lang="en-US" dirty="0"/>
              <a:t>Things to keep in mind when performing turning:</a:t>
            </a:r>
          </a:p>
          <a:p>
            <a:pPr algn="l"/>
            <a:r>
              <a:rPr lang="en-US" dirty="0"/>
              <a:t> 1. </a:t>
            </a:r>
            <a:r>
              <a:rPr lang="en-US" b="1" dirty="0"/>
              <a:t>Understand the parameters</a:t>
            </a:r>
            <a:r>
              <a:rPr lang="en-US" dirty="0"/>
              <a:t>: The main hyperparameter to tune in </a:t>
            </a:r>
            <a:r>
              <a:rPr lang="en-US" dirty="0" err="1"/>
              <a:t>knearest</a:t>
            </a:r>
            <a:r>
              <a:rPr lang="en-US" dirty="0"/>
              <a:t> neighbors is k, the number of neighbors to consider. Other parameters include distance metrics, weights, and algorithm types.</a:t>
            </a:r>
          </a:p>
          <a:p>
            <a:pPr algn="l"/>
            <a:r>
              <a:rPr lang="en-US" dirty="0"/>
              <a:t> 2</a:t>
            </a:r>
            <a:r>
              <a:rPr lang="en-US" b="1" dirty="0"/>
              <a:t>. Select a distance metric: </a:t>
            </a:r>
            <a:r>
              <a:rPr lang="en-US" dirty="0"/>
              <a:t>Choose the right distance metric to measure the similarity between the data points. Common distance metrics include Euclidean, Manhattan, and cosine distance.</a:t>
            </a:r>
          </a:p>
          <a:p>
            <a:pPr algn="l"/>
            <a:r>
              <a:rPr lang="en-US" dirty="0"/>
              <a:t> 3</a:t>
            </a:r>
            <a:r>
              <a:rPr lang="en-US" b="1" dirty="0"/>
              <a:t>. Select an appropriate value for k</a:t>
            </a:r>
            <a:r>
              <a:rPr lang="en-US" dirty="0"/>
              <a:t>: Selecting a value for k is crucial in </a:t>
            </a:r>
            <a:r>
              <a:rPr lang="en-US" dirty="0" err="1"/>
              <a:t>knearest</a:t>
            </a:r>
            <a:r>
              <a:rPr lang="en-US" dirty="0"/>
              <a:t> neighbors. A larger value of k provides a smoother decision boundary but may not be suitable for all datasets. A smaller value of k may lead to overfitting. </a:t>
            </a:r>
          </a:p>
          <a:p>
            <a:pPr algn="l"/>
            <a:r>
              <a:rPr lang="en-US" dirty="0"/>
              <a:t>4</a:t>
            </a:r>
            <a:r>
              <a:rPr lang="en-US" b="1" dirty="0"/>
              <a:t>. Choose an algorithm type</a:t>
            </a:r>
            <a:r>
              <a:rPr lang="en-US" dirty="0"/>
              <a:t>: k-nearest neighbors has two algorithm types: brute-force and tree-based. Brute-force algorithm computes the distances between all pairs of points in the dataset while tree-based algorithm divides the dataset into smaller parts.</a:t>
            </a:r>
          </a:p>
          <a:p>
            <a:pPr algn="l"/>
            <a:r>
              <a:rPr lang="en-US" dirty="0"/>
              <a:t> 5. </a:t>
            </a:r>
            <a:r>
              <a:rPr lang="en-US" b="1" dirty="0"/>
              <a:t>Cross-validation:</a:t>
            </a:r>
            <a:r>
              <a:rPr lang="en-US" dirty="0"/>
              <a:t> Cross-validation is a technique used to validate the performance of the model. It involves splitting the dataset into training and testing sets and evaluating the model's performance on the testing set</a:t>
            </a:r>
          </a:p>
          <a:p>
            <a:pPr algn="l"/>
            <a:r>
              <a:rPr lang="en-US" dirty="0"/>
              <a:t>6</a:t>
            </a:r>
            <a:r>
              <a:rPr lang="en-US" b="1" dirty="0"/>
              <a:t>. Grid search</a:t>
            </a:r>
            <a:r>
              <a:rPr lang="en-US" dirty="0"/>
              <a:t>: Grid search is a hyperparameter tuning technique that involves testing a range of values for each hyperparameter to find the best combination of values.</a:t>
            </a:r>
          </a:p>
          <a:p>
            <a:pPr algn="l"/>
            <a:r>
              <a:rPr lang="en-US" dirty="0"/>
              <a:t> 7. </a:t>
            </a:r>
            <a:r>
              <a:rPr lang="en-US" b="1" dirty="0"/>
              <a:t>Random search</a:t>
            </a:r>
            <a:r>
              <a:rPr lang="en-US" dirty="0"/>
              <a:t>: Random search is another hyperparameter tuning technique that randomly selects a combination of hyperparameter values to test.</a:t>
            </a:r>
            <a:endParaRPr lang="en-IN" dirty="0"/>
          </a:p>
        </p:txBody>
      </p:sp>
    </p:spTree>
    <p:extLst>
      <p:ext uri="{BB962C8B-B14F-4D97-AF65-F5344CB8AC3E}">
        <p14:creationId xmlns="" xmlns:p14="http://schemas.microsoft.com/office/powerpoint/2010/main" val="1006366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92F5DB0-A7F5-95AB-8B9C-FE72C179F644}"/>
              </a:ext>
            </a:extLst>
          </p:cNvPr>
          <p:cNvSpPr>
            <a:spLocks noGrp="1"/>
          </p:cNvSpPr>
          <p:nvPr>
            <p:ph type="subTitle" idx="1"/>
          </p:nvPr>
        </p:nvSpPr>
        <p:spPr>
          <a:xfrm>
            <a:off x="383457" y="383458"/>
            <a:ext cx="11277601" cy="6184490"/>
          </a:xfrm>
        </p:spPr>
        <p:txBody>
          <a:bodyPr/>
          <a:lstStyle/>
          <a:p>
            <a:pPr algn="l"/>
            <a:r>
              <a:rPr lang="en-US" dirty="0"/>
              <a:t>8</a:t>
            </a:r>
            <a:r>
              <a:rPr lang="en-US" b="1" dirty="0"/>
              <a:t>. Bias-variance tradeoff</a:t>
            </a:r>
            <a:r>
              <a:rPr lang="en-US" dirty="0"/>
              <a:t>: k-nearest neighbors is prone to overfitting due to the high variance in the model. Regularization techniques such as L1 and L2 regularization can be used to mitigate overfitting.</a:t>
            </a:r>
          </a:p>
          <a:p>
            <a:pPr algn="l"/>
            <a:r>
              <a:rPr lang="en-US" dirty="0"/>
              <a:t> 9</a:t>
            </a:r>
            <a:r>
              <a:rPr lang="en-US" b="1" dirty="0"/>
              <a:t>. Data preprocessing</a:t>
            </a:r>
            <a:r>
              <a:rPr lang="en-US" dirty="0"/>
              <a:t>: Data preprocessing plays a crucial role in k-nearest neighbors. Scaling the data using techniques such as normalization and standardization can improve the model's performance. Outlier removal and feature selection can also help improve the model's performance. </a:t>
            </a:r>
          </a:p>
          <a:p>
            <a:pPr algn="l"/>
            <a:r>
              <a:rPr lang="en-US" dirty="0"/>
              <a:t>IMPLEMENTATION: </a:t>
            </a:r>
          </a:p>
          <a:p>
            <a:pPr algn="l"/>
            <a:r>
              <a:rPr lang="en-US" dirty="0"/>
              <a:t>from </a:t>
            </a:r>
            <a:r>
              <a:rPr lang="en-US" dirty="0" err="1"/>
              <a:t>sklearn.neighbors</a:t>
            </a:r>
            <a:r>
              <a:rPr lang="en-US" dirty="0"/>
              <a:t> import </a:t>
            </a:r>
            <a:r>
              <a:rPr lang="en-US" dirty="0" err="1"/>
              <a:t>KNeighborsRegressor</a:t>
            </a:r>
            <a:endParaRPr lang="en-US" dirty="0"/>
          </a:p>
          <a:p>
            <a:pPr algn="l"/>
            <a:r>
              <a:rPr lang="en-US" dirty="0"/>
              <a:t> start3 = </a:t>
            </a:r>
            <a:r>
              <a:rPr lang="en-US" dirty="0" err="1"/>
              <a:t>time.time</a:t>
            </a:r>
            <a:r>
              <a:rPr lang="en-US" dirty="0"/>
              <a:t>()</a:t>
            </a:r>
          </a:p>
          <a:p>
            <a:pPr algn="l"/>
            <a:r>
              <a:rPr lang="en-US" dirty="0"/>
              <a:t> </a:t>
            </a:r>
            <a:r>
              <a:rPr lang="en-US" dirty="0" err="1"/>
              <a:t>knn</a:t>
            </a:r>
            <a:r>
              <a:rPr lang="en-US" dirty="0"/>
              <a:t> = </a:t>
            </a:r>
            <a:r>
              <a:rPr lang="en-US" dirty="0" err="1"/>
              <a:t>KNeighborsRegressor</a:t>
            </a:r>
            <a:r>
              <a:rPr lang="en-US" dirty="0"/>
              <a:t>(</a:t>
            </a:r>
            <a:r>
              <a:rPr lang="en-US" dirty="0" err="1"/>
              <a:t>n_neighbors</a:t>
            </a:r>
            <a:r>
              <a:rPr lang="en-US" dirty="0"/>
              <a:t>=6)</a:t>
            </a:r>
          </a:p>
          <a:p>
            <a:pPr algn="l"/>
            <a:r>
              <a:rPr lang="en-US" dirty="0"/>
              <a:t> </a:t>
            </a:r>
            <a:r>
              <a:rPr lang="en-US" dirty="0" err="1"/>
              <a:t>knn.fit</a:t>
            </a:r>
            <a:r>
              <a:rPr lang="en-US" dirty="0"/>
              <a:t>(</a:t>
            </a:r>
            <a:r>
              <a:rPr lang="en-US" dirty="0" err="1"/>
              <a:t>X_train</a:t>
            </a:r>
            <a:r>
              <a:rPr lang="en-US" dirty="0"/>
              <a:t>, </a:t>
            </a:r>
            <a:r>
              <a:rPr lang="en-US" dirty="0" err="1"/>
              <a:t>y_train</a:t>
            </a:r>
            <a:r>
              <a:rPr lang="en-US" dirty="0"/>
              <a:t>) </a:t>
            </a:r>
          </a:p>
          <a:p>
            <a:pPr algn="l"/>
            <a:r>
              <a:rPr lang="en-US" dirty="0"/>
              <a:t> ans3 = </a:t>
            </a:r>
            <a:r>
              <a:rPr lang="en-US" dirty="0" err="1"/>
              <a:t>knn.predict</a:t>
            </a:r>
            <a:r>
              <a:rPr lang="en-US" dirty="0"/>
              <a:t>(</a:t>
            </a:r>
            <a:r>
              <a:rPr lang="en-US" dirty="0" err="1"/>
              <a:t>X_test</a:t>
            </a:r>
            <a:r>
              <a:rPr lang="en-US" dirty="0"/>
              <a:t>)</a:t>
            </a:r>
          </a:p>
          <a:p>
            <a:pPr algn="l"/>
            <a:r>
              <a:rPr lang="en-US" dirty="0"/>
              <a:t> end3 = </a:t>
            </a:r>
            <a:r>
              <a:rPr lang="en-US" dirty="0" err="1"/>
              <a:t>time.time</a:t>
            </a:r>
            <a:r>
              <a:rPr lang="en-US" dirty="0"/>
              <a:t>() </a:t>
            </a:r>
          </a:p>
          <a:p>
            <a:pPr algn="l"/>
            <a:r>
              <a:rPr lang="en-US" dirty="0"/>
              <a:t> t3 = end3-start3</a:t>
            </a:r>
            <a:endParaRPr lang="en-IN" dirty="0"/>
          </a:p>
        </p:txBody>
      </p:sp>
    </p:spTree>
    <p:extLst>
      <p:ext uri="{BB962C8B-B14F-4D97-AF65-F5344CB8AC3E}">
        <p14:creationId xmlns="" xmlns:p14="http://schemas.microsoft.com/office/powerpoint/2010/main" val="965896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38BBCF8-5D0A-DE53-FF34-F6BE18BF7BC4}"/>
              </a:ext>
            </a:extLst>
          </p:cNvPr>
          <p:cNvSpPr>
            <a:spLocks noGrp="1"/>
          </p:cNvSpPr>
          <p:nvPr>
            <p:ph type="subTitle" idx="1"/>
          </p:nvPr>
        </p:nvSpPr>
        <p:spPr>
          <a:xfrm>
            <a:off x="570271" y="403123"/>
            <a:ext cx="11090787" cy="6076335"/>
          </a:xfrm>
        </p:spPr>
        <p:txBody>
          <a:bodyPr>
            <a:normAutofit fontScale="77500" lnSpcReduction="20000"/>
          </a:bodyPr>
          <a:lstStyle/>
          <a:p>
            <a:pPr algn="l"/>
            <a:r>
              <a:rPr lang="en-US" sz="3200" b="1" dirty="0"/>
              <a:t>DEVELOPMENT PART 1:</a:t>
            </a:r>
          </a:p>
          <a:p>
            <a:pPr algn="l"/>
            <a:r>
              <a:rPr lang="en-IN" sz="2400" b="1" dirty="0"/>
              <a:t>Data Preprocessing</a:t>
            </a:r>
            <a:r>
              <a:rPr lang="en-IN" sz="2400" dirty="0"/>
              <a:t>: </a:t>
            </a:r>
          </a:p>
          <a:p>
            <a:pPr algn="l"/>
            <a:r>
              <a:rPr lang="en-IN" sz="2600" dirty="0"/>
              <a:t>INPUT:</a:t>
            </a:r>
          </a:p>
          <a:p>
            <a:pPr algn="l"/>
            <a:endParaRPr lang="en-IN" sz="2600" dirty="0"/>
          </a:p>
          <a:p>
            <a:pPr algn="l"/>
            <a:r>
              <a:rPr lang="en-IN" sz="2400" dirty="0" err="1"/>
              <a:t>df</a:t>
            </a:r>
            <a:r>
              <a:rPr lang="en-IN" sz="2400" dirty="0"/>
              <a:t> = </a:t>
            </a:r>
            <a:r>
              <a:rPr lang="en-IN" sz="2400" dirty="0" err="1"/>
              <a:t>df.drop</a:t>
            </a:r>
            <a:r>
              <a:rPr lang="en-IN" sz="2400" dirty="0"/>
              <a:t>('</a:t>
            </a:r>
            <a:r>
              <a:rPr lang="en-IN" sz="2400" dirty="0" err="1"/>
              <a:t>id',axis</a:t>
            </a:r>
            <a:r>
              <a:rPr lang="en-IN" sz="2400" dirty="0"/>
              <a:t>=1)</a:t>
            </a:r>
          </a:p>
          <a:p>
            <a:pPr algn="l"/>
            <a:r>
              <a:rPr lang="en-IN" sz="2400" dirty="0"/>
              <a:t> import datetime</a:t>
            </a:r>
          </a:p>
          <a:p>
            <a:pPr algn="l"/>
            <a:r>
              <a:rPr lang="en-IN" sz="2400" dirty="0"/>
              <a:t> import time </a:t>
            </a:r>
          </a:p>
          <a:p>
            <a:pPr algn="l"/>
            <a:r>
              <a:rPr lang="en-IN" sz="2400" dirty="0"/>
              <a:t>timestamp = []</a:t>
            </a:r>
          </a:p>
          <a:p>
            <a:pPr algn="l"/>
            <a:r>
              <a:rPr lang="en-IN" sz="2400" dirty="0"/>
              <a:t> for d, t in zip(</a:t>
            </a:r>
            <a:r>
              <a:rPr lang="en-IN" sz="2400" dirty="0" err="1"/>
              <a:t>df</a:t>
            </a:r>
            <a:r>
              <a:rPr lang="en-IN" sz="2400" dirty="0"/>
              <a:t>['date'], </a:t>
            </a:r>
            <a:r>
              <a:rPr lang="en-IN" sz="2400" dirty="0" err="1"/>
              <a:t>df</a:t>
            </a:r>
            <a:r>
              <a:rPr lang="en-IN" sz="2400" dirty="0"/>
              <a:t>['time’]):</a:t>
            </a:r>
          </a:p>
          <a:p>
            <a:pPr algn="l"/>
            <a:r>
              <a:rPr lang="en-IN" sz="2400" dirty="0"/>
              <a:t> </a:t>
            </a:r>
            <a:r>
              <a:rPr lang="en-IN" sz="2400" dirty="0" err="1"/>
              <a:t>ts</a:t>
            </a:r>
            <a:r>
              <a:rPr lang="en-IN" sz="2400" dirty="0"/>
              <a:t> = </a:t>
            </a:r>
            <a:r>
              <a:rPr lang="en-IN" sz="2400" dirty="0" err="1"/>
              <a:t>datetime.datetime.strptime</a:t>
            </a:r>
            <a:r>
              <a:rPr lang="en-IN" sz="2400" dirty="0"/>
              <a:t>(d+' '+t, '%</a:t>
            </a:r>
            <a:r>
              <a:rPr lang="en-IN" sz="2400" dirty="0" err="1"/>
              <a:t>Y.%m.%d</a:t>
            </a:r>
            <a:r>
              <a:rPr lang="en-IN" sz="2400" dirty="0"/>
              <a:t> %I:%M:%S %p') </a:t>
            </a:r>
            <a:r>
              <a:rPr lang="en-IN" sz="2400" dirty="0" err="1"/>
              <a:t>timestamp.append</a:t>
            </a:r>
            <a:r>
              <a:rPr lang="en-IN" sz="2400" dirty="0"/>
              <a:t>(</a:t>
            </a:r>
            <a:r>
              <a:rPr lang="en-IN" sz="2400" dirty="0" err="1"/>
              <a:t>time.mktime</a:t>
            </a:r>
            <a:r>
              <a:rPr lang="en-IN" sz="2400" dirty="0"/>
              <a:t>(</a:t>
            </a:r>
            <a:r>
              <a:rPr lang="en-IN" sz="2400" dirty="0" err="1"/>
              <a:t>ts.timetuple</a:t>
            </a:r>
            <a:r>
              <a:rPr lang="en-IN" sz="2400" dirty="0"/>
              <a:t>())) </a:t>
            </a:r>
          </a:p>
          <a:p>
            <a:pPr algn="l"/>
            <a:r>
              <a:rPr lang="en-IN" sz="2400" dirty="0" err="1"/>
              <a:t>timeStamp</a:t>
            </a:r>
            <a:r>
              <a:rPr lang="en-IN" sz="2400" dirty="0"/>
              <a:t> = </a:t>
            </a:r>
            <a:r>
              <a:rPr lang="en-IN" sz="2400" dirty="0" err="1"/>
              <a:t>pd.Series</a:t>
            </a:r>
            <a:r>
              <a:rPr lang="en-IN" sz="2400" dirty="0"/>
              <a:t>(timestamp)</a:t>
            </a:r>
          </a:p>
          <a:p>
            <a:pPr algn="l"/>
            <a:r>
              <a:rPr lang="en-IN" sz="2400" dirty="0"/>
              <a:t> </a:t>
            </a:r>
            <a:r>
              <a:rPr lang="en-IN" sz="2400" dirty="0" err="1"/>
              <a:t>df</a:t>
            </a:r>
            <a:r>
              <a:rPr lang="en-IN" sz="2400" dirty="0"/>
              <a:t>['Timestamp'] = </a:t>
            </a:r>
            <a:r>
              <a:rPr lang="en-IN" sz="2400" dirty="0" err="1"/>
              <a:t>timeStamp.values</a:t>
            </a:r>
            <a:endParaRPr lang="en-IN" sz="2400" dirty="0"/>
          </a:p>
          <a:p>
            <a:pPr algn="l"/>
            <a:r>
              <a:rPr lang="en-IN" sz="2400" dirty="0"/>
              <a:t> </a:t>
            </a:r>
            <a:r>
              <a:rPr lang="en-IN" sz="2400" dirty="0" err="1"/>
              <a:t>final_data</a:t>
            </a:r>
            <a:r>
              <a:rPr lang="en-IN" sz="2400" dirty="0"/>
              <a:t> = </a:t>
            </a:r>
            <a:r>
              <a:rPr lang="en-IN" sz="2400" dirty="0" err="1"/>
              <a:t>df.drop</a:t>
            </a:r>
            <a:r>
              <a:rPr lang="en-IN" sz="2400" dirty="0"/>
              <a:t>(['date', 'time'], axis=1)</a:t>
            </a:r>
          </a:p>
          <a:p>
            <a:pPr algn="l"/>
            <a:r>
              <a:rPr lang="en-IN" sz="2400" dirty="0"/>
              <a:t> </a:t>
            </a:r>
            <a:r>
              <a:rPr lang="en-IN" sz="2400" dirty="0" err="1"/>
              <a:t>final_data</a:t>
            </a:r>
            <a:r>
              <a:rPr lang="en-IN" sz="2400" dirty="0"/>
              <a:t> = </a:t>
            </a:r>
            <a:r>
              <a:rPr lang="en-IN" sz="2400" dirty="0" err="1"/>
              <a:t>final_data</a:t>
            </a:r>
            <a:r>
              <a:rPr lang="en-IN" sz="2400" dirty="0"/>
              <a:t>[</a:t>
            </a:r>
            <a:r>
              <a:rPr lang="en-IN" sz="2400" dirty="0" err="1"/>
              <a:t>final_data.Timestamp</a:t>
            </a:r>
            <a:r>
              <a:rPr lang="en-IN" sz="2400" dirty="0"/>
              <a:t> != '</a:t>
            </a:r>
            <a:r>
              <a:rPr lang="en-IN" sz="2400" dirty="0" err="1"/>
              <a:t>ValueError</a:t>
            </a:r>
            <a:r>
              <a:rPr lang="en-IN" sz="2400" dirty="0"/>
              <a:t>’] </a:t>
            </a:r>
          </a:p>
          <a:p>
            <a:pPr algn="l"/>
            <a:r>
              <a:rPr lang="en-IN" sz="2400" dirty="0" err="1"/>
              <a:t>df</a:t>
            </a:r>
            <a:r>
              <a:rPr lang="en-IN" sz="2400" dirty="0"/>
              <a:t> = </a:t>
            </a:r>
            <a:r>
              <a:rPr lang="en-IN" sz="2400" dirty="0" err="1"/>
              <a:t>final_data</a:t>
            </a:r>
            <a:r>
              <a:rPr lang="en-IN" sz="2400" dirty="0"/>
              <a:t> </a:t>
            </a:r>
            <a:r>
              <a:rPr lang="en-IN" sz="2400" dirty="0" err="1"/>
              <a:t>df.head</a:t>
            </a:r>
            <a:r>
              <a:rPr lang="en-IN" sz="2400" dirty="0"/>
              <a:t>()</a:t>
            </a:r>
          </a:p>
          <a:p>
            <a:pPr algn="l"/>
            <a:endParaRPr lang="en-IN" sz="2400" dirty="0"/>
          </a:p>
          <a:p>
            <a:pPr algn="l"/>
            <a:r>
              <a:rPr lang="en-IN" sz="2400" dirty="0"/>
              <a:t> </a:t>
            </a:r>
          </a:p>
          <a:p>
            <a:pPr algn="l"/>
            <a:endParaRPr lang="en-IN" sz="3200" b="1" dirty="0"/>
          </a:p>
        </p:txBody>
      </p:sp>
    </p:spTree>
    <p:extLst>
      <p:ext uri="{BB962C8B-B14F-4D97-AF65-F5344CB8AC3E}">
        <p14:creationId xmlns="" xmlns:p14="http://schemas.microsoft.com/office/powerpoint/2010/main" val="2757526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7E7D1D32-DFBD-4B18-F5D4-5FBB626826D5}"/>
              </a:ext>
            </a:extLst>
          </p:cNvPr>
          <p:cNvSpPr>
            <a:spLocks noGrp="1"/>
          </p:cNvSpPr>
          <p:nvPr>
            <p:ph type="subTitle" idx="1"/>
          </p:nvPr>
        </p:nvSpPr>
        <p:spPr>
          <a:xfrm>
            <a:off x="511277" y="383457"/>
            <a:ext cx="11080955" cy="5889523"/>
          </a:xfrm>
        </p:spPr>
        <p:txBody>
          <a:bodyPr/>
          <a:lstStyle/>
          <a:p>
            <a:pPr algn="l"/>
            <a:r>
              <a:rPr lang="en-IN" dirty="0" smtClean="0"/>
              <a:t>OUTPUT:</a:t>
            </a:r>
          </a:p>
          <a:p>
            <a:pPr algn="l"/>
            <a:endParaRPr lang="en-IN" dirty="0"/>
          </a:p>
        </p:txBody>
      </p:sp>
      <p:pic>
        <p:nvPicPr>
          <p:cNvPr id="1026" name="Picture 2" descr="C:\Users\sharmila\Downloads\WhatsApp Image 2023-10-31 at 9.28.19 PM.jpeg"/>
          <p:cNvPicPr>
            <a:picLocks noChangeAspect="1" noChangeArrowheads="1"/>
          </p:cNvPicPr>
          <p:nvPr/>
        </p:nvPicPr>
        <p:blipFill>
          <a:blip r:embed="rId2"/>
          <a:srcRect/>
          <a:stretch>
            <a:fillRect/>
          </a:stretch>
        </p:blipFill>
        <p:spPr bwMode="auto">
          <a:xfrm>
            <a:off x="374073" y="1343891"/>
            <a:ext cx="10986654" cy="5070764"/>
          </a:xfrm>
          <a:prstGeom prst="rect">
            <a:avLst/>
          </a:prstGeom>
          <a:noFill/>
        </p:spPr>
      </p:pic>
    </p:spTree>
    <p:extLst>
      <p:ext uri="{BB962C8B-B14F-4D97-AF65-F5344CB8AC3E}">
        <p14:creationId xmlns="" xmlns:p14="http://schemas.microsoft.com/office/powerpoint/2010/main" val="2069087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3345" y="374073"/>
            <a:ext cx="11166764" cy="6068291"/>
          </a:xfrm>
        </p:spPr>
        <p:txBody>
          <a:bodyPr>
            <a:normAutofit fontScale="85000" lnSpcReduction="20000"/>
          </a:bodyPr>
          <a:lstStyle/>
          <a:p>
            <a:pPr algn="l"/>
            <a:r>
              <a:rPr lang="en-US" dirty="0" err="1" smtClean="0"/>
              <a:t>df.dtype</a:t>
            </a:r>
            <a:r>
              <a:rPr lang="en-US" dirty="0" smtClean="0"/>
              <a:t>: </a:t>
            </a:r>
          </a:p>
          <a:p>
            <a:pPr algn="l"/>
            <a:r>
              <a:rPr lang="en-US" dirty="0" smtClean="0"/>
              <a:t>    lat          float64 </a:t>
            </a:r>
          </a:p>
          <a:p>
            <a:pPr algn="l"/>
            <a:r>
              <a:rPr lang="en-US" dirty="0" smtClean="0"/>
              <a:t>    long       float64</a:t>
            </a:r>
          </a:p>
          <a:p>
            <a:pPr algn="l"/>
            <a:r>
              <a:rPr lang="en-US" dirty="0" smtClean="0"/>
              <a:t>    country   object</a:t>
            </a:r>
          </a:p>
          <a:p>
            <a:pPr algn="l"/>
            <a:r>
              <a:rPr lang="en-US" dirty="0" smtClean="0"/>
              <a:t>    city           object </a:t>
            </a:r>
          </a:p>
          <a:p>
            <a:pPr algn="l"/>
            <a:r>
              <a:rPr lang="en-US" dirty="0" smtClean="0"/>
              <a:t>    area          object</a:t>
            </a:r>
          </a:p>
          <a:p>
            <a:pPr algn="l"/>
            <a:r>
              <a:rPr lang="en-US" dirty="0" smtClean="0"/>
              <a:t>    direction  object</a:t>
            </a:r>
          </a:p>
          <a:p>
            <a:pPr algn="l"/>
            <a:r>
              <a:rPr lang="en-US" dirty="0" smtClean="0"/>
              <a:t>    dist           float64</a:t>
            </a:r>
          </a:p>
          <a:p>
            <a:pPr algn="l"/>
            <a:r>
              <a:rPr lang="en-US" dirty="0" smtClean="0"/>
              <a:t>    depth       float64</a:t>
            </a:r>
          </a:p>
          <a:p>
            <a:pPr algn="l"/>
            <a:r>
              <a:rPr lang="en-US" dirty="0" smtClean="0"/>
              <a:t>    </a:t>
            </a:r>
            <a:r>
              <a:rPr lang="en-US" dirty="0" err="1" smtClean="0"/>
              <a:t>xm</a:t>
            </a:r>
            <a:r>
              <a:rPr lang="en-US" dirty="0" smtClean="0"/>
              <a:t>             float64 </a:t>
            </a:r>
          </a:p>
          <a:p>
            <a:pPr algn="l"/>
            <a:r>
              <a:rPr lang="en-US" dirty="0" smtClean="0"/>
              <a:t>    </a:t>
            </a:r>
            <a:r>
              <a:rPr lang="en-US" dirty="0" err="1" smtClean="0"/>
              <a:t>md</a:t>
            </a:r>
            <a:r>
              <a:rPr lang="en-US" dirty="0" smtClean="0"/>
              <a:t>            float64 </a:t>
            </a:r>
          </a:p>
          <a:p>
            <a:pPr algn="l"/>
            <a:r>
              <a:rPr lang="en-US" dirty="0" smtClean="0"/>
              <a:t>    </a:t>
            </a:r>
            <a:r>
              <a:rPr lang="en-US" dirty="0" err="1" smtClean="0"/>
              <a:t>richter</a:t>
            </a:r>
            <a:r>
              <a:rPr lang="en-US" dirty="0" smtClean="0"/>
              <a:t>      float64  </a:t>
            </a:r>
          </a:p>
          <a:p>
            <a:pPr algn="l"/>
            <a:r>
              <a:rPr lang="en-US" dirty="0" smtClean="0"/>
              <a:t>     mw          float64</a:t>
            </a:r>
          </a:p>
          <a:p>
            <a:pPr algn="l"/>
            <a:r>
              <a:rPr lang="en-US" dirty="0" smtClean="0"/>
              <a:t>    ms            float64</a:t>
            </a:r>
          </a:p>
          <a:p>
            <a:pPr algn="l"/>
            <a:r>
              <a:rPr lang="en-US" dirty="0" smtClean="0"/>
              <a:t>    </a:t>
            </a:r>
            <a:r>
              <a:rPr lang="en-US" dirty="0" err="1" smtClean="0"/>
              <a:t>mb</a:t>
            </a:r>
            <a:r>
              <a:rPr lang="en-US" dirty="0" smtClean="0"/>
              <a:t>           float64 </a:t>
            </a:r>
          </a:p>
          <a:p>
            <a:pPr algn="l"/>
            <a:r>
              <a:rPr lang="en-US" dirty="0" smtClean="0"/>
              <a:t>   Timestamp float64</a:t>
            </a:r>
          </a:p>
          <a:p>
            <a:pPr algn="l"/>
            <a:r>
              <a:rPr lang="en-US" dirty="0" smtClean="0"/>
              <a:t> </a:t>
            </a:r>
            <a:r>
              <a:rPr lang="en-US" dirty="0" err="1" smtClean="0"/>
              <a:t>dtype</a:t>
            </a:r>
            <a:r>
              <a:rPr lang="en-US" dirty="0" smtClean="0"/>
              <a:t>: object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01781" y="360219"/>
            <a:ext cx="11346873" cy="6192982"/>
          </a:xfrm>
        </p:spPr>
        <p:txBody>
          <a:bodyPr>
            <a:normAutofit fontScale="92500" lnSpcReduction="20000"/>
          </a:bodyPr>
          <a:lstStyle/>
          <a:p>
            <a:pPr algn="l"/>
            <a:r>
              <a:rPr lang="en-US" dirty="0" smtClean="0"/>
              <a:t># Data Encoding </a:t>
            </a:r>
          </a:p>
          <a:p>
            <a:pPr algn="l"/>
            <a:r>
              <a:rPr lang="en-US" dirty="0" err="1" smtClean="0"/>
              <a:t>label_encoder</a:t>
            </a:r>
            <a:r>
              <a:rPr lang="en-US" dirty="0" smtClean="0"/>
              <a:t> = </a:t>
            </a:r>
            <a:r>
              <a:rPr lang="en-US" dirty="0" err="1" smtClean="0"/>
              <a:t>preprocessing.LabelEncoder</a:t>
            </a:r>
            <a:r>
              <a:rPr lang="en-US" dirty="0" smtClean="0"/>
              <a:t>() </a:t>
            </a:r>
          </a:p>
          <a:p>
            <a:pPr algn="l"/>
            <a:r>
              <a:rPr lang="en-US" dirty="0" smtClean="0"/>
              <a:t>for </a:t>
            </a:r>
            <a:r>
              <a:rPr lang="en-US" dirty="0" err="1" smtClean="0"/>
              <a:t>col</a:t>
            </a:r>
            <a:r>
              <a:rPr lang="en-US" dirty="0" smtClean="0"/>
              <a:t> in </a:t>
            </a:r>
            <a:r>
              <a:rPr lang="en-US" dirty="0" err="1" smtClean="0"/>
              <a:t>df.columns</a:t>
            </a:r>
            <a:r>
              <a:rPr lang="en-US" dirty="0" smtClean="0"/>
              <a:t>: </a:t>
            </a:r>
          </a:p>
          <a:p>
            <a:pPr algn="l"/>
            <a:r>
              <a:rPr lang="en-US" dirty="0" smtClean="0"/>
              <a:t>if </a:t>
            </a:r>
            <a:r>
              <a:rPr lang="en-US" dirty="0" err="1" smtClean="0"/>
              <a:t>df</a:t>
            </a:r>
            <a:r>
              <a:rPr lang="en-US" dirty="0" smtClean="0"/>
              <a:t>[</a:t>
            </a:r>
            <a:r>
              <a:rPr lang="en-US" dirty="0" err="1" smtClean="0"/>
              <a:t>col</a:t>
            </a:r>
            <a:r>
              <a:rPr lang="en-US" dirty="0" smtClean="0"/>
              <a:t>].</a:t>
            </a:r>
            <a:r>
              <a:rPr lang="en-US" dirty="0" err="1" smtClean="0"/>
              <a:t>dtype</a:t>
            </a:r>
            <a:r>
              <a:rPr lang="en-US" dirty="0" smtClean="0"/>
              <a:t> == 'object':</a:t>
            </a:r>
          </a:p>
          <a:p>
            <a:pPr algn="l"/>
            <a:r>
              <a:rPr lang="en-US" dirty="0" smtClean="0"/>
              <a:t> label_encoder.fit(</a:t>
            </a:r>
            <a:r>
              <a:rPr lang="en-US" dirty="0" err="1" smtClean="0"/>
              <a:t>df</a:t>
            </a:r>
            <a:r>
              <a:rPr lang="en-US" dirty="0" smtClean="0"/>
              <a:t>[</a:t>
            </a:r>
            <a:r>
              <a:rPr lang="en-US" dirty="0" err="1" smtClean="0"/>
              <a:t>col</a:t>
            </a:r>
            <a:r>
              <a:rPr lang="en-US" dirty="0" smtClean="0"/>
              <a:t>])</a:t>
            </a:r>
          </a:p>
          <a:p>
            <a:pPr algn="l"/>
            <a:r>
              <a:rPr lang="en-US" dirty="0" smtClean="0"/>
              <a:t> </a:t>
            </a:r>
            <a:r>
              <a:rPr lang="en-US" dirty="0" err="1" smtClean="0"/>
              <a:t>df</a:t>
            </a:r>
            <a:r>
              <a:rPr lang="en-US" dirty="0" smtClean="0"/>
              <a:t>[</a:t>
            </a:r>
            <a:r>
              <a:rPr lang="en-US" dirty="0" err="1" smtClean="0"/>
              <a:t>col</a:t>
            </a:r>
            <a:r>
              <a:rPr lang="en-US" dirty="0" smtClean="0"/>
              <a:t>] = </a:t>
            </a:r>
            <a:r>
              <a:rPr lang="en-US" dirty="0" err="1" smtClean="0"/>
              <a:t>label_encoder.transform</a:t>
            </a:r>
            <a:r>
              <a:rPr lang="en-US" dirty="0" smtClean="0"/>
              <a:t>(</a:t>
            </a:r>
            <a:r>
              <a:rPr lang="en-US" dirty="0" err="1" smtClean="0"/>
              <a:t>df</a:t>
            </a:r>
            <a:r>
              <a:rPr lang="en-US" dirty="0" smtClean="0"/>
              <a:t>[</a:t>
            </a:r>
            <a:r>
              <a:rPr lang="en-US" dirty="0" err="1" smtClean="0"/>
              <a:t>col</a:t>
            </a:r>
            <a:r>
              <a:rPr lang="en-US" dirty="0" smtClean="0"/>
              <a:t>]) </a:t>
            </a:r>
          </a:p>
          <a:p>
            <a:pPr algn="l"/>
            <a:r>
              <a:rPr lang="en-US" dirty="0" err="1" smtClean="0"/>
              <a:t>df.dtypes</a:t>
            </a:r>
            <a:endParaRPr lang="en-US" dirty="0" smtClean="0"/>
          </a:p>
          <a:p>
            <a:pPr algn="l"/>
            <a:endParaRPr lang="en-US" dirty="0" smtClean="0"/>
          </a:p>
          <a:p>
            <a:pPr algn="l"/>
            <a:r>
              <a:rPr lang="en-US" dirty="0" smtClean="0"/>
              <a:t>OUTPUT:</a:t>
            </a:r>
          </a:p>
          <a:p>
            <a:pPr algn="l"/>
            <a:r>
              <a:rPr lang="en-US" dirty="0" smtClean="0"/>
              <a:t>Lat            float64</a:t>
            </a:r>
          </a:p>
          <a:p>
            <a:pPr algn="l"/>
            <a:r>
              <a:rPr lang="en-US" dirty="0" smtClean="0"/>
              <a:t>long          float64</a:t>
            </a:r>
          </a:p>
          <a:p>
            <a:pPr algn="l"/>
            <a:r>
              <a:rPr lang="en-US" dirty="0" smtClean="0"/>
              <a:t>Country    int64 </a:t>
            </a:r>
          </a:p>
          <a:p>
            <a:pPr algn="l"/>
            <a:r>
              <a:rPr lang="en-US" dirty="0" smtClean="0"/>
              <a:t>city            int64 </a:t>
            </a:r>
          </a:p>
          <a:p>
            <a:pPr algn="l"/>
            <a:r>
              <a:rPr lang="en-US" dirty="0" smtClean="0"/>
              <a:t>area          int64 </a:t>
            </a:r>
          </a:p>
          <a:p>
            <a:pPr algn="l"/>
            <a:r>
              <a:rPr lang="en-US" dirty="0" smtClean="0"/>
              <a:t>direction  int64 </a:t>
            </a:r>
          </a:p>
          <a:p>
            <a:pPr algn="l"/>
            <a:r>
              <a:rPr lang="en-US" dirty="0" smtClean="0"/>
              <a:t>dist            float64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84909" y="387927"/>
            <a:ext cx="11222182" cy="5971309"/>
          </a:xfrm>
        </p:spPr>
        <p:txBody>
          <a:bodyPr>
            <a:normAutofit fontScale="70000" lnSpcReduction="20000"/>
          </a:bodyPr>
          <a:lstStyle/>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r>
              <a:rPr lang="en-US" sz="3400" dirty="0" smtClean="0"/>
              <a:t> </a:t>
            </a:r>
            <a:r>
              <a:rPr lang="en-US" sz="2900" dirty="0" err="1" smtClean="0"/>
              <a:t>deftype:object</a:t>
            </a:r>
            <a:endParaRPr lang="en-US" sz="2900" dirty="0" smtClean="0"/>
          </a:p>
          <a:p>
            <a:pPr algn="l"/>
            <a:r>
              <a:rPr lang="en-US" sz="2900" dirty="0" err="1" smtClean="0"/>
              <a:t>df,isnull</a:t>
            </a:r>
            <a:r>
              <a:rPr lang="en-US" sz="2900" dirty="0" smtClean="0"/>
              <a:t>().sum()</a:t>
            </a:r>
          </a:p>
          <a:p>
            <a:pPr algn="l"/>
            <a:endParaRPr lang="en-US" dirty="0" smtClean="0"/>
          </a:p>
          <a:p>
            <a:pPr algn="l"/>
            <a:r>
              <a:rPr lang="en-US" dirty="0" smtClean="0"/>
              <a:t>OUTPUT:</a:t>
            </a:r>
          </a:p>
          <a:p>
            <a:pPr algn="l"/>
            <a:r>
              <a:rPr lang="en-US" dirty="0" smtClean="0"/>
              <a:t>Lat                 0</a:t>
            </a:r>
          </a:p>
          <a:p>
            <a:pPr algn="l"/>
            <a:r>
              <a:rPr lang="en-US" dirty="0" smtClean="0"/>
              <a:t> long              0 </a:t>
            </a:r>
          </a:p>
          <a:p>
            <a:pPr algn="l"/>
            <a:r>
              <a:rPr lang="en-US" dirty="0" smtClean="0"/>
              <a:t>Country        0 </a:t>
            </a:r>
          </a:p>
          <a:p>
            <a:pPr algn="l"/>
            <a:r>
              <a:rPr lang="en-US" dirty="0" smtClean="0"/>
              <a:t>City                0 </a:t>
            </a:r>
          </a:p>
          <a:p>
            <a:pPr algn="l"/>
            <a:r>
              <a:rPr lang="en-US" dirty="0" smtClean="0"/>
              <a:t>Area              0 </a:t>
            </a:r>
          </a:p>
          <a:p>
            <a:pPr algn="l"/>
            <a:r>
              <a:rPr lang="en-US" dirty="0" smtClean="0"/>
              <a:t>Direction      0 </a:t>
            </a:r>
          </a:p>
          <a:p>
            <a:pPr algn="l"/>
            <a:r>
              <a:rPr lang="en-US" dirty="0" smtClean="0"/>
              <a:t>Dist                 13945 </a:t>
            </a:r>
          </a:p>
          <a:p>
            <a:pPr algn="l"/>
            <a:r>
              <a:rPr lang="en-US" dirty="0" smtClean="0"/>
              <a:t>Depth            0 </a:t>
            </a:r>
          </a:p>
        </p:txBody>
      </p:sp>
      <p:sp>
        <p:nvSpPr>
          <p:cNvPr id="4" name="Rectangle 3"/>
          <p:cNvSpPr/>
          <p:nvPr/>
        </p:nvSpPr>
        <p:spPr>
          <a:xfrm>
            <a:off x="540327" y="540331"/>
            <a:ext cx="8603673" cy="2308324"/>
          </a:xfrm>
          <a:prstGeom prst="rect">
            <a:avLst/>
          </a:prstGeom>
        </p:spPr>
        <p:txBody>
          <a:bodyPr wrap="square">
            <a:spAutoFit/>
          </a:bodyPr>
          <a:lstStyle/>
          <a:p>
            <a:r>
              <a:rPr lang="en-US" sz="1600" dirty="0" smtClean="0"/>
              <a:t>depth        float64 </a:t>
            </a:r>
          </a:p>
          <a:p>
            <a:r>
              <a:rPr lang="en-US" sz="1600" dirty="0" err="1" smtClean="0"/>
              <a:t>Xm</a:t>
            </a:r>
            <a:r>
              <a:rPr lang="en-US" sz="1600" dirty="0" smtClean="0"/>
              <a:t>             float64 </a:t>
            </a:r>
          </a:p>
          <a:p>
            <a:r>
              <a:rPr lang="en-US" sz="1600" dirty="0" err="1" smtClean="0"/>
              <a:t>Md</a:t>
            </a:r>
            <a:r>
              <a:rPr lang="en-US" sz="1600" dirty="0" smtClean="0"/>
              <a:t>             float64 </a:t>
            </a:r>
          </a:p>
          <a:p>
            <a:r>
              <a:rPr lang="en-US" sz="1600" dirty="0" err="1" smtClean="0"/>
              <a:t>richter</a:t>
            </a:r>
            <a:r>
              <a:rPr lang="en-US" sz="1600" dirty="0" smtClean="0"/>
              <a:t>       float64 </a:t>
            </a:r>
          </a:p>
          <a:p>
            <a:r>
              <a:rPr lang="en-US" sz="1600" dirty="0" smtClean="0"/>
              <a:t>Mw            float64 </a:t>
            </a:r>
          </a:p>
          <a:p>
            <a:r>
              <a:rPr lang="en-US" sz="1600" dirty="0" smtClean="0"/>
              <a:t>Ms              float64 </a:t>
            </a:r>
          </a:p>
          <a:p>
            <a:r>
              <a:rPr lang="en-US" sz="1600" dirty="0" err="1" smtClean="0"/>
              <a:t>mb</a:t>
            </a:r>
            <a:r>
              <a:rPr lang="en-US" sz="1600" dirty="0" smtClean="0"/>
              <a:t>             float64</a:t>
            </a:r>
          </a:p>
          <a:p>
            <a:r>
              <a:rPr lang="en-US" sz="1600" dirty="0" smtClean="0"/>
              <a:t>timestamp  float64</a:t>
            </a:r>
          </a:p>
          <a:p>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0BAA5F4-6DB4-5CFD-646B-F6BD84743661}"/>
              </a:ext>
            </a:extLst>
          </p:cNvPr>
          <p:cNvSpPr txBox="1"/>
          <p:nvPr/>
        </p:nvSpPr>
        <p:spPr>
          <a:xfrm>
            <a:off x="147735" y="394692"/>
            <a:ext cx="11392678" cy="6463308"/>
          </a:xfrm>
          <a:prstGeom prst="rect">
            <a:avLst/>
          </a:prstGeom>
          <a:noFill/>
        </p:spPr>
        <p:txBody>
          <a:bodyPr wrap="square">
            <a:spAutoFit/>
          </a:bodyPr>
          <a:lstStyle/>
          <a:p>
            <a:r>
              <a:rPr lang="en-US" sz="1800" b="1" dirty="0"/>
              <a:t>4.Machine Learning Models:</a:t>
            </a:r>
          </a:p>
          <a:p>
            <a:pPr marL="285750" indent="-285750">
              <a:buFont typeface="Arial" panose="020B0604020202020204" pitchFamily="34" charset="0"/>
              <a:buChar char="•"/>
            </a:pPr>
            <a:r>
              <a:rPr lang="en-US" sz="1800" dirty="0"/>
              <a:t>Split your data into training and testing sets.</a:t>
            </a:r>
          </a:p>
          <a:p>
            <a:pPr marL="285750" indent="-285750">
              <a:buFont typeface="Arial" panose="020B0604020202020204" pitchFamily="34" charset="0"/>
              <a:buChar char="•"/>
            </a:pPr>
            <a:r>
              <a:rPr lang="en-US" sz="1800" dirty="0"/>
              <a:t>Experiment with various machine learning algorithms like Random Forest, Support Vector Machines, or Neural Networks.</a:t>
            </a:r>
          </a:p>
          <a:p>
            <a:pPr marL="285750" indent="-285750">
              <a:buFont typeface="Arial" panose="020B0604020202020204" pitchFamily="34" charset="0"/>
              <a:buChar char="•"/>
            </a:pPr>
            <a:r>
              <a:rPr lang="en-US" sz="1800" dirty="0"/>
              <a:t>Train the model on your training data and tune hyperparameters to optimize performance.</a:t>
            </a:r>
          </a:p>
          <a:p>
            <a:pPr marL="285750" indent="-285750">
              <a:buFont typeface="Arial" panose="020B0604020202020204" pitchFamily="34" charset="0"/>
              <a:buChar char="•"/>
            </a:pPr>
            <a:endParaRPr lang="en-US" sz="1800" dirty="0"/>
          </a:p>
          <a:p>
            <a:r>
              <a:rPr lang="en-US" b="1" dirty="0"/>
              <a:t>5.</a:t>
            </a:r>
            <a:r>
              <a:rPr lang="en-US" sz="1800" b="1" dirty="0"/>
              <a:t>Time-Series Analysis:</a:t>
            </a:r>
          </a:p>
          <a:p>
            <a:pPr marL="285750" indent="-285750">
              <a:buFont typeface="Arial" panose="020B0604020202020204" pitchFamily="34" charset="0"/>
              <a:buChar char="•"/>
            </a:pPr>
            <a:r>
              <a:rPr lang="en-US" sz="1800" dirty="0"/>
              <a:t>Consider using time-series analysis techniques if your data includes temporal patterns.</a:t>
            </a:r>
          </a:p>
          <a:p>
            <a:pPr marL="285750" indent="-285750">
              <a:buFont typeface="Arial" panose="020B0604020202020204" pitchFamily="34" charset="0"/>
              <a:buChar char="•"/>
            </a:pPr>
            <a:r>
              <a:rPr lang="en-US" sz="1800" dirty="0"/>
              <a:t>You can use libraries like pandas and </a:t>
            </a:r>
            <a:r>
              <a:rPr lang="en-US" sz="1800" dirty="0" err="1"/>
              <a:t>statsmodels</a:t>
            </a:r>
            <a:r>
              <a:rPr lang="en-US" sz="1800" dirty="0"/>
              <a:t> for time-series analysis.</a:t>
            </a:r>
          </a:p>
          <a:p>
            <a:endParaRPr lang="en-US" sz="1800" dirty="0"/>
          </a:p>
          <a:p>
            <a:r>
              <a:rPr lang="en-US" sz="1800" b="1" dirty="0"/>
              <a:t>6.Evaluation:</a:t>
            </a:r>
          </a:p>
          <a:p>
            <a:pPr marL="285750" indent="-285750">
              <a:buFont typeface="Arial" panose="020B0604020202020204" pitchFamily="34" charset="0"/>
              <a:buChar char="•"/>
            </a:pPr>
            <a:r>
              <a:rPr lang="en-US" sz="1800" dirty="0"/>
              <a:t>Assess the model's performance using appropriate metrics like Mean Absolute Error (MAE) or Mean Squared Error (MSE).</a:t>
            </a:r>
          </a:p>
          <a:p>
            <a:pPr marL="285750" indent="-285750">
              <a:buFont typeface="Arial" panose="020B0604020202020204" pitchFamily="34" charset="0"/>
              <a:buChar char="•"/>
            </a:pPr>
            <a:r>
              <a:rPr lang="en-US" sz="1800" dirty="0"/>
              <a:t>Perform cross-validation to ensure the model's generalization ability.</a:t>
            </a:r>
          </a:p>
          <a:p>
            <a:pPr marL="285750" indent="-285750">
              <a:buFont typeface="Arial" panose="020B0604020202020204" pitchFamily="34" charset="0"/>
              <a:buChar char="•"/>
            </a:pPr>
            <a:endParaRPr lang="en-US" sz="1800" dirty="0"/>
          </a:p>
          <a:p>
            <a:r>
              <a:rPr lang="en-US" b="1" dirty="0"/>
              <a:t>7.</a:t>
            </a:r>
            <a:r>
              <a:rPr lang="en-US" sz="1800" b="1" dirty="0"/>
              <a:t>Deployment</a:t>
            </a:r>
            <a:r>
              <a:rPr lang="en-US" sz="1800" dirty="0"/>
              <a:t>:</a:t>
            </a:r>
          </a:p>
          <a:p>
            <a:pPr marL="285750" indent="-285750">
              <a:buFont typeface="Arial" panose="020B0604020202020204" pitchFamily="34" charset="0"/>
              <a:buChar char="•"/>
            </a:pPr>
            <a:r>
              <a:rPr lang="en-US" sz="1800" dirty="0"/>
              <a:t>Once you have a model with satisfactory performance, deploy it for real-time or batch prediction. You can use frameworks like Flask or Django for building APIs.</a:t>
            </a:r>
          </a:p>
          <a:p>
            <a:endParaRPr lang="en-US" sz="1800" dirty="0"/>
          </a:p>
          <a:p>
            <a:r>
              <a:rPr lang="en-US" b="1" dirty="0"/>
              <a:t>8.</a:t>
            </a:r>
            <a:r>
              <a:rPr lang="en-US" sz="1800" b="1" dirty="0"/>
              <a:t>Monitoring</a:t>
            </a:r>
            <a:r>
              <a:rPr lang="en-US" sz="1800" dirty="0"/>
              <a:t>:</a:t>
            </a:r>
          </a:p>
          <a:p>
            <a:pPr marL="285750" indent="-285750">
              <a:buFont typeface="Arial" panose="020B0604020202020204" pitchFamily="34" charset="0"/>
              <a:buChar char="•"/>
            </a:pPr>
            <a:r>
              <a:rPr lang="en-US" sz="1800" dirty="0"/>
              <a:t>Continuously monitor the model's performance and update it as more data becomes available.</a:t>
            </a:r>
          </a:p>
          <a:p>
            <a:pPr marL="285750" indent="-285750">
              <a:buFont typeface="Arial" panose="020B0604020202020204" pitchFamily="34" charset="0"/>
              <a:buChar char="•"/>
            </a:pPr>
            <a:endParaRPr lang="en-US" sz="1800" dirty="0"/>
          </a:p>
          <a:p>
            <a:endParaRPr lang="en-US" sz="1800" dirty="0"/>
          </a:p>
        </p:txBody>
      </p:sp>
    </p:spTree>
    <p:extLst>
      <p:ext uri="{BB962C8B-B14F-4D97-AF65-F5344CB8AC3E}">
        <p14:creationId xmlns="" xmlns:p14="http://schemas.microsoft.com/office/powerpoint/2010/main" val="35931653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3345" y="457199"/>
            <a:ext cx="11194473" cy="6123709"/>
          </a:xfrm>
        </p:spPr>
        <p:txBody>
          <a:bodyPr>
            <a:normAutofit fontScale="85000" lnSpcReduction="20000"/>
          </a:bodyPr>
          <a:lstStyle/>
          <a:p>
            <a:pPr algn="l"/>
            <a:r>
              <a:rPr lang="en-US" dirty="0" err="1" smtClean="0"/>
              <a:t>Xm</a:t>
            </a:r>
            <a:r>
              <a:rPr lang="en-US" dirty="0" smtClean="0"/>
              <a:t>              0</a:t>
            </a:r>
          </a:p>
          <a:p>
            <a:pPr algn="l"/>
            <a:r>
              <a:rPr lang="en-US" dirty="0" smtClean="0"/>
              <a:t> </a:t>
            </a:r>
            <a:r>
              <a:rPr lang="en-US" dirty="0" err="1" smtClean="0"/>
              <a:t>md</a:t>
            </a:r>
            <a:r>
              <a:rPr lang="en-US" dirty="0" smtClean="0"/>
              <a:t>             0 </a:t>
            </a:r>
          </a:p>
          <a:p>
            <a:pPr algn="l"/>
            <a:r>
              <a:rPr lang="en-US" dirty="0" smtClean="0"/>
              <a:t>Richter       0 </a:t>
            </a:r>
          </a:p>
          <a:p>
            <a:pPr algn="l"/>
            <a:r>
              <a:rPr lang="en-US" dirty="0" smtClean="0"/>
              <a:t>mw             19004 </a:t>
            </a:r>
          </a:p>
          <a:p>
            <a:pPr algn="l"/>
            <a:r>
              <a:rPr lang="en-US" dirty="0" smtClean="0"/>
              <a:t>Ms               0 </a:t>
            </a:r>
          </a:p>
          <a:p>
            <a:pPr algn="l"/>
            <a:r>
              <a:rPr lang="en-US" dirty="0" err="1" smtClean="0"/>
              <a:t>mb</a:t>
            </a:r>
            <a:r>
              <a:rPr lang="en-US" dirty="0" smtClean="0"/>
              <a:t>               0</a:t>
            </a:r>
          </a:p>
          <a:p>
            <a:pPr algn="l"/>
            <a:r>
              <a:rPr lang="en-US" dirty="0" smtClean="0"/>
              <a:t>Timestamp 0</a:t>
            </a:r>
          </a:p>
          <a:p>
            <a:pPr algn="l"/>
            <a:r>
              <a:rPr lang="en-US" dirty="0" smtClean="0"/>
              <a:t> </a:t>
            </a:r>
            <a:r>
              <a:rPr lang="en-US" dirty="0" err="1" smtClean="0"/>
              <a:t>dtype</a:t>
            </a:r>
            <a:r>
              <a:rPr lang="en-US" dirty="0" smtClean="0"/>
              <a:t>: int64</a:t>
            </a:r>
          </a:p>
          <a:p>
            <a:pPr algn="l"/>
            <a:r>
              <a:rPr lang="en-US" sz="2800" dirty="0" smtClean="0"/>
              <a:t># Imputing Missing Values with Mean</a:t>
            </a:r>
          </a:p>
          <a:p>
            <a:pPr algn="l"/>
            <a:r>
              <a:rPr lang="en-US" dirty="0" smtClean="0"/>
              <a:t> </a:t>
            </a:r>
            <a:r>
              <a:rPr lang="en-US" dirty="0" err="1" smtClean="0"/>
              <a:t>si</a:t>
            </a:r>
            <a:r>
              <a:rPr lang="en-US" dirty="0" smtClean="0"/>
              <a:t>=</a:t>
            </a:r>
            <a:r>
              <a:rPr lang="en-US" dirty="0" err="1" smtClean="0"/>
              <a:t>SimpleImputer</a:t>
            </a:r>
            <a:r>
              <a:rPr lang="en-US" dirty="0" smtClean="0"/>
              <a:t>(</a:t>
            </a:r>
            <a:r>
              <a:rPr lang="en-US" dirty="0" err="1" smtClean="0"/>
              <a:t>missing_values</a:t>
            </a:r>
            <a:r>
              <a:rPr lang="en-US" dirty="0" smtClean="0"/>
              <a:t> = np.nan, strategy="mean") </a:t>
            </a:r>
          </a:p>
          <a:p>
            <a:pPr algn="l"/>
            <a:r>
              <a:rPr lang="en-US" dirty="0" smtClean="0"/>
              <a:t>si.fit(</a:t>
            </a:r>
            <a:r>
              <a:rPr lang="en-US" dirty="0" err="1" smtClean="0"/>
              <a:t>df</a:t>
            </a:r>
            <a:r>
              <a:rPr lang="en-US" dirty="0" smtClean="0"/>
              <a:t>[["</a:t>
            </a:r>
            <a:r>
              <a:rPr lang="en-US" dirty="0" err="1" smtClean="0"/>
              <a:t>dist","mw</a:t>
            </a:r>
            <a:r>
              <a:rPr lang="en-US" dirty="0" smtClean="0"/>
              <a:t>"]]) </a:t>
            </a:r>
          </a:p>
          <a:p>
            <a:pPr algn="l"/>
            <a:r>
              <a:rPr lang="en-US" dirty="0" err="1" smtClean="0"/>
              <a:t>df</a:t>
            </a:r>
            <a:r>
              <a:rPr lang="en-US" dirty="0" smtClean="0"/>
              <a:t>[["</a:t>
            </a:r>
            <a:r>
              <a:rPr lang="en-US" dirty="0" err="1" smtClean="0"/>
              <a:t>dist","mw</a:t>
            </a:r>
            <a:r>
              <a:rPr lang="en-US" dirty="0" smtClean="0"/>
              <a:t>"]] = </a:t>
            </a:r>
            <a:r>
              <a:rPr lang="en-US" dirty="0" err="1" smtClean="0"/>
              <a:t>si.transform</a:t>
            </a:r>
            <a:r>
              <a:rPr lang="en-US" dirty="0" smtClean="0"/>
              <a:t>(</a:t>
            </a:r>
            <a:r>
              <a:rPr lang="en-US" dirty="0" err="1" smtClean="0"/>
              <a:t>df</a:t>
            </a:r>
            <a:r>
              <a:rPr lang="en-US" dirty="0" smtClean="0"/>
              <a:t>[["</a:t>
            </a:r>
            <a:r>
              <a:rPr lang="en-US" dirty="0" err="1" smtClean="0"/>
              <a:t>dist","mw</a:t>
            </a:r>
            <a:r>
              <a:rPr lang="en-US" dirty="0" smtClean="0"/>
              <a:t>"]]) </a:t>
            </a:r>
          </a:p>
          <a:p>
            <a:pPr algn="l"/>
            <a:r>
              <a:rPr lang="en-US" dirty="0" err="1" smtClean="0"/>
              <a:t>df.isnull</a:t>
            </a:r>
            <a:r>
              <a:rPr lang="en-US" dirty="0" smtClean="0"/>
              <a:t>().sum() </a:t>
            </a:r>
          </a:p>
          <a:p>
            <a:pPr algn="l"/>
            <a:r>
              <a:rPr lang="en-US" dirty="0" smtClean="0"/>
              <a:t>Lat         0</a:t>
            </a:r>
          </a:p>
          <a:p>
            <a:pPr algn="l"/>
            <a:r>
              <a:rPr lang="en-US" dirty="0" smtClean="0"/>
              <a:t> long      0 </a:t>
            </a:r>
          </a:p>
          <a:p>
            <a:pPr algn="l"/>
            <a:r>
              <a:rPr lang="en-US" dirty="0" smtClean="0"/>
              <a:t>country 0 </a:t>
            </a:r>
          </a:p>
          <a:p>
            <a:pPr algn="l"/>
            <a:r>
              <a:rPr lang="en-US" dirty="0" smtClean="0"/>
              <a:t>City        0</a:t>
            </a:r>
          </a:p>
          <a:p>
            <a:pPr algn="l"/>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29491" y="374073"/>
            <a:ext cx="11333018" cy="6137563"/>
          </a:xfrm>
        </p:spPr>
        <p:txBody>
          <a:bodyPr>
            <a:normAutofit fontScale="92500" lnSpcReduction="10000"/>
          </a:bodyPr>
          <a:lstStyle/>
          <a:p>
            <a:pPr algn="l"/>
            <a:r>
              <a:rPr lang="en-US" dirty="0" smtClean="0"/>
              <a:t>area             0 </a:t>
            </a:r>
          </a:p>
          <a:p>
            <a:pPr algn="l"/>
            <a:r>
              <a:rPr lang="en-US" dirty="0" smtClean="0"/>
              <a:t>Direction     0 </a:t>
            </a:r>
          </a:p>
          <a:p>
            <a:pPr algn="l"/>
            <a:r>
              <a:rPr lang="en-US" dirty="0" smtClean="0"/>
              <a:t>dist               0 </a:t>
            </a:r>
          </a:p>
          <a:p>
            <a:pPr algn="l"/>
            <a:r>
              <a:rPr lang="en-US" dirty="0" smtClean="0"/>
              <a:t>Depth          0 </a:t>
            </a:r>
          </a:p>
          <a:p>
            <a:pPr algn="l"/>
            <a:r>
              <a:rPr lang="en-US" dirty="0" err="1" smtClean="0"/>
              <a:t>Xm</a:t>
            </a:r>
            <a:r>
              <a:rPr lang="en-US" dirty="0" smtClean="0"/>
              <a:t>               0 </a:t>
            </a:r>
          </a:p>
          <a:p>
            <a:pPr algn="l"/>
            <a:r>
              <a:rPr lang="en-US" dirty="0" err="1" smtClean="0"/>
              <a:t>md</a:t>
            </a:r>
            <a:r>
              <a:rPr lang="en-US" dirty="0" smtClean="0"/>
              <a:t>               0</a:t>
            </a:r>
          </a:p>
          <a:p>
            <a:pPr algn="l"/>
            <a:r>
              <a:rPr lang="en-US" dirty="0" smtClean="0"/>
              <a:t> </a:t>
            </a:r>
            <a:r>
              <a:rPr lang="en-US" dirty="0" err="1" smtClean="0"/>
              <a:t>richter</a:t>
            </a:r>
            <a:r>
              <a:rPr lang="en-US" dirty="0" smtClean="0"/>
              <a:t>         0 </a:t>
            </a:r>
          </a:p>
          <a:p>
            <a:pPr algn="l"/>
            <a:r>
              <a:rPr lang="en-US" dirty="0" smtClean="0"/>
              <a:t>mw               0 </a:t>
            </a:r>
          </a:p>
          <a:p>
            <a:pPr algn="l"/>
            <a:r>
              <a:rPr lang="en-US" dirty="0" smtClean="0"/>
              <a:t>Ms                0</a:t>
            </a:r>
          </a:p>
          <a:p>
            <a:pPr algn="l"/>
            <a:r>
              <a:rPr lang="en-US" dirty="0" smtClean="0"/>
              <a:t> </a:t>
            </a:r>
            <a:r>
              <a:rPr lang="en-US" dirty="0" err="1" smtClean="0"/>
              <a:t>mb</a:t>
            </a:r>
            <a:r>
              <a:rPr lang="en-US" dirty="0" smtClean="0"/>
              <a:t>               0 </a:t>
            </a:r>
          </a:p>
          <a:p>
            <a:pPr algn="l"/>
            <a:r>
              <a:rPr lang="en-US" dirty="0" smtClean="0"/>
              <a:t>Timestamp 0 </a:t>
            </a:r>
          </a:p>
          <a:p>
            <a:pPr algn="l"/>
            <a:r>
              <a:rPr lang="en-US" dirty="0" err="1" smtClean="0"/>
              <a:t>dtype</a:t>
            </a:r>
            <a:r>
              <a:rPr lang="en-US" dirty="0" smtClean="0"/>
              <a:t>: int64   </a:t>
            </a:r>
          </a:p>
          <a:p>
            <a:pPr algn="l"/>
            <a:r>
              <a:rPr lang="en-US" sz="2800" b="1" dirty="0" smtClean="0"/>
              <a:t>Data Visualization </a:t>
            </a:r>
          </a:p>
          <a:p>
            <a:pPr algn="l"/>
            <a:r>
              <a:rPr lang="en-US" dirty="0" smtClean="0"/>
              <a:t>import </a:t>
            </a:r>
            <a:r>
              <a:rPr lang="en-US" dirty="0" err="1" smtClean="0"/>
              <a:t>plotly.express</a:t>
            </a:r>
            <a:r>
              <a:rPr lang="en-US" dirty="0" smtClean="0"/>
              <a:t> as </a:t>
            </a:r>
            <a:r>
              <a:rPr lang="en-US" dirty="0" err="1" smtClean="0"/>
              <a:t>px</a:t>
            </a:r>
            <a:endParaRPr lang="en-US" dirty="0" smtClean="0"/>
          </a:p>
          <a:p>
            <a:pPr algn="l"/>
            <a:r>
              <a:rPr lang="en-US" dirty="0" smtClean="0"/>
              <a:t> </a:t>
            </a:r>
            <a:r>
              <a:rPr lang="en-US" dirty="0" err="1" smtClean="0"/>
              <a:t>px.scatter</a:t>
            </a:r>
            <a:r>
              <a:rPr lang="en-US" dirty="0" smtClean="0"/>
              <a:t>(</a:t>
            </a:r>
            <a:r>
              <a:rPr lang="en-US" dirty="0" err="1" smtClean="0"/>
              <a:t>df</a:t>
            </a:r>
            <a:r>
              <a:rPr lang="en-US" dirty="0" smtClean="0"/>
              <a:t>, x='</a:t>
            </a:r>
            <a:r>
              <a:rPr lang="en-US" dirty="0" err="1" smtClean="0"/>
              <a:t>richter',y</a:t>
            </a:r>
            <a:r>
              <a:rPr lang="en-US" dirty="0" smtClean="0"/>
              <a:t>='</a:t>
            </a:r>
            <a:r>
              <a:rPr lang="en-US" dirty="0" err="1" smtClean="0"/>
              <a:t>xm</a:t>
            </a:r>
            <a:r>
              <a:rPr lang="en-US" dirty="0" smtClean="0"/>
              <a:t>', color="direction")</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84909" y="387927"/>
            <a:ext cx="11263746" cy="6179128"/>
          </a:xfrm>
        </p:spPr>
        <p:txBody>
          <a:bodyPr/>
          <a:lstStyle/>
          <a:p>
            <a:pPr algn="l"/>
            <a:r>
              <a:rPr lang="en-US" dirty="0" err="1" smtClean="0"/>
              <a:t>plt.figure</a:t>
            </a:r>
            <a:r>
              <a:rPr lang="en-US" dirty="0" smtClean="0"/>
              <a:t>(</a:t>
            </a:r>
            <a:r>
              <a:rPr lang="en-US" dirty="0" err="1" smtClean="0"/>
              <a:t>figsize</a:t>
            </a:r>
            <a:r>
              <a:rPr lang="en-US" dirty="0" smtClean="0"/>
              <a:t>=(7,7)) </a:t>
            </a:r>
          </a:p>
          <a:p>
            <a:pPr algn="l"/>
            <a:r>
              <a:rPr lang="en-US" dirty="0" err="1" smtClean="0"/>
              <a:t>sns.histplot</a:t>
            </a:r>
            <a:r>
              <a:rPr lang="en-US" dirty="0" smtClean="0"/>
              <a:t>(data=</a:t>
            </a:r>
            <a:r>
              <a:rPr lang="en-US" dirty="0" err="1" smtClean="0"/>
              <a:t>df</a:t>
            </a:r>
            <a:r>
              <a:rPr lang="en-US" dirty="0" smtClean="0"/>
              <a:t>, x='depth', hue='</a:t>
            </a:r>
            <a:r>
              <a:rPr lang="en-US" dirty="0" err="1" smtClean="0"/>
              <a:t>direction',palette</a:t>
            </a:r>
            <a:r>
              <a:rPr lang="en-US" dirty="0" smtClean="0"/>
              <a:t> = 'Accent')</a:t>
            </a:r>
          </a:p>
          <a:p>
            <a:pPr algn="l"/>
            <a:r>
              <a:rPr lang="en-US" dirty="0" smtClean="0"/>
              <a:t> </a:t>
            </a:r>
            <a:r>
              <a:rPr lang="en-US" dirty="0" err="1" smtClean="0"/>
              <a:t>plt.show</a:t>
            </a:r>
            <a:r>
              <a:rPr lang="en-US" dirty="0" smtClean="0"/>
              <a:t>()</a:t>
            </a:r>
          </a:p>
          <a:p>
            <a:pPr algn="l"/>
            <a:endParaRPr lang="en-US" dirty="0"/>
          </a:p>
        </p:txBody>
      </p:sp>
      <p:pic>
        <p:nvPicPr>
          <p:cNvPr id="2050" name="Picture 2" descr="C:\Users\sharmila\Downloads\WhatsApp Image 2023-10-31 at 9.28.18 PM.jpeg"/>
          <p:cNvPicPr>
            <a:picLocks noChangeAspect="1" noChangeArrowheads="1"/>
          </p:cNvPicPr>
          <p:nvPr/>
        </p:nvPicPr>
        <p:blipFill>
          <a:blip r:embed="rId2"/>
          <a:srcRect/>
          <a:stretch>
            <a:fillRect/>
          </a:stretch>
        </p:blipFill>
        <p:spPr bwMode="auto">
          <a:xfrm>
            <a:off x="931843" y="2064328"/>
            <a:ext cx="7834495" cy="4447309"/>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12618" y="457200"/>
            <a:ext cx="11277600" cy="6096000"/>
          </a:xfrm>
        </p:spPr>
        <p:txBody>
          <a:bodyPr/>
          <a:lstStyle/>
          <a:p>
            <a:pPr algn="l"/>
            <a:r>
              <a:rPr lang="en-US" dirty="0" err="1" smtClean="0"/>
              <a:t>plt.figure</a:t>
            </a:r>
            <a:r>
              <a:rPr lang="en-US" dirty="0" smtClean="0"/>
              <a:t>(</a:t>
            </a:r>
            <a:r>
              <a:rPr lang="en-US" dirty="0" err="1" smtClean="0"/>
              <a:t>figsize</a:t>
            </a:r>
            <a:r>
              <a:rPr lang="en-US" dirty="0" smtClean="0"/>
              <a:t>=(7,7)) </a:t>
            </a:r>
          </a:p>
          <a:p>
            <a:pPr algn="l"/>
            <a:r>
              <a:rPr lang="en-US" dirty="0" err="1" smtClean="0"/>
              <a:t>df</a:t>
            </a:r>
            <a:r>
              <a:rPr lang="en-US" dirty="0" smtClean="0"/>
              <a:t>[['</a:t>
            </a:r>
            <a:r>
              <a:rPr lang="en-US" dirty="0" err="1" smtClean="0"/>
              <a:t>lat','long</a:t>
            </a:r>
            <a:r>
              <a:rPr lang="en-US" dirty="0" smtClean="0"/>
              <a:t>']].</a:t>
            </a:r>
            <a:r>
              <a:rPr lang="en-US" dirty="0" err="1" smtClean="0"/>
              <a:t>hist</a:t>
            </a:r>
            <a:r>
              <a:rPr lang="en-US" dirty="0" smtClean="0"/>
              <a:t>() </a:t>
            </a:r>
          </a:p>
          <a:p>
            <a:pPr algn="l"/>
            <a:r>
              <a:rPr lang="en-US" dirty="0" err="1" smtClean="0"/>
              <a:t>plt.show</a:t>
            </a:r>
            <a:r>
              <a:rPr lang="en-US" dirty="0" smtClean="0"/>
              <a:t>()</a:t>
            </a:r>
          </a:p>
          <a:p>
            <a:pPr algn="l"/>
            <a:endParaRPr lang="en-US" dirty="0"/>
          </a:p>
        </p:txBody>
      </p:sp>
      <p:pic>
        <p:nvPicPr>
          <p:cNvPr id="3074" name="Picture 2" descr="C:\Users\sharmila\Downloads\WhatsApp Image 2023-10-31 at 9.28.18 PM (1).jpeg"/>
          <p:cNvPicPr>
            <a:picLocks noChangeAspect="1" noChangeArrowheads="1"/>
          </p:cNvPicPr>
          <p:nvPr/>
        </p:nvPicPr>
        <p:blipFill>
          <a:blip r:embed="rId2"/>
          <a:srcRect/>
          <a:stretch>
            <a:fillRect/>
          </a:stretch>
        </p:blipFill>
        <p:spPr bwMode="auto">
          <a:xfrm>
            <a:off x="279427" y="1898073"/>
            <a:ext cx="9915181" cy="4475018"/>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8763" y="263235"/>
            <a:ext cx="11097491" cy="6068291"/>
          </a:xfrm>
        </p:spPr>
        <p:txBody>
          <a:bodyPr/>
          <a:lstStyle/>
          <a:p>
            <a:pPr algn="l"/>
            <a:r>
              <a:rPr lang="en-US" dirty="0" err="1" smtClean="0"/>
              <a:t>plt.figure</a:t>
            </a:r>
            <a:r>
              <a:rPr lang="en-US" dirty="0" smtClean="0"/>
              <a:t>(</a:t>
            </a:r>
            <a:r>
              <a:rPr lang="en-US" dirty="0" err="1" smtClean="0"/>
              <a:t>figsize</a:t>
            </a:r>
            <a:r>
              <a:rPr lang="en-US" dirty="0" smtClean="0"/>
              <a:t>=(15,10))</a:t>
            </a:r>
          </a:p>
          <a:p>
            <a:pPr algn="l"/>
            <a:r>
              <a:rPr lang="en-US" dirty="0" smtClean="0"/>
              <a:t> </a:t>
            </a:r>
            <a:r>
              <a:rPr lang="en-US" dirty="0" err="1" smtClean="0"/>
              <a:t>sns.countplot</a:t>
            </a:r>
            <a:r>
              <a:rPr lang="en-US" dirty="0" smtClean="0"/>
              <a:t>(</a:t>
            </a:r>
            <a:r>
              <a:rPr lang="en-US" dirty="0" err="1" smtClean="0"/>
              <a:t>df.xm</a:t>
            </a:r>
            <a:r>
              <a:rPr lang="en-US" dirty="0" smtClean="0"/>
              <a:t>) </a:t>
            </a:r>
          </a:p>
          <a:p>
            <a:pPr algn="l"/>
            <a:r>
              <a:rPr lang="en-US" dirty="0" smtClean="0"/>
              <a:t>OUTPUT:</a:t>
            </a:r>
          </a:p>
          <a:p>
            <a:pPr algn="l"/>
            <a:endParaRPr lang="en-US" dirty="0" smtClean="0"/>
          </a:p>
        </p:txBody>
      </p:sp>
      <p:pic>
        <p:nvPicPr>
          <p:cNvPr id="4098" name="Picture 2" descr="C:\Users\sharmila\Downloads\WhatsApp Image 2023-10-31 at 9.28.18 PM (2).jpeg"/>
          <p:cNvPicPr>
            <a:picLocks noChangeAspect="1" noChangeArrowheads="1"/>
          </p:cNvPicPr>
          <p:nvPr/>
        </p:nvPicPr>
        <p:blipFill>
          <a:blip r:embed="rId2"/>
          <a:srcRect/>
          <a:stretch>
            <a:fillRect/>
          </a:stretch>
        </p:blipFill>
        <p:spPr bwMode="auto">
          <a:xfrm>
            <a:off x="373207" y="1690254"/>
            <a:ext cx="10115550" cy="4825278"/>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01782" y="332509"/>
            <a:ext cx="11263745" cy="6082145"/>
          </a:xfrm>
        </p:spPr>
        <p:txBody>
          <a:bodyPr/>
          <a:lstStyle/>
          <a:p>
            <a:pPr algn="l"/>
            <a:r>
              <a:rPr lang="en-US" dirty="0" err="1" smtClean="0"/>
              <a:t>plt.figure</a:t>
            </a:r>
            <a:r>
              <a:rPr lang="en-US" dirty="0" smtClean="0"/>
              <a:t>(</a:t>
            </a:r>
            <a:r>
              <a:rPr lang="en-US" dirty="0" err="1" smtClean="0"/>
              <a:t>figsize</a:t>
            </a:r>
            <a:r>
              <a:rPr lang="en-US" dirty="0" smtClean="0"/>
              <a:t>=(10,10))</a:t>
            </a:r>
          </a:p>
          <a:p>
            <a:pPr algn="l"/>
            <a:r>
              <a:rPr lang="en-US" dirty="0" smtClean="0"/>
              <a:t> </a:t>
            </a:r>
            <a:r>
              <a:rPr lang="en-US" dirty="0" err="1" smtClean="0"/>
              <a:t>sns.distplot</a:t>
            </a:r>
            <a:r>
              <a:rPr lang="en-US" dirty="0" smtClean="0"/>
              <a:t>(</a:t>
            </a:r>
            <a:r>
              <a:rPr lang="en-US" dirty="0" err="1" smtClean="0"/>
              <a:t>df.xm</a:t>
            </a:r>
            <a:r>
              <a:rPr lang="en-US" dirty="0" smtClean="0"/>
              <a:t>)</a:t>
            </a:r>
          </a:p>
          <a:p>
            <a:pPr algn="l"/>
            <a:r>
              <a:rPr lang="en-US" dirty="0" smtClean="0"/>
              <a:t>OUTPUT: </a:t>
            </a:r>
          </a:p>
          <a:p>
            <a:pPr algn="l"/>
            <a:endParaRPr lang="en-US" dirty="0"/>
          </a:p>
        </p:txBody>
      </p:sp>
      <p:pic>
        <p:nvPicPr>
          <p:cNvPr id="5122" name="Picture 2" descr="C:\Users\sharmila\Downloads\WhatsApp Image 2023-10-31 at 9.28.17 PM.jpeg"/>
          <p:cNvPicPr>
            <a:picLocks noChangeAspect="1" noChangeArrowheads="1"/>
          </p:cNvPicPr>
          <p:nvPr/>
        </p:nvPicPr>
        <p:blipFill>
          <a:blip r:embed="rId2"/>
          <a:srcRect/>
          <a:stretch>
            <a:fillRect/>
          </a:stretch>
        </p:blipFill>
        <p:spPr bwMode="auto">
          <a:xfrm>
            <a:off x="0" y="1814945"/>
            <a:ext cx="8647451" cy="4613564"/>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84909" y="484909"/>
            <a:ext cx="11208327" cy="5999018"/>
          </a:xfrm>
        </p:spPr>
        <p:txBody>
          <a:bodyPr/>
          <a:lstStyle/>
          <a:p>
            <a:pPr algn="l"/>
            <a:r>
              <a:rPr lang="en-US" sz="2000" dirty="0" err="1" smtClean="0"/>
              <a:t>plt.figure</a:t>
            </a:r>
            <a:r>
              <a:rPr lang="en-US" sz="2000" dirty="0" smtClean="0"/>
              <a:t>(</a:t>
            </a:r>
            <a:r>
              <a:rPr lang="en-US" sz="2000" dirty="0" err="1" smtClean="0"/>
              <a:t>figsize</a:t>
            </a:r>
            <a:r>
              <a:rPr lang="en-US" sz="2000" dirty="0" smtClean="0"/>
              <a:t>=(15,10)) </a:t>
            </a:r>
          </a:p>
          <a:p>
            <a:pPr algn="l"/>
            <a:r>
              <a:rPr lang="en-US" sz="2000" dirty="0" err="1" smtClean="0"/>
              <a:t>sns.barplot</a:t>
            </a:r>
            <a:r>
              <a:rPr lang="en-US" sz="2000" dirty="0" smtClean="0"/>
              <a:t>(x=</a:t>
            </a:r>
            <a:r>
              <a:rPr lang="en-US" sz="2000" dirty="0" err="1" smtClean="0"/>
              <a:t>df</a:t>
            </a:r>
            <a:r>
              <a:rPr lang="en-US" sz="2000" dirty="0" smtClean="0"/>
              <a:t>['</a:t>
            </a:r>
            <a:r>
              <a:rPr lang="en-US" sz="2000" dirty="0" err="1" smtClean="0"/>
              <a:t>xm</a:t>
            </a:r>
            <a:r>
              <a:rPr lang="en-US" sz="2000" dirty="0" smtClean="0"/>
              <a:t>'], y=</a:t>
            </a:r>
            <a:r>
              <a:rPr lang="en-US" sz="2000" dirty="0" err="1" smtClean="0"/>
              <a:t>df</a:t>
            </a:r>
            <a:r>
              <a:rPr lang="en-US" sz="2000" dirty="0" smtClean="0"/>
              <a:t>['ms']) </a:t>
            </a:r>
          </a:p>
          <a:p>
            <a:pPr algn="l"/>
            <a:r>
              <a:rPr lang="en-US" sz="2000" dirty="0" err="1" smtClean="0"/>
              <a:t>plt.xlabel</a:t>
            </a:r>
            <a:r>
              <a:rPr lang="en-US" sz="2000" dirty="0" smtClean="0"/>
              <a:t>('</a:t>
            </a:r>
            <a:r>
              <a:rPr lang="en-US" sz="2000" dirty="0" err="1" smtClean="0"/>
              <a:t>xm</a:t>
            </a:r>
            <a:r>
              <a:rPr lang="en-US" sz="2000" dirty="0" smtClean="0"/>
              <a:t>')</a:t>
            </a:r>
          </a:p>
          <a:p>
            <a:pPr algn="l"/>
            <a:r>
              <a:rPr lang="en-US" sz="2000" dirty="0" smtClean="0"/>
              <a:t> </a:t>
            </a:r>
            <a:r>
              <a:rPr lang="en-US" sz="2000" dirty="0" err="1" smtClean="0"/>
              <a:t>plt.ylabel</a:t>
            </a:r>
            <a:r>
              <a:rPr lang="en-US" sz="2000" dirty="0" smtClean="0"/>
              <a:t>('ms')</a:t>
            </a:r>
          </a:p>
          <a:p>
            <a:pPr algn="l"/>
            <a:r>
              <a:rPr lang="en-US" dirty="0" smtClean="0"/>
              <a:t>OUTPUT: </a:t>
            </a:r>
          </a:p>
          <a:p>
            <a:pPr algn="l"/>
            <a:r>
              <a:rPr lang="en-US" dirty="0" smtClean="0"/>
              <a:t>Text(0, 0.5, 'ms')</a:t>
            </a:r>
          </a:p>
          <a:p>
            <a:pPr algn="l"/>
            <a:endParaRPr lang="en-US" dirty="0"/>
          </a:p>
        </p:txBody>
      </p:sp>
      <p:pic>
        <p:nvPicPr>
          <p:cNvPr id="6146" name="Picture 2" descr="C:\Users\sharmila\Downloads\WhatsApp Image 2023-10-31 at 9.28.17 PM (1).jpeg"/>
          <p:cNvPicPr>
            <a:picLocks noChangeAspect="1" noChangeArrowheads="1"/>
          </p:cNvPicPr>
          <p:nvPr/>
        </p:nvPicPr>
        <p:blipFill>
          <a:blip r:embed="rId2"/>
          <a:srcRect/>
          <a:stretch>
            <a:fillRect/>
          </a:stretch>
        </p:blipFill>
        <p:spPr bwMode="auto">
          <a:xfrm>
            <a:off x="494434" y="3061855"/>
            <a:ext cx="9734550" cy="3796145"/>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8763" y="346363"/>
            <a:ext cx="11208327" cy="6040581"/>
          </a:xfrm>
        </p:spPr>
        <p:txBody>
          <a:bodyPr/>
          <a:lstStyle/>
          <a:p>
            <a:pPr algn="l"/>
            <a:r>
              <a:rPr lang="en-US" dirty="0" err="1" smtClean="0"/>
              <a:t>plt.scatter</a:t>
            </a:r>
            <a:r>
              <a:rPr lang="en-US" dirty="0" smtClean="0"/>
              <a:t>(</a:t>
            </a:r>
            <a:r>
              <a:rPr lang="en-US" dirty="0" err="1" smtClean="0"/>
              <a:t>df.depth</a:t>
            </a:r>
            <a:r>
              <a:rPr lang="en-US" dirty="0" smtClean="0"/>
              <a:t>, </a:t>
            </a:r>
            <a:r>
              <a:rPr lang="en-US" dirty="0" err="1" smtClean="0"/>
              <a:t>df.xm</a:t>
            </a:r>
            <a:r>
              <a:rPr lang="en-US" dirty="0" smtClean="0"/>
              <a:t>) </a:t>
            </a:r>
          </a:p>
          <a:p>
            <a:pPr algn="l"/>
            <a:r>
              <a:rPr lang="en-US" dirty="0" err="1" smtClean="0"/>
              <a:t>plt.xlabel</a:t>
            </a:r>
            <a:r>
              <a:rPr lang="en-US" dirty="0" smtClean="0"/>
              <a:t>("Depth") </a:t>
            </a:r>
          </a:p>
          <a:p>
            <a:pPr algn="l"/>
            <a:r>
              <a:rPr lang="en-US" dirty="0" err="1" smtClean="0"/>
              <a:t>plt.ylabel</a:t>
            </a:r>
            <a:r>
              <a:rPr lang="en-US" dirty="0" smtClean="0"/>
              <a:t>("</a:t>
            </a:r>
            <a:r>
              <a:rPr lang="en-US" dirty="0" err="1" smtClean="0"/>
              <a:t>xm</a:t>
            </a:r>
            <a:r>
              <a:rPr lang="en-US" dirty="0" smtClean="0"/>
              <a:t>") </a:t>
            </a:r>
          </a:p>
          <a:p>
            <a:pPr algn="l"/>
            <a:r>
              <a:rPr lang="en-US" dirty="0" err="1" smtClean="0"/>
              <a:t>plt.show</a:t>
            </a:r>
            <a:r>
              <a:rPr lang="en-US" dirty="0" smtClean="0"/>
              <a:t>()</a:t>
            </a:r>
          </a:p>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r>
              <a:rPr lang="en-US" b="1" dirty="0" smtClean="0"/>
              <a:t>Correlation between Attributes</a:t>
            </a:r>
          </a:p>
          <a:p>
            <a:pPr algn="l"/>
            <a:r>
              <a:rPr lang="en-US" dirty="0" smtClean="0"/>
              <a:t> </a:t>
            </a:r>
            <a:r>
              <a:rPr lang="en-US" dirty="0" err="1" smtClean="0"/>
              <a:t>most_correlated</a:t>
            </a:r>
            <a:r>
              <a:rPr lang="en-US" dirty="0" smtClean="0"/>
              <a:t> = </a:t>
            </a:r>
            <a:r>
              <a:rPr lang="en-US" dirty="0" err="1" smtClean="0"/>
              <a:t>df.corr</a:t>
            </a:r>
            <a:r>
              <a:rPr lang="en-US" dirty="0" smtClean="0"/>
              <a:t>()['</a:t>
            </a:r>
            <a:r>
              <a:rPr lang="en-US" dirty="0" err="1" smtClean="0"/>
              <a:t>xm</a:t>
            </a:r>
            <a:r>
              <a:rPr lang="en-US" dirty="0" smtClean="0"/>
              <a:t>'].</a:t>
            </a:r>
            <a:r>
              <a:rPr lang="en-US" dirty="0" err="1" smtClean="0"/>
              <a:t>sort_values</a:t>
            </a:r>
            <a:r>
              <a:rPr lang="en-US" dirty="0" smtClean="0"/>
              <a:t>(ascending=False) </a:t>
            </a:r>
          </a:p>
          <a:p>
            <a:pPr algn="l"/>
            <a:r>
              <a:rPr lang="en-US" dirty="0" err="1" smtClean="0"/>
              <a:t>most_correlated</a:t>
            </a:r>
            <a:endParaRPr lang="en-US" dirty="0" smtClean="0"/>
          </a:p>
          <a:p>
            <a:pPr algn="l"/>
            <a:endParaRPr lang="en-US" dirty="0"/>
          </a:p>
        </p:txBody>
      </p:sp>
      <p:pic>
        <p:nvPicPr>
          <p:cNvPr id="7170" name="Picture 2" descr="C:\Users\sharmila\Downloads\WhatsApp Image 2023-10-31 at 9.28.17 PM (2).jpeg"/>
          <p:cNvPicPr>
            <a:picLocks noChangeAspect="1" noChangeArrowheads="1"/>
          </p:cNvPicPr>
          <p:nvPr/>
        </p:nvPicPr>
        <p:blipFill>
          <a:blip r:embed="rId2"/>
          <a:srcRect/>
          <a:stretch>
            <a:fillRect/>
          </a:stretch>
        </p:blipFill>
        <p:spPr bwMode="auto">
          <a:xfrm>
            <a:off x="453303" y="2185123"/>
            <a:ext cx="5133975" cy="278866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0219" y="277091"/>
            <a:ext cx="11305308" cy="6220691"/>
          </a:xfrm>
        </p:spPr>
        <p:txBody>
          <a:bodyPr>
            <a:normAutofit fontScale="85000" lnSpcReduction="20000"/>
          </a:bodyPr>
          <a:lstStyle/>
          <a:p>
            <a:pPr algn="l"/>
            <a:r>
              <a:rPr lang="en-US" sz="2800" b="1" dirty="0" smtClean="0"/>
              <a:t>OUTPUT: </a:t>
            </a:r>
            <a:endParaRPr lang="en-US" sz="2800" b="1" dirty="0" smtClean="0"/>
          </a:p>
          <a:p>
            <a:pPr algn="l"/>
            <a:r>
              <a:rPr lang="en-US" dirty="0" err="1" smtClean="0"/>
              <a:t>xm</a:t>
            </a:r>
            <a:r>
              <a:rPr lang="en-US" dirty="0" smtClean="0"/>
              <a:t>                     1.000000</a:t>
            </a:r>
          </a:p>
          <a:p>
            <a:pPr algn="l"/>
            <a:r>
              <a:rPr lang="en-US" dirty="0" smtClean="0"/>
              <a:t>Ms                     0.699579</a:t>
            </a:r>
          </a:p>
          <a:p>
            <a:pPr algn="l"/>
            <a:r>
              <a:rPr lang="en-US" dirty="0" err="1" smtClean="0"/>
              <a:t>mb</a:t>
            </a:r>
            <a:r>
              <a:rPr lang="en-US" dirty="0" smtClean="0"/>
              <a:t>                     0.628382</a:t>
            </a:r>
          </a:p>
          <a:p>
            <a:pPr algn="l"/>
            <a:r>
              <a:rPr lang="en-US" dirty="0" smtClean="0"/>
              <a:t> </a:t>
            </a:r>
            <a:r>
              <a:rPr lang="en-US" dirty="0" err="1" smtClean="0"/>
              <a:t>richter</a:t>
            </a:r>
            <a:r>
              <a:rPr lang="en-US" dirty="0" smtClean="0"/>
              <a:t> </a:t>
            </a:r>
            <a:r>
              <a:rPr lang="en-US" dirty="0" smtClean="0"/>
              <a:t>            0.426653 </a:t>
            </a:r>
          </a:p>
          <a:p>
            <a:pPr algn="l"/>
            <a:r>
              <a:rPr lang="en-US" dirty="0" smtClean="0"/>
              <a:t>mw                    0.420695 </a:t>
            </a:r>
          </a:p>
          <a:p>
            <a:pPr algn="l"/>
            <a:r>
              <a:rPr lang="en-US" dirty="0" smtClean="0"/>
              <a:t>Depth                0.302926</a:t>
            </a:r>
          </a:p>
          <a:p>
            <a:pPr algn="l"/>
            <a:r>
              <a:rPr lang="en-US" dirty="0" err="1" smtClean="0"/>
              <a:t>Md</a:t>
            </a:r>
            <a:r>
              <a:rPr lang="en-US" dirty="0" smtClean="0"/>
              <a:t>                     </a:t>
            </a:r>
            <a:r>
              <a:rPr lang="en-US" dirty="0" smtClean="0"/>
              <a:t>0.241432 </a:t>
            </a:r>
            <a:endParaRPr lang="en-US" dirty="0" smtClean="0"/>
          </a:p>
          <a:p>
            <a:pPr algn="l"/>
            <a:r>
              <a:rPr lang="en-US" dirty="0" smtClean="0"/>
              <a:t>area                   0.125275 </a:t>
            </a:r>
          </a:p>
          <a:p>
            <a:pPr algn="l"/>
            <a:r>
              <a:rPr lang="en-US" dirty="0" smtClean="0"/>
              <a:t>city                     0.107436 </a:t>
            </a:r>
          </a:p>
          <a:p>
            <a:pPr algn="l"/>
            <a:r>
              <a:rPr lang="en-US" dirty="0" smtClean="0"/>
              <a:t>direction           0.087696 </a:t>
            </a:r>
          </a:p>
          <a:p>
            <a:pPr algn="l"/>
            <a:r>
              <a:rPr lang="en-US" dirty="0" smtClean="0"/>
              <a:t>long                   0.071856 </a:t>
            </a:r>
          </a:p>
          <a:p>
            <a:pPr algn="l"/>
            <a:r>
              <a:rPr lang="en-US" dirty="0" smtClean="0"/>
              <a:t>Dist                   </a:t>
            </a:r>
            <a:r>
              <a:rPr lang="en-US" dirty="0" smtClean="0"/>
              <a:t>0.002853 </a:t>
            </a:r>
            <a:endParaRPr lang="en-US" dirty="0" smtClean="0"/>
          </a:p>
          <a:p>
            <a:pPr algn="l"/>
            <a:r>
              <a:rPr lang="en-US" dirty="0" smtClean="0"/>
              <a:t>lat                    -</a:t>
            </a:r>
            <a:r>
              <a:rPr lang="en-US" dirty="0" smtClean="0"/>
              <a:t>0.010347 </a:t>
            </a:r>
            <a:endParaRPr lang="en-US" dirty="0" smtClean="0"/>
          </a:p>
          <a:p>
            <a:pPr algn="l"/>
            <a:r>
              <a:rPr lang="en-US" dirty="0" smtClean="0"/>
              <a:t>country           -</a:t>
            </a:r>
            <a:r>
              <a:rPr lang="en-US" dirty="0" smtClean="0"/>
              <a:t>0.056115 </a:t>
            </a:r>
            <a:endParaRPr lang="en-US" dirty="0" smtClean="0"/>
          </a:p>
          <a:p>
            <a:pPr algn="l"/>
            <a:r>
              <a:rPr lang="en-US" dirty="0" smtClean="0"/>
              <a:t>Timestamp     </a:t>
            </a:r>
            <a:r>
              <a:rPr lang="en-US" dirty="0" smtClean="0"/>
              <a:t>-0.542092 </a:t>
            </a:r>
            <a:endParaRPr lang="en-US" dirty="0" smtClean="0"/>
          </a:p>
          <a:p>
            <a:pPr algn="l"/>
            <a:r>
              <a:rPr lang="en-US" dirty="0" smtClean="0"/>
              <a:t>Name:  </a:t>
            </a:r>
            <a:r>
              <a:rPr lang="en-US" dirty="0" err="1" smtClean="0"/>
              <a:t>xm</a:t>
            </a:r>
            <a:r>
              <a:rPr lang="en-US" dirty="0" smtClean="0"/>
              <a:t>, </a:t>
            </a:r>
            <a:r>
              <a:rPr lang="en-US" dirty="0" err="1" smtClean="0"/>
              <a:t>dtype</a:t>
            </a:r>
            <a:r>
              <a:rPr lang="en-US" dirty="0" smtClean="0"/>
              <a:t>: </a:t>
            </a:r>
            <a:r>
              <a:rPr lang="en-US" dirty="0" smtClean="0"/>
              <a:t>float64</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8655" y="318655"/>
            <a:ext cx="11305309" cy="6206836"/>
          </a:xfrm>
        </p:spPr>
        <p:txBody>
          <a:bodyPr>
            <a:normAutofit/>
          </a:bodyPr>
          <a:lstStyle/>
          <a:p>
            <a:pPr algn="l"/>
            <a:r>
              <a:rPr lang="en-US" sz="2000" dirty="0" smtClean="0"/>
              <a:t>Normalization of data</a:t>
            </a:r>
            <a:r>
              <a:rPr lang="en-US" sz="2000" dirty="0" smtClean="0"/>
              <a:t>:</a:t>
            </a:r>
          </a:p>
          <a:p>
            <a:pPr algn="l"/>
            <a:r>
              <a:rPr lang="en-US" sz="2000" dirty="0" smtClean="0"/>
              <a:t> </a:t>
            </a:r>
            <a:r>
              <a:rPr lang="en-US" sz="2000" dirty="0" smtClean="0"/>
              <a:t># Using </a:t>
            </a:r>
            <a:r>
              <a:rPr lang="en-US" sz="2000" dirty="0" err="1" smtClean="0"/>
              <a:t>MinMaxScaler</a:t>
            </a:r>
            <a:endParaRPr lang="en-US" sz="2000" dirty="0" smtClean="0"/>
          </a:p>
          <a:p>
            <a:pPr algn="l"/>
            <a:r>
              <a:rPr lang="en-US" sz="2000" dirty="0" smtClean="0"/>
              <a:t> </a:t>
            </a:r>
            <a:r>
              <a:rPr lang="en-US" sz="2000" dirty="0" err="1" smtClean="0"/>
              <a:t>scaler</a:t>
            </a:r>
            <a:r>
              <a:rPr lang="en-US" sz="2000" dirty="0" smtClean="0"/>
              <a:t> = </a:t>
            </a:r>
            <a:r>
              <a:rPr lang="en-US" sz="2000" dirty="0" err="1" smtClean="0"/>
              <a:t>preprocessing.MinMaxScaler</a:t>
            </a:r>
            <a:r>
              <a:rPr lang="en-US" sz="2000" dirty="0" smtClean="0"/>
              <a:t>() </a:t>
            </a:r>
            <a:endParaRPr lang="en-US" sz="2000" dirty="0" smtClean="0"/>
          </a:p>
          <a:p>
            <a:pPr algn="l"/>
            <a:r>
              <a:rPr lang="en-US" sz="2000" dirty="0" smtClean="0"/>
              <a:t>d </a:t>
            </a:r>
            <a:r>
              <a:rPr lang="en-US" sz="2000" dirty="0" smtClean="0"/>
              <a:t>= </a:t>
            </a:r>
            <a:r>
              <a:rPr lang="en-US" sz="2000" dirty="0" err="1" smtClean="0"/>
              <a:t>scaler.fit_transform</a:t>
            </a:r>
            <a:r>
              <a:rPr lang="en-US" sz="2000" dirty="0" smtClean="0"/>
              <a:t>(</a:t>
            </a:r>
            <a:r>
              <a:rPr lang="en-US" sz="2000" dirty="0" err="1" smtClean="0"/>
              <a:t>df</a:t>
            </a:r>
            <a:r>
              <a:rPr lang="en-US" sz="2000" dirty="0" smtClean="0"/>
              <a:t>)</a:t>
            </a:r>
          </a:p>
          <a:p>
            <a:pPr algn="l"/>
            <a:r>
              <a:rPr lang="en-US" sz="2000" dirty="0" err="1" smtClean="0"/>
              <a:t>df</a:t>
            </a:r>
            <a:r>
              <a:rPr lang="en-US" sz="2000" dirty="0" smtClean="0"/>
              <a:t> </a:t>
            </a:r>
            <a:r>
              <a:rPr lang="en-US" sz="2000" dirty="0" smtClean="0"/>
              <a:t>= </a:t>
            </a:r>
            <a:r>
              <a:rPr lang="en-US" sz="2000" dirty="0" err="1" smtClean="0"/>
              <a:t>pd.DataFrame</a:t>
            </a:r>
            <a:r>
              <a:rPr lang="en-US" sz="2000" dirty="0" smtClean="0"/>
              <a:t>(d, columns=</a:t>
            </a:r>
            <a:r>
              <a:rPr lang="en-US" sz="2000" dirty="0" err="1" smtClean="0"/>
              <a:t>df.columns</a:t>
            </a:r>
            <a:r>
              <a:rPr lang="en-US" sz="2000" dirty="0" smtClean="0"/>
              <a:t>) </a:t>
            </a:r>
            <a:endParaRPr lang="en-US" sz="2000" dirty="0" smtClean="0"/>
          </a:p>
          <a:p>
            <a:pPr algn="l"/>
            <a:r>
              <a:rPr lang="en-US" sz="2000" dirty="0" err="1" smtClean="0"/>
              <a:t>df.head</a:t>
            </a:r>
            <a:r>
              <a:rPr lang="en-US" sz="2000" dirty="0" smtClean="0"/>
              <a:t>()</a:t>
            </a:r>
          </a:p>
          <a:p>
            <a:pPr algn="l"/>
            <a:endParaRPr lang="en-US" sz="2000" dirty="0"/>
          </a:p>
        </p:txBody>
      </p:sp>
      <p:pic>
        <p:nvPicPr>
          <p:cNvPr id="1026" name="Picture 2" descr="C:\Users\sharmila\Downloads\WhatsApp Image 2023-11-01 at 6.18.35 PM.jpeg"/>
          <p:cNvPicPr>
            <a:picLocks noChangeAspect="1" noChangeArrowheads="1"/>
          </p:cNvPicPr>
          <p:nvPr/>
        </p:nvPicPr>
        <p:blipFill>
          <a:blip r:embed="rId2"/>
          <a:srcRect/>
          <a:stretch>
            <a:fillRect/>
          </a:stretch>
        </p:blipFill>
        <p:spPr bwMode="auto">
          <a:xfrm>
            <a:off x="1109743" y="2812473"/>
            <a:ext cx="8630001" cy="3810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399CEA7A-C2E2-5E0E-A835-19BB9EE72EA5}"/>
              </a:ext>
            </a:extLst>
          </p:cNvPr>
          <p:cNvSpPr>
            <a:spLocks noGrp="1"/>
          </p:cNvSpPr>
          <p:nvPr>
            <p:ph type="subTitle" idx="1"/>
          </p:nvPr>
        </p:nvSpPr>
        <p:spPr>
          <a:xfrm>
            <a:off x="180392" y="130629"/>
            <a:ext cx="11426890" cy="6186195"/>
          </a:xfrm>
        </p:spPr>
        <p:txBody>
          <a:bodyPr>
            <a:normAutofit fontScale="85000" lnSpcReduction="10000"/>
          </a:bodyPr>
          <a:lstStyle/>
          <a:p>
            <a:pPr algn="l"/>
            <a:r>
              <a:rPr lang="en-US" b="1" dirty="0"/>
              <a:t>9.</a:t>
            </a:r>
            <a:r>
              <a:rPr lang="en-US" sz="2400" b="1" dirty="0"/>
              <a:t>Visualizations:</a:t>
            </a:r>
          </a:p>
          <a:p>
            <a:pPr marL="342900" indent="-342900" algn="l">
              <a:buFont typeface="Arial" panose="020B0604020202020204" pitchFamily="34" charset="0"/>
              <a:buChar char="•"/>
            </a:pPr>
            <a:r>
              <a:rPr lang="en-US" sz="2400" dirty="0"/>
              <a:t>Create visualizations to help interpret the results and make them  understandable to non-technical users.</a:t>
            </a:r>
          </a:p>
          <a:p>
            <a:pPr algn="l"/>
            <a:r>
              <a:rPr lang="en-US" b="1" dirty="0"/>
              <a:t>10.</a:t>
            </a:r>
            <a:r>
              <a:rPr lang="en-US" sz="2400" b="1" dirty="0"/>
              <a:t>Communication and Reporting</a:t>
            </a:r>
            <a:r>
              <a:rPr lang="en-US" sz="2400" dirty="0"/>
              <a:t>:</a:t>
            </a:r>
          </a:p>
          <a:p>
            <a:pPr marL="342900" indent="-342900" algn="l">
              <a:buFont typeface="Arial" panose="020B0604020202020204" pitchFamily="34" charset="0"/>
              <a:buChar char="•"/>
            </a:pPr>
            <a:r>
              <a:rPr lang="en-US" sz="2400" dirty="0"/>
              <a:t>Share your findings and predictions with relevant stakeholders or the public in an understandable format.</a:t>
            </a:r>
          </a:p>
          <a:p>
            <a:pPr marL="342900" indent="-342900" algn="l">
              <a:buFont typeface="Arial" panose="020B0604020202020204" pitchFamily="34" charset="0"/>
              <a:buChar char="•"/>
            </a:pPr>
            <a:r>
              <a:rPr lang="en-US" sz="2400" dirty="0"/>
              <a:t>Here's a simplified example of building a basic earthquake prediction model using Python:</a:t>
            </a:r>
          </a:p>
          <a:p>
            <a:pPr algn="l"/>
            <a:r>
              <a:rPr lang="en-IN" dirty="0"/>
              <a:t>import pandas as pd</a:t>
            </a:r>
          </a:p>
          <a:p>
            <a:pPr algn="l"/>
            <a:r>
              <a:rPr lang="en-IN" dirty="0"/>
              <a:t>from </a:t>
            </a:r>
            <a:r>
              <a:rPr lang="en-IN" dirty="0" err="1"/>
              <a:t>sklearn.model_selection</a:t>
            </a:r>
            <a:r>
              <a:rPr lang="en-IN" dirty="0"/>
              <a:t> import</a:t>
            </a:r>
          </a:p>
          <a:p>
            <a:pPr algn="l"/>
            <a:r>
              <a:rPr lang="en-IN" dirty="0"/>
              <a:t> </a:t>
            </a:r>
            <a:r>
              <a:rPr lang="en-IN" dirty="0" err="1"/>
              <a:t>train_test_split</a:t>
            </a:r>
            <a:endParaRPr lang="en-IN" dirty="0"/>
          </a:p>
          <a:p>
            <a:pPr algn="l"/>
            <a:r>
              <a:rPr lang="en-IN" dirty="0"/>
              <a:t>from </a:t>
            </a:r>
            <a:r>
              <a:rPr lang="en-IN" dirty="0" err="1"/>
              <a:t>sklearn.ensemble</a:t>
            </a:r>
            <a:r>
              <a:rPr lang="en-IN" dirty="0"/>
              <a:t> import</a:t>
            </a:r>
          </a:p>
          <a:p>
            <a:pPr algn="l"/>
            <a:r>
              <a:rPr lang="en-IN" dirty="0"/>
              <a:t> </a:t>
            </a:r>
            <a:r>
              <a:rPr lang="en-IN" dirty="0" err="1"/>
              <a:t>RandomForestRegressor</a:t>
            </a:r>
            <a:endParaRPr lang="en-IN" dirty="0"/>
          </a:p>
          <a:p>
            <a:pPr algn="l"/>
            <a:r>
              <a:rPr lang="en-IN" dirty="0"/>
              <a:t>from </a:t>
            </a:r>
            <a:r>
              <a:rPr lang="en-IN" dirty="0" err="1"/>
              <a:t>sklearn.metrics</a:t>
            </a:r>
            <a:r>
              <a:rPr lang="en-IN" dirty="0"/>
              <a:t> import</a:t>
            </a:r>
          </a:p>
          <a:p>
            <a:pPr algn="l"/>
            <a:r>
              <a:rPr lang="en-IN" dirty="0"/>
              <a:t> </a:t>
            </a:r>
            <a:r>
              <a:rPr lang="en-IN" dirty="0" err="1"/>
              <a:t>mean_squared_error</a:t>
            </a:r>
            <a:endParaRPr lang="en-IN" dirty="0"/>
          </a:p>
          <a:p>
            <a:pPr algn="l"/>
            <a:r>
              <a:rPr lang="en-IN" dirty="0"/>
              <a:t># Load and preprocess your earthquake data</a:t>
            </a:r>
          </a:p>
          <a:p>
            <a:pPr algn="l"/>
            <a:r>
              <a:rPr lang="en-IN" dirty="0"/>
              <a:t>data = </a:t>
            </a:r>
            <a:r>
              <a:rPr lang="en-IN" dirty="0" err="1"/>
              <a:t>pd.read_csv</a:t>
            </a:r>
            <a:r>
              <a:rPr lang="en-IN" dirty="0"/>
              <a:t>("earthquake_data.csv")</a:t>
            </a:r>
          </a:p>
          <a:p>
            <a:pPr algn="l"/>
            <a:r>
              <a:rPr lang="en-IN" dirty="0"/>
              <a:t># Feature selection and engineering</a:t>
            </a:r>
          </a:p>
          <a:p>
            <a:pPr algn="l"/>
            <a:r>
              <a:rPr lang="en-IN" dirty="0"/>
              <a:t>features = ["latitude", "</a:t>
            </a:r>
            <a:r>
              <a:rPr lang="en-IN" dirty="0" err="1"/>
              <a:t>longitude","depth</a:t>
            </a:r>
            <a:r>
              <a:rPr lang="en-IN" dirty="0"/>
              <a:t>", "magnitude"]</a:t>
            </a:r>
          </a:p>
        </p:txBody>
      </p:sp>
    </p:spTree>
    <p:extLst>
      <p:ext uri="{BB962C8B-B14F-4D97-AF65-F5344CB8AC3E}">
        <p14:creationId xmlns="" xmlns:p14="http://schemas.microsoft.com/office/powerpoint/2010/main" val="35099795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3345" y="429491"/>
            <a:ext cx="11125200" cy="6082145"/>
          </a:xfrm>
        </p:spPr>
        <p:txBody>
          <a:bodyPr/>
          <a:lstStyle/>
          <a:p>
            <a:pPr algn="l"/>
            <a:r>
              <a:rPr lang="en-US" b="1" dirty="0" smtClean="0"/>
              <a:t>Creating Models </a:t>
            </a:r>
            <a:endParaRPr lang="en-US" b="1" dirty="0" smtClean="0"/>
          </a:p>
          <a:p>
            <a:pPr marL="457200" indent="-457200" algn="l">
              <a:buAutoNum type="arabicPeriod"/>
            </a:pPr>
            <a:r>
              <a:rPr lang="en-US" b="1" dirty="0" smtClean="0"/>
              <a:t>Linear </a:t>
            </a:r>
            <a:r>
              <a:rPr lang="en-US" b="1" dirty="0" smtClean="0"/>
              <a:t>Regression </a:t>
            </a:r>
            <a:endParaRPr lang="en-US" b="1" dirty="0" smtClean="0"/>
          </a:p>
          <a:p>
            <a:pPr marL="457200" indent="-457200" algn="l"/>
            <a:r>
              <a:rPr lang="en-US" dirty="0" smtClean="0"/>
              <a:t>from </a:t>
            </a:r>
            <a:r>
              <a:rPr lang="en-US" dirty="0" err="1" smtClean="0"/>
              <a:t>sklearn.linear_model</a:t>
            </a:r>
            <a:r>
              <a:rPr lang="en-US" dirty="0" smtClean="0"/>
              <a:t> </a:t>
            </a:r>
            <a:r>
              <a:rPr lang="en-US" dirty="0" smtClean="0"/>
              <a:t>import </a:t>
            </a:r>
            <a:r>
              <a:rPr lang="en-US" dirty="0" err="1" smtClean="0"/>
              <a:t>LinearRegression</a:t>
            </a:r>
            <a:r>
              <a:rPr lang="en-US" dirty="0" smtClean="0"/>
              <a:t> </a:t>
            </a:r>
            <a:endParaRPr lang="en-US" dirty="0" smtClean="0"/>
          </a:p>
          <a:p>
            <a:pPr marL="457200" indent="-457200" algn="l"/>
            <a:r>
              <a:rPr lang="en-US" dirty="0" smtClean="0"/>
              <a:t>start1 </a:t>
            </a:r>
            <a:r>
              <a:rPr lang="en-US" dirty="0" smtClean="0"/>
              <a:t>= </a:t>
            </a:r>
            <a:r>
              <a:rPr lang="en-US" dirty="0" err="1" smtClean="0"/>
              <a:t>time.time</a:t>
            </a:r>
            <a:r>
              <a:rPr lang="en-US" dirty="0" smtClean="0"/>
              <a:t>() </a:t>
            </a:r>
            <a:endParaRPr lang="en-US" dirty="0" smtClean="0"/>
          </a:p>
          <a:p>
            <a:pPr marL="457200" indent="-457200" algn="l"/>
            <a:r>
              <a:rPr lang="en-US" dirty="0" smtClean="0"/>
              <a:t>linear=</a:t>
            </a:r>
            <a:r>
              <a:rPr lang="en-US" dirty="0" err="1" smtClean="0"/>
              <a:t>LinearRegression</a:t>
            </a:r>
            <a:r>
              <a:rPr lang="en-US" dirty="0" smtClean="0"/>
              <a:t>() </a:t>
            </a:r>
            <a:endParaRPr lang="en-US" dirty="0" smtClean="0"/>
          </a:p>
          <a:p>
            <a:pPr marL="457200" indent="-457200" algn="l"/>
            <a:r>
              <a:rPr lang="en-US" dirty="0" smtClean="0"/>
              <a:t>linear.fit(</a:t>
            </a:r>
            <a:r>
              <a:rPr lang="en-US" dirty="0" err="1" smtClean="0"/>
              <a:t>X_train,y_train</a:t>
            </a:r>
            <a:r>
              <a:rPr lang="en-US" dirty="0" smtClean="0"/>
              <a:t>) </a:t>
            </a:r>
            <a:endParaRPr lang="en-US" dirty="0" smtClean="0"/>
          </a:p>
          <a:p>
            <a:pPr marL="457200" indent="-457200" algn="l"/>
            <a:r>
              <a:rPr lang="en-US" dirty="0" smtClean="0"/>
              <a:t>ans1 </a:t>
            </a:r>
            <a:r>
              <a:rPr lang="en-US" dirty="0" smtClean="0"/>
              <a:t>= </a:t>
            </a:r>
            <a:r>
              <a:rPr lang="en-US" dirty="0" err="1" smtClean="0"/>
              <a:t>linear.predict</a:t>
            </a:r>
            <a:r>
              <a:rPr lang="en-US" dirty="0" smtClean="0"/>
              <a:t>(</a:t>
            </a:r>
            <a:r>
              <a:rPr lang="en-US" dirty="0" err="1" smtClean="0"/>
              <a:t>X_test</a:t>
            </a:r>
            <a:r>
              <a:rPr lang="en-US" dirty="0" smtClean="0"/>
              <a:t>) </a:t>
            </a:r>
            <a:endParaRPr lang="en-US" dirty="0" smtClean="0"/>
          </a:p>
          <a:p>
            <a:pPr marL="457200" indent="-457200" algn="l"/>
            <a:r>
              <a:rPr lang="en-US" dirty="0" smtClean="0"/>
              <a:t>end1 </a:t>
            </a:r>
            <a:r>
              <a:rPr lang="en-US" dirty="0" smtClean="0"/>
              <a:t>= </a:t>
            </a:r>
            <a:r>
              <a:rPr lang="en-US" dirty="0" err="1" smtClean="0"/>
              <a:t>time.time</a:t>
            </a:r>
            <a:r>
              <a:rPr lang="en-US" dirty="0" smtClean="0"/>
              <a:t>() </a:t>
            </a:r>
            <a:endParaRPr lang="en-US" dirty="0" smtClean="0"/>
          </a:p>
          <a:p>
            <a:pPr marL="457200" indent="-457200" algn="l"/>
            <a:r>
              <a:rPr lang="en-US" dirty="0" smtClean="0"/>
              <a:t>t1 </a:t>
            </a:r>
            <a:r>
              <a:rPr lang="en-US" dirty="0" smtClean="0"/>
              <a:t>= </a:t>
            </a:r>
            <a:r>
              <a:rPr lang="en-US" dirty="0" smtClean="0"/>
              <a:t>end1-start1</a:t>
            </a:r>
          </a:p>
          <a:p>
            <a:pPr marL="457200" indent="-457200" algn="l"/>
            <a:r>
              <a:rPr lang="en-US" dirty="0" smtClean="0"/>
              <a:t>accuracy1=</a:t>
            </a:r>
            <a:r>
              <a:rPr lang="en-US" dirty="0" err="1" smtClean="0"/>
              <a:t>linear.score</a:t>
            </a:r>
            <a:r>
              <a:rPr lang="en-US" dirty="0" smtClean="0"/>
              <a:t>(</a:t>
            </a:r>
            <a:r>
              <a:rPr lang="en-US" dirty="0" err="1" smtClean="0"/>
              <a:t>X_test,y_test</a:t>
            </a:r>
            <a:r>
              <a:rPr lang="en-US" dirty="0" smtClean="0"/>
              <a:t>) </a:t>
            </a:r>
            <a:endParaRPr lang="en-US" dirty="0" smtClean="0"/>
          </a:p>
          <a:p>
            <a:pPr marL="457200" indent="-457200" algn="l"/>
            <a:r>
              <a:rPr lang="en-US" dirty="0" smtClean="0"/>
              <a:t>print</a:t>
            </a:r>
            <a:r>
              <a:rPr lang="en-US" dirty="0" smtClean="0"/>
              <a:t>("Accuracy of Linear Regression model is:",accuracy1) </a:t>
            </a:r>
            <a:endParaRPr lang="en-US" dirty="0" smtClean="0"/>
          </a:p>
          <a:p>
            <a:pPr marL="457200" indent="-457200" algn="l"/>
            <a:r>
              <a:rPr lang="en-US" b="1" dirty="0" smtClean="0"/>
              <a:t>Accuracy </a:t>
            </a:r>
            <a:r>
              <a:rPr lang="en-US" b="1" dirty="0" smtClean="0"/>
              <a:t>of Linear Regression model is: </a:t>
            </a:r>
            <a:r>
              <a:rPr lang="en-US" b="1" dirty="0" smtClean="0"/>
              <a:t>0.63134131503029</a:t>
            </a:r>
            <a:endParaRPr lang="en-US"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7927" y="332509"/>
            <a:ext cx="11222182" cy="6096000"/>
          </a:xfrm>
        </p:spPr>
        <p:txBody>
          <a:bodyPr>
            <a:normAutofit fontScale="92500" lnSpcReduction="20000"/>
          </a:bodyPr>
          <a:lstStyle/>
          <a:p>
            <a:pPr algn="l"/>
            <a:r>
              <a:rPr lang="en-US" dirty="0" smtClean="0"/>
              <a:t>from </a:t>
            </a:r>
            <a:r>
              <a:rPr lang="en-US" dirty="0" err="1" smtClean="0"/>
              <a:t>sklearn</a:t>
            </a:r>
            <a:r>
              <a:rPr lang="en-US" dirty="0" smtClean="0"/>
              <a:t> import metrics </a:t>
            </a:r>
            <a:endParaRPr lang="en-US" dirty="0" smtClean="0"/>
          </a:p>
          <a:p>
            <a:pPr algn="l"/>
            <a:r>
              <a:rPr lang="en-US" dirty="0" smtClean="0"/>
              <a:t>print</a:t>
            </a:r>
            <a:r>
              <a:rPr lang="en-US" dirty="0" smtClean="0"/>
              <a:t>("Linear Regression") </a:t>
            </a:r>
            <a:endParaRPr lang="en-US" dirty="0" smtClean="0"/>
          </a:p>
          <a:p>
            <a:pPr algn="l"/>
            <a:r>
              <a:rPr lang="en-US" dirty="0" smtClean="0"/>
              <a:t>print</a:t>
            </a:r>
            <a:r>
              <a:rPr lang="en-US" dirty="0" smtClean="0"/>
              <a:t>('Mean Absolute Error</a:t>
            </a:r>
            <a:r>
              <a:rPr lang="en-US" dirty="0" smtClean="0"/>
              <a:t>:‘, </a:t>
            </a:r>
          </a:p>
          <a:p>
            <a:pPr algn="l"/>
            <a:r>
              <a:rPr lang="en-US" dirty="0" err="1" smtClean="0"/>
              <a:t>metrics.mean_absolute_error</a:t>
            </a:r>
            <a:r>
              <a:rPr lang="en-US" dirty="0" smtClean="0"/>
              <a:t>(</a:t>
            </a:r>
            <a:r>
              <a:rPr lang="en-US" dirty="0" err="1" smtClean="0"/>
              <a:t>y_test</a:t>
            </a:r>
            <a:r>
              <a:rPr lang="en-US" dirty="0" smtClean="0"/>
              <a:t>, ans1)) </a:t>
            </a:r>
            <a:endParaRPr lang="en-US" dirty="0" smtClean="0"/>
          </a:p>
          <a:p>
            <a:pPr algn="l"/>
            <a:r>
              <a:rPr lang="en-US" dirty="0" smtClean="0"/>
              <a:t>print</a:t>
            </a:r>
            <a:r>
              <a:rPr lang="en-US" dirty="0" smtClean="0"/>
              <a:t>('Mean Squared Error:', </a:t>
            </a:r>
            <a:r>
              <a:rPr lang="en-US" dirty="0" err="1" smtClean="0"/>
              <a:t>metrics.mean_squared_error</a:t>
            </a:r>
            <a:r>
              <a:rPr lang="en-US" dirty="0" smtClean="0"/>
              <a:t>(</a:t>
            </a:r>
            <a:r>
              <a:rPr lang="en-US" dirty="0" err="1" smtClean="0"/>
              <a:t>y_test</a:t>
            </a:r>
            <a:r>
              <a:rPr lang="en-US" dirty="0" smtClean="0"/>
              <a:t>, ans1)) </a:t>
            </a:r>
            <a:endParaRPr lang="en-US" dirty="0" smtClean="0"/>
          </a:p>
          <a:p>
            <a:pPr algn="l"/>
            <a:r>
              <a:rPr lang="en-US" dirty="0" smtClean="0"/>
              <a:t>print</a:t>
            </a:r>
            <a:r>
              <a:rPr lang="en-US" dirty="0" smtClean="0"/>
              <a:t>('Root Mean Squared Error:', </a:t>
            </a:r>
            <a:endParaRPr lang="en-US" dirty="0" smtClean="0"/>
          </a:p>
          <a:p>
            <a:pPr algn="l"/>
            <a:r>
              <a:rPr lang="en-US" dirty="0" err="1" smtClean="0"/>
              <a:t>np.sqrt</a:t>
            </a:r>
            <a:r>
              <a:rPr lang="en-US" dirty="0" smtClean="0"/>
              <a:t>(</a:t>
            </a:r>
            <a:r>
              <a:rPr lang="en-US" dirty="0" err="1" smtClean="0"/>
              <a:t>metrics.mean_squared_error</a:t>
            </a:r>
            <a:r>
              <a:rPr lang="en-US" dirty="0" smtClean="0"/>
              <a:t>(</a:t>
            </a:r>
            <a:r>
              <a:rPr lang="en-US" dirty="0" err="1" smtClean="0"/>
              <a:t>y_test</a:t>
            </a:r>
            <a:r>
              <a:rPr lang="en-US" dirty="0" smtClean="0"/>
              <a:t>, ans1</a:t>
            </a:r>
            <a:r>
              <a:rPr lang="en-US" dirty="0" smtClean="0"/>
              <a:t>)))</a:t>
            </a:r>
          </a:p>
          <a:p>
            <a:pPr algn="l"/>
            <a:r>
              <a:rPr lang="en-US" b="1" dirty="0" smtClean="0"/>
              <a:t>Linear Regression </a:t>
            </a:r>
            <a:r>
              <a:rPr lang="en-US" b="1" dirty="0" smtClean="0"/>
              <a:t>:</a:t>
            </a:r>
          </a:p>
          <a:p>
            <a:pPr algn="l"/>
            <a:r>
              <a:rPr lang="en-US" dirty="0" smtClean="0"/>
              <a:t>Mean </a:t>
            </a:r>
            <a:r>
              <a:rPr lang="en-US" dirty="0" smtClean="0"/>
              <a:t>Absolute Error: 0.05878246463205686 </a:t>
            </a:r>
            <a:endParaRPr lang="en-US" dirty="0" smtClean="0"/>
          </a:p>
          <a:p>
            <a:pPr algn="l"/>
            <a:r>
              <a:rPr lang="en-US" dirty="0" smtClean="0"/>
              <a:t>Mean </a:t>
            </a:r>
            <a:r>
              <a:rPr lang="en-US" dirty="0" smtClean="0"/>
              <a:t>Squared Error: 0.00625827169726636 </a:t>
            </a:r>
            <a:endParaRPr lang="en-US" dirty="0" smtClean="0"/>
          </a:p>
          <a:p>
            <a:pPr algn="l"/>
            <a:r>
              <a:rPr lang="en-US" dirty="0" smtClean="0"/>
              <a:t>Root </a:t>
            </a:r>
            <a:r>
              <a:rPr lang="en-US" dirty="0" smtClean="0"/>
              <a:t>Mean Squared Error: </a:t>
            </a:r>
            <a:r>
              <a:rPr lang="en-US" dirty="0" smtClean="0"/>
              <a:t>0.07910923901331854</a:t>
            </a:r>
          </a:p>
          <a:p>
            <a:pPr algn="l"/>
            <a:r>
              <a:rPr lang="en-US" dirty="0" err="1" smtClean="0"/>
              <a:t>plt.plot</a:t>
            </a:r>
            <a:r>
              <a:rPr lang="en-US" dirty="0" smtClean="0"/>
              <a:t>(</a:t>
            </a:r>
            <a:r>
              <a:rPr lang="en-US" dirty="0" err="1" smtClean="0"/>
              <a:t>y_test</a:t>
            </a:r>
            <a:r>
              <a:rPr lang="en-US" dirty="0" smtClean="0"/>
              <a:t>, ans1, 'o') </a:t>
            </a:r>
            <a:endParaRPr lang="en-US" dirty="0" smtClean="0"/>
          </a:p>
          <a:p>
            <a:pPr algn="l"/>
            <a:r>
              <a:rPr lang="en-US" dirty="0" smtClean="0"/>
              <a:t>m</a:t>
            </a:r>
            <a:r>
              <a:rPr lang="en-US" dirty="0" smtClean="0"/>
              <a:t>, b = </a:t>
            </a:r>
            <a:r>
              <a:rPr lang="en-US" dirty="0" err="1" smtClean="0"/>
              <a:t>np.polyfit</a:t>
            </a:r>
            <a:r>
              <a:rPr lang="en-US" dirty="0" smtClean="0"/>
              <a:t>(y_test,ans1, 1) </a:t>
            </a:r>
            <a:endParaRPr lang="en-US" dirty="0" smtClean="0"/>
          </a:p>
          <a:p>
            <a:pPr algn="l"/>
            <a:r>
              <a:rPr lang="en-US" dirty="0" err="1" smtClean="0"/>
              <a:t>plt.plot</a:t>
            </a:r>
            <a:r>
              <a:rPr lang="en-US" dirty="0" smtClean="0"/>
              <a:t>(</a:t>
            </a:r>
            <a:r>
              <a:rPr lang="en-US" dirty="0" err="1" smtClean="0"/>
              <a:t>y_test</a:t>
            </a:r>
            <a:r>
              <a:rPr lang="en-US" dirty="0" smtClean="0"/>
              <a:t>, m*</a:t>
            </a:r>
            <a:r>
              <a:rPr lang="en-US" dirty="0" err="1" smtClean="0"/>
              <a:t>y_test</a:t>
            </a:r>
            <a:r>
              <a:rPr lang="en-US" dirty="0" smtClean="0"/>
              <a:t> + b</a:t>
            </a:r>
            <a:r>
              <a:rPr lang="en-US" dirty="0" smtClean="0"/>
              <a:t>)</a:t>
            </a:r>
          </a:p>
          <a:p>
            <a:pPr algn="l"/>
            <a:r>
              <a:rPr lang="en-US" dirty="0" err="1" smtClean="0"/>
              <a:t>plt.xlabel</a:t>
            </a:r>
            <a:r>
              <a:rPr lang="en-US" dirty="0" smtClean="0"/>
              <a:t>("Actual Magnitude") </a:t>
            </a:r>
            <a:endParaRPr lang="en-US" dirty="0" smtClean="0"/>
          </a:p>
          <a:p>
            <a:pPr algn="l"/>
            <a:r>
              <a:rPr lang="en-US" dirty="0" err="1" smtClean="0"/>
              <a:t>plt.ylabel</a:t>
            </a:r>
            <a:r>
              <a:rPr lang="en-US" dirty="0" smtClean="0"/>
              <a:t>("Predicted Magnitude")</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374073"/>
            <a:ext cx="11014364" cy="5971309"/>
          </a:xfrm>
        </p:spPr>
        <p:txBody>
          <a:bodyPr/>
          <a:lstStyle/>
          <a:p>
            <a:pPr algn="l"/>
            <a:r>
              <a:rPr lang="en-US" b="1" dirty="0" smtClean="0"/>
              <a:t>OUTPUT</a:t>
            </a:r>
            <a:r>
              <a:rPr lang="en-US" b="1" dirty="0" smtClean="0"/>
              <a:t>:</a:t>
            </a:r>
          </a:p>
          <a:p>
            <a:pPr algn="l"/>
            <a:r>
              <a:rPr lang="en-US" dirty="0" smtClean="0"/>
              <a:t> </a:t>
            </a:r>
            <a:r>
              <a:rPr lang="en-US" dirty="0" smtClean="0"/>
              <a:t>Text(0, 0.5, 'Predicted </a:t>
            </a:r>
            <a:r>
              <a:rPr lang="en-US" dirty="0" smtClean="0"/>
              <a:t>Magnitude')</a:t>
            </a:r>
          </a:p>
          <a:p>
            <a:pPr algn="l"/>
            <a:endParaRPr lang="en-US" dirty="0"/>
          </a:p>
        </p:txBody>
      </p:sp>
      <p:pic>
        <p:nvPicPr>
          <p:cNvPr id="2050" name="Picture 2" descr="C:\Users\sharmila\Downloads\WhatsApp Image 2023-11-01 at 6.37.05 PM.jpeg"/>
          <p:cNvPicPr>
            <a:picLocks noChangeAspect="1" noChangeArrowheads="1"/>
          </p:cNvPicPr>
          <p:nvPr/>
        </p:nvPicPr>
        <p:blipFill>
          <a:blip r:embed="rId2"/>
          <a:srcRect/>
          <a:stretch>
            <a:fillRect/>
          </a:stretch>
        </p:blipFill>
        <p:spPr bwMode="auto">
          <a:xfrm>
            <a:off x="415636" y="1413163"/>
            <a:ext cx="10220325" cy="4863811"/>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29491" y="290945"/>
            <a:ext cx="11277600" cy="6026728"/>
          </a:xfrm>
        </p:spPr>
        <p:txBody>
          <a:bodyPr>
            <a:normAutofit fontScale="85000" lnSpcReduction="20000"/>
          </a:bodyPr>
          <a:lstStyle/>
          <a:p>
            <a:pPr algn="l"/>
            <a:r>
              <a:rPr lang="en-US" b="1" dirty="0" smtClean="0"/>
              <a:t>2. Decision Tree </a:t>
            </a:r>
            <a:endParaRPr lang="en-US" b="1" dirty="0" smtClean="0"/>
          </a:p>
          <a:p>
            <a:pPr algn="l"/>
            <a:r>
              <a:rPr lang="en-US" dirty="0" smtClean="0"/>
              <a:t>from </a:t>
            </a:r>
            <a:r>
              <a:rPr lang="en-US" dirty="0" err="1" smtClean="0"/>
              <a:t>sklearn.tree</a:t>
            </a:r>
            <a:r>
              <a:rPr lang="en-US" dirty="0" smtClean="0"/>
              <a:t> import </a:t>
            </a:r>
            <a:r>
              <a:rPr lang="en-US" dirty="0" err="1" smtClean="0"/>
              <a:t>DecisionTreeRegressor</a:t>
            </a:r>
            <a:r>
              <a:rPr lang="en-US" dirty="0" smtClean="0"/>
              <a:t> </a:t>
            </a:r>
            <a:endParaRPr lang="en-US" dirty="0" smtClean="0"/>
          </a:p>
          <a:p>
            <a:pPr algn="l"/>
            <a:r>
              <a:rPr lang="en-US" dirty="0" smtClean="0"/>
              <a:t>start2 </a:t>
            </a:r>
            <a:r>
              <a:rPr lang="en-US" dirty="0" smtClean="0"/>
              <a:t>= </a:t>
            </a:r>
            <a:r>
              <a:rPr lang="en-US" dirty="0" err="1" smtClean="0"/>
              <a:t>time.time</a:t>
            </a:r>
            <a:r>
              <a:rPr lang="en-US" dirty="0" smtClean="0"/>
              <a:t>() </a:t>
            </a:r>
            <a:endParaRPr lang="en-US" dirty="0" smtClean="0"/>
          </a:p>
          <a:p>
            <a:pPr algn="l"/>
            <a:r>
              <a:rPr lang="en-US" dirty="0" err="1" smtClean="0"/>
              <a:t>regressor</a:t>
            </a:r>
            <a:r>
              <a:rPr lang="en-US" dirty="0" smtClean="0"/>
              <a:t> </a:t>
            </a:r>
            <a:r>
              <a:rPr lang="en-US" dirty="0" smtClean="0"/>
              <a:t>= </a:t>
            </a:r>
            <a:r>
              <a:rPr lang="en-US" dirty="0" err="1" smtClean="0"/>
              <a:t>DecisionTreeRegressor</a:t>
            </a:r>
            <a:r>
              <a:rPr lang="en-US" dirty="0" smtClean="0"/>
              <a:t>(</a:t>
            </a:r>
            <a:r>
              <a:rPr lang="en-US" dirty="0" err="1" smtClean="0"/>
              <a:t>random_state</a:t>
            </a:r>
            <a:r>
              <a:rPr lang="en-US" dirty="0" smtClean="0"/>
              <a:t> = 40) </a:t>
            </a:r>
            <a:endParaRPr lang="en-US" dirty="0" smtClean="0"/>
          </a:p>
          <a:p>
            <a:pPr algn="l"/>
            <a:r>
              <a:rPr lang="en-US" dirty="0" smtClean="0"/>
              <a:t>regressor.fit(</a:t>
            </a:r>
            <a:r>
              <a:rPr lang="en-US" dirty="0" err="1" smtClean="0"/>
              <a:t>X_train,y_train</a:t>
            </a:r>
            <a:r>
              <a:rPr lang="en-US" dirty="0" smtClean="0"/>
              <a:t>) </a:t>
            </a:r>
            <a:endParaRPr lang="en-US" dirty="0" smtClean="0"/>
          </a:p>
          <a:p>
            <a:pPr algn="l"/>
            <a:r>
              <a:rPr lang="en-US" dirty="0" smtClean="0"/>
              <a:t>ans2 </a:t>
            </a:r>
            <a:r>
              <a:rPr lang="en-US" dirty="0" smtClean="0"/>
              <a:t>= </a:t>
            </a:r>
            <a:r>
              <a:rPr lang="en-US" dirty="0" err="1" smtClean="0"/>
              <a:t>regressor.predict</a:t>
            </a:r>
            <a:r>
              <a:rPr lang="en-US" dirty="0" smtClean="0"/>
              <a:t>(</a:t>
            </a:r>
            <a:r>
              <a:rPr lang="en-US" dirty="0" err="1" smtClean="0"/>
              <a:t>X_test</a:t>
            </a:r>
            <a:r>
              <a:rPr lang="en-US" dirty="0" smtClean="0"/>
              <a:t>) </a:t>
            </a:r>
            <a:endParaRPr lang="en-US" dirty="0" smtClean="0"/>
          </a:p>
          <a:p>
            <a:pPr algn="l"/>
            <a:r>
              <a:rPr lang="en-US" dirty="0" smtClean="0"/>
              <a:t>end2 </a:t>
            </a:r>
            <a:r>
              <a:rPr lang="en-US" dirty="0" smtClean="0"/>
              <a:t>= </a:t>
            </a:r>
            <a:r>
              <a:rPr lang="en-US" dirty="0" err="1" smtClean="0"/>
              <a:t>time.time</a:t>
            </a:r>
            <a:r>
              <a:rPr lang="en-US" dirty="0" smtClean="0"/>
              <a:t>() </a:t>
            </a:r>
            <a:endParaRPr lang="en-US" dirty="0" smtClean="0"/>
          </a:p>
          <a:p>
            <a:pPr algn="l"/>
            <a:r>
              <a:rPr lang="en-US" dirty="0" smtClean="0"/>
              <a:t>t2 </a:t>
            </a:r>
            <a:r>
              <a:rPr lang="en-US" dirty="0" smtClean="0"/>
              <a:t>= end2-start2 </a:t>
            </a:r>
            <a:endParaRPr lang="en-US" dirty="0" smtClean="0"/>
          </a:p>
          <a:p>
            <a:pPr algn="l"/>
            <a:r>
              <a:rPr lang="en-US" dirty="0" smtClean="0"/>
              <a:t>accuracy2=</a:t>
            </a:r>
            <a:r>
              <a:rPr lang="en-US" dirty="0" err="1" smtClean="0"/>
              <a:t>regressor.score</a:t>
            </a:r>
            <a:r>
              <a:rPr lang="en-US" dirty="0" smtClean="0"/>
              <a:t>(</a:t>
            </a:r>
            <a:r>
              <a:rPr lang="en-US" dirty="0" err="1" smtClean="0"/>
              <a:t>X_test,y_test</a:t>
            </a:r>
            <a:r>
              <a:rPr lang="en-US" dirty="0" smtClean="0"/>
              <a:t>) </a:t>
            </a:r>
            <a:endParaRPr lang="en-US" dirty="0" smtClean="0"/>
          </a:p>
          <a:p>
            <a:pPr algn="l"/>
            <a:r>
              <a:rPr lang="en-US" dirty="0" smtClean="0"/>
              <a:t>print</a:t>
            </a:r>
            <a:r>
              <a:rPr lang="en-US" dirty="0" smtClean="0"/>
              <a:t>("Accuracy of Decision Tree model is:",accuracy2) </a:t>
            </a:r>
            <a:endParaRPr lang="en-US" dirty="0" smtClean="0"/>
          </a:p>
          <a:p>
            <a:pPr algn="l"/>
            <a:r>
              <a:rPr lang="en-US" b="1" dirty="0" smtClean="0"/>
              <a:t>Accuracy </a:t>
            </a:r>
            <a:r>
              <a:rPr lang="en-US" b="1" dirty="0" smtClean="0"/>
              <a:t>of Decision Tree model is: 0.9932960893884235 </a:t>
            </a:r>
            <a:endParaRPr lang="en-US" b="1" dirty="0" smtClean="0"/>
          </a:p>
          <a:p>
            <a:pPr algn="l"/>
            <a:r>
              <a:rPr lang="en-US" dirty="0" smtClean="0"/>
              <a:t>print</a:t>
            </a:r>
            <a:r>
              <a:rPr lang="en-US" dirty="0" smtClean="0"/>
              <a:t>("Decision Tree") </a:t>
            </a:r>
            <a:endParaRPr lang="en-US" dirty="0" smtClean="0"/>
          </a:p>
          <a:p>
            <a:pPr algn="l"/>
            <a:r>
              <a:rPr lang="en-US" dirty="0" smtClean="0"/>
              <a:t>print</a:t>
            </a:r>
            <a:r>
              <a:rPr lang="en-US" dirty="0" smtClean="0"/>
              <a:t>('Mean Absolute Error:', </a:t>
            </a:r>
            <a:endParaRPr lang="en-US" dirty="0" smtClean="0"/>
          </a:p>
          <a:p>
            <a:pPr algn="l"/>
            <a:r>
              <a:rPr lang="en-US" dirty="0" err="1" smtClean="0"/>
              <a:t>metrics.mean_absolute_error</a:t>
            </a:r>
            <a:r>
              <a:rPr lang="en-US" dirty="0" smtClean="0"/>
              <a:t>(</a:t>
            </a:r>
            <a:r>
              <a:rPr lang="en-US" dirty="0" err="1" smtClean="0"/>
              <a:t>y_test</a:t>
            </a:r>
            <a:r>
              <a:rPr lang="en-US" dirty="0" smtClean="0"/>
              <a:t>, ans2)) </a:t>
            </a:r>
            <a:endParaRPr lang="en-US" dirty="0" smtClean="0"/>
          </a:p>
          <a:p>
            <a:pPr algn="l"/>
            <a:r>
              <a:rPr lang="en-US" dirty="0" smtClean="0"/>
              <a:t>print</a:t>
            </a:r>
            <a:r>
              <a:rPr lang="en-US" dirty="0" smtClean="0"/>
              <a:t>('Mean Squared Error</a:t>
            </a:r>
            <a:r>
              <a:rPr lang="en-US" dirty="0" smtClean="0"/>
              <a:t>:', </a:t>
            </a:r>
            <a:r>
              <a:rPr lang="en-US" dirty="0" err="1" smtClean="0"/>
              <a:t>metrics.mean_squared_error</a:t>
            </a:r>
            <a:r>
              <a:rPr lang="en-US" dirty="0" smtClean="0"/>
              <a:t>(</a:t>
            </a:r>
            <a:r>
              <a:rPr lang="en-US" dirty="0" err="1" smtClean="0"/>
              <a:t>y_test</a:t>
            </a:r>
            <a:r>
              <a:rPr lang="en-US" dirty="0" smtClean="0"/>
              <a:t>, ans2)) </a:t>
            </a:r>
            <a:endParaRPr lang="en-US" dirty="0" smtClean="0"/>
          </a:p>
          <a:p>
            <a:pPr algn="l"/>
            <a:r>
              <a:rPr lang="en-US" dirty="0" smtClean="0"/>
              <a:t>print</a:t>
            </a:r>
            <a:r>
              <a:rPr lang="en-US" dirty="0" smtClean="0"/>
              <a:t>('Root Mean Squared Error</a:t>
            </a:r>
            <a:r>
              <a:rPr lang="en-US" dirty="0" smtClean="0"/>
              <a:t>:',</a:t>
            </a:r>
          </a:p>
          <a:p>
            <a:pPr algn="l"/>
            <a:r>
              <a:rPr lang="en-US" dirty="0" smtClean="0"/>
              <a:t> </a:t>
            </a:r>
            <a:r>
              <a:rPr lang="en-US" dirty="0" err="1" smtClean="0"/>
              <a:t>np.sqrt</a:t>
            </a:r>
            <a:r>
              <a:rPr lang="en-US" dirty="0" smtClean="0"/>
              <a:t>(</a:t>
            </a:r>
            <a:r>
              <a:rPr lang="en-US" dirty="0" err="1" smtClean="0"/>
              <a:t>metrics.mean_squared_error</a:t>
            </a:r>
            <a:r>
              <a:rPr lang="en-US" dirty="0" smtClean="0"/>
              <a:t>(</a:t>
            </a:r>
            <a:r>
              <a:rPr lang="en-US" dirty="0" err="1" smtClean="0"/>
              <a:t>y_test</a:t>
            </a:r>
            <a:r>
              <a:rPr lang="en-US" dirty="0" smtClean="0"/>
              <a:t>, ans2))) </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01782" y="457199"/>
            <a:ext cx="11236036" cy="6068291"/>
          </a:xfrm>
        </p:spPr>
        <p:txBody>
          <a:bodyPr>
            <a:normAutofit fontScale="77500" lnSpcReduction="20000"/>
          </a:bodyPr>
          <a:lstStyle/>
          <a:p>
            <a:pPr algn="l"/>
            <a:r>
              <a:rPr lang="en-US" b="1" dirty="0" smtClean="0"/>
              <a:t>Decision Tree </a:t>
            </a:r>
            <a:endParaRPr lang="en-US" b="1" dirty="0" smtClean="0"/>
          </a:p>
          <a:p>
            <a:pPr algn="l"/>
            <a:r>
              <a:rPr lang="en-US" dirty="0" smtClean="0"/>
              <a:t>Mean </a:t>
            </a:r>
            <a:r>
              <a:rPr lang="en-US" dirty="0" smtClean="0"/>
              <a:t>Absolute Error: 0.0006909999621372331 </a:t>
            </a:r>
            <a:endParaRPr lang="en-US" dirty="0" smtClean="0"/>
          </a:p>
          <a:p>
            <a:pPr algn="l"/>
            <a:r>
              <a:rPr lang="en-US" dirty="0" smtClean="0"/>
              <a:t>Mean </a:t>
            </a:r>
            <a:r>
              <a:rPr lang="en-US" dirty="0" smtClean="0"/>
              <a:t>Squared Error: 0.00011380416561969702 </a:t>
            </a:r>
            <a:endParaRPr lang="en-US" dirty="0" smtClean="0"/>
          </a:p>
          <a:p>
            <a:pPr algn="l"/>
            <a:r>
              <a:rPr lang="en-US" dirty="0" smtClean="0"/>
              <a:t>Root </a:t>
            </a:r>
            <a:r>
              <a:rPr lang="en-US" dirty="0" smtClean="0"/>
              <a:t>Mean Squared Error: 0.010667903525046383 </a:t>
            </a:r>
            <a:endParaRPr lang="en-US" dirty="0" smtClean="0"/>
          </a:p>
          <a:p>
            <a:pPr algn="l"/>
            <a:r>
              <a:rPr lang="en-US" b="1" dirty="0" smtClean="0"/>
              <a:t>3.KNN </a:t>
            </a:r>
            <a:r>
              <a:rPr lang="en-US" b="1" dirty="0" smtClean="0"/>
              <a:t>Model </a:t>
            </a:r>
            <a:endParaRPr lang="en-US" b="1" dirty="0" smtClean="0"/>
          </a:p>
          <a:p>
            <a:pPr algn="l"/>
            <a:r>
              <a:rPr lang="en-US" dirty="0" smtClean="0"/>
              <a:t>from </a:t>
            </a:r>
            <a:r>
              <a:rPr lang="en-US" dirty="0" err="1" smtClean="0"/>
              <a:t>sklearn.neighbors</a:t>
            </a:r>
            <a:r>
              <a:rPr lang="en-US" dirty="0" smtClean="0"/>
              <a:t> import </a:t>
            </a:r>
            <a:r>
              <a:rPr lang="en-US" dirty="0" err="1" smtClean="0"/>
              <a:t>KNeighborsRegressor</a:t>
            </a:r>
            <a:r>
              <a:rPr lang="en-US" dirty="0" smtClean="0"/>
              <a:t> </a:t>
            </a:r>
            <a:endParaRPr lang="en-US" dirty="0" smtClean="0"/>
          </a:p>
          <a:p>
            <a:pPr algn="l"/>
            <a:r>
              <a:rPr lang="en-US" dirty="0" smtClean="0"/>
              <a:t>start3 </a:t>
            </a:r>
            <a:r>
              <a:rPr lang="en-US" dirty="0" smtClean="0"/>
              <a:t>= </a:t>
            </a:r>
            <a:r>
              <a:rPr lang="en-US" dirty="0" err="1" smtClean="0"/>
              <a:t>time.time</a:t>
            </a:r>
            <a:r>
              <a:rPr lang="en-US" dirty="0" smtClean="0"/>
              <a:t>() </a:t>
            </a:r>
            <a:endParaRPr lang="en-US" dirty="0" smtClean="0"/>
          </a:p>
          <a:p>
            <a:pPr algn="l"/>
            <a:r>
              <a:rPr lang="en-US" dirty="0" err="1" smtClean="0"/>
              <a:t>knn</a:t>
            </a:r>
            <a:r>
              <a:rPr lang="en-US" dirty="0" smtClean="0"/>
              <a:t> </a:t>
            </a:r>
            <a:r>
              <a:rPr lang="en-US" dirty="0" smtClean="0"/>
              <a:t>= </a:t>
            </a:r>
            <a:r>
              <a:rPr lang="en-US" dirty="0" err="1" smtClean="0"/>
              <a:t>KNeighborsRegressor</a:t>
            </a:r>
            <a:r>
              <a:rPr lang="en-US" dirty="0" smtClean="0"/>
              <a:t>(</a:t>
            </a:r>
            <a:r>
              <a:rPr lang="en-US" dirty="0" err="1" smtClean="0"/>
              <a:t>n_neighbors</a:t>
            </a:r>
            <a:r>
              <a:rPr lang="en-US" dirty="0" smtClean="0"/>
              <a:t>=6) </a:t>
            </a:r>
            <a:endParaRPr lang="en-US" dirty="0" smtClean="0"/>
          </a:p>
          <a:p>
            <a:pPr algn="l"/>
            <a:r>
              <a:rPr lang="en-US" dirty="0" smtClean="0"/>
              <a:t>knn.fit(</a:t>
            </a:r>
            <a:r>
              <a:rPr lang="en-US" dirty="0" err="1" smtClean="0"/>
              <a:t>X_train</a:t>
            </a:r>
            <a:r>
              <a:rPr lang="en-US" dirty="0" smtClean="0"/>
              <a:t>, </a:t>
            </a:r>
            <a:r>
              <a:rPr lang="en-US" dirty="0" err="1" smtClean="0"/>
              <a:t>y_train</a:t>
            </a:r>
            <a:r>
              <a:rPr lang="en-US" dirty="0" smtClean="0"/>
              <a:t>) </a:t>
            </a:r>
            <a:endParaRPr lang="en-US" dirty="0" smtClean="0"/>
          </a:p>
          <a:p>
            <a:pPr algn="l"/>
            <a:r>
              <a:rPr lang="en-US" dirty="0" smtClean="0"/>
              <a:t>ans3 </a:t>
            </a:r>
            <a:r>
              <a:rPr lang="en-US" dirty="0" smtClean="0"/>
              <a:t>= </a:t>
            </a:r>
            <a:r>
              <a:rPr lang="en-US" dirty="0" err="1" smtClean="0"/>
              <a:t>knn.predict</a:t>
            </a:r>
            <a:r>
              <a:rPr lang="en-US" dirty="0" smtClean="0"/>
              <a:t>(</a:t>
            </a:r>
            <a:r>
              <a:rPr lang="en-US" dirty="0" err="1" smtClean="0"/>
              <a:t>X_test</a:t>
            </a:r>
            <a:r>
              <a:rPr lang="en-US" dirty="0" smtClean="0"/>
              <a:t>) </a:t>
            </a:r>
            <a:endParaRPr lang="en-US" dirty="0" smtClean="0"/>
          </a:p>
          <a:p>
            <a:pPr algn="l"/>
            <a:r>
              <a:rPr lang="en-US" dirty="0" smtClean="0"/>
              <a:t>end3 </a:t>
            </a:r>
            <a:r>
              <a:rPr lang="en-US" dirty="0" smtClean="0"/>
              <a:t>= </a:t>
            </a:r>
            <a:r>
              <a:rPr lang="en-US" dirty="0" err="1" smtClean="0"/>
              <a:t>time.time</a:t>
            </a:r>
            <a:r>
              <a:rPr lang="en-US" dirty="0" smtClean="0"/>
              <a:t>() </a:t>
            </a:r>
            <a:endParaRPr lang="en-US" dirty="0" smtClean="0"/>
          </a:p>
          <a:p>
            <a:pPr algn="l"/>
            <a:r>
              <a:rPr lang="en-US" dirty="0" smtClean="0"/>
              <a:t>t3 </a:t>
            </a:r>
            <a:r>
              <a:rPr lang="en-US" dirty="0" smtClean="0"/>
              <a:t>= end3-start3 </a:t>
            </a:r>
            <a:endParaRPr lang="en-US" dirty="0" smtClean="0"/>
          </a:p>
          <a:p>
            <a:pPr algn="l"/>
            <a:r>
              <a:rPr lang="en-US" dirty="0" smtClean="0"/>
              <a:t>accuracy3=</a:t>
            </a:r>
            <a:r>
              <a:rPr lang="en-US" dirty="0" err="1" smtClean="0"/>
              <a:t>knn.score</a:t>
            </a:r>
            <a:r>
              <a:rPr lang="en-US" dirty="0" smtClean="0"/>
              <a:t>(</a:t>
            </a:r>
            <a:r>
              <a:rPr lang="en-US" dirty="0" err="1" smtClean="0"/>
              <a:t>X_test,y_test</a:t>
            </a:r>
            <a:r>
              <a:rPr lang="en-US" dirty="0" smtClean="0"/>
              <a:t>) </a:t>
            </a:r>
            <a:endParaRPr lang="en-US" dirty="0" smtClean="0"/>
          </a:p>
          <a:p>
            <a:pPr algn="l"/>
            <a:r>
              <a:rPr lang="en-US" dirty="0" smtClean="0"/>
              <a:t>print</a:t>
            </a:r>
            <a:r>
              <a:rPr lang="en-US" dirty="0" smtClean="0"/>
              <a:t>("Accuracy of KNN model is:",accuracy3) </a:t>
            </a:r>
            <a:endParaRPr lang="en-US" dirty="0" smtClean="0"/>
          </a:p>
          <a:p>
            <a:pPr algn="l"/>
            <a:r>
              <a:rPr lang="en-US" b="1" dirty="0" smtClean="0"/>
              <a:t>Accuracy </a:t>
            </a:r>
            <a:r>
              <a:rPr lang="en-US" b="1" dirty="0" smtClean="0"/>
              <a:t>of KNN model is: </a:t>
            </a:r>
            <a:r>
              <a:rPr lang="en-US" b="1" dirty="0" smtClean="0"/>
              <a:t>0.8457466919393031</a:t>
            </a:r>
          </a:p>
          <a:p>
            <a:pPr algn="l"/>
            <a:r>
              <a:rPr lang="en-US" dirty="0" smtClean="0"/>
              <a:t>print</a:t>
            </a:r>
            <a:r>
              <a:rPr lang="en-US" dirty="0" smtClean="0"/>
              <a:t>("KNN Model") </a:t>
            </a:r>
            <a:endParaRPr lang="en-US" dirty="0" smtClean="0"/>
          </a:p>
          <a:p>
            <a:pPr algn="l"/>
            <a:r>
              <a:rPr lang="en-US" dirty="0" smtClean="0"/>
              <a:t>print</a:t>
            </a:r>
            <a:r>
              <a:rPr lang="en-US" dirty="0" smtClean="0"/>
              <a:t>('Mean Absolute Error:', </a:t>
            </a:r>
            <a:r>
              <a:rPr lang="en-US" dirty="0" err="1" smtClean="0"/>
              <a:t>metrics.mean_absolute_error</a:t>
            </a:r>
            <a:r>
              <a:rPr lang="en-US" dirty="0" smtClean="0"/>
              <a:t>(</a:t>
            </a:r>
            <a:r>
              <a:rPr lang="en-US" dirty="0" err="1" smtClean="0"/>
              <a:t>y_test</a:t>
            </a:r>
            <a:r>
              <a:rPr lang="en-US" dirty="0" smtClean="0"/>
              <a:t>, ans3</a:t>
            </a:r>
            <a:r>
              <a:rPr lang="en-US" dirty="0" smtClean="0"/>
              <a:t>))</a:t>
            </a:r>
          </a:p>
          <a:p>
            <a:pPr algn="l"/>
            <a:r>
              <a:rPr lang="en-US" dirty="0" smtClean="0"/>
              <a:t> </a:t>
            </a:r>
            <a:r>
              <a:rPr lang="en-US" dirty="0" smtClean="0"/>
              <a:t>print('Mean Squared Error:', </a:t>
            </a:r>
            <a:r>
              <a:rPr lang="en-US" dirty="0" err="1" smtClean="0"/>
              <a:t>metrics.mean_squared_error</a:t>
            </a:r>
            <a:r>
              <a:rPr lang="en-US" dirty="0" smtClean="0"/>
              <a:t>(</a:t>
            </a:r>
            <a:r>
              <a:rPr lang="en-US" dirty="0" err="1" smtClean="0"/>
              <a:t>y_test</a:t>
            </a:r>
            <a:r>
              <a:rPr lang="en-US" dirty="0" smtClean="0"/>
              <a:t>, ans3))</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84909" y="318655"/>
            <a:ext cx="11277600" cy="6165272"/>
          </a:xfrm>
        </p:spPr>
        <p:txBody>
          <a:bodyPr>
            <a:normAutofit fontScale="85000" lnSpcReduction="20000"/>
          </a:bodyPr>
          <a:lstStyle/>
          <a:p>
            <a:pPr algn="l"/>
            <a:r>
              <a:rPr lang="en-US" dirty="0" smtClean="0"/>
              <a:t>print('Root Mean Squared Error:', </a:t>
            </a:r>
            <a:r>
              <a:rPr lang="en-US" dirty="0" err="1" smtClean="0"/>
              <a:t>np.sqrt</a:t>
            </a:r>
            <a:r>
              <a:rPr lang="en-US" dirty="0" smtClean="0"/>
              <a:t>(</a:t>
            </a:r>
            <a:r>
              <a:rPr lang="en-US" dirty="0" err="1" smtClean="0"/>
              <a:t>metrics.mean_squared_error</a:t>
            </a:r>
            <a:r>
              <a:rPr lang="en-US" dirty="0" smtClean="0"/>
              <a:t>(</a:t>
            </a:r>
            <a:r>
              <a:rPr lang="en-US" dirty="0" err="1" smtClean="0"/>
              <a:t>y_test</a:t>
            </a:r>
            <a:r>
              <a:rPr lang="en-US" dirty="0" smtClean="0"/>
              <a:t>, ans3))) </a:t>
            </a:r>
            <a:r>
              <a:rPr lang="en-US" b="1" dirty="0" smtClean="0"/>
              <a:t>KNN Model </a:t>
            </a:r>
            <a:r>
              <a:rPr lang="en-US" b="1" dirty="0" smtClean="0"/>
              <a:t>:</a:t>
            </a:r>
          </a:p>
          <a:p>
            <a:pPr algn="l"/>
            <a:r>
              <a:rPr lang="en-US" dirty="0" smtClean="0"/>
              <a:t>Mean </a:t>
            </a:r>
            <a:r>
              <a:rPr lang="en-US" dirty="0" smtClean="0"/>
              <a:t>Absolute Error: </a:t>
            </a:r>
            <a:r>
              <a:rPr lang="en-US" dirty="0" smtClean="0"/>
              <a:t>0.03305598677318794</a:t>
            </a:r>
          </a:p>
          <a:p>
            <a:pPr algn="l"/>
            <a:r>
              <a:rPr lang="en-US" dirty="0" smtClean="0"/>
              <a:t> </a:t>
            </a:r>
            <a:r>
              <a:rPr lang="en-US" dirty="0" smtClean="0"/>
              <a:t>Mean Squared Error: 0.002618571462992348 </a:t>
            </a:r>
            <a:endParaRPr lang="en-US" dirty="0" smtClean="0"/>
          </a:p>
          <a:p>
            <a:pPr algn="l"/>
            <a:r>
              <a:rPr lang="en-US" dirty="0" smtClean="0"/>
              <a:t>Root </a:t>
            </a:r>
            <a:r>
              <a:rPr lang="en-US" dirty="0" smtClean="0"/>
              <a:t>Mean Squared Error: </a:t>
            </a:r>
            <a:r>
              <a:rPr lang="en-US" dirty="0" smtClean="0"/>
              <a:t>0.051171979275696854</a:t>
            </a:r>
          </a:p>
          <a:p>
            <a:pPr algn="l"/>
            <a:r>
              <a:rPr lang="en-US" dirty="0" smtClean="0"/>
              <a:t>import </a:t>
            </a:r>
            <a:r>
              <a:rPr lang="en-US" dirty="0" smtClean="0"/>
              <a:t>random</a:t>
            </a:r>
          </a:p>
          <a:p>
            <a:pPr algn="l"/>
            <a:r>
              <a:rPr lang="en-US" dirty="0" smtClean="0"/>
              <a:t> </a:t>
            </a:r>
            <a:r>
              <a:rPr lang="en-US" dirty="0" smtClean="0"/>
              <a:t>info = {} </a:t>
            </a:r>
            <a:endParaRPr lang="en-US" dirty="0" smtClean="0"/>
          </a:p>
          <a:p>
            <a:pPr algn="l"/>
            <a:r>
              <a:rPr lang="en-US" dirty="0" smtClean="0"/>
              <a:t>for </a:t>
            </a:r>
            <a:r>
              <a:rPr lang="en-US" dirty="0" err="1" smtClean="0"/>
              <a:t>i</a:t>
            </a:r>
            <a:r>
              <a:rPr lang="en-US" dirty="0" smtClean="0"/>
              <a:t> in range(10): </a:t>
            </a:r>
            <a:endParaRPr lang="en-US" dirty="0" smtClean="0"/>
          </a:p>
          <a:p>
            <a:pPr algn="l"/>
            <a:r>
              <a:rPr lang="en-US" dirty="0" smtClean="0"/>
              <a:t>k </a:t>
            </a:r>
            <a:r>
              <a:rPr lang="en-US" dirty="0" smtClean="0"/>
              <a:t>= </a:t>
            </a:r>
            <a:r>
              <a:rPr lang="en-US" dirty="0" err="1" smtClean="0"/>
              <a:t>random.randint</a:t>
            </a:r>
            <a:r>
              <a:rPr lang="en-US" dirty="0" smtClean="0"/>
              <a:t>(2,10) </a:t>
            </a:r>
            <a:endParaRPr lang="en-US" dirty="0" smtClean="0"/>
          </a:p>
          <a:p>
            <a:pPr algn="l"/>
            <a:r>
              <a:rPr lang="en-US" dirty="0" err="1" smtClean="0"/>
              <a:t>startk</a:t>
            </a:r>
            <a:r>
              <a:rPr lang="en-US" dirty="0" smtClean="0"/>
              <a:t> </a:t>
            </a:r>
            <a:r>
              <a:rPr lang="en-US" dirty="0" smtClean="0"/>
              <a:t>= </a:t>
            </a:r>
            <a:r>
              <a:rPr lang="en-US" dirty="0" err="1" smtClean="0"/>
              <a:t>time.time</a:t>
            </a:r>
            <a:r>
              <a:rPr lang="en-US" dirty="0" smtClean="0"/>
              <a:t>() </a:t>
            </a:r>
            <a:endParaRPr lang="en-US" dirty="0" smtClean="0"/>
          </a:p>
          <a:p>
            <a:pPr algn="l"/>
            <a:r>
              <a:rPr lang="en-US" dirty="0" err="1" smtClean="0"/>
              <a:t>knn</a:t>
            </a:r>
            <a:r>
              <a:rPr lang="en-US" dirty="0" smtClean="0"/>
              <a:t> </a:t>
            </a:r>
            <a:r>
              <a:rPr lang="en-US" dirty="0" smtClean="0"/>
              <a:t>= </a:t>
            </a:r>
            <a:r>
              <a:rPr lang="en-US" dirty="0" err="1" smtClean="0"/>
              <a:t>KNeighborsRegressor</a:t>
            </a:r>
            <a:r>
              <a:rPr lang="en-US" dirty="0" smtClean="0"/>
              <a:t>(</a:t>
            </a:r>
            <a:r>
              <a:rPr lang="en-US" dirty="0" err="1" smtClean="0"/>
              <a:t>n_neighbors</a:t>
            </a:r>
            <a:r>
              <a:rPr lang="en-US" dirty="0" smtClean="0"/>
              <a:t>=k) </a:t>
            </a:r>
            <a:endParaRPr lang="en-US" dirty="0" smtClean="0"/>
          </a:p>
          <a:p>
            <a:pPr algn="l"/>
            <a:r>
              <a:rPr lang="en-US" dirty="0" smtClean="0"/>
              <a:t>knn.fit(</a:t>
            </a:r>
            <a:r>
              <a:rPr lang="en-US" dirty="0" err="1" smtClean="0"/>
              <a:t>X_train</a:t>
            </a:r>
            <a:r>
              <a:rPr lang="en-US" dirty="0" smtClean="0"/>
              <a:t>, </a:t>
            </a:r>
            <a:r>
              <a:rPr lang="en-US" dirty="0" err="1" smtClean="0"/>
              <a:t>y_train</a:t>
            </a:r>
            <a:r>
              <a:rPr lang="en-US" dirty="0" smtClean="0"/>
              <a:t>) </a:t>
            </a:r>
            <a:endParaRPr lang="en-US" dirty="0" smtClean="0"/>
          </a:p>
          <a:p>
            <a:pPr algn="l"/>
            <a:r>
              <a:rPr lang="en-US" dirty="0" smtClean="0"/>
              <a:t>ans3 </a:t>
            </a:r>
            <a:r>
              <a:rPr lang="en-US" dirty="0" smtClean="0"/>
              <a:t>= </a:t>
            </a:r>
            <a:r>
              <a:rPr lang="en-US" dirty="0" err="1" smtClean="0"/>
              <a:t>knn.predict</a:t>
            </a:r>
            <a:r>
              <a:rPr lang="en-US" dirty="0" smtClean="0"/>
              <a:t>(</a:t>
            </a:r>
            <a:r>
              <a:rPr lang="en-US" dirty="0" err="1" smtClean="0"/>
              <a:t>X_test</a:t>
            </a:r>
            <a:r>
              <a:rPr lang="en-US" dirty="0" smtClean="0"/>
              <a:t>) </a:t>
            </a:r>
            <a:endParaRPr lang="en-US" dirty="0" smtClean="0"/>
          </a:p>
          <a:p>
            <a:pPr algn="l"/>
            <a:r>
              <a:rPr lang="en-US" dirty="0" err="1" smtClean="0"/>
              <a:t>endk</a:t>
            </a:r>
            <a:r>
              <a:rPr lang="en-US" dirty="0" smtClean="0"/>
              <a:t> </a:t>
            </a:r>
            <a:r>
              <a:rPr lang="en-US" dirty="0" smtClean="0"/>
              <a:t>= </a:t>
            </a:r>
            <a:r>
              <a:rPr lang="en-US" dirty="0" err="1" smtClean="0"/>
              <a:t>time.time</a:t>
            </a:r>
            <a:r>
              <a:rPr lang="en-US" dirty="0" smtClean="0"/>
              <a:t>()</a:t>
            </a:r>
          </a:p>
          <a:p>
            <a:pPr algn="l"/>
            <a:r>
              <a:rPr lang="en-US" dirty="0" smtClean="0"/>
              <a:t> </a:t>
            </a:r>
            <a:r>
              <a:rPr lang="en-US" dirty="0" err="1" smtClean="0"/>
              <a:t>tk</a:t>
            </a:r>
            <a:r>
              <a:rPr lang="en-US" dirty="0" smtClean="0"/>
              <a:t> = </a:t>
            </a:r>
            <a:r>
              <a:rPr lang="en-US" dirty="0" err="1" smtClean="0"/>
              <a:t>endk-startk</a:t>
            </a:r>
            <a:r>
              <a:rPr lang="en-US" dirty="0" smtClean="0"/>
              <a:t> </a:t>
            </a:r>
            <a:endParaRPr lang="en-US" dirty="0" smtClean="0"/>
          </a:p>
          <a:p>
            <a:pPr algn="l"/>
            <a:r>
              <a:rPr lang="en-US" dirty="0" smtClean="0"/>
              <a:t>acc3=</a:t>
            </a:r>
            <a:r>
              <a:rPr lang="en-US" dirty="0" err="1" smtClean="0"/>
              <a:t>knn.score</a:t>
            </a:r>
            <a:r>
              <a:rPr lang="en-US" dirty="0" smtClean="0"/>
              <a:t>(</a:t>
            </a:r>
            <a:r>
              <a:rPr lang="en-US" dirty="0" err="1" smtClean="0"/>
              <a:t>X_test,y_test</a:t>
            </a:r>
            <a:r>
              <a:rPr lang="en-US" dirty="0" smtClean="0"/>
              <a:t>) </a:t>
            </a:r>
            <a:endParaRPr lang="en-US" dirty="0" smtClean="0"/>
          </a:p>
          <a:p>
            <a:pPr algn="l"/>
            <a:r>
              <a:rPr lang="en-US" dirty="0" smtClean="0"/>
              <a:t>info[k</a:t>
            </a:r>
            <a:r>
              <a:rPr lang="en-US" dirty="0" smtClean="0"/>
              <a:t>] = [acc3,tk] </a:t>
            </a:r>
            <a:endParaRPr lang="en-US" dirty="0" smtClean="0"/>
          </a:p>
          <a:p>
            <a:pPr algn="l"/>
            <a:r>
              <a:rPr lang="en-US" dirty="0" smtClean="0"/>
              <a:t>for </a:t>
            </a:r>
            <a:r>
              <a:rPr lang="en-US" dirty="0" err="1" smtClean="0"/>
              <a:t>i</a:t>
            </a:r>
            <a:r>
              <a:rPr lang="en-US" dirty="0" smtClean="0"/>
              <a:t> in info: </a:t>
            </a:r>
            <a:endParaRPr lang="en-US" dirty="0" smtClean="0"/>
          </a:p>
          <a:p>
            <a:pPr algn="l"/>
            <a:r>
              <a:rPr lang="en-US" dirty="0" smtClean="0"/>
              <a:t>print</a:t>
            </a:r>
            <a:r>
              <a:rPr lang="en-US" dirty="0" smtClean="0"/>
              <a:t>("for k =",</a:t>
            </a:r>
            <a:r>
              <a:rPr lang="en-US" dirty="0" err="1" smtClean="0"/>
              <a:t>i</a:t>
            </a:r>
            <a:r>
              <a:rPr lang="en-US" dirty="0" smtClean="0"/>
              <a:t>,": accuracy =",info[</a:t>
            </a:r>
            <a:r>
              <a:rPr lang="en-US" dirty="0" err="1" smtClean="0"/>
              <a:t>i</a:t>
            </a:r>
            <a:r>
              <a:rPr lang="en-US" dirty="0" smtClean="0"/>
              <a:t>][0])</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68036" y="304800"/>
            <a:ext cx="11111346" cy="6137563"/>
          </a:xfrm>
        </p:spPr>
        <p:txBody>
          <a:bodyPr>
            <a:normAutofit fontScale="92500" lnSpcReduction="10000"/>
          </a:bodyPr>
          <a:lstStyle/>
          <a:p>
            <a:pPr algn="l"/>
            <a:r>
              <a:rPr lang="en-US" dirty="0" smtClean="0"/>
              <a:t>for k = 4 : accuracy = 0.8559118607470738 </a:t>
            </a:r>
            <a:endParaRPr lang="en-US" dirty="0" smtClean="0"/>
          </a:p>
          <a:p>
            <a:pPr algn="l"/>
            <a:r>
              <a:rPr lang="en-US" dirty="0" smtClean="0"/>
              <a:t>for </a:t>
            </a:r>
            <a:r>
              <a:rPr lang="en-US" dirty="0" smtClean="0"/>
              <a:t>k = 9 : accuracy = 0.8334625255508568 </a:t>
            </a:r>
            <a:endParaRPr lang="en-US" dirty="0" smtClean="0"/>
          </a:p>
          <a:p>
            <a:pPr algn="l"/>
            <a:r>
              <a:rPr lang="en-US" dirty="0" smtClean="0"/>
              <a:t>for </a:t>
            </a:r>
            <a:r>
              <a:rPr lang="en-US" dirty="0" smtClean="0"/>
              <a:t>k = 8 : accuracy = 0.8384577534478264 </a:t>
            </a:r>
            <a:endParaRPr lang="en-US" dirty="0" smtClean="0"/>
          </a:p>
          <a:p>
            <a:pPr algn="l"/>
            <a:r>
              <a:rPr lang="en-US" dirty="0" smtClean="0"/>
              <a:t>for </a:t>
            </a:r>
            <a:r>
              <a:rPr lang="en-US" dirty="0" smtClean="0"/>
              <a:t>k = 6 : accuracy = 0.8457466919393031 </a:t>
            </a:r>
            <a:endParaRPr lang="en-US" dirty="0" smtClean="0"/>
          </a:p>
          <a:p>
            <a:pPr algn="l"/>
            <a:r>
              <a:rPr lang="en-US" dirty="0" smtClean="0"/>
              <a:t>for </a:t>
            </a:r>
            <a:r>
              <a:rPr lang="en-US" dirty="0" smtClean="0"/>
              <a:t>k = 5 : accuracy = 0.8519381145638621 </a:t>
            </a:r>
            <a:endParaRPr lang="en-US" dirty="0" smtClean="0"/>
          </a:p>
          <a:p>
            <a:pPr algn="l"/>
            <a:r>
              <a:rPr lang="en-US" dirty="0" smtClean="0"/>
              <a:t>for </a:t>
            </a:r>
            <a:r>
              <a:rPr lang="en-US" dirty="0" smtClean="0"/>
              <a:t>k = 10 : accuracy = 0.8296048410841246 </a:t>
            </a:r>
            <a:endParaRPr lang="en-US" dirty="0" smtClean="0"/>
          </a:p>
          <a:p>
            <a:pPr algn="l"/>
            <a:r>
              <a:rPr lang="en-US" dirty="0" smtClean="0"/>
              <a:t>for </a:t>
            </a:r>
            <a:r>
              <a:rPr lang="en-US" dirty="0" smtClean="0"/>
              <a:t>k = 7 : accuracy = 0.8425261199362686 </a:t>
            </a:r>
            <a:endParaRPr lang="en-US" dirty="0" smtClean="0"/>
          </a:p>
          <a:p>
            <a:pPr algn="l"/>
            <a:r>
              <a:rPr lang="en-US" dirty="0" smtClean="0"/>
              <a:t>x </a:t>
            </a:r>
            <a:r>
              <a:rPr lang="en-US" dirty="0" smtClean="0"/>
              <a:t>= list(</a:t>
            </a:r>
            <a:r>
              <a:rPr lang="en-US" dirty="0" err="1" smtClean="0"/>
              <a:t>info.keys</a:t>
            </a:r>
            <a:r>
              <a:rPr lang="en-US" dirty="0" smtClean="0"/>
              <a:t>()) </a:t>
            </a:r>
            <a:endParaRPr lang="en-US" dirty="0" smtClean="0"/>
          </a:p>
          <a:p>
            <a:pPr algn="l"/>
            <a:r>
              <a:rPr lang="en-US" dirty="0" err="1" smtClean="0"/>
              <a:t>yacc</a:t>
            </a:r>
            <a:r>
              <a:rPr lang="en-US" dirty="0" smtClean="0"/>
              <a:t> </a:t>
            </a:r>
            <a:r>
              <a:rPr lang="en-US" dirty="0" smtClean="0"/>
              <a:t>= [] </a:t>
            </a:r>
            <a:endParaRPr lang="en-US" dirty="0" smtClean="0"/>
          </a:p>
          <a:p>
            <a:pPr algn="l"/>
            <a:r>
              <a:rPr lang="en-US" dirty="0" smtClean="0"/>
              <a:t>for </a:t>
            </a:r>
            <a:r>
              <a:rPr lang="en-US" dirty="0" err="1" smtClean="0"/>
              <a:t>i</a:t>
            </a:r>
            <a:r>
              <a:rPr lang="en-US" dirty="0" smtClean="0"/>
              <a:t> in info</a:t>
            </a:r>
            <a:r>
              <a:rPr lang="en-US" dirty="0" smtClean="0"/>
              <a:t>:</a:t>
            </a:r>
          </a:p>
          <a:p>
            <a:pPr algn="l"/>
            <a:r>
              <a:rPr lang="en-US" dirty="0" smtClean="0"/>
              <a:t> </a:t>
            </a:r>
            <a:r>
              <a:rPr lang="en-US" dirty="0" err="1" smtClean="0"/>
              <a:t>yacc.append</a:t>
            </a:r>
            <a:r>
              <a:rPr lang="en-US" dirty="0" smtClean="0"/>
              <a:t>(info[</a:t>
            </a:r>
            <a:r>
              <a:rPr lang="en-US" dirty="0" err="1" smtClean="0"/>
              <a:t>i</a:t>
            </a:r>
            <a:r>
              <a:rPr lang="en-US" dirty="0" smtClean="0"/>
              <a:t>][0]) </a:t>
            </a:r>
            <a:endParaRPr lang="en-US" dirty="0" smtClean="0"/>
          </a:p>
          <a:p>
            <a:pPr algn="l"/>
            <a:r>
              <a:rPr lang="en-US" dirty="0" err="1" smtClean="0"/>
              <a:t>plt.plot</a:t>
            </a:r>
            <a:r>
              <a:rPr lang="en-US" dirty="0" smtClean="0"/>
              <a:t>(x</a:t>
            </a:r>
            <a:r>
              <a:rPr lang="en-US" dirty="0" smtClean="0"/>
              <a:t>, </a:t>
            </a:r>
            <a:r>
              <a:rPr lang="en-US" dirty="0" err="1" smtClean="0"/>
              <a:t>yacc</a:t>
            </a:r>
            <a:r>
              <a:rPr lang="en-US" dirty="0" smtClean="0"/>
              <a:t>, 'o', color='black'); </a:t>
            </a:r>
            <a:endParaRPr lang="en-US" dirty="0" smtClean="0"/>
          </a:p>
          <a:p>
            <a:pPr algn="l"/>
            <a:r>
              <a:rPr lang="en-US" dirty="0" err="1" smtClean="0"/>
              <a:t>plt.xlabel</a:t>
            </a:r>
            <a:r>
              <a:rPr lang="en-US" dirty="0" smtClean="0"/>
              <a:t>("k value") </a:t>
            </a:r>
            <a:endParaRPr lang="en-US" dirty="0" smtClean="0"/>
          </a:p>
          <a:p>
            <a:pPr algn="l"/>
            <a:r>
              <a:rPr lang="en-US" dirty="0" err="1" smtClean="0"/>
              <a:t>plt.ylabel</a:t>
            </a:r>
            <a:r>
              <a:rPr lang="en-US" dirty="0" smtClean="0"/>
              <a:t>("accuracy"); </a:t>
            </a:r>
            <a:endParaRPr lang="en-US" dirty="0" smtClean="0"/>
          </a:p>
          <a:p>
            <a:pPr algn="l"/>
            <a:r>
              <a:rPr lang="en-US" dirty="0" err="1" smtClean="0"/>
              <a:t>plt.title</a:t>
            </a:r>
            <a:r>
              <a:rPr lang="en-US" dirty="0" smtClean="0"/>
              <a:t>("Accuracy for different values of k")</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0217" y="290945"/>
            <a:ext cx="11402291" cy="6206837"/>
          </a:xfrm>
        </p:spPr>
        <p:txBody>
          <a:bodyPr>
            <a:normAutofit fontScale="92500" lnSpcReduction="10000"/>
          </a:bodyPr>
          <a:lstStyle/>
          <a:p>
            <a:pPr algn="l"/>
            <a:r>
              <a:rPr lang="en-US" dirty="0" smtClean="0"/>
              <a:t>OUTPUT: </a:t>
            </a:r>
            <a:endParaRPr lang="en-US" dirty="0" smtClean="0"/>
          </a:p>
          <a:p>
            <a:pPr algn="l"/>
            <a:r>
              <a:rPr lang="en-US" dirty="0" smtClean="0"/>
              <a:t>Text(0.5, 1.0, 'Accuracy for different values of k</a:t>
            </a:r>
            <a:r>
              <a:rPr lang="en-US" dirty="0" smtClean="0"/>
              <a:t>')</a:t>
            </a:r>
          </a:p>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r>
              <a:rPr lang="en-US" dirty="0" err="1" smtClean="0"/>
              <a:t>yt</a:t>
            </a:r>
            <a:r>
              <a:rPr lang="en-US" dirty="0" smtClean="0"/>
              <a:t> </a:t>
            </a:r>
            <a:r>
              <a:rPr lang="en-US" dirty="0" smtClean="0"/>
              <a:t>= [] </a:t>
            </a:r>
            <a:endParaRPr lang="en-US" dirty="0" smtClean="0"/>
          </a:p>
          <a:p>
            <a:pPr algn="l"/>
            <a:r>
              <a:rPr lang="en-US" dirty="0" smtClean="0"/>
              <a:t>for </a:t>
            </a:r>
            <a:r>
              <a:rPr lang="en-US" dirty="0" err="1" smtClean="0"/>
              <a:t>i</a:t>
            </a:r>
            <a:r>
              <a:rPr lang="en-US" dirty="0" smtClean="0"/>
              <a:t> in </a:t>
            </a:r>
            <a:endParaRPr lang="en-US" dirty="0" smtClean="0"/>
          </a:p>
          <a:p>
            <a:pPr algn="l"/>
            <a:r>
              <a:rPr lang="en-US" dirty="0" smtClean="0"/>
              <a:t>info</a:t>
            </a:r>
            <a:r>
              <a:rPr lang="en-US" dirty="0" smtClean="0"/>
              <a:t>: </a:t>
            </a:r>
            <a:r>
              <a:rPr lang="en-US" dirty="0" err="1" smtClean="0"/>
              <a:t>yt.append</a:t>
            </a:r>
            <a:r>
              <a:rPr lang="en-US" dirty="0" smtClean="0"/>
              <a:t>(info[</a:t>
            </a:r>
            <a:r>
              <a:rPr lang="en-US" dirty="0" err="1" smtClean="0"/>
              <a:t>i</a:t>
            </a:r>
            <a:r>
              <a:rPr lang="en-US" dirty="0" smtClean="0"/>
              <a:t>][1]) </a:t>
            </a:r>
            <a:endParaRPr lang="en-US" dirty="0" smtClean="0"/>
          </a:p>
          <a:p>
            <a:pPr algn="l"/>
            <a:r>
              <a:rPr lang="en-US" dirty="0" err="1" smtClean="0"/>
              <a:t>plt.plot</a:t>
            </a:r>
            <a:r>
              <a:rPr lang="en-US" dirty="0" smtClean="0"/>
              <a:t>(x</a:t>
            </a:r>
            <a:r>
              <a:rPr lang="en-US" dirty="0" smtClean="0"/>
              <a:t>, </a:t>
            </a:r>
            <a:r>
              <a:rPr lang="en-US" dirty="0" err="1" smtClean="0"/>
              <a:t>yt</a:t>
            </a:r>
            <a:r>
              <a:rPr lang="en-US" dirty="0" smtClean="0"/>
              <a:t>, 'o', color='black'); </a:t>
            </a:r>
            <a:endParaRPr lang="en-US" dirty="0"/>
          </a:p>
        </p:txBody>
      </p:sp>
      <p:pic>
        <p:nvPicPr>
          <p:cNvPr id="3074" name="Picture 2" descr="C:\Users\sharmila\Downloads\WhatsApp Image 2023-11-01 at 6.37.05 PM (1).jpeg"/>
          <p:cNvPicPr>
            <a:picLocks noChangeAspect="1" noChangeArrowheads="1"/>
          </p:cNvPicPr>
          <p:nvPr/>
        </p:nvPicPr>
        <p:blipFill>
          <a:blip r:embed="rId2"/>
          <a:srcRect/>
          <a:stretch>
            <a:fillRect/>
          </a:stretch>
        </p:blipFill>
        <p:spPr bwMode="auto">
          <a:xfrm>
            <a:off x="360219" y="1690256"/>
            <a:ext cx="4668981" cy="3338946"/>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74073"/>
            <a:ext cx="11319164" cy="6040582"/>
          </a:xfrm>
        </p:spPr>
        <p:txBody>
          <a:bodyPr/>
          <a:lstStyle/>
          <a:p>
            <a:pPr algn="l"/>
            <a:r>
              <a:rPr lang="en-US" dirty="0" err="1" smtClean="0"/>
              <a:t>plt.xlabel</a:t>
            </a:r>
            <a:r>
              <a:rPr lang="en-US" dirty="0" smtClean="0"/>
              <a:t>("k value") </a:t>
            </a:r>
            <a:endParaRPr lang="en-US" dirty="0" smtClean="0"/>
          </a:p>
          <a:p>
            <a:pPr algn="l"/>
            <a:r>
              <a:rPr lang="en-US" dirty="0" err="1" smtClean="0"/>
              <a:t>plt.ylabel</a:t>
            </a:r>
            <a:r>
              <a:rPr lang="en-US" dirty="0" smtClean="0"/>
              <a:t>("execution time"); </a:t>
            </a:r>
            <a:endParaRPr lang="en-US" dirty="0" smtClean="0"/>
          </a:p>
          <a:p>
            <a:pPr algn="l"/>
            <a:r>
              <a:rPr lang="en-US" dirty="0" err="1" smtClean="0"/>
              <a:t>plt.title</a:t>
            </a:r>
            <a:r>
              <a:rPr lang="en-US" dirty="0" smtClean="0"/>
              <a:t>("Execution time for different values of k") </a:t>
            </a:r>
            <a:endParaRPr lang="en-US" dirty="0" smtClean="0"/>
          </a:p>
          <a:p>
            <a:pPr algn="l"/>
            <a:r>
              <a:rPr lang="en-US" b="1" dirty="0" smtClean="0"/>
              <a:t>OUTPUT:</a:t>
            </a:r>
          </a:p>
          <a:p>
            <a:pPr algn="l"/>
            <a:r>
              <a:rPr lang="en-US" dirty="0" smtClean="0"/>
              <a:t>Text(0.5</a:t>
            </a:r>
            <a:r>
              <a:rPr lang="en-US" dirty="0" smtClean="0"/>
              <a:t>, 1.0, 'Execution time for different values of k</a:t>
            </a:r>
            <a:r>
              <a:rPr lang="en-US" dirty="0" smtClean="0"/>
              <a:t>')</a:t>
            </a:r>
          </a:p>
          <a:p>
            <a:pPr algn="l"/>
            <a:endParaRPr lang="en-US" dirty="0"/>
          </a:p>
        </p:txBody>
      </p:sp>
      <p:pic>
        <p:nvPicPr>
          <p:cNvPr id="4098" name="Picture 2" descr="C:\Users\sharmila\Downloads\WhatsApp Image 2023-11-01 at 6.37.06 PM.jpeg"/>
          <p:cNvPicPr>
            <a:picLocks noChangeAspect="1" noChangeArrowheads="1"/>
          </p:cNvPicPr>
          <p:nvPr/>
        </p:nvPicPr>
        <p:blipFill>
          <a:blip r:embed="rId2"/>
          <a:srcRect/>
          <a:stretch>
            <a:fillRect/>
          </a:stretch>
        </p:blipFill>
        <p:spPr bwMode="auto">
          <a:xfrm>
            <a:off x="481446" y="3048000"/>
            <a:ext cx="10287000" cy="3491346"/>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26473" y="374073"/>
            <a:ext cx="10931236" cy="5971309"/>
          </a:xfrm>
        </p:spPr>
        <p:txBody>
          <a:bodyPr/>
          <a:lstStyle/>
          <a:p>
            <a:pPr algn="l"/>
            <a:r>
              <a:rPr lang="en-US" b="1" dirty="0" smtClean="0"/>
              <a:t>II. PROBLEM DEFINITION:</a:t>
            </a:r>
            <a:endParaRPr lang="en-US" dirty="0" smtClean="0"/>
          </a:p>
          <a:p>
            <a:pPr algn="l"/>
            <a:r>
              <a:rPr lang="en-US" dirty="0" smtClean="0"/>
              <a:t> Earthquake prediction using machine learning (ML) is a task of developing a model that can accurately predict the magnitude of an earthquake, given parameters such as longitude, latitude, depth, duration magnitude, country etc. We use various prediction models to determine this.</a:t>
            </a:r>
          </a:p>
          <a:p>
            <a:pPr algn="l"/>
            <a:r>
              <a:rPr lang="en-US" b="1" dirty="0" smtClean="0"/>
              <a:t>III. DATASETS:</a:t>
            </a:r>
            <a:endParaRPr lang="en-US" dirty="0" smtClean="0"/>
          </a:p>
          <a:p>
            <a:pPr algn="l"/>
            <a:r>
              <a:rPr lang="en-US" dirty="0" smtClean="0"/>
              <a:t> When a specific field is researched in terms of machine learning, the first question is where to find data. As for earthquake datasets, various organizations and research institutions are constantly monitoring seismic activity of all over the world. The structure of earthquake datasets are usually presented in the form of a table, each record of which corresponds to a certain seismic event. The sets of attributes are different for data published in different datasets. In this project we make use of two datasets.</a:t>
            </a:r>
          </a:p>
          <a:p>
            <a:pPr algn="l"/>
            <a:r>
              <a:rPr lang="en-US" dirty="0" smtClean="0"/>
              <a:t>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D1ED48E3-B77F-4057-0F8C-E8CCF82EE50B}"/>
              </a:ext>
            </a:extLst>
          </p:cNvPr>
          <p:cNvSpPr>
            <a:spLocks noGrp="1"/>
          </p:cNvSpPr>
          <p:nvPr>
            <p:ph type="subTitle" idx="1"/>
          </p:nvPr>
        </p:nvSpPr>
        <p:spPr>
          <a:xfrm>
            <a:off x="298580" y="307910"/>
            <a:ext cx="10369420" cy="6148874"/>
          </a:xfrm>
        </p:spPr>
        <p:txBody>
          <a:bodyPr>
            <a:normAutofit/>
          </a:bodyPr>
          <a:lstStyle/>
          <a:p>
            <a:pPr algn="l"/>
            <a:r>
              <a:rPr lang="en-IN" dirty="0"/>
              <a:t>X = data[features]</a:t>
            </a:r>
          </a:p>
          <a:p>
            <a:pPr algn="l"/>
            <a:r>
              <a:rPr lang="en-IN" dirty="0"/>
              <a:t>y = data["target"]</a:t>
            </a:r>
          </a:p>
          <a:p>
            <a:pPr algn="l"/>
            <a:r>
              <a:rPr lang="en-IN" dirty="0"/>
              <a:t># Split data into training and testing sets</a:t>
            </a:r>
          </a:p>
          <a:p>
            <a:pPr algn="l"/>
            <a:r>
              <a:rPr lang="en-IN" dirty="0" err="1"/>
              <a:t>X_train</a:t>
            </a:r>
            <a:r>
              <a:rPr lang="en-IN" dirty="0"/>
              <a:t>, </a:t>
            </a:r>
            <a:r>
              <a:rPr lang="en-IN" dirty="0" err="1"/>
              <a:t>X_test</a:t>
            </a:r>
            <a:r>
              <a:rPr lang="en-IN" dirty="0"/>
              <a:t>, </a:t>
            </a:r>
            <a:r>
              <a:rPr lang="en-IN" dirty="0" err="1"/>
              <a:t>y_train</a:t>
            </a:r>
            <a:r>
              <a:rPr lang="en-IN" dirty="0"/>
              <a:t>, </a:t>
            </a:r>
            <a:r>
              <a:rPr lang="en-IN" dirty="0" err="1"/>
              <a:t>y_test</a:t>
            </a:r>
            <a:r>
              <a:rPr lang="en-IN" dirty="0"/>
              <a:t> = </a:t>
            </a:r>
          </a:p>
          <a:p>
            <a:pPr algn="l"/>
            <a:r>
              <a:rPr lang="en-IN" dirty="0" err="1"/>
              <a:t>train_test_split</a:t>
            </a:r>
            <a:r>
              <a:rPr lang="en-IN" dirty="0"/>
              <a:t>(X, y, </a:t>
            </a:r>
            <a:r>
              <a:rPr lang="en-IN" dirty="0" err="1"/>
              <a:t>test_size</a:t>
            </a:r>
            <a:r>
              <a:rPr lang="en-IN" dirty="0"/>
              <a:t>=0.2, </a:t>
            </a:r>
            <a:r>
              <a:rPr lang="en-IN" dirty="0" err="1"/>
              <a:t>random_state</a:t>
            </a:r>
            <a:r>
              <a:rPr lang="en-IN" dirty="0"/>
              <a:t>=42)</a:t>
            </a:r>
          </a:p>
          <a:p>
            <a:pPr algn="l"/>
            <a:r>
              <a:rPr lang="en-IN" dirty="0"/>
              <a:t># Create and train a Random Forest regression model</a:t>
            </a:r>
          </a:p>
          <a:p>
            <a:pPr algn="l"/>
            <a:r>
              <a:rPr lang="en-IN" dirty="0"/>
              <a:t>model = </a:t>
            </a:r>
            <a:r>
              <a:rPr lang="en-IN" dirty="0" err="1"/>
              <a:t>RandomForestRegressor</a:t>
            </a:r>
            <a:r>
              <a:rPr lang="en-IN" dirty="0"/>
              <a:t>(</a:t>
            </a:r>
            <a:r>
              <a:rPr lang="en-IN" dirty="0" err="1"/>
              <a:t>n_estimators</a:t>
            </a:r>
            <a:r>
              <a:rPr lang="en-IN" dirty="0"/>
              <a:t>=100, </a:t>
            </a:r>
            <a:r>
              <a:rPr lang="en-IN" dirty="0" err="1"/>
              <a:t>random_state</a:t>
            </a:r>
            <a:r>
              <a:rPr lang="en-IN" dirty="0"/>
              <a:t>=42)</a:t>
            </a:r>
          </a:p>
          <a:p>
            <a:pPr algn="l"/>
            <a:r>
              <a:rPr lang="en-IN" dirty="0" err="1"/>
              <a:t>model.fit</a:t>
            </a:r>
            <a:r>
              <a:rPr lang="en-IN" dirty="0"/>
              <a:t>(</a:t>
            </a:r>
            <a:r>
              <a:rPr lang="en-IN" dirty="0" err="1"/>
              <a:t>X_train</a:t>
            </a:r>
            <a:r>
              <a:rPr lang="en-IN" dirty="0"/>
              <a:t>, </a:t>
            </a:r>
            <a:r>
              <a:rPr lang="en-IN" dirty="0" err="1"/>
              <a:t>y_train</a:t>
            </a:r>
            <a:r>
              <a:rPr lang="en-IN" dirty="0"/>
              <a:t>)</a:t>
            </a:r>
          </a:p>
          <a:p>
            <a:pPr algn="l"/>
            <a:r>
              <a:rPr lang="en-IN" dirty="0"/>
              <a:t># Make predictions on the test set</a:t>
            </a:r>
          </a:p>
          <a:p>
            <a:pPr algn="l"/>
            <a:r>
              <a:rPr lang="en-IN" dirty="0"/>
              <a:t>predictions = </a:t>
            </a:r>
            <a:r>
              <a:rPr lang="en-IN" dirty="0" err="1"/>
              <a:t>model.predict</a:t>
            </a:r>
            <a:r>
              <a:rPr lang="en-IN" dirty="0"/>
              <a:t>(</a:t>
            </a:r>
            <a:r>
              <a:rPr lang="en-IN" dirty="0" err="1"/>
              <a:t>X_test</a:t>
            </a:r>
            <a:r>
              <a:rPr lang="en-IN" dirty="0"/>
              <a:t>)</a:t>
            </a:r>
          </a:p>
          <a:p>
            <a:pPr algn="l"/>
            <a:r>
              <a:rPr lang="en-IN" dirty="0"/>
              <a:t># Evaluate the model's </a:t>
            </a:r>
            <a:r>
              <a:rPr lang="en-IN" dirty="0" err="1"/>
              <a:t>performancemse</a:t>
            </a:r>
            <a:r>
              <a:rPr lang="en-IN" dirty="0"/>
              <a:t> = </a:t>
            </a:r>
            <a:r>
              <a:rPr lang="en-IN" dirty="0" err="1"/>
              <a:t>mean_squared_error</a:t>
            </a:r>
            <a:r>
              <a:rPr lang="en-IN" dirty="0"/>
              <a:t>(</a:t>
            </a:r>
            <a:r>
              <a:rPr lang="en-IN" dirty="0" err="1"/>
              <a:t>y_test</a:t>
            </a:r>
            <a:r>
              <a:rPr lang="en-IN" dirty="0"/>
              <a:t>, predictions)</a:t>
            </a:r>
          </a:p>
          <a:p>
            <a:pPr algn="l"/>
            <a:r>
              <a:rPr lang="en-IN" dirty="0"/>
              <a:t>print(</a:t>
            </a:r>
            <a:r>
              <a:rPr lang="en-IN" dirty="0" err="1"/>
              <a:t>f"Mean</a:t>
            </a:r>
            <a:r>
              <a:rPr lang="en-IN" dirty="0"/>
              <a:t> Squared Error: {</a:t>
            </a:r>
            <a:r>
              <a:rPr lang="en-IN" dirty="0" err="1"/>
              <a:t>mse</a:t>
            </a:r>
            <a:r>
              <a:rPr lang="en-IN" dirty="0"/>
              <a:t>}")</a:t>
            </a:r>
          </a:p>
          <a:p>
            <a:endParaRPr lang="en-IN" dirty="0"/>
          </a:p>
        </p:txBody>
      </p:sp>
    </p:spTree>
    <p:extLst>
      <p:ext uri="{BB962C8B-B14F-4D97-AF65-F5344CB8AC3E}">
        <p14:creationId xmlns="" xmlns:p14="http://schemas.microsoft.com/office/powerpoint/2010/main" val="8554718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429491"/>
            <a:ext cx="11319164" cy="5860473"/>
          </a:xfrm>
        </p:spPr>
        <p:txBody>
          <a:bodyPr>
            <a:normAutofit fontScale="62500" lnSpcReduction="20000"/>
          </a:bodyPr>
          <a:lstStyle/>
          <a:p>
            <a:pPr algn="l"/>
            <a:r>
              <a:rPr lang="en-US" b="1" dirty="0" smtClean="0"/>
              <a:t>DATASET 1:</a:t>
            </a:r>
            <a:endParaRPr lang="en-US" dirty="0" smtClean="0"/>
          </a:p>
          <a:p>
            <a:pPr algn="l"/>
            <a:r>
              <a:rPr lang="en-US" dirty="0" smtClean="0"/>
              <a:t> earthquake1.csv Contains all the recorded earthquakes in Turkey between 1910-2017 larger than 3.5 intensity. The parameters are:</a:t>
            </a:r>
          </a:p>
          <a:p>
            <a:pPr algn="l"/>
            <a:r>
              <a:rPr lang="en-US" dirty="0" smtClean="0"/>
              <a:t>• Id: order number of the earthquake</a:t>
            </a:r>
          </a:p>
          <a:p>
            <a:pPr algn="l"/>
            <a:r>
              <a:rPr lang="en-US" dirty="0" smtClean="0"/>
              <a:t> • Date: earthquake occurrence date</a:t>
            </a:r>
          </a:p>
          <a:p>
            <a:pPr algn="l"/>
            <a:r>
              <a:rPr lang="en-US" dirty="0" smtClean="0"/>
              <a:t> • Time: time of the earthquake</a:t>
            </a:r>
          </a:p>
          <a:p>
            <a:pPr algn="l"/>
            <a:r>
              <a:rPr lang="en-US" dirty="0" smtClean="0"/>
              <a:t> • Lat: latitude of the earthquake epicenter</a:t>
            </a:r>
          </a:p>
          <a:p>
            <a:pPr algn="l"/>
            <a:r>
              <a:rPr lang="en-US" dirty="0" smtClean="0"/>
              <a:t> • Long: longitude of the earthquake epicenter </a:t>
            </a:r>
          </a:p>
          <a:p>
            <a:pPr algn="l"/>
            <a:r>
              <a:rPr lang="en-US" dirty="0" smtClean="0"/>
              <a:t>• Country: country of the earthquake epicenter </a:t>
            </a:r>
          </a:p>
          <a:p>
            <a:pPr algn="l"/>
            <a:r>
              <a:rPr lang="en-US" dirty="0" smtClean="0"/>
              <a:t>• City: province of the occurred earthquake</a:t>
            </a:r>
          </a:p>
          <a:p>
            <a:pPr algn="l"/>
            <a:r>
              <a:rPr lang="en-US" dirty="0" smtClean="0"/>
              <a:t>• Area: region of the occurred earthquake</a:t>
            </a:r>
          </a:p>
          <a:p>
            <a:pPr algn="l"/>
            <a:r>
              <a:rPr lang="en-US" dirty="0" smtClean="0"/>
              <a:t> • Direction: direction of the earthquake </a:t>
            </a:r>
            <a:r>
              <a:rPr lang="en-US" dirty="0" err="1" smtClean="0"/>
              <a:t>signa</a:t>
            </a:r>
            <a:endParaRPr lang="en-US" dirty="0" smtClean="0"/>
          </a:p>
          <a:p>
            <a:pPr algn="l"/>
            <a:r>
              <a:rPr lang="en-US" dirty="0" smtClean="0"/>
              <a:t>l • Dist: distance of direction in km</a:t>
            </a:r>
          </a:p>
          <a:p>
            <a:pPr algn="l"/>
            <a:r>
              <a:rPr lang="en-US" dirty="0" smtClean="0"/>
              <a:t> • Depth: depth of the occurred earthquake (distance from the surface)</a:t>
            </a:r>
          </a:p>
          <a:p>
            <a:pPr algn="l"/>
            <a:r>
              <a:rPr lang="en-US" dirty="0" smtClean="0"/>
              <a:t> • </a:t>
            </a:r>
            <a:r>
              <a:rPr lang="en-US" dirty="0" err="1" smtClean="0"/>
              <a:t>Xm</a:t>
            </a:r>
            <a:r>
              <a:rPr lang="en-US" dirty="0" smtClean="0"/>
              <a:t>: the largest of the given magnitude values</a:t>
            </a:r>
          </a:p>
          <a:p>
            <a:pPr algn="l"/>
            <a:r>
              <a:rPr lang="en-US" dirty="0" smtClean="0"/>
              <a:t> • </a:t>
            </a:r>
            <a:r>
              <a:rPr lang="en-US" dirty="0" err="1" smtClean="0"/>
              <a:t>Md</a:t>
            </a:r>
            <a:r>
              <a:rPr lang="en-US" dirty="0" smtClean="0"/>
              <a:t>: magnitude depending on time</a:t>
            </a:r>
          </a:p>
          <a:p>
            <a:pPr algn="l"/>
            <a:r>
              <a:rPr lang="en-US" dirty="0" smtClean="0"/>
              <a:t> • Richter: Richter magnitude or the local magnitude (ML) </a:t>
            </a:r>
          </a:p>
          <a:p>
            <a:pPr algn="l"/>
            <a:r>
              <a:rPr lang="en-US" dirty="0" smtClean="0"/>
              <a:t>• Mw: moment magnitude </a:t>
            </a:r>
          </a:p>
          <a:p>
            <a:pPr algn="l"/>
            <a:r>
              <a:rPr lang="en-US" dirty="0" smtClean="0"/>
              <a:t>• Ms: surface wave magnitude</a:t>
            </a:r>
          </a:p>
          <a:p>
            <a:pPr algn="l"/>
            <a:r>
              <a:rPr lang="en-US" dirty="0" smtClean="0"/>
              <a:t> • Mb: body wave magnitude</a:t>
            </a:r>
          </a:p>
          <a:p>
            <a:pPr algn="l"/>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799" y="387927"/>
            <a:ext cx="11360727" cy="5985164"/>
          </a:xfrm>
        </p:spPr>
        <p:txBody>
          <a:bodyPr>
            <a:normAutofit fontScale="70000" lnSpcReduction="20000"/>
          </a:bodyPr>
          <a:lstStyle/>
          <a:p>
            <a:pPr algn="l"/>
            <a:r>
              <a:rPr lang="en-US" b="1" dirty="0" smtClean="0"/>
              <a:t>DATASET 2:</a:t>
            </a:r>
            <a:endParaRPr lang="en-US" dirty="0" smtClean="0"/>
          </a:p>
          <a:p>
            <a:pPr algn="l"/>
            <a:r>
              <a:rPr lang="en-US" dirty="0" smtClean="0"/>
              <a:t> earthquake2.csv Contains all Significant Earthquakes that occurred in the period of 1965-2016.The parameters are:</a:t>
            </a:r>
          </a:p>
          <a:p>
            <a:pPr algn="l"/>
            <a:r>
              <a:rPr lang="en-US" dirty="0" smtClean="0"/>
              <a:t> • Time: Time of the earthquake</a:t>
            </a:r>
          </a:p>
          <a:p>
            <a:pPr algn="l"/>
            <a:r>
              <a:rPr lang="en-US" dirty="0" smtClean="0"/>
              <a:t> • Latitude: latitude of the earthquake epicenter </a:t>
            </a:r>
          </a:p>
          <a:p>
            <a:pPr algn="l"/>
            <a:r>
              <a:rPr lang="en-US" dirty="0" smtClean="0"/>
              <a:t>• Longitude: longitude of the earthquake epicenter </a:t>
            </a:r>
          </a:p>
          <a:p>
            <a:pPr algn="l"/>
            <a:r>
              <a:rPr lang="en-US" dirty="0" smtClean="0"/>
              <a:t>• Depth: depth of the occurred earthquake (distance from the surface) </a:t>
            </a:r>
          </a:p>
          <a:p>
            <a:pPr algn="l"/>
            <a:r>
              <a:rPr lang="en-US" dirty="0" smtClean="0"/>
              <a:t>• </a:t>
            </a:r>
            <a:r>
              <a:rPr lang="en-US" dirty="0" err="1" smtClean="0"/>
              <a:t>mag</a:t>
            </a:r>
            <a:r>
              <a:rPr lang="en-US" dirty="0" smtClean="0"/>
              <a:t>: size of the earthquake 	</a:t>
            </a:r>
          </a:p>
          <a:p>
            <a:pPr algn="l"/>
            <a:r>
              <a:rPr lang="en-US" dirty="0" smtClean="0"/>
              <a:t>• </a:t>
            </a:r>
            <a:r>
              <a:rPr lang="en-US" dirty="0" err="1" smtClean="0"/>
              <a:t>magType</a:t>
            </a:r>
            <a:r>
              <a:rPr lang="en-US" dirty="0" smtClean="0"/>
              <a:t>: type of magnitude occurred (ml or ms)</a:t>
            </a:r>
          </a:p>
          <a:p>
            <a:pPr algn="l"/>
            <a:r>
              <a:rPr lang="en-US" dirty="0" smtClean="0"/>
              <a:t> • </a:t>
            </a:r>
            <a:r>
              <a:rPr lang="en-US" dirty="0" err="1" smtClean="0"/>
              <a:t>Nst</a:t>
            </a:r>
            <a:r>
              <a:rPr lang="en-US" dirty="0" smtClean="0"/>
              <a:t>: Number of seismic stations</a:t>
            </a:r>
          </a:p>
          <a:p>
            <a:pPr algn="l"/>
            <a:r>
              <a:rPr lang="en-US" dirty="0" smtClean="0"/>
              <a:t>• Gap: Region along an active fault where stress is accumulating because no</a:t>
            </a:r>
          </a:p>
          <a:p>
            <a:pPr algn="l"/>
            <a:r>
              <a:rPr lang="en-US" dirty="0" smtClean="0"/>
              <a:t> • earthquakes have occurred there recently</a:t>
            </a:r>
          </a:p>
          <a:p>
            <a:pPr algn="l"/>
            <a:r>
              <a:rPr lang="en-US" dirty="0" smtClean="0"/>
              <a:t> • D-min: Horizontal distance from the epicenter to the nearest station </a:t>
            </a:r>
          </a:p>
          <a:p>
            <a:pPr algn="l"/>
            <a:r>
              <a:rPr lang="en-US" dirty="0" smtClean="0"/>
              <a:t>• RMS: In general, the smaller this number, the more reliable is the calculated depth of the earthquake</a:t>
            </a:r>
          </a:p>
          <a:p>
            <a:pPr algn="l"/>
            <a:r>
              <a:rPr lang="en-US" dirty="0" smtClean="0"/>
              <a:t> • Id: order number of the earthquake </a:t>
            </a:r>
          </a:p>
          <a:p>
            <a:pPr algn="l"/>
            <a:r>
              <a:rPr lang="en-US" dirty="0" smtClean="0"/>
              <a:t>• Updated: </a:t>
            </a:r>
            <a:r>
              <a:rPr lang="en-US" dirty="0" err="1" smtClean="0"/>
              <a:t>updation</a:t>
            </a:r>
            <a:r>
              <a:rPr lang="en-US" dirty="0" smtClean="0"/>
              <a:t> in sequence of earthquake</a:t>
            </a:r>
          </a:p>
          <a:p>
            <a:pPr algn="l"/>
            <a:r>
              <a:rPr lang="en-US" dirty="0" smtClean="0"/>
              <a:t> • Place: place where earthquake occurred</a:t>
            </a:r>
          </a:p>
          <a:p>
            <a:pPr algn="l"/>
            <a:r>
              <a:rPr lang="en-US" dirty="0" smtClean="0"/>
              <a:t>• Type: type of earthquake occurred</a:t>
            </a:r>
          </a:p>
          <a:p>
            <a:pPr algn="l"/>
            <a:r>
              <a:rPr lang="en-US" dirty="0" smtClean="0"/>
              <a:t> • Horizontal error: error in range</a:t>
            </a:r>
          </a:p>
          <a:p>
            <a:pPr algn="l"/>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7927" y="346365"/>
            <a:ext cx="11194473" cy="6123708"/>
          </a:xfrm>
        </p:spPr>
        <p:txBody>
          <a:bodyPr/>
          <a:lstStyle/>
          <a:p>
            <a:pPr algn="l"/>
            <a:r>
              <a:rPr lang="en-US" dirty="0" smtClean="0"/>
              <a:t>• Updated: </a:t>
            </a:r>
            <a:r>
              <a:rPr lang="en-US" dirty="0" err="1" smtClean="0"/>
              <a:t>updation</a:t>
            </a:r>
            <a:r>
              <a:rPr lang="en-US" dirty="0" smtClean="0"/>
              <a:t> in sequence of earthquake</a:t>
            </a:r>
          </a:p>
          <a:p>
            <a:pPr algn="l"/>
            <a:r>
              <a:rPr lang="en-US" dirty="0" smtClean="0"/>
              <a:t> • Place: place where earthquake occurred</a:t>
            </a:r>
          </a:p>
          <a:p>
            <a:pPr algn="l"/>
            <a:r>
              <a:rPr lang="en-US" dirty="0" smtClean="0"/>
              <a:t>• Type: type of earthquake occurred</a:t>
            </a:r>
          </a:p>
          <a:p>
            <a:pPr algn="l"/>
            <a:r>
              <a:rPr lang="en-US" dirty="0" smtClean="0"/>
              <a:t> • Horizontal error: error in range</a:t>
            </a:r>
          </a:p>
          <a:p>
            <a:pPr algn="l"/>
            <a:r>
              <a:rPr lang="en-US" dirty="0" smtClean="0"/>
              <a:t> • Depth error: error occurred in calculation of depth of earthquake </a:t>
            </a:r>
          </a:p>
          <a:p>
            <a:pPr algn="l"/>
            <a:r>
              <a:rPr lang="en-US" dirty="0" smtClean="0"/>
              <a:t>• </a:t>
            </a:r>
            <a:r>
              <a:rPr lang="en-US" dirty="0" err="1" smtClean="0"/>
              <a:t>magError</a:t>
            </a:r>
            <a:r>
              <a:rPr lang="en-US" dirty="0" smtClean="0"/>
              <a:t>: error occurred in calculation of magnitude of earthquake </a:t>
            </a:r>
          </a:p>
          <a:p>
            <a:pPr algn="l"/>
            <a:r>
              <a:rPr lang="en-US" dirty="0" smtClean="0"/>
              <a:t>• </a:t>
            </a:r>
            <a:r>
              <a:rPr lang="en-US" dirty="0" err="1" smtClean="0"/>
              <a:t>magNst</a:t>
            </a:r>
            <a:r>
              <a:rPr lang="en-US" dirty="0" smtClean="0"/>
              <a:t>: error occurred in calculation of number of seismic stations </a:t>
            </a:r>
          </a:p>
          <a:p>
            <a:pPr algn="l"/>
            <a:r>
              <a:rPr lang="en-US" dirty="0" smtClean="0"/>
              <a:t>• Status: current status of earthquake </a:t>
            </a:r>
          </a:p>
          <a:p>
            <a:pPr algn="l"/>
            <a:r>
              <a:rPr lang="en-US" dirty="0" smtClean="0"/>
              <a:t>• Location source: source of location where earthquake occurred</a:t>
            </a:r>
          </a:p>
          <a:p>
            <a:pPr algn="l"/>
            <a:r>
              <a:rPr lang="en-US" dirty="0" smtClean="0"/>
              <a:t> • </a:t>
            </a:r>
            <a:r>
              <a:rPr lang="en-US" dirty="0" err="1" smtClean="0"/>
              <a:t>magSource</a:t>
            </a:r>
            <a:r>
              <a:rPr lang="en-US" dirty="0" smtClean="0"/>
              <a:t>: source where magnitude is occurred</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29491" y="304801"/>
            <a:ext cx="11374582" cy="6165272"/>
          </a:xfrm>
        </p:spPr>
        <p:txBody>
          <a:bodyPr>
            <a:normAutofit fontScale="85000" lnSpcReduction="20000"/>
          </a:bodyPr>
          <a:lstStyle/>
          <a:p>
            <a:pPr algn="l"/>
            <a:r>
              <a:rPr lang="en-US" b="1" dirty="0" smtClean="0"/>
              <a:t>IV. METHODS :</a:t>
            </a:r>
            <a:endParaRPr lang="en-US" dirty="0" smtClean="0"/>
          </a:p>
          <a:p>
            <a:pPr algn="l"/>
            <a:r>
              <a:rPr lang="en-US" dirty="0" smtClean="0"/>
              <a:t>To begin with, the dataset is pre-processed to make it suitable for </a:t>
            </a:r>
            <a:r>
              <a:rPr lang="en-US" dirty="0" err="1" smtClean="0"/>
              <a:t>modelling</a:t>
            </a:r>
            <a:r>
              <a:rPr lang="en-US" dirty="0" smtClean="0"/>
              <a:t>. Second, the dataset is partitioned into training and testing data-set and third, different models are </a:t>
            </a:r>
          </a:p>
          <a:p>
            <a:pPr algn="l"/>
            <a:r>
              <a:rPr lang="en-US" dirty="0" smtClean="0"/>
              <a:t>constructed and fitted to the training data-set. The accuracy of the system is obtained by testing the system using the testing data. In this study, we explore, evaluate and analyze dataset</a:t>
            </a:r>
          </a:p>
          <a:p>
            <a:pPr algn="l"/>
            <a:r>
              <a:rPr lang="en-US" dirty="0" smtClean="0"/>
              <a:t> characteristics using different machine learning algorithms like linear regression, decision tree and KNN.</a:t>
            </a:r>
          </a:p>
          <a:p>
            <a:pPr algn="l"/>
            <a:r>
              <a:rPr lang="en-US" b="1" dirty="0" smtClean="0"/>
              <a:t>A. Linear Regression:</a:t>
            </a:r>
            <a:endParaRPr lang="en-US" dirty="0" smtClean="0"/>
          </a:p>
          <a:p>
            <a:pPr algn="l"/>
            <a:r>
              <a:rPr lang="en-US" dirty="0" smtClean="0"/>
              <a:t> Linear Regression is a supervised Machine Learning model which assumes a linear relationship between the input variables (x) and the single output variable (y). For linear regression, we will use only numerical data (float). This form of analysis estimates the coefficients of the linear equation, involving one or more independent variables that best predict the value of the dependent variable. For Earthquake prediction, we use various input variables (X) such as earthquake occurrence date, surface wave magnitude, body wave magnitude, Richter magnitude or the local magnitude (ML) for the first dataset to predict the output variable (Y) - </a:t>
            </a:r>
            <a:r>
              <a:rPr lang="en-US" dirty="0" err="1" smtClean="0"/>
              <a:t>Xm</a:t>
            </a:r>
            <a:r>
              <a:rPr lang="en-US" dirty="0" smtClean="0"/>
              <a:t>, the largest of the given magnitude values. For the 2nd dataset, we predict the value of magnitude (Y) using variables such as the number of seismic stations, type of magnitude that occurred (ml or ms), gap etc.</a:t>
            </a:r>
          </a:p>
          <a:p>
            <a:pPr algn="l"/>
            <a:r>
              <a:rPr lang="en-US" b="1" dirty="0" smtClean="0"/>
              <a:t>B. Decision Tree:	</a:t>
            </a:r>
            <a:endParaRPr lang="en-US" dirty="0" smtClean="0"/>
          </a:p>
          <a:p>
            <a:pPr algn="l"/>
            <a:r>
              <a:rPr lang="en-US" dirty="0" smtClean="0"/>
              <a:t> Decision-tree algorithm falls under the category of supervised learning algorithms. It works for both continuous as well as categorical output variables. Decision tree regression observes the features of an object and trains a model in the structure of a tree to predict data in the future to produce meaningful continuous output. The goal of a decision tree is to learn a model that predicts the value of the magnitude of the earthquake by learning simple decision rules inferred from the data features of the given dataset. For example, if the Richter value &gt; 0.49, then XM value will be approx. 0.07. For our decision tree, the first node is the column with the highest information gain i.e., X[9] which is </a:t>
            </a:r>
            <a:r>
              <a:rPr lang="en-US" dirty="0" err="1" smtClean="0"/>
              <a:t>md</a:t>
            </a:r>
            <a:r>
              <a:rPr lang="en-US" dirty="0" smtClean="0"/>
              <a:t> - magnitude depending on time</a:t>
            </a:r>
            <a:r>
              <a:rPr lang="en-US" dirty="0" smtClean="0"/>
              <a:t>.</a:t>
            </a:r>
            <a:endParaRPr lang="en-US"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0217" y="304800"/>
            <a:ext cx="11346873" cy="5888181"/>
          </a:xfrm>
        </p:spPr>
        <p:txBody>
          <a:bodyPr/>
          <a:lstStyle/>
          <a:p>
            <a:pPr algn="l"/>
            <a:r>
              <a:rPr lang="en-US" b="1" dirty="0" smtClean="0"/>
              <a:t>C. K-Nearest Neighbor:</a:t>
            </a:r>
            <a:endParaRPr lang="en-US" dirty="0" smtClean="0"/>
          </a:p>
          <a:p>
            <a:pPr algn="l"/>
            <a:r>
              <a:rPr lang="en-US" dirty="0" smtClean="0"/>
              <a:t> K nearest </a:t>
            </a:r>
            <a:r>
              <a:rPr lang="en-US" dirty="0" err="1" smtClean="0"/>
              <a:t>neighbours</a:t>
            </a:r>
            <a:r>
              <a:rPr lang="en-US" dirty="0" smtClean="0"/>
              <a:t> is a simple algorithm that uses ‘feature similarity’ to predict the values of any new data points. This means that the new point is assigned a value based on how closely it resembles the points in the training set. the KNN algorithm would find the k-nearest data points to a new data point and predict the continuous output based on the average of the output values of the nearest </a:t>
            </a:r>
            <a:r>
              <a:rPr lang="en-US" dirty="0" err="1" smtClean="0"/>
              <a:t>neighbours</a:t>
            </a:r>
            <a:r>
              <a:rPr lang="en-US" dirty="0" smtClean="0"/>
              <a:t>. For earthquake prediction, we use k-Nearest </a:t>
            </a:r>
            <a:r>
              <a:rPr lang="en-US" dirty="0" err="1" smtClean="0"/>
              <a:t>Neighbours</a:t>
            </a:r>
            <a:r>
              <a:rPr lang="en-US" dirty="0" smtClean="0"/>
              <a:t> </a:t>
            </a:r>
            <a:r>
              <a:rPr lang="en-US" dirty="0" err="1" smtClean="0"/>
              <a:t>Regressor</a:t>
            </a:r>
            <a:r>
              <a:rPr lang="en-US" dirty="0" smtClean="0"/>
              <a:t>. Even though we had multiple features, the importance of each feature in the Euclidean distance calculation can vary. To handle this, we performed normalization before calculating the distance, so that all features are on the same scale and have an equal contribution to the distance</a:t>
            </a:r>
          </a:p>
          <a:p>
            <a:pPr algn="l"/>
            <a:r>
              <a:rPr lang="en-US" dirty="0" smtClean="0"/>
              <a:t> </a:t>
            </a:r>
          </a:p>
          <a:p>
            <a:pPr algn="l"/>
            <a:r>
              <a:rPr lang="en-US" b="1" dirty="0" smtClean="0"/>
              <a:t>V. EVALUATION AND DISCUSSIONS DATA PRE-PROCESSING :</a:t>
            </a:r>
            <a:endParaRPr lang="en-US" dirty="0" smtClean="0"/>
          </a:p>
          <a:p>
            <a:pPr algn="l"/>
            <a:r>
              <a:rPr lang="en-US" dirty="0" smtClean="0"/>
              <a:t> For both the datasets the following pre-processing steps were taken:</a:t>
            </a:r>
          </a:p>
          <a:p>
            <a:pPr algn="l"/>
            <a:r>
              <a:rPr lang="en-US" dirty="0" smtClean="0"/>
              <a:t> • First, we dropped the ‘id’ column since it is not useful for prediction.</a:t>
            </a:r>
          </a:p>
          <a:p>
            <a:pPr algn="l"/>
            <a:endParaRPr lang="en-US" dirty="0" smtClean="0"/>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01781" y="374073"/>
            <a:ext cx="11166763" cy="5915891"/>
          </a:xfrm>
        </p:spPr>
        <p:txBody>
          <a:bodyPr/>
          <a:lstStyle/>
          <a:p>
            <a:pPr algn="l"/>
            <a:r>
              <a:rPr lang="en-US" b="1" dirty="0" smtClean="0"/>
              <a:t>V. EVALUATION AND DISCUSSIONS DATA PRE-PROCESSING :</a:t>
            </a:r>
            <a:endParaRPr lang="en-US" dirty="0" smtClean="0"/>
          </a:p>
          <a:p>
            <a:pPr algn="l"/>
            <a:r>
              <a:rPr lang="en-US" dirty="0" smtClean="0"/>
              <a:t> For both the datasets the following pre-processing steps were taken</a:t>
            </a:r>
            <a:r>
              <a:rPr lang="en-US" dirty="0" smtClean="0"/>
              <a:t>:</a:t>
            </a:r>
          </a:p>
          <a:p>
            <a:pPr algn="l"/>
            <a:r>
              <a:rPr lang="en-US" dirty="0" smtClean="0"/>
              <a:t> • First, we dropped the ‘id’ column since it is not useful for prediction</a:t>
            </a:r>
            <a:r>
              <a:rPr lang="en-US" dirty="0" smtClean="0"/>
              <a:t>.</a:t>
            </a:r>
          </a:p>
          <a:p>
            <a:pPr algn="l"/>
            <a:endParaRPr lang="en-US" dirty="0" smtClean="0"/>
          </a:p>
          <a:p>
            <a:pPr algn="l"/>
            <a:endParaRPr lang="en-US" dirty="0" smtClean="0"/>
          </a:p>
          <a:p>
            <a:pPr algn="l"/>
            <a:endParaRPr lang="en-US" dirty="0" smtClean="0"/>
          </a:p>
          <a:p>
            <a:pPr algn="l"/>
            <a:r>
              <a:rPr lang="en-US" dirty="0" smtClean="0"/>
              <a:t>• Next we converted categorical variables into numerical values so that it could be easily fitted to a machine learning model using a label encoder.</a:t>
            </a:r>
          </a:p>
          <a:p>
            <a:pPr algn="l"/>
            <a:endParaRPr lang="en-US" dirty="0" smtClean="0"/>
          </a:p>
          <a:p>
            <a:pPr algn="l"/>
            <a:endParaRPr lang="en-US" dirty="0" smtClean="0"/>
          </a:p>
        </p:txBody>
      </p:sp>
      <p:pic>
        <p:nvPicPr>
          <p:cNvPr id="5122" name="Picture 2" descr="C:\Users\sharmila\Downloads\WhatsApp Image 2023-11-01 at 7.28.00 PM.jpeg"/>
          <p:cNvPicPr>
            <a:picLocks noChangeAspect="1" noChangeArrowheads="1"/>
          </p:cNvPicPr>
          <p:nvPr/>
        </p:nvPicPr>
        <p:blipFill>
          <a:blip r:embed="rId2"/>
          <a:srcRect/>
          <a:stretch>
            <a:fillRect/>
          </a:stretch>
        </p:blipFill>
        <p:spPr bwMode="auto">
          <a:xfrm>
            <a:off x="275792" y="1925781"/>
            <a:ext cx="7705725" cy="808759"/>
          </a:xfrm>
          <a:prstGeom prst="rect">
            <a:avLst/>
          </a:prstGeom>
          <a:noFill/>
        </p:spPr>
      </p:pic>
      <p:pic>
        <p:nvPicPr>
          <p:cNvPr id="5123" name="Picture 3" descr="C:\Users\sharmila\Downloads\WhatsApp Image 2023-11-01 at 7.28.00 PM (1).jpeg"/>
          <p:cNvPicPr>
            <a:picLocks noChangeAspect="1" noChangeArrowheads="1"/>
          </p:cNvPicPr>
          <p:nvPr/>
        </p:nvPicPr>
        <p:blipFill>
          <a:blip r:embed="rId3"/>
          <a:srcRect/>
          <a:stretch>
            <a:fillRect/>
          </a:stretch>
        </p:blipFill>
        <p:spPr bwMode="auto">
          <a:xfrm>
            <a:off x="283584" y="4045527"/>
            <a:ext cx="9934575" cy="2363931"/>
          </a:xfrm>
          <a:prstGeom prst="rect">
            <a:avLst/>
          </a:prstGeom>
          <a:no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199" y="415635"/>
            <a:ext cx="11139055" cy="5957455"/>
          </a:xfrm>
        </p:spPr>
        <p:txBody>
          <a:bodyPr/>
          <a:lstStyle/>
          <a:p>
            <a:pPr algn="l"/>
            <a:r>
              <a:rPr lang="en-US" dirty="0" smtClean="0"/>
              <a:t>• Imputation with </a:t>
            </a:r>
            <a:r>
              <a:rPr lang="en-US" dirty="0" err="1" smtClean="0"/>
              <a:t>SimpleImputer</a:t>
            </a:r>
            <a:r>
              <a:rPr lang="en-US" dirty="0" smtClean="0"/>
              <a:t> which replaced the missing data with mean was done to handle null </a:t>
            </a:r>
            <a:r>
              <a:rPr lang="en-US" dirty="0" smtClean="0"/>
              <a:t>values</a:t>
            </a:r>
          </a:p>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r>
              <a:rPr lang="en-US" dirty="0" smtClean="0"/>
              <a:t>• Normalization of the data was done using </a:t>
            </a:r>
            <a:r>
              <a:rPr lang="en-US" dirty="0" err="1" smtClean="0"/>
              <a:t>MinMax</a:t>
            </a:r>
            <a:r>
              <a:rPr lang="en-US" dirty="0" smtClean="0"/>
              <a:t> </a:t>
            </a:r>
            <a:r>
              <a:rPr lang="en-US" dirty="0" err="1" smtClean="0"/>
              <a:t>Scaler</a:t>
            </a:r>
            <a:r>
              <a:rPr lang="en-US" dirty="0" smtClean="0"/>
              <a:t>. The Min-Max scaling method helps the dataset to shift and rescale the values of their attributes, so they end up ranging between 0 and 1.</a:t>
            </a:r>
          </a:p>
          <a:p>
            <a:pPr algn="l"/>
            <a:endParaRPr lang="en-US" dirty="0" smtClean="0"/>
          </a:p>
          <a:p>
            <a:pPr algn="l"/>
            <a:endParaRPr lang="en-US" dirty="0"/>
          </a:p>
        </p:txBody>
      </p:sp>
      <p:pic>
        <p:nvPicPr>
          <p:cNvPr id="6146" name="Picture 2" descr="C:\Users\sharmila\Downloads\WhatsApp Image 2023-11-01 at 7.28.00 PM (2).jpeg"/>
          <p:cNvPicPr>
            <a:picLocks noChangeAspect="1" noChangeArrowheads="1"/>
          </p:cNvPicPr>
          <p:nvPr/>
        </p:nvPicPr>
        <p:blipFill>
          <a:blip r:embed="rId2"/>
          <a:srcRect/>
          <a:stretch>
            <a:fillRect/>
          </a:stretch>
        </p:blipFill>
        <p:spPr bwMode="auto">
          <a:xfrm>
            <a:off x="703118" y="1440007"/>
            <a:ext cx="10287000" cy="2799484"/>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84909" y="401782"/>
            <a:ext cx="11194473" cy="6165273"/>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pPr algn="l"/>
            <a:r>
              <a:rPr lang="en-US" dirty="0" smtClean="0"/>
              <a:t>• Dataset1 had two columns ‘date’ and ‘time’. It was converted to another column ‘timestamp’ using packages such as ‘</a:t>
            </a:r>
            <a:r>
              <a:rPr lang="en-US" dirty="0" err="1" smtClean="0"/>
              <a:t>datetime</a:t>
            </a:r>
            <a:r>
              <a:rPr lang="en-US" dirty="0" smtClean="0"/>
              <a:t>’ and ‘time’.</a:t>
            </a:r>
          </a:p>
          <a:p>
            <a:pPr algn="l"/>
            <a:endParaRPr lang="en-US" dirty="0"/>
          </a:p>
        </p:txBody>
      </p:sp>
      <p:pic>
        <p:nvPicPr>
          <p:cNvPr id="8194" name="Picture 2" descr="C:\Users\sharmila\Downloads\WhatsApp Image 2023-11-01 at 7.34.17 PM (1).jpeg"/>
          <p:cNvPicPr>
            <a:picLocks noChangeAspect="1" noChangeArrowheads="1"/>
          </p:cNvPicPr>
          <p:nvPr/>
        </p:nvPicPr>
        <p:blipFill>
          <a:blip r:embed="rId2"/>
          <a:srcRect/>
          <a:stretch>
            <a:fillRect/>
          </a:stretch>
        </p:blipFill>
        <p:spPr bwMode="auto">
          <a:xfrm>
            <a:off x="423862" y="360218"/>
            <a:ext cx="8601075" cy="2479964"/>
          </a:xfrm>
          <a:prstGeom prst="rect">
            <a:avLst/>
          </a:prstGeom>
          <a:noFill/>
        </p:spPr>
      </p:pic>
      <p:pic>
        <p:nvPicPr>
          <p:cNvPr id="8195" name="Picture 3" descr="C:\Users\sharmila\Downloads\WhatsApp Image 2023-11-01 at 7.27.59 PM.jpeg"/>
          <p:cNvPicPr>
            <a:picLocks noChangeAspect="1" noChangeArrowheads="1"/>
          </p:cNvPicPr>
          <p:nvPr/>
        </p:nvPicPr>
        <p:blipFill>
          <a:blip r:embed="rId3"/>
          <a:srcRect/>
          <a:stretch>
            <a:fillRect/>
          </a:stretch>
        </p:blipFill>
        <p:spPr bwMode="auto">
          <a:xfrm>
            <a:off x="581891" y="3906981"/>
            <a:ext cx="9753600" cy="2951019"/>
          </a:xfrm>
          <a:prstGeom prst="rect">
            <a:avLst/>
          </a:prstGeo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0945" y="332509"/>
            <a:ext cx="11277599" cy="5846618"/>
          </a:xfrm>
        </p:spPr>
        <p:txBody>
          <a:bodyPr/>
          <a:lstStyle/>
          <a:p>
            <a:pPr algn="l"/>
            <a:r>
              <a:rPr lang="en-US" b="1" dirty="0" smtClean="0"/>
              <a:t>CREATING MODELS :</a:t>
            </a:r>
            <a:endParaRPr lang="en-US" dirty="0" smtClean="0"/>
          </a:p>
          <a:p>
            <a:pPr algn="l"/>
            <a:r>
              <a:rPr lang="en-US" b="1" dirty="0" smtClean="0"/>
              <a:t> A. Linear Regression </a:t>
            </a:r>
            <a:r>
              <a:rPr lang="en-US" b="1" dirty="0" smtClean="0"/>
              <a:t>:</a:t>
            </a:r>
          </a:p>
          <a:p>
            <a:pPr algn="l"/>
            <a:endParaRPr lang="en-US" b="1" dirty="0" smtClean="0"/>
          </a:p>
          <a:p>
            <a:pPr algn="l"/>
            <a:endParaRPr lang="en-US" b="1" dirty="0" smtClean="0"/>
          </a:p>
          <a:p>
            <a:pPr algn="l"/>
            <a:endParaRPr lang="en-US" b="1" dirty="0" smtClean="0"/>
          </a:p>
          <a:p>
            <a:pPr algn="l"/>
            <a:endParaRPr lang="en-US" b="1" dirty="0" smtClean="0"/>
          </a:p>
          <a:p>
            <a:pPr algn="l"/>
            <a:endParaRPr lang="en-US" b="1" dirty="0" smtClean="0"/>
          </a:p>
          <a:p>
            <a:pPr algn="l"/>
            <a:r>
              <a:rPr lang="en-US" b="1" dirty="0" smtClean="0"/>
              <a:t>B. Decision Tree :</a:t>
            </a:r>
            <a:endParaRPr lang="en-US" dirty="0" smtClean="0"/>
          </a:p>
          <a:p>
            <a:pPr algn="l"/>
            <a:endParaRPr lang="en-US" b="1" dirty="0" smtClean="0"/>
          </a:p>
          <a:p>
            <a:pPr algn="l"/>
            <a:endParaRPr lang="en-US" dirty="0" smtClean="0"/>
          </a:p>
        </p:txBody>
      </p:sp>
      <p:pic>
        <p:nvPicPr>
          <p:cNvPr id="9218" name="Picture 2" descr="C:\Users\sharmila\Downloads\WhatsApp Image 2023-11-01 at 7.42.01 PM.jpeg"/>
          <p:cNvPicPr>
            <a:picLocks noChangeAspect="1" noChangeArrowheads="1"/>
          </p:cNvPicPr>
          <p:nvPr/>
        </p:nvPicPr>
        <p:blipFill>
          <a:blip r:embed="rId2"/>
          <a:srcRect/>
          <a:stretch>
            <a:fillRect/>
          </a:stretch>
        </p:blipFill>
        <p:spPr bwMode="auto">
          <a:xfrm>
            <a:off x="664152" y="1321810"/>
            <a:ext cx="9201150" cy="2044844"/>
          </a:xfrm>
          <a:prstGeom prst="rect">
            <a:avLst/>
          </a:prstGeom>
          <a:noFill/>
        </p:spPr>
      </p:pic>
      <p:pic>
        <p:nvPicPr>
          <p:cNvPr id="9219" name="Picture 3" descr="C:\Users\sharmila\Downloads\WhatsApp Image 2023-11-01 at 7.41.49 PM.jpeg"/>
          <p:cNvPicPr>
            <a:picLocks noChangeAspect="1" noChangeArrowheads="1"/>
          </p:cNvPicPr>
          <p:nvPr/>
        </p:nvPicPr>
        <p:blipFill>
          <a:blip r:embed="rId3"/>
          <a:srcRect/>
          <a:stretch>
            <a:fillRect/>
          </a:stretch>
        </p:blipFill>
        <p:spPr bwMode="auto">
          <a:xfrm>
            <a:off x="740352" y="4059382"/>
            <a:ext cx="9048750" cy="2535382"/>
          </a:xfrm>
          <a:prstGeom prst="rect">
            <a:avLst/>
          </a:prstGeom>
          <a:noFill/>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68036" y="360218"/>
            <a:ext cx="11055928" cy="6095999"/>
          </a:xfrm>
        </p:spPr>
        <p:txBody>
          <a:bodyPr/>
          <a:lstStyle/>
          <a:p>
            <a:pPr algn="l"/>
            <a:r>
              <a:rPr lang="en-US" b="1" dirty="0" smtClean="0"/>
              <a:t>C. KNN</a:t>
            </a:r>
            <a:r>
              <a:rPr lang="en-US" b="1" dirty="0" smtClean="0"/>
              <a:t>:</a:t>
            </a:r>
          </a:p>
          <a:p>
            <a:pPr algn="l"/>
            <a:endParaRPr lang="en-US" b="1" dirty="0" smtClean="0"/>
          </a:p>
          <a:p>
            <a:pPr algn="l"/>
            <a:endParaRPr lang="en-US" b="1" dirty="0" smtClean="0"/>
          </a:p>
          <a:p>
            <a:pPr algn="l"/>
            <a:endParaRPr lang="en-US" b="1" dirty="0" smtClean="0"/>
          </a:p>
          <a:p>
            <a:pPr algn="l"/>
            <a:endParaRPr lang="en-US" b="1" dirty="0" smtClean="0"/>
          </a:p>
          <a:p>
            <a:pPr algn="l"/>
            <a:endParaRPr lang="en-US" b="1" dirty="0" smtClean="0"/>
          </a:p>
          <a:p>
            <a:pPr algn="l"/>
            <a:endParaRPr lang="en-US" b="1" dirty="0" smtClean="0"/>
          </a:p>
          <a:p>
            <a:pPr algn="l"/>
            <a:r>
              <a:rPr lang="en-US" b="1" dirty="0" smtClean="0"/>
              <a:t>RESULTS DATASET 1:</a:t>
            </a:r>
            <a:endParaRPr lang="en-US" dirty="0" smtClean="0"/>
          </a:p>
          <a:p>
            <a:pPr algn="l"/>
            <a:r>
              <a:rPr lang="en-US" dirty="0" smtClean="0"/>
              <a:t> earthquake1.csv Linear Regression Model </a:t>
            </a:r>
          </a:p>
          <a:p>
            <a:pPr algn="l"/>
            <a:r>
              <a:rPr lang="en-US" dirty="0" smtClean="0"/>
              <a:t>• Accuracy of Linear Regression model is: 0.63134131503029 </a:t>
            </a:r>
          </a:p>
          <a:p>
            <a:pPr algn="l"/>
            <a:r>
              <a:rPr lang="en-US" dirty="0" smtClean="0"/>
              <a:t>• Mean Absolute Error: 0.05878246463205686 </a:t>
            </a:r>
          </a:p>
          <a:p>
            <a:pPr algn="l"/>
            <a:r>
              <a:rPr lang="en-US" dirty="0" smtClean="0"/>
              <a:t>• Mean Squared Error: 0.00625827169726636</a:t>
            </a:r>
          </a:p>
          <a:p>
            <a:pPr algn="l"/>
            <a:r>
              <a:rPr lang="en-US" dirty="0" smtClean="0"/>
              <a:t> • Root Mean Squared Error: 0.07910923901331854</a:t>
            </a:r>
          </a:p>
          <a:p>
            <a:pPr algn="l"/>
            <a:endParaRPr lang="en-US" dirty="0"/>
          </a:p>
        </p:txBody>
      </p:sp>
      <p:pic>
        <p:nvPicPr>
          <p:cNvPr id="10242" name="Picture 2" descr="C:\Users\sharmila\Downloads\WhatsApp Image 2023-11-01 at 7.41.48 PM.jpeg"/>
          <p:cNvPicPr>
            <a:picLocks noChangeAspect="1" noChangeArrowheads="1"/>
          </p:cNvPicPr>
          <p:nvPr/>
        </p:nvPicPr>
        <p:blipFill>
          <a:blip r:embed="rId2"/>
          <a:srcRect/>
          <a:stretch>
            <a:fillRect/>
          </a:stretch>
        </p:blipFill>
        <p:spPr bwMode="auto">
          <a:xfrm>
            <a:off x="651164" y="803565"/>
            <a:ext cx="7661563" cy="239683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418CE1B-A9D2-0D62-9B82-199CD9CF1E2D}"/>
              </a:ext>
            </a:extLst>
          </p:cNvPr>
          <p:cNvSpPr>
            <a:spLocks noGrp="1"/>
          </p:cNvSpPr>
          <p:nvPr>
            <p:ph type="subTitle" idx="1"/>
          </p:nvPr>
        </p:nvSpPr>
        <p:spPr>
          <a:xfrm>
            <a:off x="401216" y="354563"/>
            <a:ext cx="11457992" cy="6344817"/>
          </a:xfrm>
        </p:spPr>
        <p:txBody>
          <a:bodyPr>
            <a:normAutofit fontScale="55000" lnSpcReduction="20000"/>
          </a:bodyPr>
          <a:lstStyle/>
          <a:p>
            <a:pPr algn="l"/>
            <a:r>
              <a:rPr lang="en-US" sz="3200" b="1" dirty="0"/>
              <a:t>PROBLEM DEFINITION:</a:t>
            </a:r>
          </a:p>
          <a:p>
            <a:pPr algn="l"/>
            <a:r>
              <a:rPr lang="en-US" dirty="0"/>
              <a:t>Earthquake prediction using machine learning (ML) is a task of developing a model that can</a:t>
            </a:r>
          </a:p>
          <a:p>
            <a:pPr algn="l"/>
            <a:r>
              <a:rPr lang="en-US" dirty="0"/>
              <a:t>accurately predict the magnitude of an earthquake, given parameters such as longitude, </a:t>
            </a:r>
            <a:r>
              <a:rPr lang="en-US" dirty="0" err="1"/>
              <a:t>latitude,depth</a:t>
            </a:r>
            <a:r>
              <a:rPr lang="en-US" dirty="0"/>
              <a:t>, duration magnitude, country etc. We use various prediction models to determine this.</a:t>
            </a:r>
          </a:p>
          <a:p>
            <a:pPr algn="l"/>
            <a:r>
              <a:rPr lang="en-US" dirty="0"/>
              <a:t>depth, duration magnitude, country etc. We use various prediction models to determine this</a:t>
            </a:r>
          </a:p>
          <a:p>
            <a:pPr algn="l"/>
            <a:r>
              <a:rPr lang="en-US" b="1" u="sng" dirty="0"/>
              <a:t>DATASET 1:</a:t>
            </a:r>
          </a:p>
          <a:p>
            <a:pPr algn="l"/>
            <a:r>
              <a:rPr lang="en-US" dirty="0"/>
              <a:t>earthquake1.csv Contains all the recorded earthquakes in Turkey between 1910-2017 larger</a:t>
            </a:r>
          </a:p>
          <a:p>
            <a:pPr algn="l"/>
            <a:r>
              <a:rPr lang="en-US" dirty="0"/>
              <a:t>than 3.5 intensity. The parameters are:</a:t>
            </a:r>
          </a:p>
          <a:p>
            <a:pPr algn="l"/>
            <a:r>
              <a:rPr lang="en-US" dirty="0"/>
              <a:t> • Id: order number of the earthquake</a:t>
            </a:r>
          </a:p>
          <a:p>
            <a:pPr algn="l"/>
            <a:r>
              <a:rPr lang="en-US" dirty="0"/>
              <a:t>• Date: earthquake occurrence date</a:t>
            </a:r>
          </a:p>
          <a:p>
            <a:pPr algn="l"/>
            <a:r>
              <a:rPr lang="en-US" dirty="0"/>
              <a:t>• Time: time of the earthquake</a:t>
            </a:r>
          </a:p>
          <a:p>
            <a:pPr algn="l"/>
            <a:r>
              <a:rPr lang="en-US" dirty="0"/>
              <a:t>• Lat: latitude of the earthquake epicenter</a:t>
            </a:r>
          </a:p>
          <a:p>
            <a:pPr algn="l"/>
            <a:r>
              <a:rPr lang="en-US" dirty="0"/>
              <a:t>• Long: longitude of the earthquake epicenter</a:t>
            </a:r>
          </a:p>
          <a:p>
            <a:pPr algn="l"/>
            <a:r>
              <a:rPr lang="en-US" dirty="0"/>
              <a:t>• Country: country of the earthquake epicenter</a:t>
            </a:r>
          </a:p>
          <a:p>
            <a:pPr algn="l"/>
            <a:r>
              <a:rPr lang="en-US" dirty="0"/>
              <a:t>• City: province of the occurred earthquake</a:t>
            </a:r>
          </a:p>
          <a:p>
            <a:pPr algn="l"/>
            <a:r>
              <a:rPr lang="en-US" dirty="0"/>
              <a:t>• Area: region of the occurred earthquake</a:t>
            </a:r>
          </a:p>
          <a:p>
            <a:pPr algn="l"/>
            <a:r>
              <a:rPr lang="en-US" dirty="0"/>
              <a:t>• Direction: direction of the earthquake signa</a:t>
            </a:r>
          </a:p>
          <a:p>
            <a:pPr algn="l"/>
            <a:r>
              <a:rPr lang="en-US" dirty="0"/>
              <a:t>l • </a:t>
            </a:r>
            <a:r>
              <a:rPr lang="en-US" dirty="0" err="1"/>
              <a:t>Dist</a:t>
            </a:r>
            <a:r>
              <a:rPr lang="en-US" dirty="0"/>
              <a:t>: distance of direction in km</a:t>
            </a:r>
          </a:p>
          <a:p>
            <a:pPr algn="l"/>
            <a:r>
              <a:rPr lang="en-US" dirty="0"/>
              <a:t>• Depth: depth of the occurred earthquake (distance from the surface)</a:t>
            </a:r>
          </a:p>
          <a:p>
            <a:pPr algn="l"/>
            <a:r>
              <a:rPr lang="en-US" dirty="0"/>
              <a:t>• </a:t>
            </a:r>
            <a:r>
              <a:rPr lang="en-US" dirty="0" err="1"/>
              <a:t>Xm</a:t>
            </a:r>
            <a:r>
              <a:rPr lang="en-US" dirty="0"/>
              <a:t>: the largest of the given magnitude values</a:t>
            </a:r>
          </a:p>
          <a:p>
            <a:pPr algn="l"/>
            <a:r>
              <a:rPr lang="en-US" dirty="0"/>
              <a:t>• Md: magnitude depending on time Richter, Richter magnitude or the local magnitude (ML)</a:t>
            </a:r>
          </a:p>
          <a:p>
            <a:pPr algn="l"/>
            <a:r>
              <a:rPr lang="en-US" dirty="0"/>
              <a:t>• Mw: moment magnitude</a:t>
            </a:r>
          </a:p>
          <a:p>
            <a:pPr algn="l"/>
            <a:r>
              <a:rPr lang="en-US" dirty="0"/>
              <a:t>• </a:t>
            </a:r>
            <a:r>
              <a:rPr lang="en-US" dirty="0" err="1"/>
              <a:t>Ms</a:t>
            </a:r>
            <a:r>
              <a:rPr lang="en-US" dirty="0"/>
              <a:t>: surface wave magnitude</a:t>
            </a:r>
          </a:p>
          <a:p>
            <a:pPr algn="l"/>
            <a:r>
              <a:rPr lang="en-US" dirty="0"/>
              <a:t>• Mb: body wave magnitude</a:t>
            </a:r>
            <a:endParaRPr lang="en-IN" dirty="0"/>
          </a:p>
        </p:txBody>
      </p:sp>
    </p:spTree>
    <p:extLst>
      <p:ext uri="{BB962C8B-B14F-4D97-AF65-F5344CB8AC3E}">
        <p14:creationId xmlns="" xmlns:p14="http://schemas.microsoft.com/office/powerpoint/2010/main" val="3796452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3345" y="429491"/>
            <a:ext cx="11180619" cy="5860473"/>
          </a:xfrm>
        </p:spPr>
        <p:txBody>
          <a:bodyPr>
            <a:normAutofit lnSpcReduction="1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lgn="l"/>
            <a:r>
              <a:rPr lang="en-US" b="1" dirty="0" smtClean="0"/>
              <a:t>Decision Tree Model :</a:t>
            </a:r>
            <a:endParaRPr lang="en-US" dirty="0" smtClean="0"/>
          </a:p>
          <a:p>
            <a:pPr algn="l"/>
            <a:r>
              <a:rPr lang="en-US" dirty="0" smtClean="0"/>
              <a:t>• Accuracy of Decision Tree model is: 0.9932960893884235.</a:t>
            </a:r>
          </a:p>
          <a:p>
            <a:pPr algn="l"/>
            <a:r>
              <a:rPr lang="en-US" dirty="0" smtClean="0"/>
              <a:t> • Mean Absolute Error: 0.0006909999621372331 </a:t>
            </a:r>
          </a:p>
          <a:p>
            <a:pPr algn="l"/>
            <a:r>
              <a:rPr lang="en-US" dirty="0" smtClean="0"/>
              <a:t>• Mean Squared Error: 0.00011380416561969702</a:t>
            </a:r>
          </a:p>
          <a:p>
            <a:pPr algn="l"/>
            <a:r>
              <a:rPr lang="en-US" dirty="0" smtClean="0"/>
              <a:t> • Root Mean Squared Error: 0.010667903525046383</a:t>
            </a:r>
          </a:p>
          <a:p>
            <a:pPr algn="l"/>
            <a:endParaRPr lang="en-US" dirty="0" smtClean="0"/>
          </a:p>
          <a:p>
            <a:endParaRPr lang="en-US" dirty="0" smtClean="0"/>
          </a:p>
          <a:p>
            <a:endParaRPr lang="en-US" dirty="0" smtClean="0"/>
          </a:p>
          <a:p>
            <a:endParaRPr lang="en-US" dirty="0" smtClean="0"/>
          </a:p>
          <a:p>
            <a:endParaRPr lang="en-US" dirty="0"/>
          </a:p>
        </p:txBody>
      </p:sp>
      <p:pic>
        <p:nvPicPr>
          <p:cNvPr id="11266" name="Picture 2" descr="C:\Users\sharmila\Downloads\WhatsApp Image 2023-11-01 at 7.41.48 PM (1).jpeg"/>
          <p:cNvPicPr>
            <a:picLocks noChangeAspect="1" noChangeArrowheads="1"/>
          </p:cNvPicPr>
          <p:nvPr/>
        </p:nvPicPr>
        <p:blipFill>
          <a:blip r:embed="rId2"/>
          <a:srcRect/>
          <a:stretch>
            <a:fillRect/>
          </a:stretch>
        </p:blipFill>
        <p:spPr bwMode="auto">
          <a:xfrm>
            <a:off x="327747" y="233795"/>
            <a:ext cx="7056726" cy="3991841"/>
          </a:xfrm>
          <a:prstGeom prst="rect">
            <a:avLst/>
          </a:prstGeom>
          <a:noFill/>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40327" y="429491"/>
            <a:ext cx="11083637" cy="6012873"/>
          </a:xfrm>
        </p:spPr>
        <p:txBody>
          <a:bodyPr/>
          <a:lstStyle/>
          <a:p>
            <a:pPr algn="l"/>
            <a:r>
              <a:rPr lang="en-US" b="1" dirty="0" smtClean="0"/>
              <a:t>KNN Model:</a:t>
            </a:r>
            <a:endParaRPr lang="en-US" dirty="0" smtClean="0"/>
          </a:p>
          <a:p>
            <a:pPr algn="l"/>
            <a:r>
              <a:rPr lang="en-US" dirty="0" smtClean="0"/>
              <a:t> • Accuracy of KNN model is: 0.8457466919393031</a:t>
            </a:r>
          </a:p>
          <a:p>
            <a:pPr algn="l"/>
            <a:r>
              <a:rPr lang="en-US" dirty="0" smtClean="0"/>
              <a:t> • Mean Absolute Error: 0.03305598677318794</a:t>
            </a:r>
          </a:p>
          <a:p>
            <a:pPr algn="l"/>
            <a:r>
              <a:rPr lang="en-US" dirty="0" smtClean="0"/>
              <a:t> • Mean Squared Error: 0.002618571462992348</a:t>
            </a:r>
          </a:p>
          <a:p>
            <a:pPr algn="l"/>
            <a:r>
              <a:rPr lang="en-US" dirty="0" smtClean="0"/>
              <a:t> • Root Mean Squared Error: 0.051171979275696854</a:t>
            </a:r>
          </a:p>
          <a:p>
            <a:endParaRPr lang="en-US" dirty="0"/>
          </a:p>
        </p:txBody>
      </p:sp>
      <p:pic>
        <p:nvPicPr>
          <p:cNvPr id="12290" name="Picture 2" descr="C:\Users\sharmila\Downloads\WhatsApp Image 2023-11-01 at 7.41.47 PM.jpeg"/>
          <p:cNvPicPr>
            <a:picLocks noChangeAspect="1" noChangeArrowheads="1"/>
          </p:cNvPicPr>
          <p:nvPr/>
        </p:nvPicPr>
        <p:blipFill>
          <a:blip r:embed="rId2"/>
          <a:srcRect/>
          <a:stretch>
            <a:fillRect/>
          </a:stretch>
        </p:blipFill>
        <p:spPr bwMode="auto">
          <a:xfrm>
            <a:off x="931286" y="2951017"/>
            <a:ext cx="6397770" cy="3588327"/>
          </a:xfrm>
          <a:prstGeom prst="rect">
            <a:avLst/>
          </a:prstGeom>
          <a:noFill/>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26473" y="498764"/>
            <a:ext cx="10958945" cy="5749636"/>
          </a:xfrm>
        </p:spPr>
        <p:txBody>
          <a:bodyPr>
            <a:normAutofit fontScale="92500" lnSpcReduction="1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lgn="l"/>
            <a:r>
              <a:rPr lang="en-US" b="1" dirty="0" smtClean="0"/>
              <a:t>VI. FINDINGS AND FUTURE DIRECTIONS:</a:t>
            </a:r>
            <a:endParaRPr lang="en-US" dirty="0" smtClean="0"/>
          </a:p>
          <a:p>
            <a:pPr algn="l"/>
            <a:r>
              <a:rPr lang="en-US" dirty="0" smtClean="0"/>
              <a:t> Comparing the performances of different ML models, we find that, For Dataset1, Minimum error is obtained in the Decision Tree with the maximum accuracy of 99.4 per cent, whereas, the error is maximum for linear regression which has the minimum accuracy amongst the 3 algorithms with 63.1 percent. For Dataset2, Minimum error is obtained in the linear regression model, however KNN has the maximum  accuracy of 68.2 per cent. Error is maximum for decision tree which has lowest accuracy among the three models. In both the datasets, KNN model took the most time for executing whereas linear regression took the least amount of time. The field of earthquake prediction is an active area </a:t>
            </a:r>
            <a:endParaRPr lang="en-US" dirty="0"/>
          </a:p>
        </p:txBody>
      </p:sp>
      <p:pic>
        <p:nvPicPr>
          <p:cNvPr id="14338" name="Picture 2" descr="C:\Users\sharmila\Downloads\WhatsApp Image 2023-11-01 at 7.41.47 PM (2).jpeg"/>
          <p:cNvPicPr>
            <a:picLocks noChangeAspect="1" noChangeArrowheads="1"/>
          </p:cNvPicPr>
          <p:nvPr/>
        </p:nvPicPr>
        <p:blipFill>
          <a:blip r:embed="rId2"/>
          <a:srcRect/>
          <a:stretch>
            <a:fillRect/>
          </a:stretch>
        </p:blipFill>
        <p:spPr bwMode="auto">
          <a:xfrm>
            <a:off x="402216" y="193963"/>
            <a:ext cx="6816004" cy="3061855"/>
          </a:xfrm>
          <a:prstGeom prst="rect">
            <a:avLst/>
          </a:prstGeom>
          <a:no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6364" y="332509"/>
            <a:ext cx="11291454" cy="5874327"/>
          </a:xfrm>
        </p:spPr>
        <p:txBody>
          <a:bodyPr>
            <a:normAutofit fontScale="92500" lnSpcReduction="10000"/>
          </a:bodyPr>
          <a:lstStyle/>
          <a:p>
            <a:pPr algn="l"/>
            <a:r>
              <a:rPr lang="en-US" dirty="0" smtClean="0"/>
              <a:t>of research and there have been significant advances in recent years. One of the most promising areas of research is the use of machine learning and artificial intelligence to analyze seismic data and identify patterns that may indicate an impending earthquake. Other areas of research include the use of satellite data, remote sensing, and geodetic measurements to detect precursory signs of an earthquake. While we do not yet have the capability to predict earthquakes with 100% accuracy, continued research and advancements in technology may bring us closer to this </a:t>
            </a:r>
            <a:r>
              <a:rPr lang="en-US" dirty="0" err="1" smtClean="0"/>
              <a:t>goalin</a:t>
            </a:r>
            <a:r>
              <a:rPr lang="en-US" dirty="0" smtClean="0"/>
              <a:t> the future</a:t>
            </a:r>
            <a:r>
              <a:rPr lang="en-US" dirty="0" smtClean="0"/>
              <a:t>.</a:t>
            </a:r>
          </a:p>
          <a:p>
            <a:pPr algn="l"/>
            <a:endParaRPr lang="en-US" dirty="0" smtClean="0"/>
          </a:p>
          <a:p>
            <a:pPr algn="l"/>
            <a:r>
              <a:rPr lang="en-US" sz="2600" b="1" dirty="0" smtClean="0"/>
              <a:t>CONCLUSION:</a:t>
            </a:r>
            <a:endParaRPr lang="en-US" sz="2600" b="1" dirty="0" smtClean="0"/>
          </a:p>
          <a:p>
            <a:pPr algn="l"/>
            <a:r>
              <a:rPr lang="en-US" dirty="0" smtClean="0"/>
              <a:t>In conclusion, the development of an earthquake prediction model using Python represents a significant step towards mitigating the impact of seismic events. While earthquake prediction remains a complex and evolving field, this model showcases the potential of machine learning and data analysis in identifying patterns and trends that could aid in early warning systems and disaster preparedness. However, it's important to acknowledge that earthquake prediction is an ongoing challenge, and the model's accuracy and reliability should be continuously improved and validated through rigorous testing and research. As our understanding of seismic activity deepens and technology advances, such models have the potential to save lives and reduce the devastation caused by earthquakes.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F30C9CC6-5281-9676-618A-C20B44EB09B3}"/>
              </a:ext>
            </a:extLst>
          </p:cNvPr>
          <p:cNvSpPr>
            <a:spLocks noGrp="1"/>
          </p:cNvSpPr>
          <p:nvPr>
            <p:ph type="subTitle" idx="1"/>
          </p:nvPr>
        </p:nvSpPr>
        <p:spPr>
          <a:xfrm>
            <a:off x="475861" y="391885"/>
            <a:ext cx="11271380" cy="6120881"/>
          </a:xfrm>
        </p:spPr>
        <p:txBody>
          <a:bodyPr>
            <a:normAutofit fontScale="85000" lnSpcReduction="20000"/>
          </a:bodyPr>
          <a:lstStyle/>
          <a:p>
            <a:pPr algn="l"/>
            <a:r>
              <a:rPr lang="en-US" b="1" u="sng" dirty="0"/>
              <a:t>DATASET 2:</a:t>
            </a:r>
          </a:p>
          <a:p>
            <a:pPr algn="l"/>
            <a:r>
              <a:rPr lang="en-US" dirty="0"/>
              <a:t>earthquake2.csv Contains all Significant Earthquakes that occurred in the period of 1965- 2016.The parameters are:</a:t>
            </a:r>
          </a:p>
          <a:p>
            <a:pPr algn="l"/>
            <a:r>
              <a:rPr lang="en-US" dirty="0"/>
              <a:t> • Time: Time of the earthquake</a:t>
            </a:r>
          </a:p>
          <a:p>
            <a:pPr algn="l"/>
            <a:r>
              <a:rPr lang="en-US" dirty="0"/>
              <a:t>• Latitude: latitude of the earthquake epicenter</a:t>
            </a:r>
          </a:p>
          <a:p>
            <a:pPr algn="l"/>
            <a:r>
              <a:rPr lang="en-US" dirty="0"/>
              <a:t>• Longitude: longitude of the earthquake epicenter</a:t>
            </a:r>
          </a:p>
          <a:p>
            <a:pPr algn="l"/>
            <a:r>
              <a:rPr lang="en-US" dirty="0"/>
              <a:t>• Depth: depth of the occurred earthquake (distance from the surface)</a:t>
            </a:r>
          </a:p>
          <a:p>
            <a:pPr algn="l"/>
            <a:r>
              <a:rPr lang="en-US" dirty="0"/>
              <a:t>• mag: size of the earthquake</a:t>
            </a:r>
          </a:p>
          <a:p>
            <a:pPr algn="l"/>
            <a:r>
              <a:rPr lang="en-US" dirty="0"/>
              <a:t>• </a:t>
            </a:r>
            <a:r>
              <a:rPr lang="en-US" dirty="0" err="1"/>
              <a:t>magType</a:t>
            </a:r>
            <a:r>
              <a:rPr lang="en-US" dirty="0"/>
              <a:t>: type of magnitude occurred (ml or </a:t>
            </a:r>
            <a:r>
              <a:rPr lang="en-US" dirty="0" err="1"/>
              <a:t>ms</a:t>
            </a:r>
            <a:r>
              <a:rPr lang="en-US" dirty="0"/>
              <a:t>)</a:t>
            </a:r>
          </a:p>
          <a:p>
            <a:pPr algn="l"/>
            <a:r>
              <a:rPr lang="en-US" dirty="0"/>
              <a:t>• </a:t>
            </a:r>
            <a:r>
              <a:rPr lang="en-US" dirty="0" err="1"/>
              <a:t>Nst</a:t>
            </a:r>
            <a:r>
              <a:rPr lang="en-US" dirty="0"/>
              <a:t>: Number of seismic stations</a:t>
            </a:r>
          </a:p>
          <a:p>
            <a:pPr algn="l"/>
            <a:r>
              <a:rPr lang="en-US" dirty="0"/>
              <a:t>• Gap: Region along an active fault where stress is accumulating because no</a:t>
            </a:r>
          </a:p>
          <a:p>
            <a:pPr algn="l"/>
            <a:r>
              <a:rPr lang="en-US" dirty="0"/>
              <a:t>• earthquakes have occurred there recently</a:t>
            </a:r>
          </a:p>
          <a:p>
            <a:pPr algn="l"/>
            <a:r>
              <a:rPr lang="en-US" dirty="0"/>
              <a:t>• D-min: Horizontal distance from the epicenter to the nearest station</a:t>
            </a:r>
          </a:p>
          <a:p>
            <a:pPr algn="l"/>
            <a:r>
              <a:rPr lang="en-US" dirty="0"/>
              <a:t>• RMS: In general, the smaller this number, the more reliable is the calculated depth of the</a:t>
            </a:r>
          </a:p>
          <a:p>
            <a:pPr algn="l"/>
            <a:r>
              <a:rPr lang="en-US" dirty="0"/>
              <a:t>earthquake</a:t>
            </a:r>
          </a:p>
          <a:p>
            <a:pPr algn="l"/>
            <a:r>
              <a:rPr lang="en-US" dirty="0"/>
              <a:t>• Id: order number of the earthquake</a:t>
            </a:r>
          </a:p>
          <a:p>
            <a:pPr algn="l"/>
            <a:r>
              <a:rPr lang="en-US" dirty="0"/>
              <a:t>• Updated: </a:t>
            </a:r>
            <a:r>
              <a:rPr lang="en-US" dirty="0" err="1"/>
              <a:t>updation</a:t>
            </a:r>
            <a:r>
              <a:rPr lang="en-US" dirty="0"/>
              <a:t> in sequence of earthquake</a:t>
            </a:r>
          </a:p>
          <a:p>
            <a:pPr algn="l"/>
            <a:r>
              <a:rPr lang="en-US" dirty="0"/>
              <a:t>• Place: place where earthquake occurred</a:t>
            </a:r>
          </a:p>
        </p:txBody>
      </p:sp>
    </p:spTree>
    <p:extLst>
      <p:ext uri="{BB962C8B-B14F-4D97-AF65-F5344CB8AC3E}">
        <p14:creationId xmlns="" xmlns:p14="http://schemas.microsoft.com/office/powerpoint/2010/main" val="2191085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EEF27B50-2913-931A-7B49-80FE6A8FAA16}"/>
              </a:ext>
            </a:extLst>
          </p:cNvPr>
          <p:cNvSpPr>
            <a:spLocks noGrp="1"/>
          </p:cNvSpPr>
          <p:nvPr>
            <p:ph type="subTitle" idx="1"/>
          </p:nvPr>
        </p:nvSpPr>
        <p:spPr>
          <a:xfrm>
            <a:off x="298579" y="480526"/>
            <a:ext cx="11439331" cy="5896947"/>
          </a:xfrm>
        </p:spPr>
        <p:txBody>
          <a:bodyPr>
            <a:normAutofit fontScale="92500" lnSpcReduction="10000"/>
          </a:bodyPr>
          <a:lstStyle/>
          <a:p>
            <a:pPr algn="l"/>
            <a:r>
              <a:rPr lang="en-US" dirty="0"/>
              <a:t>• Type: type of earthquake occurred</a:t>
            </a:r>
          </a:p>
          <a:p>
            <a:pPr algn="l"/>
            <a:r>
              <a:rPr lang="en-US" dirty="0"/>
              <a:t>• Horizontal error: error in range</a:t>
            </a:r>
          </a:p>
          <a:p>
            <a:pPr algn="l"/>
            <a:r>
              <a:rPr lang="en-US" dirty="0"/>
              <a:t>• Depth error: error occurred in calculation of depth of earthquake</a:t>
            </a:r>
          </a:p>
          <a:p>
            <a:pPr algn="l"/>
            <a:r>
              <a:rPr lang="en-US" dirty="0"/>
              <a:t>• </a:t>
            </a:r>
            <a:r>
              <a:rPr lang="en-US" dirty="0" err="1"/>
              <a:t>magError</a:t>
            </a:r>
            <a:r>
              <a:rPr lang="en-US" dirty="0"/>
              <a:t>: error occurred in calculation of magnitude of </a:t>
            </a:r>
            <a:r>
              <a:rPr lang="en-US" dirty="0" err="1"/>
              <a:t>earthquakemagNst</a:t>
            </a:r>
            <a:r>
              <a:rPr lang="en-US" dirty="0"/>
              <a:t>: error occurred in calculation of number of seismic stations</a:t>
            </a:r>
          </a:p>
          <a:p>
            <a:pPr algn="l"/>
            <a:r>
              <a:rPr lang="en-US" dirty="0"/>
              <a:t>• Status: current status of earthquake</a:t>
            </a:r>
          </a:p>
          <a:p>
            <a:pPr algn="l"/>
            <a:r>
              <a:rPr lang="en-US" dirty="0"/>
              <a:t>• Location source: source of location where earthquake occurred</a:t>
            </a:r>
          </a:p>
          <a:p>
            <a:pPr algn="l"/>
            <a:r>
              <a:rPr lang="en-US" dirty="0"/>
              <a:t>• </a:t>
            </a:r>
            <a:r>
              <a:rPr lang="en-US" dirty="0" err="1"/>
              <a:t>magSource</a:t>
            </a:r>
            <a:r>
              <a:rPr lang="en-US" dirty="0"/>
              <a:t>: source where magnitude is occurred</a:t>
            </a:r>
          </a:p>
          <a:p>
            <a:pPr algn="l"/>
            <a:r>
              <a:rPr lang="en-US" b="1" u="sng" dirty="0"/>
              <a:t>METHODS:</a:t>
            </a:r>
          </a:p>
          <a:p>
            <a:pPr algn="l"/>
            <a:r>
              <a:rPr lang="en-US" b="1" dirty="0"/>
              <a:t>A. Linear Regression</a:t>
            </a:r>
            <a:r>
              <a:rPr lang="en-US" dirty="0"/>
              <a:t>:</a:t>
            </a:r>
          </a:p>
          <a:p>
            <a:pPr algn="l"/>
            <a:r>
              <a:rPr lang="en-US" dirty="0"/>
              <a:t>                         Linear Regression is a supervised Machine Learning model which assumes a linear relationship between the input variables (x) and the single output variable (y). For linear regression, we will use only numerical data (float). This form of analysis estimates the coefficients of the linear equation, involving one or more independent variables that best predict the value of the dependent variable. For Earthquake prediction, we use various input variables (X) such as earthquake occurrence date, surface wave magnitude, body wave magnitude, Richter magnitude</a:t>
            </a:r>
          </a:p>
        </p:txBody>
      </p:sp>
    </p:spTree>
    <p:extLst>
      <p:ext uri="{BB962C8B-B14F-4D97-AF65-F5344CB8AC3E}">
        <p14:creationId xmlns="" xmlns:p14="http://schemas.microsoft.com/office/powerpoint/2010/main" val="1360231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56568C08-36D4-2F77-21FB-863FE7E304D7}"/>
              </a:ext>
            </a:extLst>
          </p:cNvPr>
          <p:cNvSpPr>
            <a:spLocks noGrp="1"/>
          </p:cNvSpPr>
          <p:nvPr>
            <p:ph type="subTitle" idx="1"/>
          </p:nvPr>
        </p:nvSpPr>
        <p:spPr>
          <a:xfrm>
            <a:off x="279918" y="242595"/>
            <a:ext cx="11196735" cy="6186196"/>
          </a:xfrm>
        </p:spPr>
        <p:txBody>
          <a:bodyPr>
            <a:normAutofit/>
          </a:bodyPr>
          <a:lstStyle/>
          <a:p>
            <a:pPr algn="l"/>
            <a:r>
              <a:rPr lang="en-US" dirty="0"/>
              <a:t>or the local magnitude (ML) for the first dataset to predict the output variable (Y) - </a:t>
            </a:r>
            <a:r>
              <a:rPr lang="en-US" dirty="0" err="1"/>
              <a:t>Xm</a:t>
            </a:r>
            <a:r>
              <a:rPr lang="en-US" dirty="0"/>
              <a:t>, the largest of the given magnitude values. For the 2nd dataset, we predict the value of magnitude (Y) using variables such as the number of seismic stations, type of magnitude that occurred (ml or </a:t>
            </a:r>
            <a:r>
              <a:rPr lang="en-US" dirty="0" err="1"/>
              <a:t>ms</a:t>
            </a:r>
            <a:r>
              <a:rPr lang="en-US" dirty="0"/>
              <a:t>), gap etc. </a:t>
            </a:r>
          </a:p>
          <a:p>
            <a:pPr algn="l"/>
            <a:r>
              <a:rPr lang="en-US" b="1" dirty="0"/>
              <a:t>B. Decision Tree:</a:t>
            </a:r>
          </a:p>
          <a:p>
            <a:pPr algn="l"/>
            <a:r>
              <a:rPr lang="en-US" dirty="0"/>
              <a:t>                  Decision-tree algorithm falls under the category of supervised learning algorithms. It works for both continuous as well as categorical output variables. Decision tree regression observes the features of an object and trains a model in the structure of a tree to predict data in the future to produce meaningful continuous output. The goal of a decision tree is to learn a model that predicts the value of the magnitude of the earthquake by learning simple decision rules inferred from the data features of the given dataset. For example, if the Richter value &gt; 0.49, then XM value will be approx. 0.07. For our decision tree, the first node is the column with the highest information gain i.e., X[9] which is md - magnitude depending on time.</a:t>
            </a:r>
          </a:p>
          <a:p>
            <a:pPr algn="l"/>
            <a:endParaRPr lang="en-IN" dirty="0"/>
          </a:p>
          <a:p>
            <a:endParaRPr lang="en-IN" dirty="0"/>
          </a:p>
        </p:txBody>
      </p:sp>
    </p:spTree>
    <p:extLst>
      <p:ext uri="{BB962C8B-B14F-4D97-AF65-F5344CB8AC3E}">
        <p14:creationId xmlns="" xmlns:p14="http://schemas.microsoft.com/office/powerpoint/2010/main" val="1123208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431</TotalTime>
  <Words>5408</Words>
  <Application>Microsoft Office PowerPoint</Application>
  <PresentationFormat>Custom</PresentationFormat>
  <Paragraphs>708</Paragraphs>
  <Slides>63</Slides>
  <Notes>0</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EARTHQUAKE PREDICTION MODEL USING PYTHON</vt:lpstr>
      <vt:lpstr>EARTHQUAKE PREDICTION SYSTEM</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EARTHQUAKE PREDICTION MODEL USING PYTHON</dc:title>
  <dc:creator>dell70930v3@outlook.com</dc:creator>
  <cp:lastModifiedBy>sharmila</cp:lastModifiedBy>
  <cp:revision>31</cp:revision>
  <dcterms:created xsi:type="dcterms:W3CDTF">2023-10-31T04:28:45Z</dcterms:created>
  <dcterms:modified xsi:type="dcterms:W3CDTF">2023-11-01T14:28:24Z</dcterms:modified>
</cp:coreProperties>
</file>