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42" r:id="rId4"/>
  </p:sldMasterIdLst>
  <p:notesMasterIdLst>
    <p:notesMasterId r:id="rId22"/>
  </p:notesMasterIdLst>
  <p:handoutMasterIdLst>
    <p:handoutMasterId r:id="rId23"/>
  </p:handoutMasterIdLst>
  <p:sldIdLst>
    <p:sldId id="271" r:id="rId5"/>
    <p:sldId id="280" r:id="rId6"/>
    <p:sldId id="279" r:id="rId7"/>
    <p:sldId id="286" r:id="rId8"/>
    <p:sldId id="287" r:id="rId9"/>
    <p:sldId id="302" r:id="rId10"/>
    <p:sldId id="288" r:id="rId11"/>
    <p:sldId id="295" r:id="rId12"/>
    <p:sldId id="296" r:id="rId13"/>
    <p:sldId id="299" r:id="rId14"/>
    <p:sldId id="298" r:id="rId15"/>
    <p:sldId id="257" r:id="rId16"/>
    <p:sldId id="284" r:id="rId17"/>
    <p:sldId id="301" r:id="rId18"/>
    <p:sldId id="303" r:id="rId19"/>
    <p:sldId id="292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1"/>
            <p14:sldId id="280"/>
            <p14:sldId id="279"/>
            <p14:sldId id="286"/>
            <p14:sldId id="287"/>
            <p14:sldId id="302"/>
            <p14:sldId id="288"/>
            <p14:sldId id="295"/>
            <p14:sldId id="296"/>
            <p14:sldId id="299"/>
            <p14:sldId id="298"/>
            <p14:sldId id="257"/>
          </p14:sldIdLst>
        </p14:section>
        <p14:section name="Learn More" id="{2CC34DB2-6590-42C0-AD4B-A04C6060184E}">
          <p14:sldIdLst>
            <p14:sldId id="284"/>
            <p14:sldId id="301"/>
            <p14:sldId id="303"/>
            <p14:sldId id="29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2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43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55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8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7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9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1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C918A-3E18-C49F-AF71-8C4C523EAAD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39F8B-55D3-65ED-6001-E3C62CEEF4B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3FDF1C-BD19-442F-98E3-1E75DC71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73" y="1309397"/>
            <a:ext cx="1704513" cy="1562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40F40-6791-49D1-832F-0BD84106583B}"/>
              </a:ext>
            </a:extLst>
          </p:cNvPr>
          <p:cNvSpPr txBox="1"/>
          <p:nvPr/>
        </p:nvSpPr>
        <p:spPr>
          <a:xfrm>
            <a:off x="5072513" y="2871473"/>
            <a:ext cx="247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ON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99472-4A41-47CC-8478-AAC95C16F8D1}"/>
              </a:ext>
            </a:extLst>
          </p:cNvPr>
          <p:cNvSpPr txBox="1"/>
          <p:nvPr/>
        </p:nvSpPr>
        <p:spPr>
          <a:xfrm>
            <a:off x="927716" y="3890150"/>
            <a:ext cx="105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Partial Fulfillment Of The Requirement For The Course Of Diploma In Big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582B9-8925-430E-8014-60DDAC942DE2}"/>
              </a:ext>
            </a:extLst>
          </p:cNvPr>
          <p:cNvSpPr txBox="1"/>
          <p:nvPr/>
        </p:nvSpPr>
        <p:spPr>
          <a:xfrm>
            <a:off x="2019670" y="3316731"/>
            <a:ext cx="83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ahnschrift SemiBold" panose="020B0502040204020203" pitchFamily="34" charset="0"/>
              </a:rPr>
              <a:t>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r>
              <a:rPr lang="en-IN" sz="2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C1E6C-0CFD-4ACC-BD02-E9299BD7FE60}"/>
              </a:ext>
            </a:extLst>
          </p:cNvPr>
          <p:cNvSpPr txBox="1"/>
          <p:nvPr/>
        </p:nvSpPr>
        <p:spPr>
          <a:xfrm>
            <a:off x="279134" y="674422"/>
            <a:ext cx="11323980" cy="4924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Centre for Development of Advanced Computing (C-DAC), Chennai </a:t>
            </a:r>
            <a:endParaRPr lang="en-IN" sz="26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E36F4-6DF6-41AF-9182-1C311CC1F7AE}"/>
              </a:ext>
            </a:extLst>
          </p:cNvPr>
          <p:cNvSpPr txBox="1"/>
          <p:nvPr/>
        </p:nvSpPr>
        <p:spPr>
          <a:xfrm>
            <a:off x="1438182" y="5054965"/>
            <a:ext cx="2132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Devasani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:220360825013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Naphade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:220360825015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E6B6D-253B-4A38-A6A9-CA5A6A7B724C}"/>
              </a:ext>
            </a:extLst>
          </p:cNvPr>
          <p:cNvSpPr txBox="1"/>
          <p:nvPr/>
        </p:nvSpPr>
        <p:spPr>
          <a:xfrm>
            <a:off x="8087557" y="514729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580B-9BA5-48DA-B95C-BA5E06310F44}"/>
              </a:ext>
            </a:extLst>
          </p:cNvPr>
          <p:cNvSpPr txBox="1"/>
          <p:nvPr/>
        </p:nvSpPr>
        <p:spPr>
          <a:xfrm>
            <a:off x="8200724" y="5419023"/>
            <a:ext cx="382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Dhanesh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CDAC Chennai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29" y="448055"/>
            <a:ext cx="10757138" cy="7337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XGBOOST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6E95B-CC3E-8F78-825F-174766323C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80327" cy="49743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Model Accuracy.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Confusion Matrix.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Probabilities for each class.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roc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ROC for the test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3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2310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SVM (SUPPORT VECTOR MACHINES)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23EDA-EB9D-31D9-3499-A3AE5B9330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70535"/>
            <a:ext cx="11116698" cy="53035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SVM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SVM model with sigmoid kernel 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Model Accuracy.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Confusion Matrix.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roc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SVM threshold.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ROC for the test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4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D9E8F-261D-4539-B318-DB6ED315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279133"/>
            <a:ext cx="10780294" cy="80900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PERFORMING CROSS VALIDATION WITH REPEATEDKFOLD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2AC73-1F57-47ED-98CA-85C7C42C4B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7892" y="1332091"/>
            <a:ext cx="10953548" cy="394255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RepeatedKFold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check the results.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Logistic Regression with L1 And L2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KNN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Decision Tree Models with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&amp; 'entropy' criteria.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Random Forest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SVM Model with Sigmoid Kernel.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60C3-860C-44CA-BD9B-0DB485D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41" y="286603"/>
            <a:ext cx="10568539" cy="856397"/>
          </a:xfrm>
        </p:spPr>
        <p:txBody>
          <a:bodyPr>
            <a:normAutofit/>
          </a:bodyPr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Algerian" panose="04020705040A02060702" pitchFamily="82" charset="0"/>
              </a:rPr>
              <a:t>ReSULT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19A9-EEF1-4A6F-9CD2-6FABD1BD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5255393"/>
            <a:ext cx="10876547" cy="131600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Looking at Accuracy and ROC value we have "Logistic Regression with L2 Regularisation" which has provided best results for cross validation with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RepeatedKFold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technique.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9D81B-8DF6-9E40-C98A-A08CFC9B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58601"/>
            <a:ext cx="10337531" cy="36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8" y="346509"/>
            <a:ext cx="11492564" cy="77002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PERFORMING CROSS VALIDATION WITH REPEATEDKFOLD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7539F-5F6D-D767-56F2-F6CC87FD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5289"/>
            <a:ext cx="10863357" cy="463607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StratifiedKFold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check the results.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Logistic Regression with L1 And L2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KNN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Decision Tree Models with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&amp; 'entropy' criteria.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Random Forest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SVM Model with Sigmoid Kernel.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2623-C435-BB05-26DD-66C2CDD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2762"/>
            <a:ext cx="10728603" cy="78927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09B0-C783-95E4-BE4B-F0FE9804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5524901"/>
            <a:ext cx="11434813" cy="104915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Looking at the ROC value we have Logistic Regression with L2 Regularisation has provided best results for cross validation with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StratifiedKFold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technique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7B40E-3F1B-6DE5-DF37-F84E0FB4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32035"/>
            <a:ext cx="10795981" cy="39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A103-D7ED-4714-B352-B4A5DCC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04" y="286604"/>
            <a:ext cx="3542190" cy="8674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IN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07B-B8A5-4DDD-A8AF-0C737693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720"/>
            <a:ext cx="10058400" cy="19955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6096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of all the models we created we found Logistic Regression with L2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Regularisation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StratifiedKFold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cross validation (without any oversampling or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undersampling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gave us the best result.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6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1DEE-F143-B29C-57D3-F11E6A0B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4914"/>
            <a:ext cx="8596668" cy="4312118"/>
          </a:xfrm>
        </p:spPr>
        <p:txBody>
          <a:bodyPr anchor="b"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5929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D70426-23F7-4D4F-B72D-66365A87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494" y="439179"/>
            <a:ext cx="5205542" cy="6400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Problem Definition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17697-4090-401F-B3F7-75B9D1945628}"/>
              </a:ext>
            </a:extLst>
          </p:cNvPr>
          <p:cNvSpPr txBox="1"/>
          <p:nvPr/>
        </p:nvSpPr>
        <p:spPr>
          <a:xfrm>
            <a:off x="1406106" y="1525814"/>
            <a:ext cx="92475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banking industry, credit card fraud detection using machine learning is not only a trend but a necessity for them to put proactive monitoring and fraud prevention mechanisms in place.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is helping these institutions to reduce time-consuming manual reviews, costly chargebacks and fees as well as denials of legitimate transactions.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we will detect fraudulent credit card transactions with the help of Machine learning models. We will analyse customer-level data that has been collected and analysed during a research collaboration of Worldline and the Machine Learning Group.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21362-CDF1-4090-8E9F-8DDDE664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3" y="448056"/>
            <a:ext cx="6054571" cy="64008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Algerian" panose="04020705040A02060702" pitchFamily="82" charset="0"/>
              </a:rPr>
              <a:t>PRoJECT</a:t>
            </a:r>
            <a:r>
              <a:rPr lang="en-US" sz="4000" dirty="0">
                <a:latin typeface="Algerian" panose="04020705040A02060702" pitchFamily="82" charset="0"/>
              </a:rPr>
              <a:t> Objective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33B5-570F-4EB6-93EB-9FCD0DF8FB18}"/>
              </a:ext>
            </a:extLst>
          </p:cNvPr>
          <p:cNvSpPr txBox="1"/>
          <p:nvPr/>
        </p:nvSpPr>
        <p:spPr>
          <a:xfrm>
            <a:off x="1003678" y="1183663"/>
            <a:ext cx="102192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5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of this project is to create a complete system to detect and recognize the fraudulent transaction by using Machine Learning models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spc="2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downside that has been witnessed over the past few years of this increasing digital phenomenon is the rise of fraud on the credit card</a:t>
            </a:r>
            <a:r>
              <a:rPr lang="en-US" sz="1800" spc="2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3043-6E6F-48E5-AC08-64B6C297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88" y="448056"/>
            <a:ext cx="2781938" cy="6400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PLATFORM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7727-BE1D-4C90-A73D-2AD8C1977F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4274" y="1293962"/>
            <a:ext cx="10446163" cy="438221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: Programming Language.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: To write, execute and visualize the code.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Pandas : For performing data analysis.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plotting the required graphs.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362230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4EF3-6320-4BA6-9C6A-55D9FB8D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6" y="345057"/>
            <a:ext cx="7794594" cy="72532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MODULES AND MODULEWISE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75D0-9924-4F49-9E5E-D5D016D2C0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8303" y="1145406"/>
            <a:ext cx="9937630" cy="571259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dataset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Exploratory data Analysis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Train and Test data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using Machine Learning Algorithms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with L1 and L2 Regularization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(K-Nearest Neighbor)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Machines)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62144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4427B9-68DA-1E98-9F39-570D360F66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203325" cy="49743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Logistic Regression model for both L1 and L2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predicted values and Probabilities.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L1 and L2 models.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L1 and L2 models.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which have the values of precision, recall and F1-score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ROC and Threshold values by using graph and getting percentage of it.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time taken by the Model.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3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9B4-B5C7-433F-B7C1-B832800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7" y="448056"/>
            <a:ext cx="10921042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KNN (K-NEAREST NEIGHBOR)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CB5-1572-F03D-F33C-26F89ADDC7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37912"/>
            <a:ext cx="11087822" cy="50720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KNN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KNN model and fit the model with train dataset.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Accuracy.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roc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4BFCF-3CB2-1F56-C9A1-5143F3D6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53" y="2562725"/>
            <a:ext cx="5511873" cy="34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81321" cy="64008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DECISION TREE CLASSIFIER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D5AA7-DB54-F87E-6346-B59F98CE08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011" y="1309035"/>
            <a:ext cx="11511814" cy="52553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Tree models for both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entropy criteria.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Decision Tree model with 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&amp; 'entropy’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score           Confusion Matrix            Classification report          ROC for test dataset.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score         Confusion Matrix         Classification report          ROC for test dataset.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C7015C-3F92-15FF-9F69-7727D91F3FD1}"/>
              </a:ext>
            </a:extLst>
          </p:cNvPr>
          <p:cNvSpPr/>
          <p:nvPr/>
        </p:nvSpPr>
        <p:spPr>
          <a:xfrm>
            <a:off x="2281187" y="2820202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08B610-7E7B-644A-D636-F402B7619364}"/>
              </a:ext>
            </a:extLst>
          </p:cNvPr>
          <p:cNvSpPr/>
          <p:nvPr/>
        </p:nvSpPr>
        <p:spPr>
          <a:xfrm>
            <a:off x="5361272" y="2820202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E688466-4FDF-40B2-4836-D512A15A973E}"/>
              </a:ext>
            </a:extLst>
          </p:cNvPr>
          <p:cNvSpPr/>
          <p:nvPr/>
        </p:nvSpPr>
        <p:spPr>
          <a:xfrm>
            <a:off x="8633861" y="2820202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F7B3FC-961A-2C0E-2471-18C6F09608D9}"/>
              </a:ext>
            </a:extLst>
          </p:cNvPr>
          <p:cNvSpPr/>
          <p:nvPr/>
        </p:nvSpPr>
        <p:spPr>
          <a:xfrm>
            <a:off x="2618072" y="3359217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4EA723-2C67-74F5-0D2F-4F7B979C8D19}"/>
              </a:ext>
            </a:extLst>
          </p:cNvPr>
          <p:cNvSpPr/>
          <p:nvPr/>
        </p:nvSpPr>
        <p:spPr>
          <a:xfrm>
            <a:off x="5524901" y="3359217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C0D59D-A706-128C-0A22-624D46A348BF}"/>
              </a:ext>
            </a:extLst>
          </p:cNvPr>
          <p:cNvSpPr/>
          <p:nvPr/>
        </p:nvSpPr>
        <p:spPr>
          <a:xfrm>
            <a:off x="8633861" y="3359217"/>
            <a:ext cx="471638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2695" cy="6400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RANDOM FOREST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8776-039F-2C88-6CA1-2B15978A67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72694" cy="54223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common function to fit and predict on a Random Forest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Random Forest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model with 100 trees.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on training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class 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for each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roc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4C953-3973-19D0-BDD6-5CC7F9F4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75" y="2347249"/>
            <a:ext cx="5414647" cy="35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21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819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Bahnschrift SemiBold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Problem Definition</vt:lpstr>
      <vt:lpstr>PRoJECT Objective</vt:lpstr>
      <vt:lpstr>PLATFORM</vt:lpstr>
      <vt:lpstr>MODULES AND MODULEWISE TASKS</vt:lpstr>
      <vt:lpstr>LOGISTIC REGRESSION</vt:lpstr>
      <vt:lpstr>KNN (K-NEAREST NEIGHBOR)</vt:lpstr>
      <vt:lpstr>DECISION TREE CLASSIFIER</vt:lpstr>
      <vt:lpstr>RANDOM FOREST</vt:lpstr>
      <vt:lpstr>XGBOOST</vt:lpstr>
      <vt:lpstr>SVM (SUPPORT VECTOR MACHINES)</vt:lpstr>
      <vt:lpstr>PERFORMING CROSS VALIDATION WITH REPEATEDKFOLD</vt:lpstr>
      <vt:lpstr>ReSULT</vt:lpstr>
      <vt:lpstr>PERFORMING CROSS VALIDATION WITH REPEATEDKFOLD</vt:lpstr>
      <vt:lpstr>RESULT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2022-09-14T10:22:38Z</dcterms:created>
  <dcterms:modified xsi:type="dcterms:W3CDTF">2022-09-26T20:26:54Z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