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86" r:id="rId7"/>
    <p:sldId id="260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99" r:id="rId20"/>
    <p:sldId id="300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4/30/2021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.scdn.co/mp3-preview/e7ea8a13f7caf6942c5447e9cd96aac2a076d85a?cid=774b29d4f13844c495f206cafdad9c8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yan_Dah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Inter-Software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What? Why? Who?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50B5B-4BE9-4A34-AD4C-492DB5E373D7}"/>
              </a:ext>
            </a:extLst>
          </p:cNvPr>
          <p:cNvSpPr txBox="1"/>
          <p:nvPr/>
        </p:nvSpPr>
        <p:spPr>
          <a:xfrm>
            <a:off x="8575274" y="5932585"/>
            <a:ext cx="3525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A talk by Matan Shtepel. Originally given to the Las Positas College CS club, 4/2/21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EEC8E7-3926-4715-B81C-5824DDDA4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972" y="1465159"/>
            <a:ext cx="2705408" cy="365760"/>
          </a:xfrm>
        </p:spPr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B9B25-C6A8-40C2-A9F6-8F9B65E9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C7A647-E227-4DA1-A898-AC6F6D24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8" y="606104"/>
            <a:ext cx="7781544" cy="859055"/>
          </a:xfrm>
        </p:spPr>
        <p:txBody>
          <a:bodyPr/>
          <a:lstStyle/>
          <a:p>
            <a:r>
              <a:rPr lang="en-US" dirty="0"/>
              <a:t>JSON: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BC0B4-DF16-4147-B133-6CA76FBD28F9}"/>
              </a:ext>
            </a:extLst>
          </p:cNvPr>
          <p:cNvSpPr txBox="1"/>
          <p:nvPr/>
        </p:nvSpPr>
        <p:spPr>
          <a:xfrm>
            <a:off x="337154" y="2105637"/>
            <a:ext cx="26409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"error": {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"status": 401,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"message": "No token provided"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}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D39BC-2A0A-462C-91F7-D20B538783AC}"/>
              </a:ext>
            </a:extLst>
          </p:cNvPr>
          <p:cNvSpPr txBox="1"/>
          <p:nvPr/>
        </p:nvSpPr>
        <p:spPr>
          <a:xfrm>
            <a:off x="272150" y="5687736"/>
            <a:ext cx="1138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["gabby","husky","anthelixes","relatives","sniggerer","perestroikas","compleat","excerpters","neurofibril","pyas"]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31DA9-CA2F-45FA-ACB7-EE402D1731E2}"/>
              </a:ext>
            </a:extLst>
          </p:cNvPr>
          <p:cNvSpPr txBox="1"/>
          <p:nvPr/>
        </p:nvSpPr>
        <p:spPr>
          <a:xfrm>
            <a:off x="4648519" y="1807871"/>
            <a:ext cx="594534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href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": "https://api.spotify.com/v1/tracks/4PRGxHpCpF2yoOHYKQIEwD",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"id": "4PRGxHpCpF2yoOHYKQIEwD",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is_local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": false,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is_playable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": true,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"name": "Rock and Roll - Remaster",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"popularity": 69,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preview_url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": "https://p.scdn.co/mp3-preview/....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track_number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": 2,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"type": "track",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uri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": "spotify:track:4PRGxHpCpF2yoOHYKQIEwD"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},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74950-CA7D-4473-A03E-14FD4ADC9D45}"/>
              </a:ext>
            </a:extLst>
          </p:cNvPr>
          <p:cNvSpPr txBox="1"/>
          <p:nvPr/>
        </p:nvSpPr>
        <p:spPr>
          <a:xfrm>
            <a:off x="272150" y="3819743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Response for an unauthenticated 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Spotify API request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45F7E-3BBC-49D6-9FC6-EC5995C591DA}"/>
              </a:ext>
            </a:extLst>
          </p:cNvPr>
          <p:cNvSpPr txBox="1"/>
          <p:nvPr/>
        </p:nvSpPr>
        <p:spPr>
          <a:xfrm>
            <a:off x="1904167" y="6028421"/>
            <a:ext cx="681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Response for a 10-word request from the random-word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0EAE8-882B-40F0-AB9D-60CCDF3399D7}"/>
              </a:ext>
            </a:extLst>
          </p:cNvPr>
          <p:cNvSpPr txBox="1"/>
          <p:nvPr/>
        </p:nvSpPr>
        <p:spPr>
          <a:xfrm>
            <a:off x="4521540" y="4404518"/>
            <a:ext cx="681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A small slice of the response for Led Zeppelin's top-tracks (aren’t they all?)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F2B1A-D49C-4EE8-B09F-878AB8C6E361}"/>
              </a:ext>
            </a:extLst>
          </p:cNvPr>
          <p:cNvSpPr txBox="1"/>
          <p:nvPr/>
        </p:nvSpPr>
        <p:spPr>
          <a:xfrm>
            <a:off x="8011486" y="214002"/>
            <a:ext cx="3941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https://p.scdn.co/mp3-preview/e7ea8a13f7caf6942c5447e9cd96aac2a076d85a?cid=774b29d4f13844c495f206cafdad9c86</a:t>
            </a:r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rock out!</a:t>
            </a:r>
          </a:p>
        </p:txBody>
      </p:sp>
    </p:spTree>
    <p:extLst>
      <p:ext uri="{BB962C8B-B14F-4D97-AF65-F5344CB8AC3E}">
        <p14:creationId xmlns:p14="http://schemas.microsoft.com/office/powerpoint/2010/main" val="429012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A85A91-DC75-4288-9489-A9118B98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188" y="1575452"/>
            <a:ext cx="6803136" cy="3657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/>
              <a:t>next unicorn start-up: </a:t>
            </a:r>
            <a:r>
              <a:rPr lang="en-US" dirty="0"/>
              <a:t>Matan’s Random-Words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6AA8E-414F-4333-8578-9F132D3C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46AEC1-3F05-4E0A-98E3-4AE7A36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2548"/>
            <a:ext cx="7781544" cy="859055"/>
          </a:xfrm>
        </p:spPr>
        <p:txBody>
          <a:bodyPr/>
          <a:lstStyle/>
          <a:p>
            <a:r>
              <a:rPr lang="en-US" dirty="0"/>
              <a:t>Example #3: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AB8C5-A10A-46A7-8E9B-86FB564077F1}"/>
              </a:ext>
            </a:extLst>
          </p:cNvPr>
          <p:cNvSpPr txBox="1"/>
          <p:nvPr/>
        </p:nvSpPr>
        <p:spPr>
          <a:xfrm>
            <a:off x="8011486" y="214002"/>
            <a:ext cx="394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 though our examples might be silly, consider the immense potential!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4944F-46C0-43F2-B4D7-059765C14E16}"/>
              </a:ext>
            </a:extLst>
          </p:cNvPr>
          <p:cNvSpPr txBox="1"/>
          <p:nvPr/>
        </p:nvSpPr>
        <p:spPr>
          <a:xfrm>
            <a:off x="763398" y="2424310"/>
            <a:ext cx="74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AKA: How to make a billion dollars and land a job at Google. </a:t>
            </a:r>
          </a:p>
        </p:txBody>
      </p:sp>
    </p:spTree>
    <p:extLst>
      <p:ext uri="{BB962C8B-B14F-4D97-AF65-F5344CB8AC3E}">
        <p14:creationId xmlns:p14="http://schemas.microsoft.com/office/powerpoint/2010/main" val="327333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A85A91-DC75-4288-9489-A9118B98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188" y="1575452"/>
            <a:ext cx="6803136" cy="365760"/>
          </a:xfrm>
        </p:spPr>
        <p:txBody>
          <a:bodyPr/>
          <a:lstStyle/>
          <a:p>
            <a:r>
              <a:rPr lang="en-US" dirty="0"/>
              <a:t>The next unicorn start-up: Matan’s Random-Words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6AA8E-414F-4333-8578-9F132D3C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46AEC1-3F05-4E0A-98E3-4AE7A36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2548"/>
            <a:ext cx="7781544" cy="859055"/>
          </a:xfrm>
        </p:spPr>
        <p:txBody>
          <a:bodyPr/>
          <a:lstStyle/>
          <a:p>
            <a:r>
              <a:rPr lang="en-US" dirty="0"/>
              <a:t>Example #4: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AB8C5-A10A-46A7-8E9B-86FB564077F1}"/>
              </a:ext>
            </a:extLst>
          </p:cNvPr>
          <p:cNvSpPr txBox="1"/>
          <p:nvPr/>
        </p:nvSpPr>
        <p:spPr>
          <a:xfrm>
            <a:off x="8011486" y="214002"/>
            <a:ext cx="394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Yay we get to code!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4944F-46C0-43F2-B4D7-059765C14E16}"/>
              </a:ext>
            </a:extLst>
          </p:cNvPr>
          <p:cNvSpPr txBox="1"/>
          <p:nvPr/>
        </p:nvSpPr>
        <p:spPr>
          <a:xfrm>
            <a:off x="763398" y="2424310"/>
            <a:ext cx="74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AKA: How to make a billion dollars and land a job at Google.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E2770-A7BE-4D95-A0CC-746101E9EC0C}"/>
              </a:ext>
            </a:extLst>
          </p:cNvPr>
          <p:cNvSpPr txBox="1"/>
          <p:nvPr/>
        </p:nvSpPr>
        <p:spPr>
          <a:xfrm>
            <a:off x="994299" y="4882718"/>
            <a:ext cx="679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 for the able: could you display the user’s repositories?</a:t>
            </a:r>
          </a:p>
          <a:p>
            <a:r>
              <a:rPr lang="en-US" i="1" dirty="0">
                <a:solidFill>
                  <a:schemeClr val="bg1"/>
                </a:solidFill>
              </a:rPr>
              <a:t>Hint: you shouldn’t have to look at the API docs! </a:t>
            </a:r>
          </a:p>
        </p:txBody>
      </p:sp>
    </p:spTree>
    <p:extLst>
      <p:ext uri="{BB962C8B-B14F-4D97-AF65-F5344CB8AC3E}">
        <p14:creationId xmlns:p14="http://schemas.microsoft.com/office/powerpoint/2010/main" val="124909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A85A91-DC75-4288-9489-A9118B98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188" y="1575452"/>
            <a:ext cx="6803136" cy="365760"/>
          </a:xfrm>
        </p:spPr>
        <p:txBody>
          <a:bodyPr/>
          <a:lstStyle/>
          <a:p>
            <a:r>
              <a:rPr lang="en-US" dirty="0"/>
              <a:t>The next unicorn start-up: Matan’s Random-Words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6AA8E-414F-4333-8578-9F132D3C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46AEC1-3F05-4E0A-98E3-4AE7A36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2548"/>
            <a:ext cx="7781544" cy="859055"/>
          </a:xfrm>
        </p:spPr>
        <p:txBody>
          <a:bodyPr/>
          <a:lstStyle/>
          <a:p>
            <a:r>
              <a:rPr lang="en-US" dirty="0"/>
              <a:t>Example #4: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AB8C5-A10A-46A7-8E9B-86FB564077F1}"/>
              </a:ext>
            </a:extLst>
          </p:cNvPr>
          <p:cNvSpPr txBox="1"/>
          <p:nvPr/>
        </p:nvSpPr>
        <p:spPr>
          <a:xfrm>
            <a:off x="8011486" y="214002"/>
            <a:ext cx="394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Yay we get to code!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4944F-46C0-43F2-B4D7-059765C14E16}"/>
              </a:ext>
            </a:extLst>
          </p:cNvPr>
          <p:cNvSpPr txBox="1"/>
          <p:nvPr/>
        </p:nvSpPr>
        <p:spPr>
          <a:xfrm>
            <a:off x="763398" y="2424310"/>
            <a:ext cx="74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AKA: How to make a billion dollars and land a job at Google.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E2770-A7BE-4D95-A0CC-746101E9EC0C}"/>
              </a:ext>
            </a:extLst>
          </p:cNvPr>
          <p:cNvSpPr txBox="1"/>
          <p:nvPr/>
        </p:nvSpPr>
        <p:spPr>
          <a:xfrm>
            <a:off x="994299" y="4882718"/>
            <a:ext cx="679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 for the able: could you display the user’s repositories?</a:t>
            </a:r>
          </a:p>
          <a:p>
            <a:r>
              <a:rPr lang="en-US" i="1" dirty="0">
                <a:solidFill>
                  <a:schemeClr val="bg1"/>
                </a:solidFill>
              </a:rPr>
              <a:t>Hint: you shouldn’t have to look at the API docs! </a:t>
            </a:r>
          </a:p>
        </p:txBody>
      </p:sp>
    </p:spTree>
    <p:extLst>
      <p:ext uri="{BB962C8B-B14F-4D97-AF65-F5344CB8AC3E}">
        <p14:creationId xmlns:p14="http://schemas.microsoft.com/office/powerpoint/2010/main" val="309772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57861B-8531-493A-B53F-442C1307A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41" y="1390895"/>
            <a:ext cx="6803136" cy="365760"/>
          </a:xfrm>
        </p:spPr>
        <p:txBody>
          <a:bodyPr/>
          <a:lstStyle/>
          <a:p>
            <a:r>
              <a:rPr lang="en-US" dirty="0"/>
              <a:t>: the corner stone of the JS revolution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73F01-16D2-4E1E-AD86-AFE96036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A8CFD-9068-494A-B51A-811A6D30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92" y="446714"/>
            <a:ext cx="7781544" cy="859055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FE349-CFE3-4E65-A496-CDEA351A2F36}"/>
              </a:ext>
            </a:extLst>
          </p:cNvPr>
          <p:cNvSpPr txBox="1"/>
          <p:nvPr/>
        </p:nvSpPr>
        <p:spPr>
          <a:xfrm>
            <a:off x="1006679" y="2650921"/>
            <a:ext cx="70391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Node v8 JS engine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Front end and back end"/>
              </a:rPr>
              <a:t>Ryan Dahl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2009,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Js EVERYWHERE!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Unify backend and frontend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Blocking vs non blocking, threading, event based, asynchronous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So what's the goal? (networking apps)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Deno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9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A85A91-DC75-4288-9489-A9118B98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188" y="1575452"/>
            <a:ext cx="6803136" cy="365760"/>
          </a:xfrm>
        </p:spPr>
        <p:txBody>
          <a:bodyPr/>
          <a:lstStyle/>
          <a:p>
            <a:r>
              <a:rPr lang="en-US" dirty="0"/>
              <a:t>Let’s play with node!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6AA8E-414F-4333-8578-9F132D3C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46AEC1-3F05-4E0A-98E3-4AE7A36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2548"/>
            <a:ext cx="7781544" cy="859055"/>
          </a:xfrm>
        </p:spPr>
        <p:txBody>
          <a:bodyPr/>
          <a:lstStyle/>
          <a:p>
            <a:r>
              <a:rPr lang="en-US" dirty="0"/>
              <a:t>Example #5: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AB8C5-A10A-46A7-8E9B-86FB564077F1}"/>
              </a:ext>
            </a:extLst>
          </p:cNvPr>
          <p:cNvSpPr txBox="1"/>
          <p:nvPr/>
        </p:nvSpPr>
        <p:spPr>
          <a:xfrm>
            <a:off x="8011486" y="214002"/>
            <a:ext cx="394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Yay we get to code!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4944F-46C0-43F2-B4D7-059765C14E16}"/>
              </a:ext>
            </a:extLst>
          </p:cNvPr>
          <p:cNvSpPr txBox="1"/>
          <p:nvPr/>
        </p:nvSpPr>
        <p:spPr>
          <a:xfrm>
            <a:off x="763398" y="2424310"/>
            <a:ext cx="74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 JS Outside the browser</a:t>
            </a:r>
          </a:p>
        </p:txBody>
      </p:sp>
    </p:spTree>
    <p:extLst>
      <p:ext uri="{BB962C8B-B14F-4D97-AF65-F5344CB8AC3E}">
        <p14:creationId xmlns:p14="http://schemas.microsoft.com/office/powerpoint/2010/main" val="421067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A85A91-DC75-4288-9489-A9118B98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188" y="1575452"/>
            <a:ext cx="6803136" cy="365760"/>
          </a:xfrm>
        </p:spPr>
        <p:txBody>
          <a:bodyPr/>
          <a:lstStyle/>
          <a:p>
            <a:r>
              <a:rPr lang="en-US" dirty="0"/>
              <a:t>Introduction to node modules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6AA8E-414F-4333-8578-9F132D3C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46AEC1-3F05-4E0A-98E3-4AE7A36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2548"/>
            <a:ext cx="7781544" cy="859055"/>
          </a:xfrm>
        </p:spPr>
        <p:txBody>
          <a:bodyPr/>
          <a:lstStyle/>
          <a:p>
            <a:r>
              <a:rPr lang="en-US" dirty="0"/>
              <a:t>Example #6: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AB8C5-A10A-46A7-8E9B-86FB564077F1}"/>
              </a:ext>
            </a:extLst>
          </p:cNvPr>
          <p:cNvSpPr txBox="1"/>
          <p:nvPr/>
        </p:nvSpPr>
        <p:spPr>
          <a:xfrm>
            <a:off x="8011486" y="214002"/>
            <a:ext cx="394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Yay we get to code!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4944F-46C0-43F2-B4D7-059765C14E16}"/>
              </a:ext>
            </a:extLst>
          </p:cNvPr>
          <p:cNvSpPr txBox="1"/>
          <p:nvPr/>
        </p:nvSpPr>
        <p:spPr>
          <a:xfrm>
            <a:off x="763398" y="2424310"/>
            <a:ext cx="74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Yay! The JS ecosystem!</a:t>
            </a:r>
          </a:p>
        </p:txBody>
      </p:sp>
    </p:spTree>
    <p:extLst>
      <p:ext uri="{BB962C8B-B14F-4D97-AF65-F5344CB8AC3E}">
        <p14:creationId xmlns:p14="http://schemas.microsoft.com/office/powerpoint/2010/main" val="136429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A85A91-DC75-4288-9489-A9118B98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188" y="1575452"/>
            <a:ext cx="6803136" cy="365760"/>
          </a:xfrm>
        </p:spPr>
        <p:txBody>
          <a:bodyPr/>
          <a:lstStyle/>
          <a:p>
            <a:r>
              <a:rPr lang="en-US" dirty="0"/>
              <a:t>Our first server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6AA8E-414F-4333-8578-9F132D3C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46AEC1-3F05-4E0A-98E3-4AE7A36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2548"/>
            <a:ext cx="7781544" cy="859055"/>
          </a:xfrm>
        </p:spPr>
        <p:txBody>
          <a:bodyPr/>
          <a:lstStyle/>
          <a:p>
            <a:r>
              <a:rPr lang="en-US" dirty="0"/>
              <a:t>Example #7: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AB8C5-A10A-46A7-8E9B-86FB564077F1}"/>
              </a:ext>
            </a:extLst>
          </p:cNvPr>
          <p:cNvSpPr txBox="1"/>
          <p:nvPr/>
        </p:nvSpPr>
        <p:spPr>
          <a:xfrm>
            <a:off x="8011486" y="214002"/>
            <a:ext cx="394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Yay we get to code!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4944F-46C0-43F2-B4D7-059765C14E16}"/>
              </a:ext>
            </a:extLst>
          </p:cNvPr>
          <p:cNvSpPr txBox="1"/>
          <p:nvPr/>
        </p:nvSpPr>
        <p:spPr>
          <a:xfrm>
            <a:off x="763398" y="2424310"/>
            <a:ext cx="74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Wow… I can’t believe we got so far 😢😊</a:t>
            </a:r>
          </a:p>
        </p:txBody>
      </p:sp>
    </p:spTree>
    <p:extLst>
      <p:ext uri="{BB962C8B-B14F-4D97-AF65-F5344CB8AC3E}">
        <p14:creationId xmlns:p14="http://schemas.microsoft.com/office/powerpoint/2010/main" val="396047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35" y="903717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A Though (provoking)  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55" y="1762772"/>
            <a:ext cx="6803136" cy="365760"/>
          </a:xfrm>
        </p:spPr>
        <p:txBody>
          <a:bodyPr/>
          <a:lstStyle/>
          <a:p>
            <a:r>
              <a:rPr lang="en-US" dirty="0"/>
              <a:t>On broad terms, what does software do?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EB6E9-38DA-4265-AE43-E163F1CE243F}"/>
              </a:ext>
            </a:extLst>
          </p:cNvPr>
          <p:cNvSpPr txBox="1"/>
          <p:nvPr/>
        </p:nvSpPr>
        <p:spPr>
          <a:xfrm>
            <a:off x="8246179" y="282011"/>
            <a:ext cx="376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“Abstraction is the price of generality” 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4CAA2-6731-4830-9FE9-52E3D1FE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054" y="1592804"/>
            <a:ext cx="6803136" cy="365760"/>
          </a:xfrm>
        </p:spPr>
        <p:txBody>
          <a:bodyPr/>
          <a:lstStyle/>
          <a:p>
            <a:r>
              <a:rPr lang="en-US" dirty="0"/>
              <a:t>On broad terms, what does software do?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C5DEE-8DA1-4D4B-B856-F85569B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F3987-BE1B-4F9E-A4F1-6BC38C87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2981"/>
            <a:ext cx="7781544" cy="859055"/>
          </a:xfrm>
        </p:spPr>
        <p:txBody>
          <a:bodyPr/>
          <a:lstStyle/>
          <a:p>
            <a:r>
              <a:rPr lang="en-US" dirty="0"/>
              <a:t> My opinion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78B8A-74B5-4729-A15F-0E49FF1B9A19}"/>
              </a:ext>
            </a:extLst>
          </p:cNvPr>
          <p:cNvSpPr txBox="1"/>
          <p:nvPr/>
        </p:nvSpPr>
        <p:spPr>
          <a:xfrm>
            <a:off x="376015" y="2387618"/>
            <a:ext cx="9058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: arithmetic operations</a:t>
            </a:r>
          </a:p>
          <a:p>
            <a:r>
              <a:rPr lang="en-US" dirty="0">
                <a:solidFill>
                  <a:schemeClr val="bg1"/>
                </a:solidFill>
              </a:rPr>
              <a:t>information processing (of any type) boils down to +,-,%,*,…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C6D3-3750-4E6F-B8AF-D2FE9017D492}"/>
              </a:ext>
            </a:extLst>
          </p:cNvPr>
          <p:cNvSpPr txBox="1"/>
          <p:nvPr/>
        </p:nvSpPr>
        <p:spPr>
          <a:xfrm>
            <a:off x="376015" y="3427866"/>
            <a:ext cx="6622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</a:rPr>
              <a:t>: read/write data</a:t>
            </a:r>
          </a:p>
          <a:p>
            <a:r>
              <a:rPr lang="en-US" dirty="0">
                <a:solidFill>
                  <a:schemeClr val="bg1"/>
                </a:solidFill>
              </a:rPr>
              <a:t>Lower level: to memory (RAM or Disk) or other hardware</a:t>
            </a:r>
          </a:p>
          <a:p>
            <a:r>
              <a:rPr lang="en-US" dirty="0">
                <a:solidFill>
                  <a:schemeClr val="bg1"/>
                </a:solidFill>
              </a:rPr>
              <a:t>Higher level: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Between programs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BDC0E-E4BB-4E13-A5C3-AA54BC479F47}"/>
              </a:ext>
            </a:extLst>
          </p:cNvPr>
          <p:cNvSpPr txBox="1"/>
          <p:nvPr/>
        </p:nvSpPr>
        <p:spPr>
          <a:xfrm>
            <a:off x="8011486" y="214002"/>
            <a:ext cx="394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“The purpose of computation is insight, not numbers.”  Richard Hamming, 1962.</a:t>
            </a:r>
          </a:p>
        </p:txBody>
      </p:sp>
    </p:spTree>
    <p:extLst>
      <p:ext uri="{BB962C8B-B14F-4D97-AF65-F5344CB8AC3E}">
        <p14:creationId xmlns:p14="http://schemas.microsoft.com/office/powerpoint/2010/main" val="253841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95" y="682746"/>
            <a:ext cx="11214100" cy="535531"/>
          </a:xfrm>
        </p:spPr>
        <p:txBody>
          <a:bodyPr/>
          <a:lstStyle/>
          <a:p>
            <a:r>
              <a:rPr lang="en-US" dirty="0"/>
              <a:t>API (Application Programming Interface)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2C97-4EF1-41CC-B3DE-B81F439F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499" y="2265363"/>
            <a:ext cx="5157787" cy="3684588"/>
          </a:xfrm>
        </p:spPr>
        <p:txBody>
          <a:bodyPr/>
          <a:lstStyle/>
          <a:p>
            <a:r>
              <a:rPr lang="en-US" dirty="0"/>
              <a:t>Between Humans: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8C6ED0-8649-4F75-A2C6-DFCAD99EC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00287" y="2161365"/>
            <a:ext cx="5183188" cy="3684588"/>
          </a:xfrm>
        </p:spPr>
        <p:txBody>
          <a:bodyPr/>
          <a:lstStyle/>
          <a:p>
            <a:r>
              <a:rPr lang="en-US" dirty="0"/>
              <a:t>Between Software: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31895-C2C1-4BE3-8E89-823F818EAE6B}"/>
              </a:ext>
            </a:extLst>
          </p:cNvPr>
          <p:cNvSpPr txBox="1"/>
          <p:nvPr/>
        </p:nvSpPr>
        <p:spPr>
          <a:xfrm>
            <a:off x="1097279" y="1288824"/>
            <a:ext cx="609460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C3D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0065A4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As a contract </a:t>
            </a:r>
          </a:p>
        </p:txBody>
      </p:sp>
      <p:pic>
        <p:nvPicPr>
          <p:cNvPr id="1026" name="Picture 2" descr="How To Legally Amend A Contract | TheSelfEmployed.com">
            <a:extLst>
              <a:ext uri="{FF2B5EF4-FFF2-40B4-BE49-F238E27FC236}">
                <a16:creationId xmlns:a16="http://schemas.microsoft.com/office/drawing/2014/main" id="{560DAF06-12F9-444B-AB92-C1DA0DFF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5" y="2871446"/>
            <a:ext cx="2795095" cy="15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287D65-1ED7-4ECC-9B1D-D4316FD3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80" y="2871446"/>
            <a:ext cx="4462944" cy="2647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D6CD83-A226-4FFB-9F4C-93148F1FF22A}"/>
              </a:ext>
            </a:extLst>
          </p:cNvPr>
          <p:cNvSpPr txBox="1"/>
          <p:nvPr/>
        </p:nvSpPr>
        <p:spPr>
          <a:xfrm>
            <a:off x="8250742" y="195016"/>
            <a:ext cx="3728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Remember, all contracts are based on  trust.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71799-BFA1-4DF3-83B6-2100340AAC79}"/>
              </a:ext>
            </a:extLst>
          </p:cNvPr>
          <p:cNvSpPr txBox="1"/>
          <p:nvPr/>
        </p:nvSpPr>
        <p:spPr>
          <a:xfrm>
            <a:off x="765495" y="5845953"/>
            <a:ext cx="843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APIs come in many models. Today, RESTful APIs are the most-common, particularly in 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35" y="903717"/>
            <a:ext cx="7781544" cy="859055"/>
          </a:xfrm>
        </p:spPr>
        <p:txBody>
          <a:bodyPr>
            <a:normAutofit/>
          </a:bodyPr>
          <a:lstStyle/>
          <a:p>
            <a:r>
              <a:rPr lang="en-US" dirty="0"/>
              <a:t>Example #1: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55" y="1762772"/>
            <a:ext cx="6803136" cy="365760"/>
          </a:xfrm>
        </p:spPr>
        <p:txBody>
          <a:bodyPr/>
          <a:lstStyle/>
          <a:p>
            <a:r>
              <a:rPr lang="en-US" dirty="0"/>
              <a:t>The simplest API on the internet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EB6E9-38DA-4265-AE43-E163F1CE243F}"/>
              </a:ext>
            </a:extLst>
          </p:cNvPr>
          <p:cNvSpPr txBox="1"/>
          <p:nvPr/>
        </p:nvSpPr>
        <p:spPr>
          <a:xfrm>
            <a:off x="8246179" y="282011"/>
            <a:ext cx="37606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We will revisit this API in example #3!</a:t>
            </a:r>
            <a:endParaRPr lang="en-US" sz="1400" i="1" dirty="0">
              <a:effectLst/>
            </a:endParaRPr>
          </a:p>
          <a:p>
            <a:endParaRPr lang="en-US" sz="1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1DC49-C167-4D1D-B112-83D59E11B771}"/>
              </a:ext>
            </a:extLst>
          </p:cNvPr>
          <p:cNvSpPr txBox="1"/>
          <p:nvPr/>
        </p:nvSpPr>
        <p:spPr>
          <a:xfrm>
            <a:off x="464635" y="2479897"/>
            <a:ext cx="905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Go to: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https://random-word-api.herokuapp.com/home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3BB02-8AC3-4DBB-A59F-F7386799536B}"/>
              </a:ext>
            </a:extLst>
          </p:cNvPr>
          <p:cNvSpPr txBox="1"/>
          <p:nvPr/>
        </p:nvSpPr>
        <p:spPr>
          <a:xfrm>
            <a:off x="464635" y="3271760"/>
            <a:ext cx="905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Then: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https://random-word-api.herokuapp.com/word?number=20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0BF4F-E6A7-4813-867A-3B7C70159AFD}"/>
              </a:ext>
            </a:extLst>
          </p:cNvPr>
          <p:cNvSpPr txBox="1"/>
          <p:nvPr/>
        </p:nvSpPr>
        <p:spPr>
          <a:xfrm>
            <a:off x="464635" y="4063624"/>
            <a:ext cx="905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Finally: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https://random-word-api.herokuapp.com/all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4CAA2-6731-4830-9FE9-52E3D1FE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054" y="1592804"/>
            <a:ext cx="6803136" cy="365760"/>
          </a:xfrm>
        </p:spPr>
        <p:txBody>
          <a:bodyPr/>
          <a:lstStyle/>
          <a:p>
            <a:r>
              <a:rPr lang="en-US" dirty="0"/>
              <a:t>Of inter-software communication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C5DEE-8DA1-4D4B-B856-F85569B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F3987-BE1B-4F9E-A4F1-6BC38C87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2981"/>
            <a:ext cx="7781544" cy="859055"/>
          </a:xfrm>
        </p:spPr>
        <p:txBody>
          <a:bodyPr/>
          <a:lstStyle/>
          <a:p>
            <a:r>
              <a:rPr lang="en-US" dirty="0"/>
              <a:t>Main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78B8A-74B5-4729-A15F-0E49FF1B9A19}"/>
              </a:ext>
            </a:extLst>
          </p:cNvPr>
          <p:cNvSpPr txBox="1"/>
          <p:nvPr/>
        </p:nvSpPr>
        <p:spPr>
          <a:xfrm>
            <a:off x="376015" y="2387618"/>
            <a:ext cx="90585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1) HTTP</a:t>
            </a:r>
            <a:r>
              <a:rPr lang="en-US" sz="2400" dirty="0">
                <a:solidFill>
                  <a:schemeClr val="bg1"/>
                </a:solidFill>
              </a:rPr>
              <a:t>: delivers the data</a:t>
            </a:r>
          </a:p>
          <a:p>
            <a:r>
              <a:rPr lang="en-US" dirty="0">
                <a:solidFill>
                  <a:schemeClr val="bg1"/>
                </a:solidFill>
              </a:rPr>
              <a:t>Hyper Text Transfer Protocol.</a:t>
            </a:r>
          </a:p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i="1" dirty="0">
                <a:solidFill>
                  <a:schemeClr val="bg1"/>
                </a:solidFill>
              </a:rPr>
              <a:t>stateless </a:t>
            </a:r>
            <a:r>
              <a:rPr lang="en-US" dirty="0">
                <a:solidFill>
                  <a:schemeClr val="bg1"/>
                </a:solidFill>
              </a:rPr>
              <a:t>transmitter of resources, request-response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C6D3-3750-4E6F-B8AF-D2FE9017D492}"/>
              </a:ext>
            </a:extLst>
          </p:cNvPr>
          <p:cNvSpPr txBox="1"/>
          <p:nvPr/>
        </p:nvSpPr>
        <p:spPr>
          <a:xfrm>
            <a:off x="376015" y="3645490"/>
            <a:ext cx="90585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2) JSON</a:t>
            </a:r>
            <a:r>
              <a:rPr lang="en-US" sz="2400" dirty="0">
                <a:solidFill>
                  <a:schemeClr val="bg1"/>
                </a:solidFill>
              </a:rPr>
              <a:t>: is (often) the data</a:t>
            </a:r>
          </a:p>
          <a:p>
            <a:r>
              <a:rPr lang="en-US" dirty="0">
                <a:solidFill>
                  <a:schemeClr val="bg1"/>
                </a:solidFill>
              </a:rPr>
              <a:t>JavaScript Object Notation.</a:t>
            </a:r>
          </a:p>
          <a:p>
            <a:r>
              <a:rPr lang="en-US" dirty="0">
                <a:solidFill>
                  <a:schemeClr val="bg1"/>
                </a:solidFill>
              </a:rPr>
              <a:t>Language-independent, human-readable, wildly-supported, data-interchange format.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27088-59AC-4659-B7B0-897D238375E5}"/>
              </a:ext>
            </a:extLst>
          </p:cNvPr>
          <p:cNvSpPr txBox="1"/>
          <p:nvPr/>
        </p:nvSpPr>
        <p:spPr>
          <a:xfrm>
            <a:off x="8011486" y="214002"/>
            <a:ext cx="394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 our focus in on modern user-aimed (web) applications.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2A8B5D2-A82C-46AE-8F8B-CF600E4B7E56}"/>
              </a:ext>
            </a:extLst>
          </p:cNvPr>
          <p:cNvSpPr txBox="1">
            <a:spLocks/>
          </p:cNvSpPr>
          <p:nvPr/>
        </p:nvSpPr>
        <p:spPr>
          <a:xfrm>
            <a:off x="1321054" y="475612"/>
            <a:ext cx="6803136" cy="3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So… what did we just see?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4CAA2-6731-4830-9FE9-52E3D1FE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054" y="1592804"/>
            <a:ext cx="6803136" cy="365760"/>
          </a:xfrm>
        </p:spPr>
        <p:txBody>
          <a:bodyPr/>
          <a:lstStyle/>
          <a:p>
            <a:r>
              <a:rPr lang="en-US" dirty="0"/>
              <a:t>Brief overview: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C5DEE-8DA1-4D4B-B856-F85569B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F3987-BE1B-4F9E-A4F1-6BC38C87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2981"/>
            <a:ext cx="7781544" cy="859055"/>
          </a:xfrm>
        </p:spPr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27088-59AC-4659-B7B0-897D238375E5}"/>
              </a:ext>
            </a:extLst>
          </p:cNvPr>
          <p:cNvSpPr txBox="1"/>
          <p:nvPr/>
        </p:nvSpPr>
        <p:spPr>
          <a:xfrm>
            <a:off x="8011486" y="214002"/>
            <a:ext cx="3941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 Protocols can get very intricate. Yet developers are often concern only a small portion.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E0A7A-5AA1-452A-9D13-43DFABD70D8A}"/>
              </a:ext>
            </a:extLst>
          </p:cNvPr>
          <p:cNvSpPr txBox="1"/>
          <p:nvPr/>
        </p:nvSpPr>
        <p:spPr>
          <a:xfrm>
            <a:off x="831850" y="2306972"/>
            <a:ext cx="5054045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Stateless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Methods: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GET, POST, PUT, DELETE,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Two parts: head and body.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Status codes: in ranges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Authorization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 man-in-the-middle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protects the communications against eavesdropping and tampering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FA70F3-6B05-454A-912C-D0AB2D79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01" y="1532036"/>
            <a:ext cx="2852259" cy="25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0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C252B6-CD53-4785-B968-33974D4D6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798" y="1568908"/>
            <a:ext cx="6803136" cy="365760"/>
          </a:xfrm>
        </p:spPr>
        <p:txBody>
          <a:bodyPr/>
          <a:lstStyle/>
          <a:p>
            <a:r>
              <a:rPr lang="en-US" dirty="0"/>
              <a:t>Real HTTP(S) on the internet!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12C62-6C68-46D0-AFA1-5D58C2BD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0C6B5C-1D13-4AEA-A592-314B0824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7715"/>
            <a:ext cx="7781544" cy="859055"/>
          </a:xfrm>
        </p:spPr>
        <p:txBody>
          <a:bodyPr/>
          <a:lstStyle/>
          <a:p>
            <a:r>
              <a:rPr lang="en-US" dirty="0"/>
              <a:t>Example #2: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8081A-AA51-46CA-A0EF-A25F0A1751F8}"/>
              </a:ext>
            </a:extLst>
          </p:cNvPr>
          <p:cNvSpPr txBox="1"/>
          <p:nvPr/>
        </p:nvSpPr>
        <p:spPr>
          <a:xfrm>
            <a:off x="7978934" y="177800"/>
            <a:ext cx="394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Don’t be intimidated by the headers!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8A5B4-CA31-4E7F-9D59-350BACEDE167}"/>
              </a:ext>
            </a:extLst>
          </p:cNvPr>
          <p:cNvSpPr txBox="1"/>
          <p:nvPr/>
        </p:nvSpPr>
        <p:spPr>
          <a:xfrm>
            <a:off x="763398" y="2424310"/>
            <a:ext cx="747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the chrome developer tools: CTRL + SHIFT +  I or on right click.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=&gt; Network =&gt; Load up any site</a:t>
            </a:r>
          </a:p>
        </p:txBody>
      </p:sp>
    </p:spTree>
    <p:extLst>
      <p:ext uri="{BB962C8B-B14F-4D97-AF65-F5344CB8AC3E}">
        <p14:creationId xmlns:p14="http://schemas.microsoft.com/office/powerpoint/2010/main" val="393201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4CAA2-6731-4830-9FE9-52E3D1FE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054" y="1592804"/>
            <a:ext cx="6803136" cy="365760"/>
          </a:xfrm>
        </p:spPr>
        <p:txBody>
          <a:bodyPr/>
          <a:lstStyle/>
          <a:p>
            <a:r>
              <a:rPr lang="en-US" dirty="0"/>
              <a:t>Brief overview: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C5DEE-8DA1-4D4B-B856-F85569B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F3987-BE1B-4F9E-A4F1-6BC38C87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2981"/>
            <a:ext cx="7781544" cy="859055"/>
          </a:xfrm>
        </p:spPr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27088-59AC-4659-B7B0-897D238375E5}"/>
              </a:ext>
            </a:extLst>
          </p:cNvPr>
          <p:cNvSpPr txBox="1"/>
          <p:nvPr/>
        </p:nvSpPr>
        <p:spPr>
          <a:xfrm>
            <a:off x="8011486" y="214002"/>
            <a:ext cx="3941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Like with HTTP, there are many levels of abstraction set-up that until you care, you don’t have to.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E0A7A-5AA1-452A-9D13-43DFABD70D8A}"/>
              </a:ext>
            </a:extLst>
          </p:cNvPr>
          <p:cNvSpPr txBox="1"/>
          <p:nvPr/>
        </p:nvSpPr>
        <p:spPr>
          <a:xfrm>
            <a:off x="831850" y="2306972"/>
            <a:ext cx="7053801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C-style syntax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 structures: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Collection of key-value pairs; object or dictionary.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Ordered list of values; array or list.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 data types: number, string, bool, null.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Advantages: modern, easy-to-think-in-terms, wildly supported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1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4442FBFE05774288CB847DC6EE13F4" ma:contentTypeVersion="4" ma:contentTypeDescription="Create a new document." ma:contentTypeScope="" ma:versionID="f2049d605bbc65dfa0cbcb46c6d2a32b">
  <xsd:schema xmlns:xsd="http://www.w3.org/2001/XMLSchema" xmlns:xs="http://www.w3.org/2001/XMLSchema" xmlns:p="http://schemas.microsoft.com/office/2006/metadata/properties" xmlns:ns3="2ebe0f63-38f6-4fcd-88f3-3e4828d93e66" targetNamespace="http://schemas.microsoft.com/office/2006/metadata/properties" ma:root="true" ma:fieldsID="0d18d22d2dc51f4710e99b0180813f7c" ns3:_="">
    <xsd:import namespace="2ebe0f63-38f6-4fcd-88f3-3e4828d93e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e0f63-38f6-4fcd-88f3-3e4828d93e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ebe0f63-38f6-4fcd-88f3-3e4828d93e66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EA541C-64EB-44C1-9D01-02A99F2D7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e0f63-38f6-4fcd-88f3-3e4828d93e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ebe0f63-38f6-4fcd-88f3-3e4828d93e66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1676</TotalTime>
  <Words>937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Trade Gothic LT Pro</vt:lpstr>
      <vt:lpstr>Trebuchet MS</vt:lpstr>
      <vt:lpstr>Verdana</vt:lpstr>
      <vt:lpstr>Office Theme</vt:lpstr>
      <vt:lpstr>Inter-Software Communication</vt:lpstr>
      <vt:lpstr>A Though (provoking)  Exercise</vt:lpstr>
      <vt:lpstr> My opinion </vt:lpstr>
      <vt:lpstr>API (Application Programming Interface)</vt:lpstr>
      <vt:lpstr>Example #1:</vt:lpstr>
      <vt:lpstr>Main Components</vt:lpstr>
      <vt:lpstr>HTTP</vt:lpstr>
      <vt:lpstr>Example #2: </vt:lpstr>
      <vt:lpstr>JSON</vt:lpstr>
      <vt:lpstr>JSON:</vt:lpstr>
      <vt:lpstr>Example #3:</vt:lpstr>
      <vt:lpstr>Example #4:</vt:lpstr>
      <vt:lpstr>Example #4:</vt:lpstr>
      <vt:lpstr>Node.js</vt:lpstr>
      <vt:lpstr>Example #5:</vt:lpstr>
      <vt:lpstr>Example #6:</vt:lpstr>
      <vt:lpstr>Example #7:</vt:lpstr>
      <vt:lpstr>Thank You for your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Inter-Software Communication</dc:title>
  <dc:creator>matan shtepel</dc:creator>
  <cp:lastModifiedBy>matan shtepel</cp:lastModifiedBy>
  <cp:revision>38</cp:revision>
  <dcterms:created xsi:type="dcterms:W3CDTF">2021-04-02T02:26:41Z</dcterms:created>
  <dcterms:modified xsi:type="dcterms:W3CDTF">2021-04-30T22:28:50Z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0x0101008B4442FBFE05774288CB847DC6EE13F4</vt:lpwstr>
  </property>
</Properties>
</file>