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2" r:id="rId3"/>
    <p:sldId id="268" r:id="rId4"/>
    <p:sldId id="269" r:id="rId5"/>
    <p:sldId id="270" r:id="rId6"/>
    <p:sldId id="271" r:id="rId7"/>
    <p:sldId id="272" r:id="rId8"/>
    <p:sldId id="273" r:id="rId9"/>
    <p:sldId id="265" r:id="rId10"/>
    <p:sldId id="275" r:id="rId11"/>
    <p:sldId id="274" r:id="rId12"/>
    <p:sldId id="263"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6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3"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74" autoAdjust="0"/>
    <p:restoredTop sz="94660"/>
  </p:normalViewPr>
  <p:slideViewPr>
    <p:cSldViewPr snapToGrid="0" showGuides="1">
      <p:cViewPr varScale="1">
        <p:scale>
          <a:sx n="87" d="100"/>
          <a:sy n="87" d="100"/>
        </p:scale>
        <p:origin x="64" y="168"/>
      </p:cViewPr>
      <p:guideLst>
        <p:guide pos="393"/>
        <p:guide pos="7256"/>
        <p:guide orient="horz" pos="648"/>
        <p:guide orient="horz" pos="712"/>
        <p:guide orient="horz" pos="3928"/>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页">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719C566B-5383-41C0-95CD-656435C8DFC0}"/>
              </a:ext>
            </a:extLst>
          </p:cNvPr>
          <p:cNvPicPr>
            <a:picLocks noChangeAspect="1"/>
          </p:cNvPicPr>
          <p:nvPr userDrawn="1"/>
        </p:nvPicPr>
        <p:blipFill>
          <a:blip r:embed="rId2"/>
          <a:srcRect l="685" t="168" r="678"/>
          <a:stretch>
            <a:fillRect/>
          </a:stretch>
        </p:blipFill>
        <p:spPr>
          <a:xfrm>
            <a:off x="0" y="0"/>
            <a:ext cx="12192000" cy="6899421"/>
          </a:xfrm>
          <a:custGeom>
            <a:avLst/>
            <a:gdLst>
              <a:gd name="connsiteX0" fmla="*/ 0 w 12192000"/>
              <a:gd name="connsiteY0" fmla="*/ 0 h 6899421"/>
              <a:gd name="connsiteX1" fmla="*/ 12192000 w 12192000"/>
              <a:gd name="connsiteY1" fmla="*/ 0 h 6899421"/>
              <a:gd name="connsiteX2" fmla="*/ 12192000 w 12192000"/>
              <a:gd name="connsiteY2" fmla="*/ 6899421 h 6899421"/>
              <a:gd name="connsiteX3" fmla="*/ 0 w 12192000"/>
              <a:gd name="connsiteY3" fmla="*/ 6899421 h 6899421"/>
              <a:gd name="connsiteX4" fmla="*/ 0 w 12192000"/>
              <a:gd name="connsiteY4" fmla="*/ 0 h 6899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99421">
                <a:moveTo>
                  <a:pt x="0" y="0"/>
                </a:moveTo>
                <a:lnTo>
                  <a:pt x="12192000" y="0"/>
                </a:lnTo>
                <a:lnTo>
                  <a:pt x="12192000" y="6899421"/>
                </a:lnTo>
                <a:lnTo>
                  <a:pt x="0" y="6899421"/>
                </a:lnTo>
                <a:lnTo>
                  <a:pt x="0" y="0"/>
                </a:lnTo>
                <a:close/>
              </a:path>
            </a:pathLst>
          </a:custGeom>
        </p:spPr>
      </p:pic>
      <p:pic>
        <p:nvPicPr>
          <p:cNvPr id="8" name="图片 7">
            <a:extLst>
              <a:ext uri="{FF2B5EF4-FFF2-40B4-BE49-F238E27FC236}">
                <a16:creationId xmlns:a16="http://schemas.microsoft.com/office/drawing/2014/main" id="{EC2ADB7D-53AE-46A7-9BC5-EE23C371775E}"/>
              </a:ext>
            </a:extLst>
          </p:cNvPr>
          <p:cNvPicPr>
            <a:picLocks noChangeAspect="1"/>
          </p:cNvPicPr>
          <p:nvPr userDrawn="1"/>
        </p:nvPicPr>
        <p:blipFill>
          <a:blip r:embed="rId3"/>
          <a:stretch>
            <a:fillRect/>
          </a:stretch>
        </p:blipFill>
        <p:spPr>
          <a:xfrm>
            <a:off x="2252359" y="1729557"/>
            <a:ext cx="7456054" cy="2999492"/>
          </a:xfrm>
          <a:prstGeom prst="rect">
            <a:avLst/>
          </a:prstGeom>
        </p:spPr>
      </p:pic>
    </p:spTree>
    <p:extLst>
      <p:ext uri="{BB962C8B-B14F-4D97-AF65-F5344CB8AC3E}">
        <p14:creationId xmlns:p14="http://schemas.microsoft.com/office/powerpoint/2010/main" val="300721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6DD1190-E110-41A9-9251-945DFBE53901}"/>
              </a:ext>
            </a:extLst>
          </p:cNvPr>
          <p:cNvPicPr>
            <a:picLocks noChangeAspect="1"/>
          </p:cNvPicPr>
          <p:nvPr userDrawn="1"/>
        </p:nvPicPr>
        <p:blipFill>
          <a:blip r:embed="rId2"/>
          <a:srcRect l="372" t="1186"/>
          <a:stretch>
            <a:fillRect/>
          </a:stretch>
        </p:blipFill>
        <p:spPr>
          <a:xfrm>
            <a:off x="0" y="0"/>
            <a:ext cx="12192000" cy="6858000"/>
          </a:xfrm>
          <a:custGeom>
            <a:avLst/>
            <a:gdLst>
              <a:gd name="connsiteX0" fmla="*/ 0 w 12237720"/>
              <a:gd name="connsiteY0" fmla="*/ 0 h 6858000"/>
              <a:gd name="connsiteX1" fmla="*/ 12237720 w 12237720"/>
              <a:gd name="connsiteY1" fmla="*/ 0 h 6858000"/>
              <a:gd name="connsiteX2" fmla="*/ 12237720 w 12237720"/>
              <a:gd name="connsiteY2" fmla="*/ 6858000 h 6858000"/>
              <a:gd name="connsiteX3" fmla="*/ 0 w 12237720"/>
              <a:gd name="connsiteY3" fmla="*/ 6858000 h 6858000"/>
              <a:gd name="connsiteX4" fmla="*/ 0 w 1223772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7720" h="6858000">
                <a:moveTo>
                  <a:pt x="0" y="0"/>
                </a:moveTo>
                <a:lnTo>
                  <a:pt x="12237720" y="0"/>
                </a:lnTo>
                <a:lnTo>
                  <a:pt x="12237720" y="6858000"/>
                </a:lnTo>
                <a:lnTo>
                  <a:pt x="0" y="6858000"/>
                </a:lnTo>
                <a:lnTo>
                  <a:pt x="0" y="0"/>
                </a:lnTo>
                <a:close/>
              </a:path>
            </a:pathLst>
          </a:custGeom>
        </p:spPr>
      </p:pic>
      <p:pic>
        <p:nvPicPr>
          <p:cNvPr id="4" name="图片 3">
            <a:extLst>
              <a:ext uri="{FF2B5EF4-FFF2-40B4-BE49-F238E27FC236}">
                <a16:creationId xmlns:a16="http://schemas.microsoft.com/office/drawing/2014/main" id="{1BECF8AF-EF0C-4B94-9422-68D3EB52857E}"/>
              </a:ext>
            </a:extLst>
          </p:cNvPr>
          <p:cNvPicPr>
            <a:picLocks noChangeAspect="1"/>
          </p:cNvPicPr>
          <p:nvPr userDrawn="1"/>
        </p:nvPicPr>
        <p:blipFill>
          <a:blip r:embed="rId3"/>
          <a:stretch>
            <a:fillRect/>
          </a:stretch>
        </p:blipFill>
        <p:spPr>
          <a:xfrm>
            <a:off x="825544" y="2248648"/>
            <a:ext cx="1908213" cy="1377815"/>
          </a:xfrm>
          <a:prstGeom prst="rect">
            <a:avLst/>
          </a:prstGeom>
        </p:spPr>
      </p:pic>
    </p:spTree>
    <p:extLst>
      <p:ext uri="{BB962C8B-B14F-4D97-AF65-F5344CB8AC3E}">
        <p14:creationId xmlns:p14="http://schemas.microsoft.com/office/powerpoint/2010/main" val="30721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EA0E102-341D-4776-9ABD-A4C79DA7B5E2}"/>
              </a:ext>
            </a:extLst>
          </p:cNvPr>
          <p:cNvPicPr>
            <a:picLocks noChangeAspect="1"/>
          </p:cNvPicPr>
          <p:nvPr userDrawn="1"/>
        </p:nvPicPr>
        <p:blipFill>
          <a:blip r:embed="rId2"/>
          <a:srcRect l="685" t="168" r="678"/>
          <a:stretch>
            <a:fillRect/>
          </a:stretch>
        </p:blipFill>
        <p:spPr>
          <a:xfrm>
            <a:off x="0" y="0"/>
            <a:ext cx="12192000" cy="6899421"/>
          </a:xfrm>
          <a:custGeom>
            <a:avLst/>
            <a:gdLst>
              <a:gd name="connsiteX0" fmla="*/ 0 w 12192000"/>
              <a:gd name="connsiteY0" fmla="*/ 0 h 6899421"/>
              <a:gd name="connsiteX1" fmla="*/ 12192000 w 12192000"/>
              <a:gd name="connsiteY1" fmla="*/ 0 h 6899421"/>
              <a:gd name="connsiteX2" fmla="*/ 12192000 w 12192000"/>
              <a:gd name="connsiteY2" fmla="*/ 6899421 h 6899421"/>
              <a:gd name="connsiteX3" fmla="*/ 0 w 12192000"/>
              <a:gd name="connsiteY3" fmla="*/ 6899421 h 6899421"/>
              <a:gd name="connsiteX4" fmla="*/ 0 w 12192000"/>
              <a:gd name="connsiteY4" fmla="*/ 0 h 6899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99421">
                <a:moveTo>
                  <a:pt x="0" y="0"/>
                </a:moveTo>
                <a:lnTo>
                  <a:pt x="12192000" y="0"/>
                </a:lnTo>
                <a:lnTo>
                  <a:pt x="12192000" y="6899421"/>
                </a:lnTo>
                <a:lnTo>
                  <a:pt x="0" y="6899421"/>
                </a:lnTo>
                <a:lnTo>
                  <a:pt x="0" y="0"/>
                </a:lnTo>
                <a:close/>
              </a:path>
            </a:pathLst>
          </a:custGeom>
        </p:spPr>
      </p:pic>
      <p:pic>
        <p:nvPicPr>
          <p:cNvPr id="5" name="图片 4">
            <a:extLst>
              <a:ext uri="{FF2B5EF4-FFF2-40B4-BE49-F238E27FC236}">
                <a16:creationId xmlns:a16="http://schemas.microsoft.com/office/drawing/2014/main" id="{802E2AF2-63EA-4F6B-B313-5998E6E048C4}"/>
              </a:ext>
            </a:extLst>
          </p:cNvPr>
          <p:cNvPicPr>
            <a:picLocks noChangeAspect="1"/>
          </p:cNvPicPr>
          <p:nvPr userDrawn="1"/>
        </p:nvPicPr>
        <p:blipFill>
          <a:blip r:embed="rId3"/>
          <a:stretch>
            <a:fillRect/>
          </a:stretch>
        </p:blipFill>
        <p:spPr>
          <a:xfrm>
            <a:off x="1227922" y="1380969"/>
            <a:ext cx="9736156" cy="3511600"/>
          </a:xfrm>
          <a:prstGeom prst="rect">
            <a:avLst/>
          </a:prstGeom>
        </p:spPr>
      </p:pic>
      <p:sp>
        <p:nvSpPr>
          <p:cNvPr id="8" name="文本框 7">
            <a:extLst>
              <a:ext uri="{FF2B5EF4-FFF2-40B4-BE49-F238E27FC236}">
                <a16:creationId xmlns:a16="http://schemas.microsoft.com/office/drawing/2014/main" id="{27723F7A-F6C4-4CF2-A94F-8714261A4717}"/>
              </a:ext>
            </a:extLst>
          </p:cNvPr>
          <p:cNvSpPr txBox="1"/>
          <p:nvPr userDrawn="1"/>
        </p:nvSpPr>
        <p:spPr>
          <a:xfrm>
            <a:off x="1655754" y="1513491"/>
            <a:ext cx="2168164" cy="1015663"/>
          </a:xfrm>
          <a:prstGeom prst="rect">
            <a:avLst/>
          </a:prstGeom>
          <a:noFill/>
        </p:spPr>
        <p:txBody>
          <a:bodyPr wrap="square" rtlCol="0">
            <a:spAutoFit/>
          </a:bodyPr>
          <a:lstStyle/>
          <a:p>
            <a:r>
              <a:rPr lang="en-US" altLang="zh-CN" sz="6000" dirty="0">
                <a:solidFill>
                  <a:schemeClr val="bg1"/>
                </a:solidFill>
                <a:latin typeface="Times New Roman" panose="02020603050405020304" pitchFamily="18" charset="0"/>
                <a:ea typeface="+mn-ea"/>
                <a:cs typeface="Times New Roman" panose="02020603050405020304" pitchFamily="18" charset="0"/>
              </a:rPr>
              <a:t>PART</a:t>
            </a:r>
            <a:endParaRPr lang="zh-CN" altLang="en-US" sz="6000" dirty="0">
              <a:solidFill>
                <a:schemeClr val="bg1"/>
              </a:solidFill>
              <a:latin typeface="Times New Roman" panose="02020603050405020304" pitchFamily="18" charset="0"/>
              <a:ea typeface="+mn-ea"/>
              <a:cs typeface="Times New Roman" panose="02020603050405020304" pitchFamily="18" charset="0"/>
            </a:endParaRPr>
          </a:p>
        </p:txBody>
      </p:sp>
      <p:sp>
        <p:nvSpPr>
          <p:cNvPr id="9" name="文本占位符 12">
            <a:extLst>
              <a:ext uri="{FF2B5EF4-FFF2-40B4-BE49-F238E27FC236}">
                <a16:creationId xmlns:a16="http://schemas.microsoft.com/office/drawing/2014/main" id="{4934EE76-036D-44EB-A8FA-05BD2CF7C6F5}"/>
              </a:ext>
            </a:extLst>
          </p:cNvPr>
          <p:cNvSpPr>
            <a:spLocks noGrp="1"/>
          </p:cNvSpPr>
          <p:nvPr>
            <p:ph type="body" sz="quarter" idx="10"/>
          </p:nvPr>
        </p:nvSpPr>
        <p:spPr>
          <a:xfrm>
            <a:off x="3704161" y="1691653"/>
            <a:ext cx="1095178" cy="721763"/>
          </a:xfrm>
          <a:prstGeom prst="rect">
            <a:avLst/>
          </a:prstGeom>
        </p:spPr>
        <p:txBody>
          <a:bodyPr>
            <a:noAutofit/>
          </a:bodyPr>
          <a:lstStyle>
            <a:lvl1pPr marL="0" indent="0" algn="ctr">
              <a:buNone/>
              <a:defRPr sz="6000" b="0">
                <a:solidFill>
                  <a:schemeClr val="bg1"/>
                </a:solidFill>
                <a:latin typeface="方正粗黑宋简体" panose="02000000000000000000" pitchFamily="2" charset="-122"/>
                <a:ea typeface="方正粗黑宋简体" panose="02000000000000000000" pitchFamily="2" charset="-122"/>
              </a:defRPr>
            </a:lvl1pPr>
          </a:lstStyle>
          <a:p>
            <a:pPr lvl="0"/>
            <a:r>
              <a:rPr lang="zh-CN" altLang="en-US" dirty="0"/>
              <a:t>单击此处编辑母版文本样式</a:t>
            </a:r>
          </a:p>
        </p:txBody>
      </p:sp>
      <p:sp>
        <p:nvSpPr>
          <p:cNvPr id="10" name="文本占位符 17">
            <a:extLst>
              <a:ext uri="{FF2B5EF4-FFF2-40B4-BE49-F238E27FC236}">
                <a16:creationId xmlns:a16="http://schemas.microsoft.com/office/drawing/2014/main" id="{84428B41-73F3-4A0D-8073-486F1E2325E8}"/>
              </a:ext>
            </a:extLst>
          </p:cNvPr>
          <p:cNvSpPr>
            <a:spLocks noGrp="1"/>
          </p:cNvSpPr>
          <p:nvPr>
            <p:ph type="body" sz="quarter" idx="11"/>
          </p:nvPr>
        </p:nvSpPr>
        <p:spPr>
          <a:xfrm>
            <a:off x="2903584" y="3311634"/>
            <a:ext cx="7614001" cy="891332"/>
          </a:xfrm>
          <a:prstGeom prst="rect">
            <a:avLst/>
          </a:prstGeom>
        </p:spPr>
        <p:txBody>
          <a:bodyPr>
            <a:noAutofit/>
          </a:bodyPr>
          <a:lstStyle>
            <a:lvl1pPr marL="0" indent="0" algn="ctr">
              <a:buNone/>
              <a:defRPr sz="7200">
                <a:solidFill>
                  <a:schemeClr val="bg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单击此处编辑母版文本样式</a:t>
            </a:r>
          </a:p>
        </p:txBody>
      </p:sp>
    </p:spTree>
    <p:extLst>
      <p:ext uri="{BB962C8B-B14F-4D97-AF65-F5344CB8AC3E}">
        <p14:creationId xmlns:p14="http://schemas.microsoft.com/office/powerpoint/2010/main" val="222347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wipe(left)">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89CBBA3-0D97-42F8-A21D-F21EAD7AD1D0}"/>
              </a:ext>
            </a:extLst>
          </p:cNvPr>
          <p:cNvPicPr>
            <a:picLocks noChangeAspect="1"/>
          </p:cNvPicPr>
          <p:nvPr userDrawn="1"/>
        </p:nvPicPr>
        <p:blipFill>
          <a:blip r:embed="rId2"/>
          <a:stretch>
            <a:fillRect/>
          </a:stretch>
        </p:blipFill>
        <p:spPr>
          <a:xfrm>
            <a:off x="7473287" y="6260540"/>
            <a:ext cx="4718713" cy="597460"/>
          </a:xfrm>
          <a:prstGeom prst="rect">
            <a:avLst/>
          </a:prstGeom>
        </p:spPr>
      </p:pic>
      <p:pic>
        <p:nvPicPr>
          <p:cNvPr id="3" name="图片 2">
            <a:extLst>
              <a:ext uri="{FF2B5EF4-FFF2-40B4-BE49-F238E27FC236}">
                <a16:creationId xmlns:a16="http://schemas.microsoft.com/office/drawing/2014/main" id="{ACD53043-0B49-476B-8167-4A52161A2816}"/>
              </a:ext>
            </a:extLst>
          </p:cNvPr>
          <p:cNvPicPr>
            <a:picLocks noChangeAspect="1"/>
          </p:cNvPicPr>
          <p:nvPr userDrawn="1"/>
        </p:nvPicPr>
        <p:blipFill>
          <a:blip r:embed="rId3"/>
          <a:stretch>
            <a:fillRect/>
          </a:stretch>
        </p:blipFill>
        <p:spPr>
          <a:xfrm>
            <a:off x="349477" y="340682"/>
            <a:ext cx="621846" cy="853514"/>
          </a:xfrm>
          <a:prstGeom prst="rect">
            <a:avLst/>
          </a:prstGeom>
        </p:spPr>
      </p:pic>
      <p:pic>
        <p:nvPicPr>
          <p:cNvPr id="5" name="图片 4">
            <a:extLst>
              <a:ext uri="{FF2B5EF4-FFF2-40B4-BE49-F238E27FC236}">
                <a16:creationId xmlns:a16="http://schemas.microsoft.com/office/drawing/2014/main" id="{C2FF952D-BA17-401C-A8B5-77411737F000}"/>
              </a:ext>
            </a:extLst>
          </p:cNvPr>
          <p:cNvPicPr>
            <a:picLocks noChangeAspect="1"/>
          </p:cNvPicPr>
          <p:nvPr userDrawn="1"/>
        </p:nvPicPr>
        <p:blipFill>
          <a:blip r:embed="rId4"/>
          <a:stretch>
            <a:fillRect/>
          </a:stretch>
        </p:blipFill>
        <p:spPr>
          <a:xfrm>
            <a:off x="11082432" y="4974173"/>
            <a:ext cx="1109568" cy="1883827"/>
          </a:xfrm>
          <a:prstGeom prst="rect">
            <a:avLst/>
          </a:prstGeom>
        </p:spPr>
      </p:pic>
      <p:sp>
        <p:nvSpPr>
          <p:cNvPr id="7" name="文本占位符 13">
            <a:extLst>
              <a:ext uri="{FF2B5EF4-FFF2-40B4-BE49-F238E27FC236}">
                <a16:creationId xmlns:a16="http://schemas.microsoft.com/office/drawing/2014/main" id="{256CA53E-805F-4AA2-B817-95ED9A8DEF03}"/>
              </a:ext>
            </a:extLst>
          </p:cNvPr>
          <p:cNvSpPr>
            <a:spLocks noGrp="1"/>
          </p:cNvSpPr>
          <p:nvPr>
            <p:ph type="body" sz="quarter" idx="10"/>
          </p:nvPr>
        </p:nvSpPr>
        <p:spPr>
          <a:xfrm>
            <a:off x="1054752" y="493075"/>
            <a:ext cx="10641467" cy="701121"/>
          </a:xfrm>
          <a:prstGeom prst="rect">
            <a:avLst/>
          </a:prstGeom>
        </p:spPr>
        <p:txBody>
          <a:bodyPr>
            <a:noAutofit/>
          </a:bodyPr>
          <a:lstStyle>
            <a:lvl1pPr marL="0" indent="0">
              <a:buNone/>
              <a:defRPr sz="4000">
                <a:solidFill>
                  <a:srgbClr val="333F50"/>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p>
        </p:txBody>
      </p:sp>
      <p:sp>
        <p:nvSpPr>
          <p:cNvPr id="8" name="内容占位符 2">
            <a:extLst>
              <a:ext uri="{FF2B5EF4-FFF2-40B4-BE49-F238E27FC236}">
                <a16:creationId xmlns:a16="http://schemas.microsoft.com/office/drawing/2014/main" id="{3C2138DA-9AF1-4A7D-880D-007D9D7833B4}"/>
              </a:ext>
            </a:extLst>
          </p:cNvPr>
          <p:cNvSpPr>
            <a:spLocks noGrp="1"/>
          </p:cNvSpPr>
          <p:nvPr>
            <p:ph sz="quarter" idx="11"/>
          </p:nvPr>
        </p:nvSpPr>
        <p:spPr>
          <a:xfrm>
            <a:off x="852487" y="1566291"/>
            <a:ext cx="10642600" cy="4400876"/>
          </a:xfrm>
          <a:prstGeom prst="rect">
            <a:avLst/>
          </a:prstGeom>
        </p:spPr>
        <p:txBody>
          <a:bodyPr>
            <a:normAutofit/>
          </a:bodyPr>
          <a:lstStyle>
            <a:lvl1pPr>
              <a:defRPr sz="4000">
                <a:solidFill>
                  <a:srgbClr val="222A35"/>
                </a:solidFill>
                <a:latin typeface="华文楷体" panose="02010600040101010101" pitchFamily="2" charset="-122"/>
                <a:ea typeface="华文楷体" panose="02010600040101010101" pitchFamily="2" charset="-122"/>
              </a:defRPr>
            </a:lvl1pPr>
            <a:lvl2pPr marL="457200" indent="0">
              <a:buNone/>
              <a:defRPr/>
            </a:lvl2pPr>
          </a:lstStyle>
          <a:p>
            <a:pPr lvl="0"/>
            <a:r>
              <a:rPr lang="zh-CN" altLang="en-US" dirty="0"/>
              <a:t>单击此处编辑母版文本样式</a:t>
            </a:r>
          </a:p>
        </p:txBody>
      </p:sp>
    </p:spTree>
    <p:extLst>
      <p:ext uri="{BB962C8B-B14F-4D97-AF65-F5344CB8AC3E}">
        <p14:creationId xmlns:p14="http://schemas.microsoft.com/office/powerpoint/2010/main" val="263848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DCAE348-0DBC-4166-B804-F8FF8A96F1E4}"/>
              </a:ext>
            </a:extLst>
          </p:cNvPr>
          <p:cNvPicPr>
            <a:picLocks noChangeAspect="1"/>
          </p:cNvPicPr>
          <p:nvPr userDrawn="1"/>
        </p:nvPicPr>
        <p:blipFill>
          <a:blip r:embed="rId2"/>
          <a:stretch>
            <a:fillRect/>
          </a:stretch>
        </p:blipFill>
        <p:spPr>
          <a:xfrm>
            <a:off x="1584569" y="206984"/>
            <a:ext cx="9022862" cy="6444031"/>
          </a:xfrm>
          <a:prstGeom prst="rect">
            <a:avLst/>
          </a:prstGeom>
        </p:spPr>
      </p:pic>
      <p:sp>
        <p:nvSpPr>
          <p:cNvPr id="4" name="矩形 3">
            <a:extLst>
              <a:ext uri="{FF2B5EF4-FFF2-40B4-BE49-F238E27FC236}">
                <a16:creationId xmlns:a16="http://schemas.microsoft.com/office/drawing/2014/main" id="{E328F4EB-CCDB-41A3-B08A-1EFDD8C2B060}"/>
              </a:ext>
            </a:extLst>
          </p:cNvPr>
          <p:cNvSpPr/>
          <p:nvPr userDrawn="1"/>
        </p:nvSpPr>
        <p:spPr>
          <a:xfrm>
            <a:off x="0" y="-26397"/>
            <a:ext cx="12192000" cy="6884397"/>
          </a:xfrm>
          <a:prstGeom prst="rect">
            <a:avLst/>
          </a:prstGeom>
          <a:solidFill>
            <a:schemeClr val="tx2">
              <a:lumMod val="50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B6B341F2-E024-4D5C-96E3-3E4D09CBC418}"/>
              </a:ext>
            </a:extLst>
          </p:cNvPr>
          <p:cNvSpPr/>
          <p:nvPr userDrawn="1"/>
        </p:nvSpPr>
        <p:spPr>
          <a:xfrm>
            <a:off x="0" y="1712617"/>
            <a:ext cx="12192000" cy="2870791"/>
          </a:xfrm>
          <a:prstGeom prst="rect">
            <a:avLst/>
          </a:prstGeom>
          <a:solidFill>
            <a:srgbClr val="44546A">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微软雅黑"/>
              <a:cs typeface="+mn-cs"/>
            </a:endParaRPr>
          </a:p>
        </p:txBody>
      </p:sp>
      <p:sp>
        <p:nvSpPr>
          <p:cNvPr id="6" name="文本占位符 8">
            <a:extLst>
              <a:ext uri="{FF2B5EF4-FFF2-40B4-BE49-F238E27FC236}">
                <a16:creationId xmlns:a16="http://schemas.microsoft.com/office/drawing/2014/main" id="{148A9713-CE83-406B-BD0E-08B782DA4BF2}"/>
              </a:ext>
            </a:extLst>
          </p:cNvPr>
          <p:cNvSpPr>
            <a:spLocks noGrp="1"/>
          </p:cNvSpPr>
          <p:nvPr>
            <p:ph type="body" sz="quarter" idx="10"/>
          </p:nvPr>
        </p:nvSpPr>
        <p:spPr>
          <a:xfrm>
            <a:off x="1189037" y="2339968"/>
            <a:ext cx="9815062" cy="974976"/>
          </a:xfrm>
          <a:prstGeom prst="rect">
            <a:avLst/>
          </a:prstGeom>
        </p:spPr>
        <p:txBody>
          <a:bodyPr>
            <a:noAutofit/>
          </a:bodyPr>
          <a:lstStyle>
            <a:lvl1pPr marL="0" indent="0" algn="ctr">
              <a:buNone/>
              <a:defRPr sz="6600">
                <a:solidFill>
                  <a:schemeClr val="bg1"/>
                </a:solidFill>
                <a:latin typeface="方正粗黑宋简体" panose="02000000000000000000" pitchFamily="2" charset="-122"/>
                <a:ea typeface="方正粗黑宋简体" panose="02000000000000000000" pitchFamily="2" charset="-122"/>
              </a:defRPr>
            </a:lvl1pPr>
            <a:lvl2pPr>
              <a:defRPr sz="4000">
                <a:solidFill>
                  <a:schemeClr val="bg1"/>
                </a:solidFill>
                <a:latin typeface="宋体" panose="02010600030101010101" pitchFamily="2" charset="-122"/>
                <a:ea typeface="宋体" panose="02010600030101010101" pitchFamily="2" charset="-122"/>
              </a:defRPr>
            </a:lvl2pPr>
            <a:lvl3pPr>
              <a:defRPr sz="4000">
                <a:solidFill>
                  <a:schemeClr val="bg1"/>
                </a:solidFill>
                <a:latin typeface="宋体" panose="02010600030101010101" pitchFamily="2" charset="-122"/>
                <a:ea typeface="宋体" panose="02010600030101010101" pitchFamily="2" charset="-122"/>
              </a:defRPr>
            </a:lvl3pPr>
            <a:lvl4pPr>
              <a:defRPr sz="4000">
                <a:solidFill>
                  <a:schemeClr val="bg1"/>
                </a:solidFill>
                <a:latin typeface="宋体" panose="02010600030101010101" pitchFamily="2" charset="-122"/>
                <a:ea typeface="宋体" panose="02010600030101010101" pitchFamily="2" charset="-122"/>
              </a:defRPr>
            </a:lvl4pPr>
            <a:lvl5pPr>
              <a:defRPr sz="4000">
                <a:solidFill>
                  <a:schemeClr val="bg1"/>
                </a:solidFill>
                <a:latin typeface="宋体" panose="02010600030101010101" pitchFamily="2" charset="-122"/>
                <a:ea typeface="宋体" panose="02010600030101010101" pitchFamily="2" charset="-122"/>
              </a:defRPr>
            </a:lvl5pPr>
          </a:lstStyle>
          <a:p>
            <a:pPr lvl="0"/>
            <a:r>
              <a:rPr lang="zh-CN" altLang="en-US" dirty="0"/>
              <a:t>单击此处编辑母版文本样式</a:t>
            </a:r>
          </a:p>
        </p:txBody>
      </p:sp>
      <p:sp>
        <p:nvSpPr>
          <p:cNvPr id="7" name="文本占位符 14">
            <a:extLst>
              <a:ext uri="{FF2B5EF4-FFF2-40B4-BE49-F238E27FC236}">
                <a16:creationId xmlns:a16="http://schemas.microsoft.com/office/drawing/2014/main" id="{79CFA881-A6FD-4DBA-B858-222C63529841}"/>
              </a:ext>
            </a:extLst>
          </p:cNvPr>
          <p:cNvSpPr>
            <a:spLocks noGrp="1"/>
          </p:cNvSpPr>
          <p:nvPr>
            <p:ph type="body" sz="quarter" idx="11"/>
          </p:nvPr>
        </p:nvSpPr>
        <p:spPr>
          <a:xfrm>
            <a:off x="1189037" y="3690364"/>
            <a:ext cx="9813925" cy="360362"/>
          </a:xfrm>
          <a:prstGeom prst="rect">
            <a:avLst/>
          </a:prstGeom>
        </p:spPr>
        <p:txBody>
          <a:bodyPr>
            <a:noAutofit/>
          </a:bodyPr>
          <a:lstStyle>
            <a:lvl1pPr marL="0" indent="0" algn="ctr">
              <a:buNone/>
              <a:defRPr sz="2000">
                <a:solidFill>
                  <a:schemeClr val="bg1"/>
                </a:solidFill>
                <a:latin typeface="Times New Roman" panose="02020603050405020304" pitchFamily="18" charset="0"/>
                <a:cs typeface="Times New Roman" panose="02020603050405020304" pitchFamily="18" charset="0"/>
              </a:defRPr>
            </a:lvl1pPr>
          </a:lstStyle>
          <a:p>
            <a:pPr lvl="0"/>
            <a:r>
              <a:rPr lang="zh-CN" altLang="en-US" dirty="0"/>
              <a:t>单击此处编辑母版文本样式</a:t>
            </a:r>
          </a:p>
        </p:txBody>
      </p:sp>
    </p:spTree>
    <p:extLst>
      <p:ext uri="{BB962C8B-B14F-4D97-AF65-F5344CB8AC3E}">
        <p14:creationId xmlns:p14="http://schemas.microsoft.com/office/powerpoint/2010/main" val="18524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left)">
                                      <p:cBhvr>
                                        <p:cTn id="1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不知道有什么用但蛮好看的口号">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0FD34D-6B0A-4FD2-BDC3-93E09366F55D}"/>
              </a:ext>
            </a:extLst>
          </p:cNvPr>
          <p:cNvPicPr>
            <a:picLocks noChangeAspect="1"/>
          </p:cNvPicPr>
          <p:nvPr userDrawn="1"/>
        </p:nvPicPr>
        <p:blipFill>
          <a:blip r:embed="rId2"/>
          <a:stretch>
            <a:fillRect/>
          </a:stretch>
        </p:blipFill>
        <p:spPr>
          <a:xfrm>
            <a:off x="7795835" y="5228021"/>
            <a:ext cx="4304149" cy="1408298"/>
          </a:xfrm>
          <a:prstGeom prst="rect">
            <a:avLst/>
          </a:prstGeom>
        </p:spPr>
      </p:pic>
    </p:spTree>
    <p:extLst>
      <p:ext uri="{BB962C8B-B14F-4D97-AF65-F5344CB8AC3E}">
        <p14:creationId xmlns:p14="http://schemas.microsoft.com/office/powerpoint/2010/main" val="125693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色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07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深色空白页">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2C744E-49AB-4479-BD95-94C793C8EB10}"/>
              </a:ext>
            </a:extLst>
          </p:cNvPr>
          <p:cNvPicPr>
            <a:picLocks noChangeAspect="1"/>
          </p:cNvPicPr>
          <p:nvPr userDrawn="1"/>
        </p:nvPicPr>
        <p:blipFill>
          <a:blip r:embed="rId2"/>
          <a:srcRect l="685" t="168" r="678"/>
          <a:stretch>
            <a:fillRect/>
          </a:stretch>
        </p:blipFill>
        <p:spPr>
          <a:xfrm>
            <a:off x="0" y="0"/>
            <a:ext cx="12192000" cy="6899421"/>
          </a:xfrm>
          <a:custGeom>
            <a:avLst/>
            <a:gdLst>
              <a:gd name="connsiteX0" fmla="*/ 0 w 12192000"/>
              <a:gd name="connsiteY0" fmla="*/ 0 h 6899421"/>
              <a:gd name="connsiteX1" fmla="*/ 12192000 w 12192000"/>
              <a:gd name="connsiteY1" fmla="*/ 0 h 6899421"/>
              <a:gd name="connsiteX2" fmla="*/ 12192000 w 12192000"/>
              <a:gd name="connsiteY2" fmla="*/ 6899421 h 6899421"/>
              <a:gd name="connsiteX3" fmla="*/ 0 w 12192000"/>
              <a:gd name="connsiteY3" fmla="*/ 6899421 h 6899421"/>
              <a:gd name="connsiteX4" fmla="*/ 0 w 12192000"/>
              <a:gd name="connsiteY4" fmla="*/ 0 h 6899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99421">
                <a:moveTo>
                  <a:pt x="0" y="0"/>
                </a:moveTo>
                <a:lnTo>
                  <a:pt x="12192000" y="0"/>
                </a:lnTo>
                <a:lnTo>
                  <a:pt x="12192000" y="6899421"/>
                </a:lnTo>
                <a:lnTo>
                  <a:pt x="0" y="6899421"/>
                </a:lnTo>
                <a:lnTo>
                  <a:pt x="0" y="0"/>
                </a:lnTo>
                <a:close/>
              </a:path>
            </a:pathLst>
          </a:custGeom>
        </p:spPr>
      </p:pic>
    </p:spTree>
    <p:extLst>
      <p:ext uri="{BB962C8B-B14F-4D97-AF65-F5344CB8AC3E}">
        <p14:creationId xmlns:p14="http://schemas.microsoft.com/office/powerpoint/2010/main" val="245298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6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5" r:id="rId5"/>
    <p:sldLayoutId id="2147483653" r:id="rId6"/>
    <p:sldLayoutId id="2147483656" r:id="rId7"/>
    <p:sldLayoutId id="214748365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xinghuo.xfyun.cn/" TargetMode="External"/><Relationship Id="rId3" Type="http://schemas.openxmlformats.org/officeDocument/2006/relationships/hyperlink" Target="https://github.com/Anduin2017/HowToCook" TargetMode="External"/><Relationship Id="rId7" Type="http://schemas.openxmlformats.org/officeDocument/2006/relationships/hyperlink" Target="https://yiyan.baidu.com/" TargetMode="External"/><Relationship Id="rId2" Type="http://schemas.openxmlformats.org/officeDocument/2006/relationships/hyperlink" Target="https://github.com/geekan/HowToLiveLonger" TargetMode="External"/><Relationship Id="rId1" Type="http://schemas.openxmlformats.org/officeDocument/2006/relationships/slideLayout" Target="../slideLayouts/slideLayout4.xml"/><Relationship Id="rId6" Type="http://schemas.openxmlformats.org/officeDocument/2006/relationships/hyperlink" Target="https://chat.jlucloud.com/" TargetMode="External"/><Relationship Id="rId5" Type="http://schemas.openxmlformats.org/officeDocument/2006/relationships/hyperlink" Target="https://chat1.freegpt.org.cn/" TargetMode="External"/><Relationship Id="rId4" Type="http://schemas.openxmlformats.org/officeDocument/2006/relationships/hyperlink" Target="https://chat.openai.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hyperlink" Target="https://www.bookstack.cn/read/google-cpp-style" TargetMode="External"/><Relationship Id="rId2" Type="http://schemas.openxmlformats.org/officeDocument/2006/relationships/hyperlink" Target="https://google.github.io/styleguide/cppguide.html"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link.springer.com/content/pdf/10.1007/978-1-4842-2793-0.pdf"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zhuanlan.zhihu.com/p/75265007"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bilibili.com/video/BV1ov4y167WE"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jp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webp"/><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webp"/><Relationship Id="rId10" Type="http://schemas.openxmlformats.org/officeDocument/2006/relationships/image" Target="../media/image22.png"/><Relationship Id="rId4" Type="http://schemas.openxmlformats.org/officeDocument/2006/relationships/image" Target="../media/image16.webp"/><Relationship Id="rId9" Type="http://schemas.openxmlformats.org/officeDocument/2006/relationships/image" Target="../media/image21.svg"/><Relationship Id="rId1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E53B100-5F1A-4FF9-A063-2AC9D5F8158F}"/>
              </a:ext>
            </a:extLst>
          </p:cNvPr>
          <p:cNvSpPr>
            <a:spLocks noGrp="1"/>
          </p:cNvSpPr>
          <p:nvPr>
            <p:ph type="body" sz="quarter" idx="4294967295"/>
          </p:nvPr>
        </p:nvSpPr>
        <p:spPr>
          <a:xfrm>
            <a:off x="7654785" y="2900064"/>
            <a:ext cx="1789138" cy="857805"/>
          </a:xfrm>
          <a:prstGeom prst="rect">
            <a:avLst/>
          </a:prstGeom>
        </p:spPr>
        <p:txBody>
          <a:bodyPr/>
          <a:lstStyle/>
          <a:p>
            <a:pPr marL="0" indent="0">
              <a:buNone/>
            </a:pPr>
            <a:r>
              <a:rPr lang="en-US" altLang="zh-CN" sz="6000" b="0" dirty="0">
                <a:solidFill>
                  <a:schemeClr val="bg1">
                    <a:lumMod val="95000"/>
                  </a:schemeClr>
                </a:solidFill>
                <a:latin typeface="方正粗黑宋简体" panose="02000000000000000000" pitchFamily="2" charset="-122"/>
                <a:ea typeface="方正粗黑宋简体" panose="02000000000000000000" pitchFamily="2" charset="-122"/>
              </a:rPr>
              <a:t>AI</a:t>
            </a:r>
            <a:r>
              <a:rPr lang="zh-CN" altLang="en-US" sz="6000" b="0" dirty="0">
                <a:solidFill>
                  <a:schemeClr val="bg1">
                    <a:lumMod val="95000"/>
                  </a:schemeClr>
                </a:solidFill>
                <a:latin typeface="方正粗黑宋简体" panose="02000000000000000000" pitchFamily="2" charset="-122"/>
                <a:ea typeface="方正粗黑宋简体" panose="02000000000000000000" pitchFamily="2" charset="-122"/>
              </a:rPr>
              <a:t>组</a:t>
            </a:r>
          </a:p>
        </p:txBody>
      </p:sp>
      <p:sp>
        <p:nvSpPr>
          <p:cNvPr id="2" name="文本占位符 1">
            <a:extLst>
              <a:ext uri="{FF2B5EF4-FFF2-40B4-BE49-F238E27FC236}">
                <a16:creationId xmlns:a16="http://schemas.microsoft.com/office/drawing/2014/main" id="{C926EF44-68B8-409C-BE81-F55F889F5E79}"/>
              </a:ext>
            </a:extLst>
          </p:cNvPr>
          <p:cNvSpPr>
            <a:spLocks noGrp="1"/>
          </p:cNvSpPr>
          <p:nvPr>
            <p:ph type="body" sz="quarter" idx="4294967295"/>
          </p:nvPr>
        </p:nvSpPr>
        <p:spPr>
          <a:xfrm>
            <a:off x="6197284" y="4073188"/>
            <a:ext cx="3346817" cy="679571"/>
          </a:xfrm>
          <a:prstGeom prst="rect">
            <a:avLst/>
          </a:prstGeom>
        </p:spPr>
        <p:txBody>
          <a:bodyPr/>
          <a:lstStyle/>
          <a:p>
            <a:pPr marL="0" indent="0" algn="dist">
              <a:buNone/>
            </a:pPr>
            <a:r>
              <a:rPr lang="zh-CN" altLang="en-US" b="1" dirty="0">
                <a:solidFill>
                  <a:schemeClr val="bg1">
                    <a:lumMod val="95000"/>
                  </a:schemeClr>
                </a:solidFill>
                <a:latin typeface="微软雅黑" panose="020B0503020204020204" pitchFamily="34" charset="-122"/>
                <a:ea typeface="微软雅黑" panose="020B0503020204020204" pitchFamily="34" charset="-122"/>
              </a:rPr>
              <a:t>夏 季 </a:t>
            </a:r>
            <a:r>
              <a:rPr lang="zh-CN" altLang="en-US" sz="2800" b="1" dirty="0">
                <a:solidFill>
                  <a:schemeClr val="bg1">
                    <a:lumMod val="95000"/>
                  </a:schemeClr>
                </a:solidFill>
                <a:latin typeface="微软雅黑" panose="020B0503020204020204" pitchFamily="34" charset="-122"/>
                <a:ea typeface="微软雅黑" panose="020B0503020204020204" pitchFamily="34" charset="-122"/>
              </a:rPr>
              <a:t>培 训</a:t>
            </a:r>
            <a:endParaRPr lang="zh-CN" altLang="en-US" sz="2800" b="1" u="sng"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E1B40EB9-8E8A-6308-6A75-329C1DA2F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074" y="2900064"/>
            <a:ext cx="932292" cy="857805"/>
          </a:xfrm>
          <a:prstGeom prst="rect">
            <a:avLst/>
          </a:prstGeom>
          <a:effectLst>
            <a:outerShdw blurRad="50800" dist="38100" dir="2700000" algn="tl" rotWithShape="0">
              <a:prstClr val="black">
                <a:alpha val="40000"/>
              </a:prstClr>
            </a:outerShdw>
          </a:effectLst>
        </p:spPr>
      </p:pic>
      <p:sp>
        <p:nvSpPr>
          <p:cNvPr id="8" name="矩形 7">
            <a:extLst>
              <a:ext uri="{FF2B5EF4-FFF2-40B4-BE49-F238E27FC236}">
                <a16:creationId xmlns:a16="http://schemas.microsoft.com/office/drawing/2014/main" id="{BFFAE948-5ED9-2593-AC81-7DBD61FD3B2C}"/>
              </a:ext>
            </a:extLst>
          </p:cNvPr>
          <p:cNvSpPr/>
          <p:nvPr/>
        </p:nvSpPr>
        <p:spPr>
          <a:xfrm>
            <a:off x="6197284" y="2751068"/>
            <a:ext cx="3346817" cy="1155801"/>
          </a:xfrm>
          <a:prstGeom prst="rect">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61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B73EA2-4A73-2FD7-3C4C-F8EB81380029}"/>
              </a:ext>
            </a:extLst>
          </p:cNvPr>
          <p:cNvSpPr>
            <a:spLocks noGrp="1"/>
          </p:cNvSpPr>
          <p:nvPr>
            <p:ph type="body" sz="quarter" idx="10"/>
          </p:nvPr>
        </p:nvSpPr>
        <p:spPr/>
        <p:txBody>
          <a:bodyPr/>
          <a:lstStyle/>
          <a:p>
            <a:r>
              <a:rPr lang="zh-CN" altLang="en-US" dirty="0"/>
              <a:t>生活必备</a:t>
            </a:r>
          </a:p>
        </p:txBody>
      </p:sp>
      <p:sp>
        <p:nvSpPr>
          <p:cNvPr id="4" name="内容占位符 2">
            <a:extLst>
              <a:ext uri="{FF2B5EF4-FFF2-40B4-BE49-F238E27FC236}">
                <a16:creationId xmlns:a16="http://schemas.microsoft.com/office/drawing/2014/main" id="{52302A21-548A-6ED0-0215-5E9E672DEB3A}"/>
              </a:ext>
            </a:extLst>
          </p:cNvPr>
          <p:cNvSpPr txBox="1">
            <a:spLocks/>
          </p:cNvSpPr>
          <p:nvPr/>
        </p:nvSpPr>
        <p:spPr>
          <a:xfrm>
            <a:off x="1054752" y="1614415"/>
            <a:ext cx="7332878" cy="4669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i="0" dirty="0">
                <a:solidFill>
                  <a:srgbClr val="1F2328"/>
                </a:solidFill>
                <a:effectLst/>
                <a:latin typeface="-apple-system"/>
                <a:hlinkClick r:id="rId2"/>
              </a:rPr>
              <a:t>程序员延寿指南</a:t>
            </a:r>
            <a:endParaRPr lang="en-US" altLang="zh-CN" b="0" i="0" dirty="0">
              <a:solidFill>
                <a:srgbClr val="1F2328"/>
              </a:solidFill>
              <a:effectLst/>
              <a:latin typeface="-apple-system"/>
            </a:endParaRPr>
          </a:p>
          <a:p>
            <a:r>
              <a:rPr lang="zh-CN" altLang="en-US" b="0" i="0" dirty="0">
                <a:solidFill>
                  <a:srgbClr val="1F2328"/>
                </a:solidFill>
                <a:effectLst/>
                <a:latin typeface="-apple-system"/>
                <a:hlinkClick r:id="rId3"/>
              </a:rPr>
              <a:t>程序员在家做饭方法指南</a:t>
            </a:r>
            <a:endParaRPr lang="en-US" altLang="zh-CN" b="0" i="0" dirty="0">
              <a:solidFill>
                <a:srgbClr val="1F2328"/>
              </a:solidFill>
              <a:effectLst/>
              <a:latin typeface="-apple-system"/>
            </a:endParaRPr>
          </a:p>
          <a:p>
            <a:endParaRPr lang="en-US" altLang="zh-CN" dirty="0">
              <a:solidFill>
                <a:srgbClr val="1F2328"/>
              </a:solidFill>
              <a:latin typeface="-apple-system"/>
            </a:endParaRPr>
          </a:p>
          <a:p>
            <a:r>
              <a:rPr lang="en-US" altLang="zh-CN" dirty="0">
                <a:solidFill>
                  <a:srgbClr val="1F2328"/>
                </a:solidFill>
                <a:latin typeface="-apple-system"/>
                <a:hlinkClick r:id="rId4"/>
              </a:rPr>
              <a:t>ChatGPT</a:t>
            </a:r>
            <a:endParaRPr lang="en-US" altLang="zh-CN" dirty="0">
              <a:solidFill>
                <a:srgbClr val="1F2328"/>
              </a:solidFill>
              <a:latin typeface="-apple-system"/>
            </a:endParaRPr>
          </a:p>
          <a:p>
            <a:r>
              <a:rPr lang="en-US" altLang="zh-CN" dirty="0" err="1">
                <a:solidFill>
                  <a:srgbClr val="1F2328"/>
                </a:solidFill>
                <a:latin typeface="-apple-system"/>
                <a:hlinkClick r:id="rId5"/>
              </a:rPr>
              <a:t>FreeChat</a:t>
            </a:r>
            <a:endParaRPr lang="en-US" altLang="zh-CN" dirty="0">
              <a:solidFill>
                <a:srgbClr val="1F2328"/>
              </a:solidFill>
              <a:latin typeface="-apple-system"/>
            </a:endParaRPr>
          </a:p>
          <a:p>
            <a:r>
              <a:rPr lang="en-US" altLang="zh-CN" dirty="0" err="1">
                <a:solidFill>
                  <a:srgbClr val="1F2328"/>
                </a:solidFill>
                <a:latin typeface="-apple-system"/>
                <a:hlinkClick r:id="rId6"/>
              </a:rPr>
              <a:t>JLUChat</a:t>
            </a:r>
            <a:endParaRPr lang="en-US" altLang="zh-CN" dirty="0">
              <a:solidFill>
                <a:srgbClr val="1F2328"/>
              </a:solidFill>
              <a:latin typeface="-apple-system"/>
            </a:endParaRPr>
          </a:p>
          <a:p>
            <a:r>
              <a:rPr lang="zh-CN" altLang="en-US" dirty="0">
                <a:solidFill>
                  <a:srgbClr val="1F2328"/>
                </a:solidFill>
                <a:latin typeface="-apple-system"/>
                <a:hlinkClick r:id="rId7"/>
              </a:rPr>
              <a:t>文心一言</a:t>
            </a:r>
            <a:endParaRPr lang="en-US" altLang="zh-CN" dirty="0">
              <a:solidFill>
                <a:srgbClr val="1F2328"/>
              </a:solidFill>
              <a:latin typeface="-apple-system"/>
            </a:endParaRPr>
          </a:p>
          <a:p>
            <a:r>
              <a:rPr lang="zh-CN" altLang="en-US" dirty="0">
                <a:solidFill>
                  <a:srgbClr val="1F2328"/>
                </a:solidFill>
                <a:latin typeface="-apple-system"/>
                <a:hlinkClick r:id="rId8"/>
              </a:rPr>
              <a:t>讯飞星火</a:t>
            </a:r>
            <a:endParaRPr lang="en-US" altLang="zh-CN" dirty="0">
              <a:solidFill>
                <a:srgbClr val="1F2328"/>
              </a:solidFill>
              <a:latin typeface="-apple-system"/>
            </a:endParaRPr>
          </a:p>
          <a:p>
            <a:r>
              <a:rPr lang="en-US" altLang="zh-CN" dirty="0">
                <a:solidFill>
                  <a:srgbClr val="1F2328"/>
                </a:solidFill>
                <a:latin typeface="-apple-system"/>
              </a:rPr>
              <a:t>······</a:t>
            </a:r>
          </a:p>
          <a:p>
            <a:endParaRPr lang="en-US" altLang="zh-CN" dirty="0"/>
          </a:p>
        </p:txBody>
      </p:sp>
    </p:spTree>
    <p:extLst>
      <p:ext uri="{BB962C8B-B14F-4D97-AF65-F5344CB8AC3E}">
        <p14:creationId xmlns:p14="http://schemas.microsoft.com/office/powerpoint/2010/main" val="64162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4DCE303-47D4-400A-B480-DF8A6C7A5C9F}"/>
              </a:ext>
            </a:extLst>
          </p:cNvPr>
          <p:cNvSpPr>
            <a:spLocks noGrp="1"/>
          </p:cNvSpPr>
          <p:nvPr>
            <p:ph type="body" sz="quarter" idx="10"/>
          </p:nvPr>
        </p:nvSpPr>
        <p:spPr>
          <a:xfrm>
            <a:off x="3704161" y="1647762"/>
            <a:ext cx="1095178" cy="721763"/>
          </a:xfrm>
        </p:spPr>
        <p:txBody>
          <a:bodyPr/>
          <a:lstStyle/>
          <a:p>
            <a:r>
              <a:rPr lang="en-US" altLang="zh-CN" dirty="0"/>
              <a:t>2</a:t>
            </a:r>
            <a:endParaRPr lang="zh-CN" altLang="en-US" dirty="0"/>
          </a:p>
        </p:txBody>
      </p:sp>
      <p:sp>
        <p:nvSpPr>
          <p:cNvPr id="2" name="文本占位符 1">
            <a:extLst>
              <a:ext uri="{FF2B5EF4-FFF2-40B4-BE49-F238E27FC236}">
                <a16:creationId xmlns:a16="http://schemas.microsoft.com/office/drawing/2014/main" id="{8F565AC4-BC62-426E-9519-45ACF2E772B5}"/>
              </a:ext>
            </a:extLst>
          </p:cNvPr>
          <p:cNvSpPr>
            <a:spLocks noGrp="1"/>
          </p:cNvSpPr>
          <p:nvPr>
            <p:ph type="body" sz="quarter" idx="11"/>
          </p:nvPr>
        </p:nvSpPr>
        <p:spPr/>
        <p:txBody>
          <a:bodyPr/>
          <a:lstStyle/>
          <a:p>
            <a:r>
              <a:rPr lang="zh-CN" altLang="en-US" dirty="0"/>
              <a:t>面向对象程序设计</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3652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5846A751-F382-4C7B-AFD4-3F31B037D938}"/>
              </a:ext>
            </a:extLst>
          </p:cNvPr>
          <p:cNvSpPr>
            <a:spLocks noGrp="1"/>
          </p:cNvSpPr>
          <p:nvPr>
            <p:ph type="body" sz="quarter" idx="10"/>
          </p:nvPr>
        </p:nvSpPr>
        <p:spPr/>
        <p:txBody>
          <a:bodyPr/>
          <a:lstStyle/>
          <a:p>
            <a:r>
              <a:rPr lang="zh-CN" altLang="en-US" sz="3200" dirty="0"/>
              <a:t>面向对象程序设计</a:t>
            </a:r>
          </a:p>
        </p:txBody>
      </p:sp>
      <p:sp>
        <p:nvSpPr>
          <p:cNvPr id="2" name="文本框 1">
            <a:extLst>
              <a:ext uri="{FF2B5EF4-FFF2-40B4-BE49-F238E27FC236}">
                <a16:creationId xmlns:a16="http://schemas.microsoft.com/office/drawing/2014/main" id="{F5808427-219B-1D86-20E6-9D423B988BDD}"/>
              </a:ext>
            </a:extLst>
          </p:cNvPr>
          <p:cNvSpPr txBox="1"/>
          <p:nvPr/>
        </p:nvSpPr>
        <p:spPr>
          <a:xfrm>
            <a:off x="1054752" y="1194196"/>
            <a:ext cx="10247232" cy="1938992"/>
          </a:xfrm>
          <a:prstGeom prst="rect">
            <a:avLst/>
          </a:prstGeom>
          <a:noFill/>
        </p:spPr>
        <p:txBody>
          <a:bodyPr wrap="square" rtlCol="0">
            <a:spAutoFit/>
          </a:bodyPr>
          <a:lstStyle/>
          <a:p>
            <a:r>
              <a:rPr lang="en-US" altLang="zh-CN" sz="2400" dirty="0"/>
              <a:t>        </a:t>
            </a:r>
            <a:r>
              <a:rPr lang="zh-CN" altLang="en-US" sz="2400" dirty="0"/>
              <a:t>要想写出一个可读性好、可复用、鲁棒性强的程序，掌握一些基本的设计原则是十分必要的。</a:t>
            </a:r>
            <a:endParaRPr lang="en-US" altLang="zh-CN" sz="2400" dirty="0"/>
          </a:p>
          <a:p>
            <a:r>
              <a:rPr lang="zh-CN" altLang="en-US" sz="2400" dirty="0"/>
              <a:t>        本讲的内容并不针对具体的某一语言，而且相比之前的一些内容，更需要在长期的实践中“内化”；与此同时，与程序设计相关的理论博大精深，本讲仅仅挑选一些代表性的原则。</a:t>
            </a:r>
          </a:p>
        </p:txBody>
      </p:sp>
      <p:pic>
        <p:nvPicPr>
          <p:cNvPr id="5" name="图片 4">
            <a:extLst>
              <a:ext uri="{FF2B5EF4-FFF2-40B4-BE49-F238E27FC236}">
                <a16:creationId xmlns:a16="http://schemas.microsoft.com/office/drawing/2014/main" id="{2E6F6E60-9337-04EE-4000-AFD511AC3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783" y="3296091"/>
            <a:ext cx="3107109" cy="3127248"/>
          </a:xfrm>
          <a:prstGeom prst="rect">
            <a:avLst/>
          </a:prstGeom>
        </p:spPr>
      </p:pic>
      <p:pic>
        <p:nvPicPr>
          <p:cNvPr id="7" name="图片 6">
            <a:extLst>
              <a:ext uri="{FF2B5EF4-FFF2-40B4-BE49-F238E27FC236}">
                <a16:creationId xmlns:a16="http://schemas.microsoft.com/office/drawing/2014/main" id="{5738C74B-9630-183D-B7EA-C29E74119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693" y="3292433"/>
            <a:ext cx="3565567" cy="3565567"/>
          </a:xfrm>
          <a:prstGeom prst="rect">
            <a:avLst/>
          </a:prstGeom>
        </p:spPr>
      </p:pic>
      <p:sp>
        <p:nvSpPr>
          <p:cNvPr id="8" name="文本框 7">
            <a:extLst>
              <a:ext uri="{FF2B5EF4-FFF2-40B4-BE49-F238E27FC236}">
                <a16:creationId xmlns:a16="http://schemas.microsoft.com/office/drawing/2014/main" id="{312FB219-F289-7CE9-DBF0-073B4E89E9BB}"/>
              </a:ext>
            </a:extLst>
          </p:cNvPr>
          <p:cNvSpPr txBox="1"/>
          <p:nvPr/>
        </p:nvSpPr>
        <p:spPr>
          <a:xfrm>
            <a:off x="8725061" y="4367174"/>
            <a:ext cx="1728358" cy="369332"/>
          </a:xfrm>
          <a:prstGeom prst="rect">
            <a:avLst/>
          </a:prstGeom>
          <a:noFill/>
        </p:spPr>
        <p:txBody>
          <a:bodyPr wrap="none" rtlCol="0">
            <a:spAutoFit/>
          </a:bodyPr>
          <a:lstStyle/>
          <a:p>
            <a:r>
              <a:rPr lang="zh-CN" altLang="en-US" dirty="0"/>
              <a:t>图文无关</a:t>
            </a:r>
            <a:r>
              <a:rPr lang="en-US" altLang="zh-CN" dirty="0">
                <a:sym typeface="Wingdings" panose="05000000000000000000" pitchFamily="2" charset="2"/>
              </a:rPr>
              <a:t>(¬_¬”)</a:t>
            </a:r>
            <a:endParaRPr lang="zh-CN" altLang="en-US" dirty="0"/>
          </a:p>
        </p:txBody>
      </p:sp>
    </p:spTree>
    <p:extLst>
      <p:ext uri="{BB962C8B-B14F-4D97-AF65-F5344CB8AC3E}">
        <p14:creationId xmlns:p14="http://schemas.microsoft.com/office/powerpoint/2010/main" val="224816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KISS</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435598"/>
            <a:ext cx="10078982" cy="3046988"/>
          </a:xfrm>
          <a:prstGeom prst="rect">
            <a:avLst/>
          </a:prstGeom>
          <a:noFill/>
        </p:spPr>
        <p:txBody>
          <a:bodyPr wrap="square" rtlCol="0">
            <a:spAutoFit/>
          </a:bodyPr>
          <a:lstStyle/>
          <a:p>
            <a:r>
              <a:rPr lang="en-US" altLang="zh-CN" sz="2400" dirty="0"/>
              <a:t>        </a:t>
            </a:r>
            <a:r>
              <a:rPr lang="en-US" altLang="zh-CN" sz="2400" b="1" dirty="0"/>
              <a:t>KISS</a:t>
            </a:r>
            <a:r>
              <a:rPr lang="zh-CN" altLang="en-US" sz="2400" dirty="0"/>
              <a:t>代表着“</a:t>
            </a:r>
            <a:r>
              <a:rPr lang="en-US" altLang="zh-CN" sz="2400" dirty="0"/>
              <a:t>Keep It Simple and Stupid”</a:t>
            </a:r>
            <a:r>
              <a:rPr lang="zh-CN" altLang="en-US" sz="2400" dirty="0"/>
              <a:t>。</a:t>
            </a:r>
            <a:endParaRPr lang="en-US" altLang="zh-CN" sz="2400" dirty="0"/>
          </a:p>
          <a:p>
            <a:r>
              <a:rPr lang="en-US" altLang="zh-CN" sz="2400" dirty="0"/>
              <a:t>        KISS</a:t>
            </a:r>
            <a:r>
              <a:rPr lang="zh-CN" altLang="en-US" sz="2400" dirty="0"/>
              <a:t>原则指出，简单性应该是软件开发的主要目标，应该避免不必要的复杂性。 不过，如何界定“简单”？</a:t>
            </a:r>
            <a:endParaRPr lang="en-US" altLang="zh-CN" sz="2400" dirty="0"/>
          </a:p>
          <a:p>
            <a:r>
              <a:rPr lang="en-US" altLang="zh-CN" sz="2400" dirty="0"/>
              <a:t>        KISS</a:t>
            </a:r>
            <a:r>
              <a:rPr lang="zh-CN" altLang="en-US" sz="2400" dirty="0"/>
              <a:t>原则指出，为了保证代码的灵活性和可扩展性，我们可能不得不增加代码的复杂度。但除此之外，在这种问题固有复杂性的基础之上增加自制的复杂性，是十分不明智的做法</a:t>
            </a:r>
            <a:r>
              <a:rPr lang="en-US" altLang="zh-CN" sz="2400" dirty="0"/>
              <a:t>——</a:t>
            </a:r>
            <a:r>
              <a:rPr lang="zh-CN" altLang="en-US" sz="2400" dirty="0"/>
              <a:t>程序并非程序员炫技的场所，而应该是一件简约的艺术品。</a:t>
            </a:r>
            <a:endParaRPr lang="en-US" altLang="zh-CN" sz="2400" dirty="0"/>
          </a:p>
          <a:p>
            <a:r>
              <a:rPr lang="en-US" altLang="zh-CN" sz="2400" dirty="0"/>
              <a:t>        </a:t>
            </a:r>
            <a:r>
              <a:rPr lang="zh-CN" altLang="en-US" sz="2400" dirty="0"/>
              <a:t> 一言以概之：如无必要，勿增实体。 </a:t>
            </a:r>
          </a:p>
        </p:txBody>
      </p:sp>
    </p:spTree>
    <p:extLst>
      <p:ext uri="{BB962C8B-B14F-4D97-AF65-F5344CB8AC3E}">
        <p14:creationId xmlns:p14="http://schemas.microsoft.com/office/powerpoint/2010/main" val="1921906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Loose Coupling</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1" y="1435598"/>
            <a:ext cx="4768147" cy="3785652"/>
          </a:xfrm>
          <a:prstGeom prst="rect">
            <a:avLst/>
          </a:prstGeom>
          <a:noFill/>
        </p:spPr>
        <p:txBody>
          <a:bodyPr wrap="square" rtlCol="0">
            <a:spAutoFit/>
          </a:bodyPr>
          <a:lstStyle/>
          <a:p>
            <a:r>
              <a:rPr lang="en-US" altLang="zh-CN" sz="2400" b="1" dirty="0"/>
              <a:t>Loose Coupling</a:t>
            </a:r>
            <a:r>
              <a:rPr lang="zh-CN" altLang="en-US" sz="2400" dirty="0"/>
              <a:t>，即</a:t>
            </a:r>
            <a:r>
              <a:rPr lang="zh-CN" altLang="en-US" sz="2400" b="1" dirty="0"/>
              <a:t>松耦合原则</a:t>
            </a:r>
            <a:r>
              <a:rPr lang="zh-CN" altLang="en-US" sz="2400" dirty="0"/>
              <a:t>。</a:t>
            </a:r>
            <a:endParaRPr lang="en-US" altLang="zh-CN" sz="2400" dirty="0"/>
          </a:p>
          <a:p>
            <a:endParaRPr lang="en-US" altLang="zh-CN" sz="2400" dirty="0"/>
          </a:p>
          <a:p>
            <a:r>
              <a:rPr lang="zh-CN" altLang="en-US" sz="2400" dirty="0"/>
              <a:t>这一原则指出：模块与模块之间的耦合（即相互关联的程度）应该越小越好，或者说，它们应该尽可能少地感知到对方的存在。</a:t>
            </a:r>
            <a:endParaRPr lang="en-US" altLang="zh-CN" sz="2400" dirty="0"/>
          </a:p>
          <a:p>
            <a:endParaRPr lang="en-US" altLang="zh-CN" sz="2400" dirty="0"/>
          </a:p>
          <a:p>
            <a:r>
              <a:rPr lang="zh-CN" altLang="en-US" sz="2400" dirty="0"/>
              <a:t>举一个例子（选自 </a:t>
            </a:r>
            <a:r>
              <a:rPr lang="en-US" altLang="zh-CN" sz="2400" dirty="0"/>
              <a:t>Clean C++</a:t>
            </a:r>
            <a:r>
              <a:rPr lang="zh-CN" altLang="en-US" sz="2400" dirty="0"/>
              <a:t>）：考虑你有一台电灯，和一个用于控制电灯的开关：</a:t>
            </a:r>
          </a:p>
        </p:txBody>
      </p:sp>
      <p:pic>
        <p:nvPicPr>
          <p:cNvPr id="7" name="图片 6">
            <a:extLst>
              <a:ext uri="{FF2B5EF4-FFF2-40B4-BE49-F238E27FC236}">
                <a16:creationId xmlns:a16="http://schemas.microsoft.com/office/drawing/2014/main" id="{4A87D413-A015-D096-1DB1-1683BFDDA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898" y="1194196"/>
            <a:ext cx="5343088" cy="5124298"/>
          </a:xfrm>
          <a:prstGeom prst="rect">
            <a:avLst/>
          </a:prstGeom>
        </p:spPr>
      </p:pic>
    </p:spTree>
    <p:extLst>
      <p:ext uri="{BB962C8B-B14F-4D97-AF65-F5344CB8AC3E}">
        <p14:creationId xmlns:p14="http://schemas.microsoft.com/office/powerpoint/2010/main" val="2029110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Loose Coupling</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1" y="1435598"/>
            <a:ext cx="9515713" cy="4154984"/>
          </a:xfrm>
          <a:prstGeom prst="rect">
            <a:avLst/>
          </a:prstGeom>
          <a:noFill/>
        </p:spPr>
        <p:txBody>
          <a:bodyPr wrap="square" rtlCol="0">
            <a:spAutoFit/>
          </a:bodyPr>
          <a:lstStyle/>
          <a:p>
            <a:r>
              <a:rPr lang="zh-CN" altLang="en-US" sz="2400" dirty="0"/>
              <a:t>        在这样的设计方法下，开关可以工作，但可能会带来一个问题： </a:t>
            </a:r>
            <a:r>
              <a:rPr lang="en-US" altLang="zh-CN" sz="2400" dirty="0"/>
              <a:t>Switch </a:t>
            </a:r>
            <a:r>
              <a:rPr lang="zh-CN" altLang="en-US" sz="2400" dirty="0"/>
              <a:t>类中包含了 </a:t>
            </a:r>
            <a:r>
              <a:rPr lang="en-US" altLang="zh-CN" sz="2400" dirty="0"/>
              <a:t>Lamp </a:t>
            </a:r>
            <a:r>
              <a:rPr lang="zh-CN" altLang="en-US" sz="2400" dirty="0"/>
              <a:t>类的引用， </a:t>
            </a:r>
            <a:r>
              <a:rPr lang="en-US" altLang="zh-CN" sz="2400" dirty="0"/>
              <a:t>Switch </a:t>
            </a:r>
            <a:r>
              <a:rPr lang="zh-CN" altLang="en-US" sz="2400" dirty="0"/>
              <a:t>类与 </a:t>
            </a:r>
            <a:r>
              <a:rPr lang="en-US" altLang="zh-CN" sz="2400" dirty="0"/>
              <a:t>Lamp </a:t>
            </a:r>
            <a:r>
              <a:rPr lang="zh-CN" altLang="en-US" sz="2400" dirty="0"/>
              <a:t>类之间存在着强耦合关系 </a:t>
            </a:r>
            <a:r>
              <a:rPr lang="en-US" altLang="zh-CN" sz="2400" dirty="0"/>
              <a:t>—— Switch </a:t>
            </a:r>
            <a:r>
              <a:rPr lang="zh-CN" altLang="en-US" sz="2400" dirty="0"/>
              <a:t>类可以感知到 </a:t>
            </a:r>
            <a:r>
              <a:rPr lang="en-US" altLang="zh-CN" sz="2400" dirty="0"/>
              <a:t>Lamp </a:t>
            </a:r>
            <a:r>
              <a:rPr lang="zh-CN" altLang="en-US" sz="2400" dirty="0"/>
              <a:t>类的存在。 </a:t>
            </a:r>
            <a:endParaRPr lang="en-US" altLang="zh-CN" sz="2400" dirty="0"/>
          </a:p>
          <a:p>
            <a:r>
              <a:rPr lang="en-US" altLang="zh-CN" sz="2400" dirty="0"/>
              <a:t>        </a:t>
            </a:r>
            <a:r>
              <a:rPr lang="zh-CN" altLang="en-US" sz="2400" dirty="0"/>
              <a:t>这种写法不仅不符合常理，而且不便于维护和扩展：试想，如果我们想要用开关控制电扇、充电器等其他电器该怎么办？难道我们需要分别设计 </a:t>
            </a:r>
            <a:r>
              <a:rPr lang="en-US" altLang="zh-CN" sz="2400" dirty="0" err="1"/>
              <a:t>SwitchForLamp</a:t>
            </a:r>
            <a:r>
              <a:rPr lang="en-US" altLang="zh-CN" sz="2400" dirty="0"/>
              <a:t> </a:t>
            </a:r>
            <a:r>
              <a:rPr lang="zh-CN" altLang="en-US" sz="2400" dirty="0"/>
              <a:t>、</a:t>
            </a:r>
            <a:r>
              <a:rPr lang="en-US" altLang="zh-CN" sz="2400" dirty="0" err="1"/>
              <a:t>SwitchForFan</a:t>
            </a:r>
            <a:r>
              <a:rPr lang="en-US" altLang="zh-CN" sz="2400" dirty="0"/>
              <a:t> </a:t>
            </a:r>
            <a:r>
              <a:rPr lang="zh-CN" altLang="en-US" sz="2400" dirty="0"/>
              <a:t>、</a:t>
            </a:r>
            <a:r>
              <a:rPr lang="en-US" altLang="zh-CN" sz="2400" dirty="0" err="1"/>
              <a:t>SwitchForCharger</a:t>
            </a:r>
            <a:r>
              <a:rPr lang="en-US" altLang="zh-CN" sz="2400" dirty="0"/>
              <a:t> </a:t>
            </a:r>
            <a:r>
              <a:rPr lang="zh-CN" altLang="en-US" sz="2400" dirty="0"/>
              <a:t>类吗？ </a:t>
            </a:r>
            <a:endParaRPr lang="en-US" altLang="zh-CN" sz="2400" dirty="0"/>
          </a:p>
          <a:p>
            <a:r>
              <a:rPr lang="en-US" altLang="zh-CN" sz="2400" dirty="0"/>
              <a:t>        </a:t>
            </a:r>
            <a:r>
              <a:rPr lang="zh-CN" altLang="en-US" sz="2400" dirty="0"/>
              <a:t>如何解决这类耦合问题？</a:t>
            </a:r>
            <a:endParaRPr lang="en-US" altLang="zh-CN" sz="2400" dirty="0"/>
          </a:p>
          <a:p>
            <a:r>
              <a:rPr lang="en-US" altLang="zh-CN" sz="2400" dirty="0"/>
              <a:t>        </a:t>
            </a:r>
            <a:r>
              <a:rPr lang="zh-CN" altLang="en-US" sz="2400" dirty="0"/>
              <a:t>一个方法是：将两个类之间相关联的部分抽象成一个接口（</a:t>
            </a:r>
            <a:r>
              <a:rPr lang="en-US" altLang="zh-CN" sz="2400" dirty="0"/>
              <a:t>interface</a:t>
            </a:r>
            <a:r>
              <a:rPr lang="zh-CN" altLang="en-US" sz="2400" dirty="0"/>
              <a:t>）第二个类此时不需要包含第一个类的实例或引用，而只需要对接口负责，从而降低耦合度，提高程序的可扩展性。 </a:t>
            </a:r>
            <a:endParaRPr lang="en-US" altLang="zh-CN" sz="2400" dirty="0"/>
          </a:p>
          <a:p>
            <a:r>
              <a:rPr lang="en-US" altLang="zh-CN" sz="2400" dirty="0"/>
              <a:t>        </a:t>
            </a:r>
            <a:r>
              <a:rPr lang="zh-CN" altLang="en-US" sz="2400" dirty="0"/>
              <a:t>以上程序可以改写如下（在</a:t>
            </a:r>
            <a:r>
              <a:rPr lang="en-US" altLang="zh-CN" sz="2400" dirty="0"/>
              <a:t>C++</a:t>
            </a:r>
            <a:r>
              <a:rPr lang="zh-CN" altLang="en-US" sz="2400" dirty="0"/>
              <a:t>中，接口可以使用虚基类实现）：</a:t>
            </a:r>
          </a:p>
        </p:txBody>
      </p:sp>
    </p:spTree>
    <p:extLst>
      <p:ext uri="{BB962C8B-B14F-4D97-AF65-F5344CB8AC3E}">
        <p14:creationId xmlns:p14="http://schemas.microsoft.com/office/powerpoint/2010/main" val="1059898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Loose Coupling</a:t>
            </a:r>
            <a:endParaRPr lang="zh-CN" altLang="en-US" dirty="0"/>
          </a:p>
        </p:txBody>
      </p:sp>
      <p:pic>
        <p:nvPicPr>
          <p:cNvPr id="5" name="图片 4">
            <a:extLst>
              <a:ext uri="{FF2B5EF4-FFF2-40B4-BE49-F238E27FC236}">
                <a16:creationId xmlns:a16="http://schemas.microsoft.com/office/drawing/2014/main" id="{13A60D78-BE4E-45FE-D412-569DF3D19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07" y="1057747"/>
            <a:ext cx="4260433" cy="5307178"/>
          </a:xfrm>
          <a:prstGeom prst="rect">
            <a:avLst/>
          </a:prstGeom>
        </p:spPr>
      </p:pic>
      <p:pic>
        <p:nvPicPr>
          <p:cNvPr id="7" name="图片 6">
            <a:extLst>
              <a:ext uri="{FF2B5EF4-FFF2-40B4-BE49-F238E27FC236}">
                <a16:creationId xmlns:a16="http://schemas.microsoft.com/office/drawing/2014/main" id="{96EFB54F-C60F-6C99-E75C-3468CF237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040" y="0"/>
            <a:ext cx="4261468" cy="4435968"/>
          </a:xfrm>
          <a:prstGeom prst="rect">
            <a:avLst/>
          </a:prstGeom>
        </p:spPr>
      </p:pic>
      <p:pic>
        <p:nvPicPr>
          <p:cNvPr id="9" name="图片 8">
            <a:extLst>
              <a:ext uri="{FF2B5EF4-FFF2-40B4-BE49-F238E27FC236}">
                <a16:creationId xmlns:a16="http://schemas.microsoft.com/office/drawing/2014/main" id="{7464E270-1F12-D299-0843-EEEC079CB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7557" y="4224441"/>
            <a:ext cx="4260433" cy="2633559"/>
          </a:xfrm>
          <a:prstGeom prst="rect">
            <a:avLst/>
          </a:prstGeom>
        </p:spPr>
      </p:pic>
      <p:sp>
        <p:nvSpPr>
          <p:cNvPr id="11" name="文本框 10">
            <a:extLst>
              <a:ext uri="{FF2B5EF4-FFF2-40B4-BE49-F238E27FC236}">
                <a16:creationId xmlns:a16="http://schemas.microsoft.com/office/drawing/2014/main" id="{14B2BA72-4D13-A59C-497D-978636247481}"/>
              </a:ext>
            </a:extLst>
          </p:cNvPr>
          <p:cNvSpPr txBox="1"/>
          <p:nvPr/>
        </p:nvSpPr>
        <p:spPr>
          <a:xfrm>
            <a:off x="9610346" y="1916117"/>
            <a:ext cx="2085873" cy="2308324"/>
          </a:xfrm>
          <a:prstGeom prst="rect">
            <a:avLst/>
          </a:prstGeom>
          <a:noFill/>
        </p:spPr>
        <p:txBody>
          <a:bodyPr wrap="square">
            <a:spAutoFit/>
          </a:bodyPr>
          <a:lstStyle/>
          <a:p>
            <a:r>
              <a:rPr lang="zh-CN" altLang="en-US" dirty="0"/>
              <a:t>在以上更改中，开关与其他电器耦合的部分被抽象为一个接口 </a:t>
            </a:r>
            <a:r>
              <a:rPr lang="en-US" altLang="zh-CN" dirty="0"/>
              <a:t>Switchable </a:t>
            </a:r>
            <a:r>
              <a:rPr lang="zh-CN" altLang="en-US" dirty="0"/>
              <a:t>，开关只需要对这一接口进行操作，避免了开关与具体电器类的耦合。</a:t>
            </a:r>
          </a:p>
        </p:txBody>
      </p:sp>
    </p:spTree>
    <p:extLst>
      <p:ext uri="{BB962C8B-B14F-4D97-AF65-F5344CB8AC3E}">
        <p14:creationId xmlns:p14="http://schemas.microsoft.com/office/powerpoint/2010/main" val="153952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976923"/>
            <a:ext cx="9515713" cy="2677656"/>
          </a:xfrm>
          <a:prstGeom prst="rect">
            <a:avLst/>
          </a:prstGeom>
          <a:noFill/>
        </p:spPr>
        <p:txBody>
          <a:bodyPr wrap="square" rtlCol="0">
            <a:spAutoFit/>
          </a:bodyPr>
          <a:lstStyle/>
          <a:p>
            <a:r>
              <a:rPr lang="en-US" altLang="zh-CN" sz="2400" b="1" dirty="0"/>
              <a:t>SOLID</a:t>
            </a:r>
            <a:r>
              <a:rPr lang="zh-CN" altLang="en-US" sz="2400" dirty="0"/>
              <a:t>是以下五大面向对象设计原则的缩写：</a:t>
            </a:r>
            <a:endParaRPr lang="en-US" altLang="zh-CN" sz="2400" dirty="0"/>
          </a:p>
          <a:p>
            <a:endParaRPr lang="en-US" altLang="zh-CN" sz="2400" dirty="0"/>
          </a:p>
          <a:p>
            <a:pPr marL="342900" indent="-342900">
              <a:buFont typeface="Arial" panose="020B0604020202020204" pitchFamily="34" charset="0"/>
              <a:buChar char="•"/>
            </a:pPr>
            <a:r>
              <a:rPr lang="zh-CN" altLang="en-US" sz="2400" b="1" dirty="0"/>
              <a:t>单一功能原则</a:t>
            </a:r>
            <a:r>
              <a:rPr lang="zh-CN" altLang="en-US" sz="2400" dirty="0"/>
              <a:t>（</a:t>
            </a:r>
            <a:r>
              <a:rPr lang="en-US" altLang="zh-CN" sz="2400" dirty="0"/>
              <a:t>Single Responsibility Principle</a:t>
            </a:r>
            <a:r>
              <a:rPr lang="zh-CN" altLang="en-US" sz="2400" dirty="0"/>
              <a:t>，</a:t>
            </a:r>
            <a:r>
              <a:rPr lang="en-US" altLang="zh-CN" sz="2400" dirty="0"/>
              <a:t>SRP</a:t>
            </a:r>
            <a:r>
              <a:rPr lang="zh-CN" altLang="en-US" sz="2400" dirty="0"/>
              <a:t>）</a:t>
            </a:r>
            <a:endParaRPr lang="en-US" altLang="zh-CN" sz="2400" dirty="0"/>
          </a:p>
          <a:p>
            <a:pPr marL="342900" indent="-342900">
              <a:buFont typeface="Arial" panose="020B0604020202020204" pitchFamily="34" charset="0"/>
              <a:buChar char="•"/>
            </a:pPr>
            <a:r>
              <a:rPr lang="zh-CN" altLang="en-US" sz="2400" b="1" dirty="0"/>
              <a:t>开闭原则</a:t>
            </a:r>
            <a:r>
              <a:rPr lang="zh-CN" altLang="en-US" sz="2400" dirty="0"/>
              <a:t>（</a:t>
            </a:r>
            <a:r>
              <a:rPr lang="en-US" altLang="zh-CN" sz="2400" dirty="0"/>
              <a:t>Open Closed Principle</a:t>
            </a:r>
            <a:r>
              <a:rPr lang="zh-CN" altLang="en-US" sz="2400" dirty="0"/>
              <a:t>，</a:t>
            </a:r>
            <a:r>
              <a:rPr lang="en-US" altLang="zh-CN" sz="2400" dirty="0"/>
              <a:t>OCP</a:t>
            </a:r>
            <a:r>
              <a:rPr lang="zh-CN" altLang="en-US" sz="2400" dirty="0"/>
              <a:t>）</a:t>
            </a:r>
            <a:endParaRPr lang="en-US" altLang="zh-CN" sz="2400" dirty="0"/>
          </a:p>
          <a:p>
            <a:pPr marL="342900" indent="-342900">
              <a:buFont typeface="Arial" panose="020B0604020202020204" pitchFamily="34" charset="0"/>
              <a:buChar char="•"/>
            </a:pPr>
            <a:r>
              <a:rPr lang="zh-CN" altLang="en-US" sz="2400" b="1" dirty="0"/>
              <a:t>里氏替换原则</a:t>
            </a:r>
            <a:r>
              <a:rPr lang="zh-CN" altLang="en-US" sz="2400" dirty="0"/>
              <a:t>（</a:t>
            </a:r>
            <a:r>
              <a:rPr lang="en-US" altLang="zh-CN" sz="2400" dirty="0" err="1"/>
              <a:t>Liskov</a:t>
            </a:r>
            <a:r>
              <a:rPr lang="en-US" altLang="zh-CN" sz="2400" dirty="0"/>
              <a:t> Substitution Principle</a:t>
            </a:r>
            <a:r>
              <a:rPr lang="zh-CN" altLang="en-US" sz="2400" dirty="0"/>
              <a:t>，</a:t>
            </a:r>
            <a:r>
              <a:rPr lang="en-US" altLang="zh-CN" sz="2400" dirty="0"/>
              <a:t>LSP</a:t>
            </a:r>
            <a:r>
              <a:rPr lang="zh-CN" altLang="en-US" sz="2400" dirty="0"/>
              <a:t>）</a:t>
            </a:r>
            <a:endParaRPr lang="en-US" altLang="zh-CN" sz="2400" dirty="0"/>
          </a:p>
          <a:p>
            <a:pPr marL="342900" indent="-342900">
              <a:buFont typeface="Arial" panose="020B0604020202020204" pitchFamily="34" charset="0"/>
              <a:buChar char="•"/>
            </a:pPr>
            <a:r>
              <a:rPr lang="zh-CN" altLang="en-US" sz="2400" b="1" dirty="0"/>
              <a:t>接口隔离原则</a:t>
            </a:r>
            <a:r>
              <a:rPr lang="zh-CN" altLang="en-US" sz="2400" dirty="0"/>
              <a:t>（</a:t>
            </a:r>
            <a:r>
              <a:rPr lang="en-US" altLang="zh-CN" sz="2400" dirty="0"/>
              <a:t>Interface Segregation Principle</a:t>
            </a:r>
            <a:r>
              <a:rPr lang="zh-CN" altLang="en-US" sz="2400" dirty="0"/>
              <a:t>，</a:t>
            </a:r>
            <a:r>
              <a:rPr lang="en-US" altLang="zh-CN" sz="2400" dirty="0"/>
              <a:t>ISP</a:t>
            </a:r>
            <a:r>
              <a:rPr lang="zh-CN" altLang="en-US" sz="2400" dirty="0"/>
              <a:t>）</a:t>
            </a:r>
            <a:endParaRPr lang="en-US" altLang="zh-CN" sz="2400" dirty="0"/>
          </a:p>
          <a:p>
            <a:pPr marL="342900" indent="-342900">
              <a:buFont typeface="Arial" panose="020B0604020202020204" pitchFamily="34" charset="0"/>
              <a:buChar char="•"/>
            </a:pPr>
            <a:r>
              <a:rPr lang="zh-CN" altLang="en-US" sz="2400" b="1" dirty="0"/>
              <a:t>依赖反转原则</a:t>
            </a:r>
            <a:r>
              <a:rPr lang="zh-CN" altLang="en-US" sz="2400" dirty="0"/>
              <a:t>（</a:t>
            </a:r>
            <a:r>
              <a:rPr lang="en-US" altLang="zh-CN" sz="2400" dirty="0"/>
              <a:t>Dependency Inversion Principle</a:t>
            </a:r>
            <a:r>
              <a:rPr lang="zh-CN" altLang="en-US" sz="2400" dirty="0"/>
              <a:t>，</a:t>
            </a:r>
            <a:r>
              <a:rPr lang="en-US" altLang="zh-CN" sz="2400" dirty="0"/>
              <a:t>DIP</a:t>
            </a:r>
            <a:r>
              <a:rPr lang="zh-CN" altLang="en-US" sz="2400" dirty="0"/>
              <a:t>）</a:t>
            </a:r>
          </a:p>
        </p:txBody>
      </p:sp>
    </p:spTree>
    <p:extLst>
      <p:ext uri="{BB962C8B-B14F-4D97-AF65-F5344CB8AC3E}">
        <p14:creationId xmlns:p14="http://schemas.microsoft.com/office/powerpoint/2010/main" val="4251067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9822950" cy="3785652"/>
          </a:xfrm>
          <a:prstGeom prst="rect">
            <a:avLst/>
          </a:prstGeom>
          <a:noFill/>
        </p:spPr>
        <p:txBody>
          <a:bodyPr wrap="square" rtlCol="0">
            <a:spAutoFit/>
          </a:bodyPr>
          <a:lstStyle/>
          <a:p>
            <a:r>
              <a:rPr lang="zh-CN" altLang="en-US" sz="2400" b="1" dirty="0">
                <a:solidFill>
                  <a:schemeClr val="tx2"/>
                </a:solidFill>
              </a:rPr>
              <a:t>单一功能原则 </a:t>
            </a:r>
            <a:endParaRPr lang="en-US" altLang="zh-CN" sz="2400" b="1" dirty="0">
              <a:solidFill>
                <a:schemeClr val="tx2"/>
              </a:solidFill>
            </a:endParaRPr>
          </a:p>
          <a:p>
            <a:r>
              <a:rPr lang="zh-CN" altLang="en-US" sz="2400" dirty="0"/>
              <a:t>       单一功能原则指出，每个软件单元（类、函数等），应该只有一个单一的、定义明确的责任。 如何界定单一责任？一个比较普适的定义是，改变该软件单元只能有一个原因。如果有多个原因，那么该单元就应该拆分。</a:t>
            </a:r>
            <a:endParaRPr lang="en-US" altLang="zh-CN" sz="2400" dirty="0"/>
          </a:p>
          <a:p>
            <a:endParaRPr lang="en-US" altLang="zh-CN" sz="2400" dirty="0"/>
          </a:p>
          <a:p>
            <a:r>
              <a:rPr lang="zh-CN" altLang="en-US" sz="2400" b="1" dirty="0">
                <a:solidFill>
                  <a:schemeClr val="tx2"/>
                </a:solidFill>
              </a:rPr>
              <a:t>开闭原则 </a:t>
            </a:r>
            <a:endParaRPr lang="en-US" altLang="zh-CN" sz="2400" b="1" dirty="0">
              <a:solidFill>
                <a:schemeClr val="tx2"/>
              </a:solidFill>
            </a:endParaRPr>
          </a:p>
          <a:p>
            <a:r>
              <a:rPr lang="en-US" altLang="zh-CN" sz="2400" b="1" dirty="0">
                <a:solidFill>
                  <a:schemeClr val="tx2"/>
                </a:solidFill>
              </a:rPr>
              <a:t>       </a:t>
            </a:r>
            <a:r>
              <a:rPr lang="zh-CN" altLang="en-US" sz="2400" dirty="0"/>
              <a:t>开闭原则指出，软件单元（类、函数等）应该对于扩展是开放的，但是对于修改是封闭的。 具体来讲，如果我们需要给一个软件添加新的功能，我们通常不建议修改源码，而更加建议通过继承的方式。</a:t>
            </a:r>
          </a:p>
        </p:txBody>
      </p:sp>
    </p:spTree>
    <p:extLst>
      <p:ext uri="{BB962C8B-B14F-4D97-AF65-F5344CB8AC3E}">
        <p14:creationId xmlns:p14="http://schemas.microsoft.com/office/powerpoint/2010/main" val="1763810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5770330" cy="3416320"/>
          </a:xfrm>
          <a:prstGeom prst="rect">
            <a:avLst/>
          </a:prstGeom>
          <a:noFill/>
        </p:spPr>
        <p:txBody>
          <a:bodyPr wrap="square" rtlCol="0">
            <a:spAutoFit/>
          </a:bodyPr>
          <a:lstStyle/>
          <a:p>
            <a:r>
              <a:rPr lang="zh-CN" altLang="en-US" sz="2400" b="1" dirty="0">
                <a:solidFill>
                  <a:schemeClr val="tx2"/>
                </a:solidFill>
              </a:rPr>
              <a:t>里氏替换原则</a:t>
            </a:r>
            <a:endParaRPr lang="en-US" altLang="zh-CN" sz="2400" b="1" dirty="0">
              <a:solidFill>
                <a:schemeClr val="tx2"/>
              </a:solidFill>
            </a:endParaRPr>
          </a:p>
          <a:p>
            <a:r>
              <a:rPr lang="zh-CN" altLang="en-US" sz="2400" dirty="0"/>
              <a:t>       里氏原则指出，派生类对象可以在程序中代替其基类对象。换句话说，一个软件如果使用的是一个父类，那么也一定适用于其子类</a:t>
            </a:r>
            <a:r>
              <a:rPr lang="en-US" altLang="zh-CN" sz="2400" dirty="0"/>
              <a:t>——</a:t>
            </a:r>
            <a:r>
              <a:rPr lang="zh-CN" altLang="en-US" sz="2400" dirty="0"/>
              <a:t>把一个软件里面的父类都替换为它的子类，程序的行为是不会发生变化的。 利用这一原则，我们可以判断类与类之间的继承关系是否合适。</a:t>
            </a:r>
            <a:endParaRPr lang="en-US" altLang="zh-CN" sz="2400" dirty="0"/>
          </a:p>
          <a:p>
            <a:r>
              <a:rPr lang="en-US" altLang="zh-CN" sz="2400" dirty="0"/>
              <a:t>       </a:t>
            </a:r>
            <a:r>
              <a:rPr lang="zh-CN" altLang="en-US" sz="2400" dirty="0"/>
              <a:t>举个例子，假设我们拥有一个矩形类：</a:t>
            </a:r>
          </a:p>
        </p:txBody>
      </p:sp>
      <p:pic>
        <p:nvPicPr>
          <p:cNvPr id="5" name="图片 4">
            <a:extLst>
              <a:ext uri="{FF2B5EF4-FFF2-40B4-BE49-F238E27FC236}">
                <a16:creationId xmlns:a16="http://schemas.microsoft.com/office/drawing/2014/main" id="{4034E7EF-1456-97C2-901D-25284216E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999" y="1577127"/>
            <a:ext cx="4992220" cy="4787798"/>
          </a:xfrm>
          <a:prstGeom prst="rect">
            <a:avLst/>
          </a:prstGeom>
        </p:spPr>
      </p:pic>
    </p:spTree>
    <p:extLst>
      <p:ext uri="{BB962C8B-B14F-4D97-AF65-F5344CB8AC3E}">
        <p14:creationId xmlns:p14="http://schemas.microsoft.com/office/powerpoint/2010/main" val="2826680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4DCE303-47D4-400A-B480-DF8A6C7A5C9F}"/>
              </a:ext>
            </a:extLst>
          </p:cNvPr>
          <p:cNvSpPr>
            <a:spLocks noGrp="1"/>
          </p:cNvSpPr>
          <p:nvPr>
            <p:ph type="body" sz="quarter" idx="10"/>
          </p:nvPr>
        </p:nvSpPr>
        <p:spPr>
          <a:xfrm>
            <a:off x="3704161" y="1647762"/>
            <a:ext cx="1095178" cy="721763"/>
          </a:xfrm>
        </p:spPr>
        <p:txBody>
          <a:bodyPr/>
          <a:lstStyle/>
          <a:p>
            <a:r>
              <a:rPr lang="en-US" altLang="zh-CN" dirty="0"/>
              <a:t>1</a:t>
            </a:r>
            <a:endParaRPr lang="zh-CN" altLang="en-US" dirty="0"/>
          </a:p>
        </p:txBody>
      </p:sp>
      <p:sp>
        <p:nvSpPr>
          <p:cNvPr id="2" name="文本占位符 1">
            <a:extLst>
              <a:ext uri="{FF2B5EF4-FFF2-40B4-BE49-F238E27FC236}">
                <a16:creationId xmlns:a16="http://schemas.microsoft.com/office/drawing/2014/main" id="{8F565AC4-BC62-426E-9519-45ACF2E772B5}"/>
              </a:ext>
            </a:extLst>
          </p:cNvPr>
          <p:cNvSpPr>
            <a:spLocks noGrp="1"/>
          </p:cNvSpPr>
          <p:nvPr>
            <p:ph type="body" sz="quarter" idx="11"/>
          </p:nvPr>
        </p:nvSpPr>
        <p:spPr/>
        <p:txBody>
          <a:bodyPr/>
          <a:lstStyle/>
          <a:p>
            <a:r>
              <a:rPr lang="en-US" altLang="zh-CN" dirty="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341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9822950" cy="3416320"/>
          </a:xfrm>
          <a:prstGeom prst="rect">
            <a:avLst/>
          </a:prstGeom>
          <a:noFill/>
        </p:spPr>
        <p:txBody>
          <a:bodyPr wrap="square" rtlCol="0">
            <a:spAutoFit/>
          </a:bodyPr>
          <a:lstStyle/>
          <a:p>
            <a:r>
              <a:rPr lang="zh-CN" altLang="en-US" sz="2400" dirty="0"/>
              <a:t>       我们想要再新建立一个正方形类。根据初中几何知识：正方形是一种特殊的矩形</a:t>
            </a:r>
            <a:r>
              <a:rPr lang="en-US" altLang="zh-CN" sz="2400" dirty="0"/>
              <a:t>——</a:t>
            </a:r>
            <a:r>
              <a:rPr lang="zh-CN" altLang="en-US" sz="2400" dirty="0"/>
              <a:t>因此一种直观的想法是：让正方形类去继承矩形类：</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       但如果站在里氏替换原则的角度来看，这一设计是不科学的。比如我们考虑以下操作： </a:t>
            </a:r>
            <a:endParaRPr lang="en-US" altLang="zh-CN" sz="2400" b="1" dirty="0">
              <a:solidFill>
                <a:schemeClr val="tx2"/>
              </a:solidFill>
            </a:endParaRPr>
          </a:p>
        </p:txBody>
      </p:sp>
      <p:pic>
        <p:nvPicPr>
          <p:cNvPr id="5" name="图片 4">
            <a:extLst>
              <a:ext uri="{FF2B5EF4-FFF2-40B4-BE49-F238E27FC236}">
                <a16:creationId xmlns:a16="http://schemas.microsoft.com/office/drawing/2014/main" id="{12FF84FB-3A63-746A-C4A9-BC9AD56C2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52" y="1992669"/>
            <a:ext cx="5609691" cy="1893567"/>
          </a:xfrm>
          <a:prstGeom prst="rect">
            <a:avLst/>
          </a:prstGeom>
        </p:spPr>
      </p:pic>
      <p:pic>
        <p:nvPicPr>
          <p:cNvPr id="7" name="图片 6">
            <a:extLst>
              <a:ext uri="{FF2B5EF4-FFF2-40B4-BE49-F238E27FC236}">
                <a16:creationId xmlns:a16="http://schemas.microsoft.com/office/drawing/2014/main" id="{EFDD09E7-B74B-81E8-10E0-116ABE0C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152" y="4574636"/>
            <a:ext cx="5609691" cy="1668705"/>
          </a:xfrm>
          <a:prstGeom prst="rect">
            <a:avLst/>
          </a:prstGeom>
        </p:spPr>
      </p:pic>
    </p:spTree>
    <p:extLst>
      <p:ext uri="{BB962C8B-B14F-4D97-AF65-F5344CB8AC3E}">
        <p14:creationId xmlns:p14="http://schemas.microsoft.com/office/powerpoint/2010/main" val="265614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9822950" cy="4524315"/>
          </a:xfrm>
          <a:prstGeom prst="rect">
            <a:avLst/>
          </a:prstGeom>
          <a:noFill/>
        </p:spPr>
        <p:txBody>
          <a:bodyPr wrap="square" rtlCol="0">
            <a:spAutoFit/>
          </a:bodyPr>
          <a:lstStyle/>
          <a:p>
            <a:r>
              <a:rPr lang="zh-CN" altLang="en-US" sz="2400" dirty="0"/>
              <a:t>       根据里氏替换原则，派生类对象（</a:t>
            </a:r>
            <a:r>
              <a:rPr lang="en-US" altLang="zh-CN" sz="2400" dirty="0"/>
              <a:t>Square</a:t>
            </a:r>
            <a:r>
              <a:rPr lang="zh-CN" altLang="en-US" sz="2400" dirty="0"/>
              <a:t>）一定可以替换基类对象（</a:t>
            </a:r>
            <a:r>
              <a:rPr lang="en-US" altLang="zh-CN" sz="2400" dirty="0"/>
              <a:t>Rectangle</a:t>
            </a:r>
            <a:r>
              <a:rPr lang="zh-CN" altLang="en-US" sz="2400" dirty="0"/>
              <a:t>），假如我们进行这一替换： </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       这时就出现了问题：第一个操作会产生歧义：该操作是只改变正方形的宽（这样会违背正方形的定义），还是同时改变正方形的长和宽（这样违背函数的字面意思）。第二个操作则会直接违背正方形的定义。 可以看到，派生类对象在此处替换基类对象会产生很多问题，这一继承是不科学的。</a:t>
            </a:r>
            <a:endParaRPr lang="en-US" altLang="zh-CN" sz="2400" b="1" dirty="0">
              <a:solidFill>
                <a:schemeClr val="tx2"/>
              </a:solidFill>
            </a:endParaRPr>
          </a:p>
        </p:txBody>
      </p:sp>
      <p:pic>
        <p:nvPicPr>
          <p:cNvPr id="6" name="图片 5">
            <a:extLst>
              <a:ext uri="{FF2B5EF4-FFF2-40B4-BE49-F238E27FC236}">
                <a16:creationId xmlns:a16="http://schemas.microsoft.com/office/drawing/2014/main" id="{7DB86BCC-BFCC-93C9-024B-7ADB1E999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752" y="2058393"/>
            <a:ext cx="5609689" cy="1668705"/>
          </a:xfrm>
          <a:prstGeom prst="rect">
            <a:avLst/>
          </a:prstGeom>
        </p:spPr>
      </p:pic>
    </p:spTree>
    <p:extLst>
      <p:ext uri="{BB962C8B-B14F-4D97-AF65-F5344CB8AC3E}">
        <p14:creationId xmlns:p14="http://schemas.microsoft.com/office/powerpoint/2010/main" val="127946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9822950" cy="2677656"/>
          </a:xfrm>
          <a:prstGeom prst="rect">
            <a:avLst/>
          </a:prstGeom>
          <a:noFill/>
        </p:spPr>
        <p:txBody>
          <a:bodyPr wrap="square" rtlCol="0">
            <a:spAutoFit/>
          </a:bodyPr>
          <a:lstStyle/>
          <a:p>
            <a:r>
              <a:rPr lang="zh-CN" altLang="en-US" sz="2400" b="1" dirty="0">
                <a:solidFill>
                  <a:schemeClr val="tx2"/>
                </a:solidFill>
              </a:rPr>
              <a:t>接口隔离原则</a:t>
            </a:r>
            <a:endParaRPr lang="en-US" altLang="zh-CN" sz="2400" b="1" dirty="0">
              <a:solidFill>
                <a:schemeClr val="tx2"/>
              </a:solidFill>
            </a:endParaRPr>
          </a:p>
          <a:p>
            <a:r>
              <a:rPr lang="zh-CN" altLang="en-US" sz="2400" dirty="0"/>
              <a:t>       接口隔离原则指出，程序员在设计接口时应当将臃肿庞大的接口拆分成更小的和更具体的接口，让接口中只包含客户感兴趣的方法</a:t>
            </a:r>
            <a:r>
              <a:rPr lang="en-US" altLang="zh-CN" sz="2400" dirty="0"/>
              <a:t>——</a:t>
            </a:r>
            <a:r>
              <a:rPr lang="zh-CN" altLang="en-US" sz="2400" dirty="0"/>
              <a:t>使用多个专门的接口比使用单一的总接口要好。</a:t>
            </a:r>
            <a:endParaRPr lang="en-US" altLang="zh-CN" sz="2400" dirty="0"/>
          </a:p>
          <a:p>
            <a:r>
              <a:rPr lang="en-US" altLang="zh-CN" sz="2400" dirty="0"/>
              <a:t>       </a:t>
            </a:r>
            <a:r>
              <a:rPr lang="zh-CN" altLang="en-US" sz="2400" dirty="0"/>
              <a:t>换句话讲，接口约束了类的行为，是一种减轻代码耦合程度的好方法。但如果一个接口太过宽泛，可能会带来一些不必要的麻烦。</a:t>
            </a:r>
            <a:endParaRPr lang="en-US" altLang="zh-CN" sz="2400" dirty="0"/>
          </a:p>
          <a:p>
            <a:r>
              <a:rPr lang="en-US" altLang="zh-CN" sz="2400" dirty="0"/>
              <a:t>       </a:t>
            </a:r>
            <a:r>
              <a:rPr lang="zh-CN" altLang="en-US" sz="2400" dirty="0"/>
              <a:t>举例说明：我们想要定义一个“鸟”接口：</a:t>
            </a:r>
          </a:p>
        </p:txBody>
      </p:sp>
      <p:pic>
        <p:nvPicPr>
          <p:cNvPr id="5" name="图片 4">
            <a:extLst>
              <a:ext uri="{FF2B5EF4-FFF2-40B4-BE49-F238E27FC236}">
                <a16:creationId xmlns:a16="http://schemas.microsoft.com/office/drawing/2014/main" id="{6D8B9DF1-0B98-708D-61C8-A7286B74C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476" y="3819519"/>
            <a:ext cx="6389379" cy="2925095"/>
          </a:xfrm>
          <a:prstGeom prst="rect">
            <a:avLst/>
          </a:prstGeom>
        </p:spPr>
      </p:pic>
    </p:spTree>
    <p:extLst>
      <p:ext uri="{BB962C8B-B14F-4D97-AF65-F5344CB8AC3E}">
        <p14:creationId xmlns:p14="http://schemas.microsoft.com/office/powerpoint/2010/main" val="1135067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9822950" cy="461665"/>
          </a:xfrm>
          <a:prstGeom prst="rect">
            <a:avLst/>
          </a:prstGeom>
          <a:noFill/>
        </p:spPr>
        <p:txBody>
          <a:bodyPr wrap="square" rtlCol="0">
            <a:spAutoFit/>
          </a:bodyPr>
          <a:lstStyle/>
          <a:p>
            <a:r>
              <a:rPr lang="zh-CN" altLang="en-US" sz="2400" dirty="0"/>
              <a:t>在此基础上实现一个鸽子类，现在一切看上去都正常：</a:t>
            </a:r>
            <a:endParaRPr lang="en-US" altLang="zh-CN" sz="2400" b="1" dirty="0">
              <a:solidFill>
                <a:schemeClr val="tx2"/>
              </a:solidFill>
            </a:endParaRPr>
          </a:p>
        </p:txBody>
      </p:sp>
      <p:pic>
        <p:nvPicPr>
          <p:cNvPr id="5" name="图片 4">
            <a:extLst>
              <a:ext uri="{FF2B5EF4-FFF2-40B4-BE49-F238E27FC236}">
                <a16:creationId xmlns:a16="http://schemas.microsoft.com/office/drawing/2014/main" id="{EDFF8AAC-DDA7-7DD3-0AFE-8446B9DA5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097" y="1753819"/>
            <a:ext cx="5089973" cy="3350362"/>
          </a:xfrm>
          <a:prstGeom prst="rect">
            <a:avLst/>
          </a:prstGeom>
        </p:spPr>
      </p:pic>
    </p:spTree>
    <p:extLst>
      <p:ext uri="{BB962C8B-B14F-4D97-AF65-F5344CB8AC3E}">
        <p14:creationId xmlns:p14="http://schemas.microsoft.com/office/powerpoint/2010/main" val="860075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9822950" cy="4893647"/>
          </a:xfrm>
          <a:prstGeom prst="rect">
            <a:avLst/>
          </a:prstGeom>
          <a:noFill/>
        </p:spPr>
        <p:txBody>
          <a:bodyPr wrap="square" rtlCol="0">
            <a:spAutoFit/>
          </a:bodyPr>
          <a:lstStyle/>
          <a:p>
            <a:r>
              <a:rPr lang="zh-CN" altLang="en-US" sz="2400" dirty="0"/>
              <a:t>我们再实现一个企鹅类：</a:t>
            </a:r>
            <a:endParaRPr lang="en-US" altLang="zh-CN" sz="2400" dirty="0"/>
          </a:p>
          <a:p>
            <a:endParaRPr lang="en-US" altLang="zh-CN" sz="2400" b="1" dirty="0">
              <a:solidFill>
                <a:schemeClr val="tx2"/>
              </a:solidFill>
            </a:endParaRPr>
          </a:p>
          <a:p>
            <a:endParaRPr lang="en-US" altLang="zh-CN" sz="2400" b="1" dirty="0">
              <a:solidFill>
                <a:schemeClr val="tx2"/>
              </a:solidFill>
            </a:endParaRPr>
          </a:p>
          <a:p>
            <a:endParaRPr lang="en-US" altLang="zh-CN" sz="2400" b="1" dirty="0">
              <a:solidFill>
                <a:schemeClr val="tx2"/>
              </a:solidFill>
            </a:endParaRPr>
          </a:p>
          <a:p>
            <a:endParaRPr lang="en-US" altLang="zh-CN" sz="2400" b="1" dirty="0">
              <a:solidFill>
                <a:schemeClr val="tx2"/>
              </a:solidFill>
            </a:endParaRPr>
          </a:p>
          <a:p>
            <a:endParaRPr lang="en-US" altLang="zh-CN" sz="2400" b="1" dirty="0">
              <a:solidFill>
                <a:schemeClr val="tx2"/>
              </a:solidFill>
            </a:endParaRPr>
          </a:p>
          <a:p>
            <a:endParaRPr lang="en-US" altLang="zh-CN" sz="2400" b="1" dirty="0">
              <a:solidFill>
                <a:schemeClr val="tx2"/>
              </a:solidFill>
            </a:endParaRPr>
          </a:p>
          <a:p>
            <a:endParaRPr lang="en-US" altLang="zh-CN" sz="2400" b="1" dirty="0">
              <a:solidFill>
                <a:schemeClr val="tx2"/>
              </a:solidFill>
            </a:endParaRPr>
          </a:p>
          <a:p>
            <a:endParaRPr lang="en-US" altLang="zh-CN" sz="2400" b="1" dirty="0">
              <a:solidFill>
                <a:schemeClr val="tx2"/>
              </a:solidFill>
            </a:endParaRPr>
          </a:p>
          <a:p>
            <a:endParaRPr lang="en-US" altLang="zh-CN" sz="2400" b="1" dirty="0">
              <a:solidFill>
                <a:schemeClr val="tx2"/>
              </a:solidFill>
            </a:endParaRPr>
          </a:p>
          <a:p>
            <a:r>
              <a:rPr lang="zh-CN" altLang="en-US" sz="2400" dirty="0"/>
              <a:t>       问题发生了。我们在一开始设计“鸟”这一接口时，想当然地以为所有的鸟类都会飞，却忽略了企鹅不会飞这一特例。</a:t>
            </a:r>
            <a:endParaRPr lang="en-US" altLang="zh-CN" sz="2400" dirty="0"/>
          </a:p>
          <a:p>
            <a:r>
              <a:rPr lang="zh-CN" altLang="en-US" sz="2400" dirty="0"/>
              <a:t>       为了避免这样的情况发生，我们需要小心地将接口拆分： </a:t>
            </a:r>
            <a:endParaRPr lang="en-US" altLang="zh-CN" sz="2400" b="1" dirty="0">
              <a:solidFill>
                <a:schemeClr val="tx2"/>
              </a:solidFill>
            </a:endParaRPr>
          </a:p>
        </p:txBody>
      </p:sp>
      <p:pic>
        <p:nvPicPr>
          <p:cNvPr id="6" name="图片 5">
            <a:extLst>
              <a:ext uri="{FF2B5EF4-FFF2-40B4-BE49-F238E27FC236}">
                <a16:creationId xmlns:a16="http://schemas.microsoft.com/office/drawing/2014/main" id="{E0641DB9-2681-7D10-E9E5-E7583A10E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781" y="1660584"/>
            <a:ext cx="5389983" cy="3547837"/>
          </a:xfrm>
          <a:prstGeom prst="rect">
            <a:avLst/>
          </a:prstGeom>
        </p:spPr>
      </p:pic>
    </p:spTree>
    <p:extLst>
      <p:ext uri="{BB962C8B-B14F-4D97-AF65-F5344CB8AC3E}">
        <p14:creationId xmlns:p14="http://schemas.microsoft.com/office/powerpoint/2010/main" val="3036113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pic>
        <p:nvPicPr>
          <p:cNvPr id="5" name="图片 4">
            <a:extLst>
              <a:ext uri="{FF2B5EF4-FFF2-40B4-BE49-F238E27FC236}">
                <a16:creationId xmlns:a16="http://schemas.microsoft.com/office/drawing/2014/main" id="{2D8E2FBA-B629-BF40-2729-75ED9305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22" y="985658"/>
            <a:ext cx="5202478" cy="1964649"/>
          </a:xfrm>
          <a:prstGeom prst="rect">
            <a:avLst/>
          </a:prstGeom>
        </p:spPr>
      </p:pic>
      <p:pic>
        <p:nvPicPr>
          <p:cNvPr id="8" name="图片 7">
            <a:extLst>
              <a:ext uri="{FF2B5EF4-FFF2-40B4-BE49-F238E27FC236}">
                <a16:creationId xmlns:a16="http://schemas.microsoft.com/office/drawing/2014/main" id="{7B61BDF7-A1DB-D1EE-D0EB-BE64BC93B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22" y="2706834"/>
            <a:ext cx="5202478" cy="3424416"/>
          </a:xfrm>
          <a:prstGeom prst="rect">
            <a:avLst/>
          </a:prstGeom>
        </p:spPr>
      </p:pic>
      <p:pic>
        <p:nvPicPr>
          <p:cNvPr id="10" name="图片 9">
            <a:extLst>
              <a:ext uri="{FF2B5EF4-FFF2-40B4-BE49-F238E27FC236}">
                <a16:creationId xmlns:a16="http://schemas.microsoft.com/office/drawing/2014/main" id="{24389BB6-FAC1-FCEF-3944-B7881B33F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4740"/>
            <a:ext cx="5202478" cy="1756111"/>
          </a:xfrm>
          <a:prstGeom prst="rect">
            <a:avLst/>
          </a:prstGeom>
        </p:spPr>
      </p:pic>
      <p:pic>
        <p:nvPicPr>
          <p:cNvPr id="12" name="图片 11">
            <a:extLst>
              <a:ext uri="{FF2B5EF4-FFF2-40B4-BE49-F238E27FC236}">
                <a16:creationId xmlns:a16="http://schemas.microsoft.com/office/drawing/2014/main" id="{6C30EC60-BD6A-C1B8-598A-6F88433E2D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552443"/>
            <a:ext cx="5196765" cy="2795728"/>
          </a:xfrm>
          <a:prstGeom prst="rect">
            <a:avLst/>
          </a:prstGeom>
        </p:spPr>
      </p:pic>
      <p:sp>
        <p:nvSpPr>
          <p:cNvPr id="14" name="文本框 13">
            <a:extLst>
              <a:ext uri="{FF2B5EF4-FFF2-40B4-BE49-F238E27FC236}">
                <a16:creationId xmlns:a16="http://schemas.microsoft.com/office/drawing/2014/main" id="{FA607ED0-E1DD-CA14-A6CC-8D14CA5AA0A4}"/>
              </a:ext>
            </a:extLst>
          </p:cNvPr>
          <p:cNvSpPr txBox="1"/>
          <p:nvPr/>
        </p:nvSpPr>
        <p:spPr>
          <a:xfrm>
            <a:off x="6375485" y="4376924"/>
            <a:ext cx="4846032" cy="1477328"/>
          </a:xfrm>
          <a:prstGeom prst="rect">
            <a:avLst/>
          </a:prstGeom>
          <a:noFill/>
        </p:spPr>
        <p:txBody>
          <a:bodyPr wrap="square">
            <a:spAutoFit/>
          </a:bodyPr>
          <a:lstStyle/>
          <a:p>
            <a:r>
              <a:rPr lang="zh-CN" altLang="en-US" dirty="0"/>
              <a:t>       所有的鸟类都需要呼吸和进食，我们可以大胆地将其封装为 </a:t>
            </a:r>
            <a:r>
              <a:rPr lang="en-US" altLang="zh-CN" dirty="0"/>
              <a:t>Lifeform </a:t>
            </a:r>
            <a:r>
              <a:rPr lang="zh-CN" altLang="en-US" dirty="0"/>
              <a:t>接口，而并非所有鸟类都会飞，所以需要将其单独提取出来作为 </a:t>
            </a:r>
            <a:r>
              <a:rPr lang="en-US" altLang="zh-CN" dirty="0"/>
              <a:t>Flyable </a:t>
            </a:r>
            <a:r>
              <a:rPr lang="zh-CN" altLang="en-US" dirty="0"/>
              <a:t>接口。在实现不同的鸟类时，我们将这些接口进行筛选组合即可。 </a:t>
            </a:r>
          </a:p>
        </p:txBody>
      </p:sp>
    </p:spTree>
    <p:extLst>
      <p:ext uri="{BB962C8B-B14F-4D97-AF65-F5344CB8AC3E}">
        <p14:creationId xmlns:p14="http://schemas.microsoft.com/office/powerpoint/2010/main" val="316215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9822950" cy="2677656"/>
          </a:xfrm>
          <a:prstGeom prst="rect">
            <a:avLst/>
          </a:prstGeom>
          <a:noFill/>
        </p:spPr>
        <p:txBody>
          <a:bodyPr wrap="square" rtlCol="0">
            <a:spAutoFit/>
          </a:bodyPr>
          <a:lstStyle/>
          <a:p>
            <a:r>
              <a:rPr lang="zh-CN" altLang="en-US" sz="2400" b="1" dirty="0">
                <a:solidFill>
                  <a:schemeClr val="tx2"/>
                </a:solidFill>
              </a:rPr>
              <a:t>依赖倒转原则</a:t>
            </a:r>
            <a:endParaRPr lang="en-US" altLang="zh-CN" sz="2400" b="1" dirty="0">
              <a:solidFill>
                <a:schemeClr val="tx2"/>
              </a:solidFill>
            </a:endParaRPr>
          </a:p>
          <a:p>
            <a:r>
              <a:rPr lang="zh-CN" altLang="en-US" sz="2400" dirty="0"/>
              <a:t>       依赖倒转原则指出，在实际的开发场景中，类与类之间的依赖关系是十分复杂，在设计依赖关系时，高层模块不应该依赖低层模块，二者都应该依赖其抽象。</a:t>
            </a:r>
            <a:endParaRPr lang="en-US" altLang="zh-CN" sz="2400" dirty="0"/>
          </a:p>
          <a:p>
            <a:r>
              <a:rPr lang="en-US" altLang="zh-CN" sz="2400" dirty="0"/>
              <a:t>       </a:t>
            </a:r>
            <a:r>
              <a:rPr lang="zh-CN" altLang="en-US" sz="2400" dirty="0"/>
              <a:t>什么意思呢？考虑以下实例，一个用户在某在线网络平台上拥有一个账户，而这个账户又存储着该用户的信息。由此，两者不可避免地产生了下列的循环依赖关系</a:t>
            </a:r>
            <a:r>
              <a:rPr lang="en-US" altLang="zh-CN" sz="2400" dirty="0"/>
              <a:t>——</a:t>
            </a:r>
            <a:r>
              <a:rPr lang="zh-CN" altLang="en-US" sz="2400" dirty="0"/>
              <a:t>你中有我，我中有你： </a:t>
            </a:r>
            <a:endParaRPr lang="en-US" altLang="zh-CN" sz="2400" b="1" dirty="0">
              <a:solidFill>
                <a:schemeClr val="tx2"/>
              </a:solidFill>
            </a:endParaRPr>
          </a:p>
        </p:txBody>
      </p:sp>
    </p:spTree>
    <p:extLst>
      <p:ext uri="{BB962C8B-B14F-4D97-AF65-F5344CB8AC3E}">
        <p14:creationId xmlns:p14="http://schemas.microsoft.com/office/powerpoint/2010/main" val="29945452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pic>
        <p:nvPicPr>
          <p:cNvPr id="5" name="图片 4">
            <a:extLst>
              <a:ext uri="{FF2B5EF4-FFF2-40B4-BE49-F238E27FC236}">
                <a16:creationId xmlns:a16="http://schemas.microsoft.com/office/drawing/2014/main" id="{4ABEE86E-5F87-5B3C-64EF-026CCB7B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99" y="1002182"/>
            <a:ext cx="5341554" cy="5779008"/>
          </a:xfrm>
          <a:prstGeom prst="rect">
            <a:avLst/>
          </a:prstGeom>
        </p:spPr>
      </p:pic>
      <p:pic>
        <p:nvPicPr>
          <p:cNvPr id="7" name="图片 6">
            <a:extLst>
              <a:ext uri="{FF2B5EF4-FFF2-40B4-BE49-F238E27FC236}">
                <a16:creationId xmlns:a16="http://schemas.microsoft.com/office/drawing/2014/main" id="{73FB1BE4-F314-41F5-7936-DDFCA3751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753" y="3359125"/>
            <a:ext cx="5453606" cy="2496693"/>
          </a:xfrm>
          <a:prstGeom prst="rect">
            <a:avLst/>
          </a:prstGeom>
        </p:spPr>
      </p:pic>
    </p:spTree>
    <p:extLst>
      <p:ext uri="{BB962C8B-B14F-4D97-AF65-F5344CB8AC3E}">
        <p14:creationId xmlns:p14="http://schemas.microsoft.com/office/powerpoint/2010/main" val="1186058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sp>
        <p:nvSpPr>
          <p:cNvPr id="4" name="文本框 3">
            <a:extLst>
              <a:ext uri="{FF2B5EF4-FFF2-40B4-BE49-F238E27FC236}">
                <a16:creationId xmlns:a16="http://schemas.microsoft.com/office/drawing/2014/main" id="{9620E199-5AA1-3984-B0CF-9929F72F49E8}"/>
              </a:ext>
            </a:extLst>
          </p:cNvPr>
          <p:cNvSpPr txBox="1"/>
          <p:nvPr/>
        </p:nvSpPr>
        <p:spPr>
          <a:xfrm>
            <a:off x="1054752" y="1369762"/>
            <a:ext cx="9822950" cy="4154984"/>
          </a:xfrm>
          <a:prstGeom prst="rect">
            <a:avLst/>
          </a:prstGeom>
          <a:noFill/>
        </p:spPr>
        <p:txBody>
          <a:bodyPr wrap="square" rtlCol="0">
            <a:spAutoFit/>
          </a:bodyPr>
          <a:lstStyle/>
          <a:p>
            <a:r>
              <a:rPr lang="zh-CN" altLang="en-US" sz="2400" dirty="0"/>
              <a:t>       这会导致很严重的问题：首先代码的可读性由于循环依赖下降，而且两者的生命周期不相互独立</a:t>
            </a:r>
            <a:r>
              <a:rPr lang="en-US" altLang="zh-CN" sz="2400" dirty="0"/>
              <a:t>——</a:t>
            </a:r>
            <a:r>
              <a:rPr lang="zh-CN" altLang="en-US" sz="2400" dirty="0"/>
              <a:t>如果 </a:t>
            </a:r>
            <a:r>
              <a:rPr lang="en-US" altLang="zh-CN" sz="2400" dirty="0"/>
              <a:t>Account </a:t>
            </a:r>
            <a:r>
              <a:rPr lang="zh-CN" altLang="en-US" sz="2400" dirty="0"/>
              <a:t>对象的生命周期先于 </a:t>
            </a:r>
            <a:r>
              <a:rPr lang="en-US" altLang="zh-CN" sz="2400" dirty="0"/>
              <a:t>Customer </a:t>
            </a:r>
            <a:r>
              <a:rPr lang="zh-CN" altLang="en-US" sz="2400" dirty="0"/>
              <a:t>对象结束，</a:t>
            </a:r>
            <a:r>
              <a:rPr lang="en-US" altLang="zh-CN" sz="2400" dirty="0"/>
              <a:t>Customer </a:t>
            </a:r>
            <a:r>
              <a:rPr lang="zh-CN" altLang="en-US" sz="2400" dirty="0"/>
              <a:t>对象中将会产生一个空指针，调用 </a:t>
            </a:r>
            <a:r>
              <a:rPr lang="en-US" altLang="zh-CN" sz="2400" dirty="0"/>
              <a:t>Customer </a:t>
            </a:r>
            <a:r>
              <a:rPr lang="zh-CN" altLang="en-US" sz="2400" dirty="0"/>
              <a:t>对象中的成员函数可能会导致程序崩溃。</a:t>
            </a:r>
            <a:endParaRPr lang="en-US" altLang="zh-CN" sz="2400" dirty="0"/>
          </a:p>
          <a:p>
            <a:r>
              <a:rPr lang="en-US" altLang="zh-CN" sz="2400" dirty="0"/>
              <a:t>       </a:t>
            </a:r>
            <a:r>
              <a:rPr lang="zh-CN" altLang="en-US" sz="2400" dirty="0"/>
              <a:t>而依赖倒转原则为解决此类问题提供了一套流程： </a:t>
            </a:r>
            <a:endParaRPr lang="en-US" altLang="zh-CN" sz="2400" dirty="0"/>
          </a:p>
          <a:p>
            <a:r>
              <a:rPr lang="en-US" altLang="zh-CN" sz="2400" dirty="0"/>
              <a:t>       1. </a:t>
            </a:r>
            <a:r>
              <a:rPr lang="zh-CN" altLang="en-US" sz="2400" dirty="0"/>
              <a:t>不允许两个类中的其中一个直接访问另一个类，要想进行这种访问操作，需要通过接口。 </a:t>
            </a:r>
            <a:endParaRPr lang="en-US" altLang="zh-CN" sz="2400" dirty="0"/>
          </a:p>
          <a:p>
            <a:r>
              <a:rPr lang="en-US" altLang="zh-CN" sz="2400" dirty="0"/>
              <a:t>       2. </a:t>
            </a:r>
            <a:r>
              <a:rPr lang="zh-CN" altLang="en-US" sz="2400" dirty="0"/>
              <a:t>实现这个接口。 </a:t>
            </a:r>
            <a:endParaRPr lang="en-US" altLang="zh-CN" sz="2400" dirty="0"/>
          </a:p>
          <a:p>
            <a:r>
              <a:rPr lang="en-US" altLang="zh-CN" sz="2400" dirty="0"/>
              <a:t>       </a:t>
            </a:r>
            <a:r>
              <a:rPr lang="zh-CN" altLang="en-US" sz="2400" dirty="0"/>
              <a:t>在本例中，我们不再使得 </a:t>
            </a:r>
            <a:r>
              <a:rPr lang="en-US" altLang="zh-CN" sz="2400" dirty="0"/>
              <a:t>Account </a:t>
            </a:r>
            <a:r>
              <a:rPr lang="zh-CN" altLang="en-US" sz="2400" dirty="0"/>
              <a:t>类中包含有 </a:t>
            </a:r>
            <a:r>
              <a:rPr lang="en-US" altLang="zh-CN" sz="2400" dirty="0"/>
              <a:t>Customer </a:t>
            </a:r>
            <a:r>
              <a:rPr lang="zh-CN" altLang="en-US" sz="2400" dirty="0"/>
              <a:t>类的指针，所有 </a:t>
            </a:r>
            <a:r>
              <a:rPr lang="en-US" altLang="zh-CN" sz="2400" dirty="0"/>
              <a:t>Account </a:t>
            </a:r>
            <a:r>
              <a:rPr lang="zh-CN" altLang="en-US" sz="2400" dirty="0"/>
              <a:t>类需要访问 </a:t>
            </a:r>
            <a:r>
              <a:rPr lang="en-US" altLang="zh-CN" sz="2400" dirty="0"/>
              <a:t>Customer </a:t>
            </a:r>
            <a:r>
              <a:rPr lang="zh-CN" altLang="en-US" sz="2400" dirty="0"/>
              <a:t>类的行为，都被定义进一个叫做 </a:t>
            </a:r>
            <a:r>
              <a:rPr lang="en-US" altLang="zh-CN" sz="2400" dirty="0"/>
              <a:t>Owner </a:t>
            </a:r>
            <a:r>
              <a:rPr lang="zh-CN" altLang="en-US" sz="2400" dirty="0"/>
              <a:t>的接口中，而后，</a:t>
            </a:r>
            <a:r>
              <a:rPr lang="en-US" altLang="zh-CN" sz="2400" dirty="0"/>
              <a:t>Customer </a:t>
            </a:r>
            <a:r>
              <a:rPr lang="zh-CN" altLang="en-US" sz="2400" dirty="0"/>
              <a:t>类需要实现这个接口：</a:t>
            </a:r>
            <a:endParaRPr lang="en-US" altLang="zh-CN" sz="2400" b="1" dirty="0">
              <a:solidFill>
                <a:schemeClr val="tx2"/>
              </a:solidFill>
            </a:endParaRPr>
          </a:p>
        </p:txBody>
      </p:sp>
    </p:spTree>
    <p:extLst>
      <p:ext uri="{BB962C8B-B14F-4D97-AF65-F5344CB8AC3E}">
        <p14:creationId xmlns:p14="http://schemas.microsoft.com/office/powerpoint/2010/main" val="21371643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1070966-E232-6129-CEE4-7A49CB792DFE}"/>
              </a:ext>
            </a:extLst>
          </p:cNvPr>
          <p:cNvSpPr>
            <a:spLocks noGrp="1"/>
          </p:cNvSpPr>
          <p:nvPr>
            <p:ph type="body" sz="quarter" idx="10"/>
          </p:nvPr>
        </p:nvSpPr>
        <p:spPr/>
        <p:txBody>
          <a:bodyPr/>
          <a:lstStyle/>
          <a:p>
            <a:r>
              <a:rPr lang="en-US" altLang="zh-CN" dirty="0"/>
              <a:t>SOLID</a:t>
            </a:r>
            <a:endParaRPr lang="zh-CN" altLang="en-US" dirty="0"/>
          </a:p>
        </p:txBody>
      </p:sp>
      <p:pic>
        <p:nvPicPr>
          <p:cNvPr id="4" name="图片 3">
            <a:extLst>
              <a:ext uri="{FF2B5EF4-FFF2-40B4-BE49-F238E27FC236}">
                <a16:creationId xmlns:a16="http://schemas.microsoft.com/office/drawing/2014/main" id="{D727D6BD-DDA2-C491-E683-F18054E53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413" y="1002181"/>
            <a:ext cx="5701352" cy="1924507"/>
          </a:xfrm>
          <a:prstGeom prst="rect">
            <a:avLst/>
          </a:prstGeom>
        </p:spPr>
      </p:pic>
      <p:pic>
        <p:nvPicPr>
          <p:cNvPr id="8" name="图片 7">
            <a:extLst>
              <a:ext uri="{FF2B5EF4-FFF2-40B4-BE49-F238E27FC236}">
                <a16:creationId xmlns:a16="http://schemas.microsoft.com/office/drawing/2014/main" id="{6D2F41F8-ADD1-D93E-075D-114B904AA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413" y="2501797"/>
            <a:ext cx="5701352" cy="4438395"/>
          </a:xfrm>
          <a:prstGeom prst="rect">
            <a:avLst/>
          </a:prstGeom>
        </p:spPr>
      </p:pic>
      <p:pic>
        <p:nvPicPr>
          <p:cNvPr id="10" name="图片 9">
            <a:extLst>
              <a:ext uri="{FF2B5EF4-FFF2-40B4-BE49-F238E27FC236}">
                <a16:creationId xmlns:a16="http://schemas.microsoft.com/office/drawing/2014/main" id="{3646775E-AFA1-51BD-1557-803DA8984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854" y="2501797"/>
            <a:ext cx="5707276" cy="3070370"/>
          </a:xfrm>
          <a:prstGeom prst="rect">
            <a:avLst/>
          </a:prstGeom>
        </p:spPr>
      </p:pic>
    </p:spTree>
    <p:extLst>
      <p:ext uri="{BB962C8B-B14F-4D97-AF65-F5344CB8AC3E}">
        <p14:creationId xmlns:p14="http://schemas.microsoft.com/office/powerpoint/2010/main" val="3473628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5846A751-F382-4C7B-AFD4-3F31B037D938}"/>
              </a:ext>
            </a:extLst>
          </p:cNvPr>
          <p:cNvSpPr>
            <a:spLocks noGrp="1"/>
          </p:cNvSpPr>
          <p:nvPr>
            <p:ph type="body" sz="quarter" idx="10"/>
          </p:nvPr>
        </p:nvSpPr>
        <p:spPr/>
        <p:txBody>
          <a:bodyPr/>
          <a:lstStyle/>
          <a:p>
            <a:r>
              <a:rPr lang="zh-CN" altLang="en-US" dirty="0"/>
              <a:t>代码规范</a:t>
            </a:r>
          </a:p>
        </p:txBody>
      </p:sp>
      <p:sp>
        <p:nvSpPr>
          <p:cNvPr id="3" name="文本框 2">
            <a:extLst>
              <a:ext uri="{FF2B5EF4-FFF2-40B4-BE49-F238E27FC236}">
                <a16:creationId xmlns:a16="http://schemas.microsoft.com/office/drawing/2014/main" id="{54C8FDC0-3FB3-7835-3CF1-444B670DF199}"/>
              </a:ext>
            </a:extLst>
          </p:cNvPr>
          <p:cNvSpPr txBox="1"/>
          <p:nvPr/>
        </p:nvSpPr>
        <p:spPr>
          <a:xfrm>
            <a:off x="1054751" y="1400752"/>
            <a:ext cx="7643021" cy="3576364"/>
          </a:xfrm>
          <a:prstGeom prst="rect">
            <a:avLst/>
          </a:prstGeom>
          <a:noFill/>
        </p:spPr>
        <p:txBody>
          <a:bodyPr wrap="square">
            <a:spAutoFit/>
          </a:body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规范的代码可以促进团队合作</a:t>
            </a:r>
            <a:endPar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规范的代码可以减少</a:t>
            </a:r>
            <a:r>
              <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bug</a:t>
            </a:r>
            <a:r>
              <a:rPr kumimoji="0" lang="zh-CN" altLang="en-US"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处理</a:t>
            </a:r>
            <a:endPar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规范的代码可以降低维护成本</a:t>
            </a:r>
            <a:endPar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规范的代码有助于代码审查</a:t>
            </a:r>
            <a:endPar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R="0" lvl="0" algn="l" defTabSz="914400" rtl="0" eaLnBrk="1" fontAlgn="auto" latinLnBrk="0" hangingPunct="1">
              <a:lnSpc>
                <a:spcPct val="90000"/>
              </a:lnSpc>
              <a:spcBef>
                <a:spcPts val="1000"/>
              </a:spcBef>
              <a:spcAft>
                <a:spcPts val="0"/>
              </a:spcAft>
              <a:buClrTx/>
              <a:buSzTx/>
              <a:tabLst/>
              <a:defRPr/>
            </a:pPr>
            <a:endPar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a:lnSpc>
                <a:spcPct val="90000"/>
              </a:lnSpc>
              <a:spcBef>
                <a:spcPts val="1000"/>
              </a:spcBef>
              <a:defRPr/>
            </a:pPr>
            <a:r>
              <a:rPr lang="en-US" altLang="zh-CN" sz="2800" b="0" dirty="0">
                <a:solidFill>
                  <a:srgbClr val="61AFEF"/>
                </a:solidFill>
                <a:effectLst/>
                <a:latin typeface="Consolas" panose="020B0609020204030204" pitchFamily="49" charset="0"/>
                <a:hlinkClick r:id="rId2"/>
              </a:rPr>
              <a:t>Google C++ Style Guide</a:t>
            </a:r>
            <a:endParaRPr lang="en-US" altLang="zh-CN" sz="2800" b="0" dirty="0">
              <a:solidFill>
                <a:srgbClr val="61AFEF"/>
              </a:solidFill>
              <a:effectLst/>
              <a:latin typeface="Consolas" panose="020B0609020204030204" pitchFamily="49" charset="0"/>
            </a:endParaRPr>
          </a:p>
          <a:p>
            <a:pPr>
              <a:lnSpc>
                <a:spcPct val="90000"/>
              </a:lnSpc>
              <a:spcBef>
                <a:spcPts val="1000"/>
              </a:spcBef>
              <a:defRPr/>
            </a:pPr>
            <a:r>
              <a:rPr lang="en-US" altLang="zh-CN" sz="2800" b="0" dirty="0">
                <a:solidFill>
                  <a:srgbClr val="61AFEF"/>
                </a:solidFill>
                <a:effectLst/>
                <a:latin typeface="Consolas" panose="020B0609020204030204" pitchFamily="49" charset="0"/>
                <a:hlinkClick r:id="rId3"/>
              </a:rPr>
              <a:t>Google C++ </a:t>
            </a:r>
            <a:r>
              <a:rPr lang="zh-CN" altLang="en-US" sz="2800" b="0" dirty="0">
                <a:solidFill>
                  <a:srgbClr val="61AFEF"/>
                </a:solidFill>
                <a:effectLst/>
                <a:latin typeface="Consolas" panose="020B0609020204030204" pitchFamily="49" charset="0"/>
                <a:hlinkClick r:id="rId3"/>
              </a:rPr>
              <a:t>风格指南</a:t>
            </a:r>
            <a:r>
              <a:rPr lang="zh-CN" altLang="en-US" sz="2800" b="0" dirty="0">
                <a:solidFill>
                  <a:srgbClr val="61AFEF"/>
                </a:solidFill>
                <a:effectLst/>
                <a:latin typeface="Consolas" panose="020B0609020204030204" pitchFamily="49" charset="0"/>
              </a:rPr>
              <a:t> （上一个的翻译版本）</a:t>
            </a:r>
            <a:endParaRPr lang="zh-CN" altLang="en-US" sz="2800"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191083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5846A751-F382-4C7B-AFD4-3F31B037D938}"/>
              </a:ext>
            </a:extLst>
          </p:cNvPr>
          <p:cNvSpPr>
            <a:spLocks noGrp="1"/>
          </p:cNvSpPr>
          <p:nvPr>
            <p:ph type="body" sz="quarter" idx="10"/>
          </p:nvPr>
        </p:nvSpPr>
        <p:spPr/>
        <p:txBody>
          <a:bodyPr/>
          <a:lstStyle/>
          <a:p>
            <a:r>
              <a:rPr lang="zh-CN" altLang="en-US" sz="3200" dirty="0"/>
              <a:t>面向对象程序设计</a:t>
            </a:r>
          </a:p>
        </p:txBody>
      </p:sp>
      <p:sp>
        <p:nvSpPr>
          <p:cNvPr id="2" name="文本框 1">
            <a:extLst>
              <a:ext uri="{FF2B5EF4-FFF2-40B4-BE49-F238E27FC236}">
                <a16:creationId xmlns:a16="http://schemas.microsoft.com/office/drawing/2014/main" id="{F5808427-219B-1D86-20E6-9D423B988BDD}"/>
              </a:ext>
            </a:extLst>
          </p:cNvPr>
          <p:cNvSpPr txBox="1"/>
          <p:nvPr/>
        </p:nvSpPr>
        <p:spPr>
          <a:xfrm>
            <a:off x="1054752" y="1333185"/>
            <a:ext cx="4811371" cy="2308324"/>
          </a:xfrm>
          <a:prstGeom prst="rect">
            <a:avLst/>
          </a:prstGeom>
          <a:noFill/>
        </p:spPr>
        <p:txBody>
          <a:bodyPr wrap="square" rtlCol="0">
            <a:spAutoFit/>
          </a:bodyPr>
          <a:lstStyle/>
          <a:p>
            <a:r>
              <a:rPr lang="en-US" altLang="zh-CN" sz="2400" dirty="0">
                <a:hlinkClick r:id="rId2"/>
              </a:rPr>
              <a:t>Clean C++</a:t>
            </a:r>
            <a:endParaRPr lang="en-US" altLang="zh-CN" sz="2400" dirty="0"/>
          </a:p>
          <a:p>
            <a:endParaRPr lang="en-US" altLang="zh-CN" sz="2400" dirty="0"/>
          </a:p>
          <a:p>
            <a:r>
              <a:rPr lang="zh-CN" altLang="en-US" sz="2400" dirty="0"/>
              <a:t>这本书的侧重点不在介绍</a:t>
            </a:r>
            <a:r>
              <a:rPr lang="en-US" altLang="zh-CN" sz="2400" dirty="0"/>
              <a:t>C++</a:t>
            </a:r>
            <a:r>
              <a:rPr lang="zh-CN" altLang="en-US" sz="2400" dirty="0"/>
              <a:t>语法，而侧重于使用</a:t>
            </a:r>
            <a:r>
              <a:rPr lang="en-US" altLang="zh-CN" sz="2400" dirty="0"/>
              <a:t>C++</a:t>
            </a:r>
            <a:r>
              <a:rPr lang="zh-CN" altLang="en-US" sz="2400" dirty="0"/>
              <a:t>介绍如何写出可读性强、符合面向对象规范的程序，强推！ </a:t>
            </a:r>
          </a:p>
        </p:txBody>
      </p:sp>
      <p:pic>
        <p:nvPicPr>
          <p:cNvPr id="4" name="图片 3">
            <a:extLst>
              <a:ext uri="{FF2B5EF4-FFF2-40B4-BE49-F238E27FC236}">
                <a16:creationId xmlns:a16="http://schemas.microsoft.com/office/drawing/2014/main" id="{147A0CDA-EA53-CAF1-42D7-FB2C9307A644}"/>
              </a:ext>
            </a:extLst>
          </p:cNvPr>
          <p:cNvPicPr>
            <a:picLocks noChangeAspect="1"/>
          </p:cNvPicPr>
          <p:nvPr/>
        </p:nvPicPr>
        <p:blipFill>
          <a:blip r:embed="rId3"/>
          <a:stretch>
            <a:fillRect/>
          </a:stretch>
        </p:blipFill>
        <p:spPr>
          <a:xfrm>
            <a:off x="6250634" y="0"/>
            <a:ext cx="4811371" cy="6858000"/>
          </a:xfrm>
          <a:prstGeom prst="rect">
            <a:avLst/>
          </a:prstGeom>
        </p:spPr>
      </p:pic>
    </p:spTree>
    <p:extLst>
      <p:ext uri="{BB962C8B-B14F-4D97-AF65-F5344CB8AC3E}">
        <p14:creationId xmlns:p14="http://schemas.microsoft.com/office/powerpoint/2010/main" val="1848222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C4F50E9-5200-435E-88DD-97C2C4DF8872}"/>
              </a:ext>
            </a:extLst>
          </p:cNvPr>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谢 谢 观 看</a:t>
            </a:r>
          </a:p>
        </p:txBody>
      </p:sp>
      <p:sp>
        <p:nvSpPr>
          <p:cNvPr id="5" name="文本占位符 4">
            <a:extLst>
              <a:ext uri="{FF2B5EF4-FFF2-40B4-BE49-F238E27FC236}">
                <a16:creationId xmlns:a16="http://schemas.microsoft.com/office/drawing/2014/main" id="{C8FAE666-6820-4E3F-A3AA-C8922FFFB362}"/>
              </a:ext>
            </a:extLst>
          </p:cNvPr>
          <p:cNvSpPr>
            <a:spLocks noGrp="1"/>
          </p:cNvSpPr>
          <p:nvPr>
            <p:ph type="body" sz="quarter" idx="11"/>
          </p:nvPr>
        </p:nvSpPr>
        <p:spPr/>
        <p:txBody>
          <a:bodyPr/>
          <a:lstStyle/>
          <a:p>
            <a:r>
              <a:rPr lang="en-US" altLang="zh-CN" dirty="0"/>
              <a:t>————     </a:t>
            </a:r>
            <a:r>
              <a:rPr lang="en-US" altLang="zh-CN" dirty="0">
                <a:latin typeface="Technic" panose="00000400000000000000" pitchFamily="2" charset="2"/>
              </a:rPr>
              <a:t>THANK   YOU   FOR   WATCHING     </a:t>
            </a:r>
            <a:r>
              <a:rPr lang="en-US" altLang="zh-CN" dirty="0"/>
              <a:t>————</a:t>
            </a:r>
            <a:endParaRPr lang="zh-CN" altLang="en-US" dirty="0"/>
          </a:p>
        </p:txBody>
      </p:sp>
    </p:spTree>
    <p:extLst>
      <p:ext uri="{BB962C8B-B14F-4D97-AF65-F5344CB8AC3E}">
        <p14:creationId xmlns:p14="http://schemas.microsoft.com/office/powerpoint/2010/main" val="84562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93562DD-CCA1-E215-1A96-C06795F87BA7}"/>
              </a:ext>
            </a:extLst>
          </p:cNvPr>
          <p:cNvPicPr>
            <a:picLocks noChangeAspect="1"/>
          </p:cNvPicPr>
          <p:nvPr/>
        </p:nvPicPr>
        <p:blipFill>
          <a:blip r:embed="rId2"/>
          <a:stretch>
            <a:fillRect/>
          </a:stretch>
        </p:blipFill>
        <p:spPr>
          <a:xfrm>
            <a:off x="1182015" y="362623"/>
            <a:ext cx="10046253" cy="6272264"/>
          </a:xfrm>
          <a:prstGeom prst="rect">
            <a:avLst/>
          </a:prstGeom>
        </p:spPr>
      </p:pic>
    </p:spTree>
    <p:extLst>
      <p:ext uri="{BB962C8B-B14F-4D97-AF65-F5344CB8AC3E}">
        <p14:creationId xmlns:p14="http://schemas.microsoft.com/office/powerpoint/2010/main" val="176675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A930B2F-EA35-9447-D89D-A8D4508AB15A}"/>
              </a:ext>
            </a:extLst>
          </p:cNvPr>
          <p:cNvSpPr>
            <a:spLocks noGrp="1"/>
          </p:cNvSpPr>
          <p:nvPr>
            <p:ph type="body" sz="quarter" idx="10"/>
          </p:nvPr>
        </p:nvSpPr>
        <p:spPr/>
        <p:txBody>
          <a:bodyPr/>
          <a:lstStyle/>
          <a:p>
            <a:r>
              <a:rPr lang="zh-CN" altLang="en-US" sz="4000" dirty="0"/>
              <a:t>面向对象</a:t>
            </a:r>
            <a:endParaRPr lang="zh-CN" altLang="en-US" dirty="0"/>
          </a:p>
        </p:txBody>
      </p:sp>
      <p:sp>
        <p:nvSpPr>
          <p:cNvPr id="5" name="文本框 4">
            <a:extLst>
              <a:ext uri="{FF2B5EF4-FFF2-40B4-BE49-F238E27FC236}">
                <a16:creationId xmlns:a16="http://schemas.microsoft.com/office/drawing/2014/main" id="{322D4E11-BDFB-E3F9-599E-F06FFBAF0417}"/>
              </a:ext>
            </a:extLst>
          </p:cNvPr>
          <p:cNvSpPr txBox="1"/>
          <p:nvPr/>
        </p:nvSpPr>
        <p:spPr>
          <a:xfrm>
            <a:off x="1054752" y="1914748"/>
            <a:ext cx="9888787" cy="3539430"/>
          </a:xfrm>
          <a:prstGeom prst="rect">
            <a:avLst/>
          </a:prstGeom>
          <a:noFill/>
        </p:spPr>
        <p:txBody>
          <a:bodyPr wrap="square">
            <a:spAutoFit/>
          </a:bodyPr>
          <a:lstStyle/>
          <a:p>
            <a:r>
              <a:rPr kumimoji="0" lang="zh-CN" altLang="en-US" sz="2800" b="0" i="0" u="none" strike="noStrike" kern="1200" cap="none" spc="0" normalizeH="0" baseline="0" noProof="0" dirty="0">
                <a:ln>
                  <a:noFill/>
                </a:ln>
                <a:solidFill>
                  <a:srgbClr val="121212"/>
                </a:solidFill>
                <a:effectLst/>
                <a:uLnTx/>
                <a:uFillTx/>
                <a:latin typeface="-apple-system"/>
                <a:ea typeface="等线" panose="02010600030101010101" pitchFamily="2" charset="-122"/>
                <a:cs typeface="+mn-cs"/>
              </a:rPr>
              <a:t>        当解决一个问题的时候，面向对象会把事物抽象成对象的概念，就是说这个问题里面有哪些对象，然后给对象赋一些属性和方法，然后让每个对象去执行自己的方法，问题得到解决。</a:t>
            </a:r>
            <a:endParaRPr kumimoji="0" lang="en-US" altLang="zh-CN" sz="2800" b="0" i="0" u="none" strike="noStrike" kern="1200" cap="none" spc="0" normalizeH="0" baseline="0" noProof="0" dirty="0">
              <a:ln>
                <a:noFill/>
              </a:ln>
              <a:solidFill>
                <a:srgbClr val="121212"/>
              </a:solidFill>
              <a:effectLst/>
              <a:uLnTx/>
              <a:uFillTx/>
              <a:latin typeface="-apple-system"/>
              <a:ea typeface="等线" panose="02010600030101010101" pitchFamily="2" charset="-122"/>
              <a:cs typeface="+mn-cs"/>
            </a:endParaRPr>
          </a:p>
          <a:p>
            <a:endParaRPr lang="en-US" altLang="zh-CN" sz="2800" dirty="0">
              <a:solidFill>
                <a:srgbClr val="121212"/>
              </a:solidFill>
              <a:latin typeface="-apple-system"/>
              <a:ea typeface="等线" panose="02010600030101010101" pitchFamily="2" charset="-122"/>
            </a:endParaRPr>
          </a:p>
          <a:p>
            <a:r>
              <a:rPr lang="zh-CN" altLang="en-US" sz="2800" dirty="0"/>
              <a:t>       由面向过程编程转向面向对象编程，就像为代码赋予意义一样。面向过程，我们的代码只是为了执行任务而实现，是对目的的堆叠；而面向对象则是构建一个个工具，它们有自己存在的内在合理逻辑和意义。</a:t>
            </a:r>
            <a:endParaRPr lang="en-US" altLang="zh-CN" sz="2800" dirty="0"/>
          </a:p>
        </p:txBody>
      </p:sp>
    </p:spTree>
    <p:extLst>
      <p:ext uri="{BB962C8B-B14F-4D97-AF65-F5344CB8AC3E}">
        <p14:creationId xmlns:p14="http://schemas.microsoft.com/office/powerpoint/2010/main" val="275468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E6D13B5-4339-0286-A249-BEE3BB063452}"/>
              </a:ext>
            </a:extLst>
          </p:cNvPr>
          <p:cNvSpPr>
            <a:spLocks noGrp="1"/>
          </p:cNvSpPr>
          <p:nvPr>
            <p:ph type="body" sz="quarter" idx="10"/>
          </p:nvPr>
        </p:nvSpPr>
        <p:spPr/>
        <p:txBody>
          <a:bodyPr/>
          <a:lstStyle/>
          <a:p>
            <a:r>
              <a:rPr lang="zh-CN" altLang="en-US" dirty="0"/>
              <a:t>问题：洗衣机里面放有脏衣服，怎么洗干净？</a:t>
            </a:r>
          </a:p>
        </p:txBody>
      </p:sp>
      <p:sp>
        <p:nvSpPr>
          <p:cNvPr id="5" name="内容占位符 2">
            <a:extLst>
              <a:ext uri="{FF2B5EF4-FFF2-40B4-BE49-F238E27FC236}">
                <a16:creationId xmlns:a16="http://schemas.microsoft.com/office/drawing/2014/main" id="{0DB0C581-ED38-3CD6-EE08-929CE7ABF68B}"/>
              </a:ext>
            </a:extLst>
          </p:cNvPr>
          <p:cNvSpPr txBox="1">
            <a:spLocks/>
          </p:cNvSpPr>
          <p:nvPr/>
        </p:nvSpPr>
        <p:spPr>
          <a:xfrm>
            <a:off x="5325245" y="1479021"/>
            <a:ext cx="6646622" cy="510804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121212"/>
                </a:solidFill>
                <a:latin typeface="-apple-system"/>
              </a:rPr>
              <a:t>面向对象</a:t>
            </a:r>
            <a:endParaRPr lang="en-US" altLang="zh-CN" b="1" dirty="0">
              <a:solidFill>
                <a:srgbClr val="121212"/>
              </a:solidFill>
              <a:latin typeface="-apple-system"/>
            </a:endParaRPr>
          </a:p>
          <a:p>
            <a:r>
              <a:rPr lang="en-US" altLang="zh-CN" dirty="0">
                <a:solidFill>
                  <a:srgbClr val="121212"/>
                </a:solidFill>
                <a:latin typeface="-apple-system"/>
              </a:rPr>
              <a:t>1</a:t>
            </a:r>
            <a:r>
              <a:rPr lang="zh-CN" altLang="en-US" dirty="0">
                <a:solidFill>
                  <a:srgbClr val="121212"/>
                </a:solidFill>
                <a:latin typeface="-apple-system"/>
              </a:rPr>
              <a:t> 我先弄出两个对象：</a:t>
            </a:r>
            <a:endParaRPr lang="en-US" altLang="zh-CN" dirty="0">
              <a:solidFill>
                <a:srgbClr val="121212"/>
              </a:solidFill>
              <a:latin typeface="-apple-system"/>
            </a:endParaRPr>
          </a:p>
          <a:p>
            <a:pPr marL="0" indent="0">
              <a:buNone/>
            </a:pPr>
            <a:r>
              <a:rPr lang="en-US" altLang="zh-CN" dirty="0">
                <a:solidFill>
                  <a:srgbClr val="121212"/>
                </a:solidFill>
                <a:latin typeface="-apple-system"/>
              </a:rPr>
              <a:t>       </a:t>
            </a:r>
            <a:r>
              <a:rPr lang="zh-CN" altLang="en-US" dirty="0">
                <a:solidFill>
                  <a:srgbClr val="121212"/>
                </a:solidFill>
                <a:latin typeface="-apple-system"/>
              </a:rPr>
              <a:t>“洗衣机”对象和“人”对象</a:t>
            </a:r>
          </a:p>
          <a:p>
            <a:r>
              <a:rPr lang="en-US" altLang="zh-CN" dirty="0">
                <a:solidFill>
                  <a:srgbClr val="121212"/>
                </a:solidFill>
                <a:latin typeface="-apple-system"/>
              </a:rPr>
              <a:t>2 </a:t>
            </a:r>
            <a:r>
              <a:rPr lang="zh-CN" altLang="en-US" dirty="0">
                <a:solidFill>
                  <a:srgbClr val="121212"/>
                </a:solidFill>
                <a:latin typeface="-apple-system"/>
              </a:rPr>
              <a:t>针对对象“洗衣机”加入属性和方法：    </a:t>
            </a:r>
            <a:endParaRPr lang="en-US" altLang="zh-CN" dirty="0">
              <a:solidFill>
                <a:srgbClr val="121212"/>
              </a:solidFill>
              <a:latin typeface="-apple-system"/>
            </a:endParaRPr>
          </a:p>
          <a:p>
            <a:pPr marL="0" indent="0">
              <a:buNone/>
            </a:pPr>
            <a:r>
              <a:rPr lang="zh-CN" altLang="en-US" dirty="0">
                <a:solidFill>
                  <a:srgbClr val="121212"/>
                </a:solidFill>
                <a:latin typeface="-apple-system"/>
              </a:rPr>
              <a:t>       “洗衣服”“清洗”“烘干”</a:t>
            </a:r>
          </a:p>
          <a:p>
            <a:r>
              <a:rPr lang="en-US" altLang="zh-CN" dirty="0">
                <a:solidFill>
                  <a:srgbClr val="121212"/>
                </a:solidFill>
                <a:latin typeface="-apple-system"/>
              </a:rPr>
              <a:t>3 </a:t>
            </a:r>
            <a:r>
              <a:rPr lang="zh-CN" altLang="en-US" dirty="0">
                <a:solidFill>
                  <a:srgbClr val="121212"/>
                </a:solidFill>
                <a:latin typeface="-apple-system"/>
              </a:rPr>
              <a:t>针对对象“人”加入属性和方法：</a:t>
            </a:r>
            <a:endParaRPr lang="en-US" altLang="zh-CN" dirty="0">
              <a:solidFill>
                <a:srgbClr val="121212"/>
              </a:solidFill>
              <a:latin typeface="-apple-system"/>
            </a:endParaRPr>
          </a:p>
          <a:p>
            <a:pPr marL="0" indent="0">
              <a:buNone/>
            </a:pPr>
            <a:r>
              <a:rPr lang="en-US" altLang="zh-CN" dirty="0">
                <a:solidFill>
                  <a:srgbClr val="121212"/>
                </a:solidFill>
                <a:latin typeface="-apple-system"/>
              </a:rPr>
              <a:t>       </a:t>
            </a:r>
            <a:r>
              <a:rPr lang="zh-CN" altLang="en-US" dirty="0">
                <a:solidFill>
                  <a:srgbClr val="121212"/>
                </a:solidFill>
                <a:latin typeface="-apple-system"/>
              </a:rPr>
              <a:t>“加洗衣粉”、“加水”</a:t>
            </a:r>
          </a:p>
          <a:p>
            <a:r>
              <a:rPr lang="en-US" altLang="zh-CN" dirty="0">
                <a:solidFill>
                  <a:srgbClr val="121212"/>
                </a:solidFill>
                <a:latin typeface="-apple-system"/>
              </a:rPr>
              <a:t>4</a:t>
            </a:r>
            <a:r>
              <a:rPr lang="zh-CN" altLang="en-US" dirty="0">
                <a:solidFill>
                  <a:srgbClr val="121212"/>
                </a:solidFill>
                <a:latin typeface="-apple-system"/>
              </a:rPr>
              <a:t> 然后执行   人</a:t>
            </a:r>
            <a:r>
              <a:rPr lang="en-US" altLang="zh-CN" dirty="0">
                <a:solidFill>
                  <a:srgbClr val="121212"/>
                </a:solidFill>
                <a:latin typeface="-apple-system"/>
              </a:rPr>
              <a:t>.</a:t>
            </a:r>
            <a:r>
              <a:rPr lang="zh-CN" altLang="en-US" dirty="0">
                <a:solidFill>
                  <a:srgbClr val="121212"/>
                </a:solidFill>
                <a:latin typeface="-apple-system"/>
              </a:rPr>
              <a:t>加洗衣粉</a:t>
            </a:r>
            <a:endParaRPr lang="en-US" altLang="zh-CN" dirty="0">
              <a:solidFill>
                <a:srgbClr val="121212"/>
              </a:solidFill>
              <a:latin typeface="-apple-system"/>
            </a:endParaRPr>
          </a:p>
          <a:p>
            <a:pPr marL="0" indent="0">
              <a:buNone/>
            </a:pPr>
            <a:r>
              <a:rPr lang="en-US" altLang="zh-CN" dirty="0">
                <a:solidFill>
                  <a:srgbClr val="121212"/>
                </a:solidFill>
                <a:latin typeface="-apple-system"/>
              </a:rPr>
              <a:t>		   </a:t>
            </a:r>
            <a:r>
              <a:rPr lang="zh-CN" altLang="en-US" dirty="0">
                <a:solidFill>
                  <a:srgbClr val="121212"/>
                </a:solidFill>
                <a:latin typeface="-apple-system"/>
              </a:rPr>
              <a:t>人</a:t>
            </a:r>
            <a:r>
              <a:rPr lang="en-US" altLang="zh-CN" dirty="0">
                <a:solidFill>
                  <a:srgbClr val="121212"/>
                </a:solidFill>
                <a:latin typeface="-apple-system"/>
              </a:rPr>
              <a:t>.</a:t>
            </a:r>
            <a:r>
              <a:rPr lang="zh-CN" altLang="en-US" dirty="0">
                <a:solidFill>
                  <a:srgbClr val="121212"/>
                </a:solidFill>
                <a:latin typeface="-apple-system"/>
              </a:rPr>
              <a:t>加水</a:t>
            </a:r>
          </a:p>
          <a:p>
            <a:pPr marL="0" indent="0">
              <a:buFont typeface="Arial" panose="020B0604020202020204" pitchFamily="34" charset="0"/>
              <a:buNone/>
            </a:pPr>
            <a:r>
              <a:rPr lang="zh-CN" altLang="en-US" dirty="0">
                <a:solidFill>
                  <a:srgbClr val="121212"/>
                </a:solidFill>
                <a:latin typeface="-apple-system"/>
              </a:rPr>
              <a:t>                            洗衣机</a:t>
            </a:r>
            <a:r>
              <a:rPr lang="en-US" altLang="zh-CN" dirty="0">
                <a:solidFill>
                  <a:srgbClr val="121212"/>
                </a:solidFill>
                <a:latin typeface="-apple-system"/>
              </a:rPr>
              <a:t>.</a:t>
            </a:r>
            <a:r>
              <a:rPr lang="zh-CN" altLang="en-US" dirty="0">
                <a:solidFill>
                  <a:srgbClr val="121212"/>
                </a:solidFill>
                <a:latin typeface="-apple-system"/>
              </a:rPr>
              <a:t>洗衣服</a:t>
            </a:r>
          </a:p>
          <a:p>
            <a:pPr marL="0" indent="0">
              <a:buFont typeface="Arial" panose="020B0604020202020204" pitchFamily="34" charset="0"/>
              <a:buNone/>
            </a:pPr>
            <a:r>
              <a:rPr lang="zh-CN" altLang="en-US" dirty="0">
                <a:solidFill>
                  <a:srgbClr val="121212"/>
                </a:solidFill>
                <a:latin typeface="-apple-system"/>
              </a:rPr>
              <a:t>                            洗衣机</a:t>
            </a:r>
            <a:r>
              <a:rPr lang="en-US" altLang="zh-CN" dirty="0">
                <a:solidFill>
                  <a:srgbClr val="121212"/>
                </a:solidFill>
                <a:latin typeface="-apple-system"/>
              </a:rPr>
              <a:t>.</a:t>
            </a:r>
            <a:r>
              <a:rPr lang="zh-CN" altLang="en-US" dirty="0">
                <a:solidFill>
                  <a:srgbClr val="121212"/>
                </a:solidFill>
                <a:latin typeface="-apple-system"/>
              </a:rPr>
              <a:t>清洗</a:t>
            </a:r>
          </a:p>
          <a:p>
            <a:pPr marL="0" indent="0">
              <a:buFont typeface="Arial" panose="020B0604020202020204" pitchFamily="34" charset="0"/>
              <a:buNone/>
            </a:pPr>
            <a:r>
              <a:rPr lang="zh-CN" altLang="en-US" dirty="0">
                <a:solidFill>
                  <a:srgbClr val="121212"/>
                </a:solidFill>
                <a:latin typeface="-apple-system"/>
              </a:rPr>
              <a:t>                            洗衣机</a:t>
            </a:r>
            <a:r>
              <a:rPr lang="en-US" altLang="zh-CN" dirty="0">
                <a:solidFill>
                  <a:srgbClr val="121212"/>
                </a:solidFill>
                <a:latin typeface="-apple-system"/>
              </a:rPr>
              <a:t>.</a:t>
            </a:r>
            <a:r>
              <a:rPr lang="zh-CN" altLang="en-US" dirty="0">
                <a:solidFill>
                  <a:srgbClr val="121212"/>
                </a:solidFill>
                <a:latin typeface="-apple-system"/>
              </a:rPr>
              <a:t>烘干</a:t>
            </a:r>
          </a:p>
          <a:p>
            <a:endParaRPr lang="zh-CN" altLang="en-US" dirty="0">
              <a:solidFill>
                <a:srgbClr val="121212"/>
              </a:solidFill>
              <a:latin typeface="-apple-system"/>
            </a:endParaRPr>
          </a:p>
          <a:p>
            <a:endParaRPr lang="zh-CN" altLang="en-US" dirty="0"/>
          </a:p>
        </p:txBody>
      </p:sp>
      <p:sp>
        <p:nvSpPr>
          <p:cNvPr id="6" name="内容占位符 2">
            <a:extLst>
              <a:ext uri="{FF2B5EF4-FFF2-40B4-BE49-F238E27FC236}">
                <a16:creationId xmlns:a16="http://schemas.microsoft.com/office/drawing/2014/main" id="{51FA360A-9C99-C3BF-E48E-95F42822FF8D}"/>
              </a:ext>
            </a:extLst>
          </p:cNvPr>
          <p:cNvSpPr txBox="1">
            <a:spLocks/>
          </p:cNvSpPr>
          <p:nvPr/>
        </p:nvSpPr>
        <p:spPr>
          <a:xfrm>
            <a:off x="1054752" y="1473057"/>
            <a:ext cx="3863866" cy="32891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rgbClr val="121212"/>
                </a:solidFill>
                <a:latin typeface="-apple-system"/>
              </a:rPr>
              <a:t>面向过程</a:t>
            </a:r>
            <a:endParaRPr lang="en-US" altLang="zh-CN" b="1" dirty="0">
              <a:solidFill>
                <a:srgbClr val="121212"/>
              </a:solidFill>
              <a:latin typeface="-apple-system"/>
            </a:endParaRPr>
          </a:p>
          <a:p>
            <a:r>
              <a:rPr lang="en-US" altLang="zh-CN" dirty="0">
                <a:solidFill>
                  <a:srgbClr val="121212"/>
                </a:solidFill>
                <a:latin typeface="-apple-system"/>
              </a:rPr>
              <a:t>1</a:t>
            </a:r>
            <a:r>
              <a:rPr lang="zh-CN" altLang="en-US" dirty="0">
                <a:solidFill>
                  <a:srgbClr val="121212"/>
                </a:solidFill>
                <a:latin typeface="-apple-system"/>
              </a:rPr>
              <a:t> 执行加洗衣粉方法</a:t>
            </a:r>
            <a:endParaRPr lang="en-US" altLang="zh-CN" dirty="0">
              <a:solidFill>
                <a:srgbClr val="121212"/>
              </a:solidFill>
              <a:latin typeface="-apple-system"/>
            </a:endParaRPr>
          </a:p>
          <a:p>
            <a:r>
              <a:rPr lang="en-US" altLang="zh-CN" dirty="0">
                <a:solidFill>
                  <a:srgbClr val="121212"/>
                </a:solidFill>
                <a:latin typeface="-apple-system"/>
              </a:rPr>
              <a:t>2 </a:t>
            </a:r>
            <a:r>
              <a:rPr lang="zh-CN" altLang="en-US" dirty="0">
                <a:solidFill>
                  <a:srgbClr val="121212"/>
                </a:solidFill>
                <a:latin typeface="-apple-system"/>
              </a:rPr>
              <a:t>执行加水方法</a:t>
            </a:r>
            <a:endParaRPr lang="en-US" altLang="zh-CN" dirty="0">
              <a:solidFill>
                <a:srgbClr val="121212"/>
              </a:solidFill>
              <a:latin typeface="-apple-system"/>
            </a:endParaRPr>
          </a:p>
          <a:p>
            <a:r>
              <a:rPr lang="en-US" altLang="zh-CN" dirty="0">
                <a:solidFill>
                  <a:srgbClr val="121212"/>
                </a:solidFill>
                <a:latin typeface="-apple-system"/>
              </a:rPr>
              <a:t>3 </a:t>
            </a:r>
            <a:r>
              <a:rPr lang="zh-CN" altLang="en-US" dirty="0">
                <a:solidFill>
                  <a:srgbClr val="121212"/>
                </a:solidFill>
                <a:latin typeface="-apple-system"/>
              </a:rPr>
              <a:t>执行洗衣服方法</a:t>
            </a:r>
            <a:endParaRPr lang="en-US" altLang="zh-CN" dirty="0">
              <a:solidFill>
                <a:srgbClr val="121212"/>
              </a:solidFill>
              <a:latin typeface="-apple-system"/>
            </a:endParaRPr>
          </a:p>
          <a:p>
            <a:r>
              <a:rPr lang="en-US" altLang="zh-CN" dirty="0">
                <a:solidFill>
                  <a:srgbClr val="121212"/>
                </a:solidFill>
                <a:latin typeface="-apple-system"/>
              </a:rPr>
              <a:t>4</a:t>
            </a:r>
            <a:r>
              <a:rPr lang="zh-CN" altLang="en-US" dirty="0">
                <a:solidFill>
                  <a:srgbClr val="121212"/>
                </a:solidFill>
                <a:latin typeface="-apple-system"/>
              </a:rPr>
              <a:t> 执行清洗方法</a:t>
            </a:r>
            <a:endParaRPr lang="en-US" altLang="zh-CN" dirty="0">
              <a:solidFill>
                <a:srgbClr val="121212"/>
              </a:solidFill>
              <a:latin typeface="-apple-system"/>
            </a:endParaRPr>
          </a:p>
          <a:p>
            <a:r>
              <a:rPr lang="en-US" altLang="zh-CN" dirty="0">
                <a:solidFill>
                  <a:srgbClr val="121212"/>
                </a:solidFill>
                <a:latin typeface="-apple-system"/>
              </a:rPr>
              <a:t>5 </a:t>
            </a:r>
            <a:r>
              <a:rPr lang="zh-CN" altLang="en-US" dirty="0">
                <a:solidFill>
                  <a:srgbClr val="121212"/>
                </a:solidFill>
                <a:latin typeface="-apple-system"/>
              </a:rPr>
              <a:t>执行烘干方法</a:t>
            </a:r>
          </a:p>
          <a:p>
            <a:endParaRPr lang="zh-CN" altLang="en-US" dirty="0"/>
          </a:p>
        </p:txBody>
      </p:sp>
      <p:sp>
        <p:nvSpPr>
          <p:cNvPr id="7" name="文本框 6">
            <a:extLst>
              <a:ext uri="{FF2B5EF4-FFF2-40B4-BE49-F238E27FC236}">
                <a16:creationId xmlns:a16="http://schemas.microsoft.com/office/drawing/2014/main" id="{E543666D-228A-270B-35CC-448CBF1E279D}"/>
              </a:ext>
            </a:extLst>
          </p:cNvPr>
          <p:cNvSpPr txBox="1"/>
          <p:nvPr/>
        </p:nvSpPr>
        <p:spPr>
          <a:xfrm>
            <a:off x="0" y="6170265"/>
            <a:ext cx="4923143" cy="646331"/>
          </a:xfrm>
          <a:prstGeom prst="rect">
            <a:avLst/>
          </a:prstGeom>
          <a:noFill/>
        </p:spPr>
        <p:txBody>
          <a:bodyPr wrap="none" rtlCol="0">
            <a:spAutoFit/>
          </a:bodyPr>
          <a:lstStyle/>
          <a:p>
            <a:r>
              <a:rPr lang="zh-CN" altLang="en-US" b="1" dirty="0">
                <a:solidFill>
                  <a:schemeClr val="tx2"/>
                </a:solidFill>
              </a:rPr>
              <a:t>来自知乎（下一页也是）</a:t>
            </a:r>
            <a:endParaRPr lang="en-US" altLang="zh-CN" b="1" dirty="0">
              <a:solidFill>
                <a:schemeClr val="tx2"/>
              </a:solidFill>
            </a:endParaRPr>
          </a:p>
          <a:p>
            <a:r>
              <a:rPr lang="zh-CN" altLang="en-US" b="1" dirty="0">
                <a:solidFill>
                  <a:schemeClr val="tx2"/>
                </a:solidFill>
              </a:rPr>
              <a:t>参考感谢：</a:t>
            </a:r>
            <a:r>
              <a:rPr lang="en-US" altLang="zh-CN" b="1" dirty="0">
                <a:solidFill>
                  <a:schemeClr val="tx2"/>
                </a:solidFill>
                <a:hlinkClick r:id="rId2"/>
              </a:rPr>
              <a:t>2</a:t>
            </a:r>
            <a:r>
              <a:rPr lang="zh-CN" altLang="en-US" b="1" dirty="0">
                <a:solidFill>
                  <a:schemeClr val="tx2"/>
                </a:solidFill>
                <a:hlinkClick r:id="rId2"/>
              </a:rPr>
              <a:t>分钟让你明白什么是面向对象编程</a:t>
            </a:r>
            <a:endParaRPr lang="zh-CN" altLang="en-US" b="1" dirty="0">
              <a:solidFill>
                <a:schemeClr val="tx2"/>
              </a:solidFill>
            </a:endParaRPr>
          </a:p>
        </p:txBody>
      </p:sp>
      <p:pic>
        <p:nvPicPr>
          <p:cNvPr id="9" name="图片 8">
            <a:extLst>
              <a:ext uri="{FF2B5EF4-FFF2-40B4-BE49-F238E27FC236}">
                <a16:creationId xmlns:a16="http://schemas.microsoft.com/office/drawing/2014/main" id="{E9B9BF5E-5BFF-3C76-AF9C-9CB28D4DE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901989"/>
            <a:ext cx="4754881" cy="1268276"/>
          </a:xfrm>
          <a:prstGeom prst="rect">
            <a:avLst/>
          </a:prstGeom>
        </p:spPr>
      </p:pic>
    </p:spTree>
    <p:extLst>
      <p:ext uri="{BB962C8B-B14F-4D97-AF65-F5344CB8AC3E}">
        <p14:creationId xmlns:p14="http://schemas.microsoft.com/office/powerpoint/2010/main" val="392390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B4B6C3-D59C-9191-440B-50A860BB0102}"/>
              </a:ext>
            </a:extLst>
          </p:cNvPr>
          <p:cNvSpPr>
            <a:spLocks noGrp="1"/>
          </p:cNvSpPr>
          <p:nvPr>
            <p:ph type="body" sz="quarter" idx="10"/>
          </p:nvPr>
        </p:nvSpPr>
        <p:spPr/>
        <p:txBody>
          <a:bodyPr/>
          <a:lstStyle/>
          <a:p>
            <a:r>
              <a:rPr lang="zh-CN" altLang="en-US" dirty="0"/>
              <a:t>二者的区别（知乎）</a:t>
            </a:r>
          </a:p>
        </p:txBody>
      </p:sp>
      <p:sp>
        <p:nvSpPr>
          <p:cNvPr id="4" name="内容占位符 2">
            <a:extLst>
              <a:ext uri="{FF2B5EF4-FFF2-40B4-BE49-F238E27FC236}">
                <a16:creationId xmlns:a16="http://schemas.microsoft.com/office/drawing/2014/main" id="{2EF6CEF3-45B9-C23C-AC3F-5F56B367AECC}"/>
              </a:ext>
            </a:extLst>
          </p:cNvPr>
          <p:cNvSpPr txBox="1">
            <a:spLocks/>
          </p:cNvSpPr>
          <p:nvPr/>
        </p:nvSpPr>
        <p:spPr>
          <a:xfrm>
            <a:off x="838200" y="943660"/>
            <a:ext cx="10515600" cy="5803888"/>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z="1800" dirty="0">
                <a:solidFill>
                  <a:srgbClr val="121212"/>
                </a:solidFill>
                <a:latin typeface="+mn-ea"/>
              </a:rPr>
              <a:t>用面向过程的方法写出来的程序是一份蛋炒饭，而用面向对象写出来的程序是一份盖浇饭。</a:t>
            </a:r>
          </a:p>
          <a:p>
            <a:pPr>
              <a:lnSpc>
                <a:spcPct val="120000"/>
              </a:lnSpc>
            </a:pPr>
            <a:r>
              <a:rPr lang="zh-CN" altLang="en-US" sz="1800" dirty="0">
                <a:solidFill>
                  <a:srgbClr val="121212"/>
                </a:solidFill>
                <a:latin typeface="+mn-ea"/>
              </a:rPr>
              <a:t>蛋炒饭制作的细节不说了，最后的一道工序肯定是把米饭和鸡蛋混在一起炒匀。盖浇饭呢，则是把米饭和盖菜分别做好，你如果要一份红烧肉盖饭，就给你浇一份红烧肉；如果要一份青椒土豆盖浇饭，就给浇一份青椒土豆丝。</a:t>
            </a:r>
          </a:p>
          <a:p>
            <a:pPr>
              <a:lnSpc>
                <a:spcPct val="120000"/>
              </a:lnSpc>
            </a:pPr>
            <a:r>
              <a:rPr lang="zh-CN" altLang="en-US" sz="1800" dirty="0">
                <a:solidFill>
                  <a:srgbClr val="121212"/>
                </a:solidFill>
                <a:latin typeface="+mn-ea"/>
              </a:rPr>
              <a:t>蛋炒饭的好处就是入味均匀，吃起来香。如果恰巧你不爱吃鸡蛋，只爱吃青菜的话，那么唯一的办法就是全部倒掉，重新做一份青菜炒饭了。盖浇饭就没这么多麻烦，你只需要把上面的盖菜拨掉，更换一份盖菜就可以了。盖浇饭的缺点是入味不均，可能没有蛋炒饭那么香。</a:t>
            </a:r>
          </a:p>
          <a:p>
            <a:pPr>
              <a:lnSpc>
                <a:spcPct val="120000"/>
              </a:lnSpc>
            </a:pPr>
            <a:r>
              <a:rPr lang="zh-CN" altLang="en-US" sz="1800" dirty="0">
                <a:solidFill>
                  <a:srgbClr val="121212"/>
                </a:solidFill>
                <a:latin typeface="+mn-ea"/>
              </a:rPr>
              <a:t>到底是蛋炒饭好还是盖浇饭好呢？其实这类问题都很难回答，非要比个上下高低的话，就必须设定一个场景，否则只能说是各有所长。如果大家都不是美食家，没那么多讲究，那么从饭馆角度来讲的话，做盖浇饭显然比蛋炒饭更有优势，他可以组合出来任意多的组合，而且不会浪费。</a:t>
            </a:r>
          </a:p>
          <a:p>
            <a:pPr>
              <a:lnSpc>
                <a:spcPct val="120000"/>
              </a:lnSpc>
            </a:pPr>
            <a:r>
              <a:rPr lang="zh-CN" altLang="en-US" sz="1800" dirty="0">
                <a:solidFill>
                  <a:srgbClr val="121212"/>
                </a:solidFill>
                <a:latin typeface="+mn-ea"/>
              </a:rPr>
              <a:t>盖浇饭的好处就是‘’菜”“饭”分离，从而提高了制作盖浇饭的灵活性。饭不满意就换饭，菜不满意换菜。用软件工程的专业术语就是”可维护性“比较好，”饭” 和”菜”的耦合度比较低。蛋炒饭将”蛋”“饭”搅和在一起，想换”蛋”“饭”中任何一种都很困难，耦合度很高，以至于”可维护性”比较差。软件工程追求的目标之一就是可维护性，可维护性主要表现在</a:t>
            </a:r>
            <a:r>
              <a:rPr lang="en-US" altLang="zh-CN" sz="1800" dirty="0">
                <a:solidFill>
                  <a:srgbClr val="121212"/>
                </a:solidFill>
                <a:latin typeface="+mn-ea"/>
              </a:rPr>
              <a:t>3</a:t>
            </a:r>
            <a:r>
              <a:rPr lang="zh-CN" altLang="en-US" sz="1800" dirty="0">
                <a:solidFill>
                  <a:srgbClr val="121212"/>
                </a:solidFill>
                <a:latin typeface="+mn-ea"/>
              </a:rPr>
              <a:t>个方面：可理解性、可测试性和可修改性。面向对象的好处之一就是显著的改善了软件系统的可维护性。</a:t>
            </a:r>
          </a:p>
        </p:txBody>
      </p:sp>
    </p:spTree>
    <p:extLst>
      <p:ext uri="{BB962C8B-B14F-4D97-AF65-F5344CB8AC3E}">
        <p14:creationId xmlns:p14="http://schemas.microsoft.com/office/powerpoint/2010/main" val="103461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9E09B59-21CC-974D-8E40-40AEDA3AF8DB}"/>
              </a:ext>
            </a:extLst>
          </p:cNvPr>
          <p:cNvSpPr>
            <a:spLocks noGrp="1"/>
          </p:cNvSpPr>
          <p:nvPr>
            <p:ph type="body" sz="quarter" idx="10"/>
          </p:nvPr>
        </p:nvSpPr>
        <p:spPr/>
        <p:txBody>
          <a:bodyPr/>
          <a:lstStyle/>
          <a:p>
            <a:r>
              <a:rPr lang="zh-CN" altLang="en-US" dirty="0"/>
              <a:t>代码可读性</a:t>
            </a:r>
          </a:p>
        </p:txBody>
      </p:sp>
      <p:sp>
        <p:nvSpPr>
          <p:cNvPr id="4" name="内容占位符 2">
            <a:extLst>
              <a:ext uri="{FF2B5EF4-FFF2-40B4-BE49-F238E27FC236}">
                <a16:creationId xmlns:a16="http://schemas.microsoft.com/office/drawing/2014/main" id="{D3BDE569-19BB-44F3-C6C3-A0B4835777A9}"/>
              </a:ext>
            </a:extLst>
          </p:cNvPr>
          <p:cNvSpPr txBox="1">
            <a:spLocks/>
          </p:cNvSpPr>
          <p:nvPr/>
        </p:nvSpPr>
        <p:spPr>
          <a:xfrm>
            <a:off x="1054752" y="1468112"/>
            <a:ext cx="7332878" cy="36013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减少嵌套的使用</a:t>
            </a:r>
            <a:endParaRPr lang="en-US" altLang="zh-CN" dirty="0"/>
          </a:p>
          <a:p>
            <a:r>
              <a:rPr lang="zh-CN" altLang="en-US" dirty="0"/>
              <a:t>符合代码规范的编写</a:t>
            </a:r>
            <a:endParaRPr lang="en-US" altLang="zh-CN" dirty="0"/>
          </a:p>
          <a:p>
            <a:r>
              <a:rPr lang="zh-CN" altLang="en-US" dirty="0"/>
              <a:t>合理的添加注释</a:t>
            </a:r>
            <a:endParaRPr lang="en-US" altLang="zh-CN" dirty="0"/>
          </a:p>
          <a:p>
            <a:r>
              <a:rPr lang="zh-CN" altLang="en-US" dirty="0"/>
              <a:t>不要纯</a:t>
            </a:r>
            <a:r>
              <a:rPr lang="en-US" altLang="zh-CN" dirty="0"/>
              <a:t>copy</a:t>
            </a:r>
            <a:r>
              <a:rPr lang="zh-CN" altLang="en-US" dirty="0"/>
              <a:t>别人的代码，要有自己的理解</a:t>
            </a:r>
            <a:endParaRPr lang="en-US" altLang="zh-CN" dirty="0"/>
          </a:p>
          <a:p>
            <a:pPr marL="0" indent="0">
              <a:buNone/>
            </a:pPr>
            <a:endParaRPr lang="en-US" altLang="zh-CN" dirty="0"/>
          </a:p>
          <a:p>
            <a:pPr marL="0" indent="0">
              <a:buNone/>
            </a:pPr>
            <a:r>
              <a:rPr lang="zh-CN" altLang="en-US" dirty="0"/>
              <a:t>推荐这个系列（自己判断吸收可取的内容）</a:t>
            </a:r>
            <a:endParaRPr lang="en-US" altLang="zh-CN" dirty="0"/>
          </a:p>
          <a:p>
            <a:pPr marL="0" indent="0">
              <a:buNone/>
            </a:pPr>
            <a:r>
              <a:rPr lang="zh-CN" altLang="en-US" dirty="0">
                <a:hlinkClick r:id="rId2"/>
              </a:rPr>
              <a:t>代码美学：为何要成为“不嵌套主义者”</a:t>
            </a:r>
            <a:endParaRPr lang="en-US" altLang="zh-CN" dirty="0"/>
          </a:p>
        </p:txBody>
      </p:sp>
    </p:spTree>
    <p:extLst>
      <p:ext uri="{BB962C8B-B14F-4D97-AF65-F5344CB8AC3E}">
        <p14:creationId xmlns:p14="http://schemas.microsoft.com/office/powerpoint/2010/main" val="290328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DC8C760-183E-4EEA-92BB-453931EF5882}"/>
              </a:ext>
            </a:extLst>
          </p:cNvPr>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rPr>
              <a:t>工欲善其事必先利其器</a:t>
            </a:r>
          </a:p>
        </p:txBody>
      </p:sp>
      <p:pic>
        <p:nvPicPr>
          <p:cNvPr id="4" name="图片 3">
            <a:extLst>
              <a:ext uri="{FF2B5EF4-FFF2-40B4-BE49-F238E27FC236}">
                <a16:creationId xmlns:a16="http://schemas.microsoft.com/office/drawing/2014/main" id="{88ACF630-3B74-D797-2C83-F5CAC3C08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375" y="1939138"/>
            <a:ext cx="925900" cy="925900"/>
          </a:xfrm>
          <a:prstGeom prst="rect">
            <a:avLst/>
          </a:prstGeom>
        </p:spPr>
      </p:pic>
      <p:pic>
        <p:nvPicPr>
          <p:cNvPr id="6" name="图片 5">
            <a:extLst>
              <a:ext uri="{FF2B5EF4-FFF2-40B4-BE49-F238E27FC236}">
                <a16:creationId xmlns:a16="http://schemas.microsoft.com/office/drawing/2014/main" id="{4253530C-AEF2-9D1D-1368-5A03AC5E4592}"/>
              </a:ext>
            </a:extLst>
          </p:cNvPr>
          <p:cNvPicPr>
            <a:picLocks noChangeAspect="1"/>
          </p:cNvPicPr>
          <p:nvPr/>
        </p:nvPicPr>
        <p:blipFill rotWithShape="1">
          <a:blip r:embed="rId3">
            <a:extLst>
              <a:ext uri="{28A0092B-C50C-407E-A947-70E740481C1C}">
                <a14:useLocalDpi xmlns:a14="http://schemas.microsoft.com/office/drawing/2010/main" val="0"/>
              </a:ext>
            </a:extLst>
          </a:blip>
          <a:srcRect l="18558" r="18145"/>
          <a:stretch/>
        </p:blipFill>
        <p:spPr>
          <a:xfrm>
            <a:off x="3723282" y="2126508"/>
            <a:ext cx="989298" cy="1096670"/>
          </a:xfrm>
          <a:prstGeom prst="rect">
            <a:avLst/>
          </a:prstGeom>
        </p:spPr>
      </p:pic>
      <p:pic>
        <p:nvPicPr>
          <p:cNvPr id="10" name="图片 9">
            <a:extLst>
              <a:ext uri="{FF2B5EF4-FFF2-40B4-BE49-F238E27FC236}">
                <a16:creationId xmlns:a16="http://schemas.microsoft.com/office/drawing/2014/main" id="{8B026951-B68B-CE06-1D27-E0E209879A5D}"/>
              </a:ext>
            </a:extLst>
          </p:cNvPr>
          <p:cNvPicPr>
            <a:picLocks noChangeAspect="1"/>
          </p:cNvPicPr>
          <p:nvPr/>
        </p:nvPicPr>
        <p:blipFill rotWithShape="1">
          <a:blip r:embed="rId4">
            <a:extLst>
              <a:ext uri="{28A0092B-C50C-407E-A947-70E740481C1C}">
                <a14:useLocalDpi xmlns:a14="http://schemas.microsoft.com/office/drawing/2010/main" val="0"/>
              </a:ext>
            </a:extLst>
          </a:blip>
          <a:srcRect l="8648" t="7260" r="18763" b="16283"/>
          <a:stretch/>
        </p:blipFill>
        <p:spPr>
          <a:xfrm>
            <a:off x="1201056" y="2865038"/>
            <a:ext cx="1199229" cy="1120891"/>
          </a:xfrm>
          <a:prstGeom prst="rect">
            <a:avLst/>
          </a:prstGeom>
        </p:spPr>
      </p:pic>
      <p:pic>
        <p:nvPicPr>
          <p:cNvPr id="12" name="图片 11">
            <a:extLst>
              <a:ext uri="{FF2B5EF4-FFF2-40B4-BE49-F238E27FC236}">
                <a16:creationId xmlns:a16="http://schemas.microsoft.com/office/drawing/2014/main" id="{9296B43C-AC69-62FA-6ACE-BAF0E6C19D03}"/>
              </a:ext>
            </a:extLst>
          </p:cNvPr>
          <p:cNvPicPr>
            <a:picLocks noChangeAspect="1"/>
          </p:cNvPicPr>
          <p:nvPr/>
        </p:nvPicPr>
        <p:blipFill rotWithShape="1">
          <a:blip r:embed="rId5">
            <a:extLst>
              <a:ext uri="{28A0092B-C50C-407E-A947-70E740481C1C}">
                <a14:useLocalDpi xmlns:a14="http://schemas.microsoft.com/office/drawing/2010/main" val="0"/>
              </a:ext>
            </a:extLst>
          </a:blip>
          <a:srcRect t="9304" b="17354"/>
          <a:stretch/>
        </p:blipFill>
        <p:spPr>
          <a:xfrm>
            <a:off x="2468517" y="3220130"/>
            <a:ext cx="1734673" cy="1272237"/>
          </a:xfrm>
          <a:prstGeom prst="rect">
            <a:avLst/>
          </a:prstGeom>
        </p:spPr>
      </p:pic>
      <p:pic>
        <p:nvPicPr>
          <p:cNvPr id="14" name="图形 13" descr="关闭">
            <a:extLst>
              <a:ext uri="{FF2B5EF4-FFF2-40B4-BE49-F238E27FC236}">
                <a16:creationId xmlns:a16="http://schemas.microsoft.com/office/drawing/2014/main" id="{41CB7B97-93C9-9B31-B495-BB44A7800B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00285" y="4524957"/>
            <a:ext cx="1734672" cy="1734672"/>
          </a:xfrm>
          <a:prstGeom prst="rect">
            <a:avLst/>
          </a:prstGeom>
        </p:spPr>
      </p:pic>
      <p:pic>
        <p:nvPicPr>
          <p:cNvPr id="16" name="图形 15" descr="复选标记">
            <a:extLst>
              <a:ext uri="{FF2B5EF4-FFF2-40B4-BE49-F238E27FC236}">
                <a16:creationId xmlns:a16="http://schemas.microsoft.com/office/drawing/2014/main" id="{10A5A21D-E7CA-DCB1-CC1D-3137982A6D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22686" y="4360942"/>
            <a:ext cx="1898687" cy="1898687"/>
          </a:xfrm>
          <a:prstGeom prst="rect">
            <a:avLst/>
          </a:prstGeom>
        </p:spPr>
      </p:pic>
      <p:pic>
        <p:nvPicPr>
          <p:cNvPr id="18" name="图片 17">
            <a:extLst>
              <a:ext uri="{FF2B5EF4-FFF2-40B4-BE49-F238E27FC236}">
                <a16:creationId xmlns:a16="http://schemas.microsoft.com/office/drawing/2014/main" id="{203F5147-B548-07FC-CD8D-3788B8A7A54A}"/>
              </a:ext>
            </a:extLst>
          </p:cNvPr>
          <p:cNvPicPr>
            <a:picLocks noChangeAspect="1"/>
          </p:cNvPicPr>
          <p:nvPr/>
        </p:nvPicPr>
        <p:blipFill>
          <a:blip r:embed="rId10"/>
          <a:stretch>
            <a:fillRect/>
          </a:stretch>
        </p:blipFill>
        <p:spPr>
          <a:xfrm>
            <a:off x="6408294" y="1655384"/>
            <a:ext cx="1361691" cy="1342974"/>
          </a:xfrm>
          <a:prstGeom prst="rect">
            <a:avLst/>
          </a:prstGeom>
        </p:spPr>
      </p:pic>
      <p:pic>
        <p:nvPicPr>
          <p:cNvPr id="24" name="图片 23">
            <a:extLst>
              <a:ext uri="{FF2B5EF4-FFF2-40B4-BE49-F238E27FC236}">
                <a16:creationId xmlns:a16="http://schemas.microsoft.com/office/drawing/2014/main" id="{F215E207-F037-CA76-FF53-30E612BFD156}"/>
              </a:ext>
            </a:extLst>
          </p:cNvPr>
          <p:cNvPicPr>
            <a:picLocks noChangeAspect="1"/>
          </p:cNvPicPr>
          <p:nvPr/>
        </p:nvPicPr>
        <p:blipFill>
          <a:blip r:embed="rId11"/>
          <a:stretch>
            <a:fillRect/>
          </a:stretch>
        </p:blipFill>
        <p:spPr>
          <a:xfrm>
            <a:off x="7772030" y="1724072"/>
            <a:ext cx="1361692" cy="1274286"/>
          </a:xfrm>
          <a:prstGeom prst="rect">
            <a:avLst/>
          </a:prstGeom>
        </p:spPr>
      </p:pic>
      <p:pic>
        <p:nvPicPr>
          <p:cNvPr id="26" name="图片 25">
            <a:extLst>
              <a:ext uri="{FF2B5EF4-FFF2-40B4-BE49-F238E27FC236}">
                <a16:creationId xmlns:a16="http://schemas.microsoft.com/office/drawing/2014/main" id="{15D3A2D8-1A51-4651-B9B8-88DB031E766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98750" y="3220130"/>
            <a:ext cx="1108252" cy="1108252"/>
          </a:xfrm>
          <a:prstGeom prst="rect">
            <a:avLst/>
          </a:prstGeom>
        </p:spPr>
      </p:pic>
      <p:pic>
        <p:nvPicPr>
          <p:cNvPr id="28" name="图形 27">
            <a:extLst>
              <a:ext uri="{FF2B5EF4-FFF2-40B4-BE49-F238E27FC236}">
                <a16:creationId xmlns:a16="http://schemas.microsoft.com/office/drawing/2014/main" id="{148D03FD-8F5D-D74B-252C-E6DF59ACCC3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505604" y="3187570"/>
            <a:ext cx="1173372" cy="1173372"/>
          </a:xfrm>
          <a:prstGeom prst="rect">
            <a:avLst/>
          </a:prstGeom>
        </p:spPr>
      </p:pic>
    </p:spTree>
    <p:extLst>
      <p:ext uri="{BB962C8B-B14F-4D97-AF65-F5344CB8AC3E}">
        <p14:creationId xmlns:p14="http://schemas.microsoft.com/office/powerpoint/2010/main" val="11770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2266</Words>
  <Application>Microsoft Office PowerPoint</Application>
  <PresentationFormat>宽屏</PresentationFormat>
  <Paragraphs>161</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-apple-system</vt:lpstr>
      <vt:lpstr>等线</vt:lpstr>
      <vt:lpstr>方正粗黑宋简体</vt:lpstr>
      <vt:lpstr>华文楷体</vt:lpstr>
      <vt:lpstr>宋体</vt:lpstr>
      <vt:lpstr>微软雅黑</vt:lpstr>
      <vt:lpstr>Arial</vt:lpstr>
      <vt:lpstr>Calibri</vt:lpstr>
      <vt:lpstr>Consolas</vt:lpstr>
      <vt:lpstr>Technic</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BoLoo</dc:creator>
  <cp:lastModifiedBy>Mu Kevin</cp:lastModifiedBy>
  <cp:revision>28</cp:revision>
  <dcterms:created xsi:type="dcterms:W3CDTF">2022-04-11T04:00:41Z</dcterms:created>
  <dcterms:modified xsi:type="dcterms:W3CDTF">2023-08-15T06:56:55Z</dcterms:modified>
</cp:coreProperties>
</file>