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2" r:id="rId1"/>
  </p:sldMasterIdLst>
  <p:sldIdLst>
    <p:sldId id="256" r:id="rId2"/>
    <p:sldId id="257" r:id="rId3"/>
    <p:sldId id="262" r:id="rId4"/>
    <p:sldId id="267" r:id="rId5"/>
    <p:sldId id="261" r:id="rId6"/>
    <p:sldId id="258" r:id="rId7"/>
    <p:sldId id="259" r:id="rId8"/>
    <p:sldId id="260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1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8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3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4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16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2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4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8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2801DF-7AC6-4F54-A58D-A7581B152783}" type="datetimeFigureOut">
              <a:rPr lang="ru-RU" smtClean="0"/>
              <a:t>30.06.2016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D1D3F-FEB8-48E0-BF7A-752E06FAF8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nev41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reqcenter.pro/wp-content/uploads/2015/08/zachman-rows-01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edu.reqcenter.pro/wp-content/uploads/2013/03/zachman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033503"/>
            <a:ext cx="9144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kumimoji="0" lang="ru-RU" alt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АФЕДРА СИСТЕМНОГО АНАЛИЗА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ru-RU" altLang="ru-RU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ПРЕЗЕНТАЦИЯ</a:t>
            </a:r>
            <a:r>
              <a:rPr lang="ru-RU" altLang="ru-RU" sz="2800" dirty="0" smtClean="0">
                <a:solidFill>
                  <a:schemeClr val="tx1"/>
                </a:solidFill>
              </a:rPr>
              <a:t> </a:t>
            </a: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НАУЧНО-ИССЛЕДОВАТЕЛЬСКОЙ РАБОТЕ</a:t>
            </a:r>
            <a:endParaRPr kumimoji="0" lang="ru-RU" altLang="ru-RU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kumimoji="0" lang="ru-RU" altLang="ru-RU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64830"/>
            <a:ext cx="9144000" cy="84215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sz="2800" dirty="0" smtClean="0"/>
              <a:t>Создание модуля графической визуализации базы знаний Ситуационной Инструментальной Экспертной Системы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4057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ВЫПОЛНИЛ           ГАЛИЕВ Б.Н</a:t>
            </a:r>
          </a:p>
          <a:p>
            <a:pPr algn="just"/>
            <a:r>
              <a:rPr lang="ru-RU" sz="2400" dirty="0" smtClean="0"/>
              <a:t>РУКОВОДИТЕЛЬ   ДЗЕНГЕЛЕВСКИЙ А.Е.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49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База Данных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58872"/>
              </p:ext>
            </p:extLst>
          </p:nvPr>
        </p:nvGraphicFramePr>
        <p:xfrm>
          <a:off x="1097280" y="1953078"/>
          <a:ext cx="10058399" cy="4235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6004">
                  <a:extLst>
                    <a:ext uri="{9D8B030D-6E8A-4147-A177-3AD203B41FA5}">
                      <a16:colId xmlns:a16="http://schemas.microsoft.com/office/drawing/2014/main" val="2264643905"/>
                    </a:ext>
                  </a:extLst>
                </a:gridCol>
                <a:gridCol w="1573138">
                  <a:extLst>
                    <a:ext uri="{9D8B030D-6E8A-4147-A177-3AD203B41FA5}">
                      <a16:colId xmlns:a16="http://schemas.microsoft.com/office/drawing/2014/main" val="506022348"/>
                    </a:ext>
                  </a:extLst>
                </a:gridCol>
                <a:gridCol w="1430860">
                  <a:extLst>
                    <a:ext uri="{9D8B030D-6E8A-4147-A177-3AD203B41FA5}">
                      <a16:colId xmlns:a16="http://schemas.microsoft.com/office/drawing/2014/main" val="930951671"/>
                    </a:ext>
                  </a:extLst>
                </a:gridCol>
                <a:gridCol w="1617537">
                  <a:extLst>
                    <a:ext uri="{9D8B030D-6E8A-4147-A177-3AD203B41FA5}">
                      <a16:colId xmlns:a16="http://schemas.microsoft.com/office/drawing/2014/main" val="3340649826"/>
                    </a:ext>
                  </a:extLst>
                </a:gridCol>
                <a:gridCol w="1430860">
                  <a:extLst>
                    <a:ext uri="{9D8B030D-6E8A-4147-A177-3AD203B41FA5}">
                      <a16:colId xmlns:a16="http://schemas.microsoft.com/office/drawing/2014/main" val="3674166700"/>
                    </a:ext>
                  </a:extLst>
                </a:gridCol>
              </a:tblGrid>
              <a:tr h="47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Критерии 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mongoose.js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Ajax+php+MySql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55457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Оценка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Вес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Оценка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Вес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250870"/>
                  </a:ext>
                </a:extLst>
              </a:tr>
              <a:tr h="7923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Простота </a:t>
                      </a:r>
                      <a:r>
                        <a:rPr lang="ru-RU" sz="2400" dirty="0" smtClean="0">
                          <a:effectLst/>
                        </a:rPr>
                        <a:t>настройки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69145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Количество функций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946206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Качество документации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362602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Скорость работы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83808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Нагрузоустойчивость 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831209"/>
                  </a:ext>
                </a:extLst>
              </a:tr>
              <a:tr h="476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Итого: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340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412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78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9751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11782" y="21751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326227"/>
              </p:ext>
            </p:extLst>
          </p:nvPr>
        </p:nvGraphicFramePr>
        <p:xfrm>
          <a:off x="7593157" y="1793336"/>
          <a:ext cx="2687781" cy="3854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3" imgW="4209953" imgH="6026168" progId="Visio.Drawing.15">
                  <p:embed/>
                </p:oleObj>
              </mc:Choice>
              <mc:Fallback>
                <p:oleObj r:id="rId3" imgW="4209953" imgH="6026168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3157" y="1793336"/>
                        <a:ext cx="2687781" cy="3854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97280" y="20781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0461"/>
              </p:ext>
            </p:extLst>
          </p:nvPr>
        </p:nvGraphicFramePr>
        <p:xfrm>
          <a:off x="1097280" y="2078182"/>
          <a:ext cx="33813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5" imgW="3365615" imgH="3365456" progId="Visio.Drawing.15">
                  <p:embed/>
                </p:oleObj>
              </mc:Choice>
              <mc:Fallback>
                <p:oleObj r:id="rId5" imgW="3365615" imgH="3365456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078182"/>
                        <a:ext cx="3381375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2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Исследована предметная область.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</a:t>
            </a:r>
            <a:r>
              <a:rPr lang="ru-RU" sz="2400" dirty="0" smtClean="0"/>
              <a:t>зучены </a:t>
            </a:r>
            <a:r>
              <a:rPr lang="ru-RU" sz="2400" dirty="0"/>
              <a:t>основные принципы построения ЭС 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Изучен </a:t>
            </a:r>
            <a:r>
              <a:rPr lang="ru-RU" sz="2400" dirty="0"/>
              <a:t>принцип разбиения системы по схеме </a:t>
            </a:r>
            <a:r>
              <a:rPr lang="ru-RU" sz="2400" dirty="0" smtClean="0"/>
              <a:t>Захмана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Разработан </a:t>
            </a:r>
            <a:r>
              <a:rPr lang="ru-RU" sz="2400" dirty="0"/>
              <a:t>проект по реализации системы СИЭС с использованием методики </a:t>
            </a:r>
            <a:r>
              <a:rPr lang="ru-RU" sz="2400" dirty="0" smtClean="0"/>
              <a:t>Захмана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Реализован макет модуля визуализации базы знаний, доступный на сайте </a:t>
            </a:r>
            <a:r>
              <a:rPr lang="ru-RU" sz="2400" u="sng" dirty="0">
                <a:hlinkClick r:id="rId2"/>
              </a:rPr>
              <a:t>gnev41.github.io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8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02872"/>
            <a:ext cx="10058400" cy="3666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Изучение структуры базы знаний СИЭС на основе текста диплома и дополнительных материалов</a:t>
            </a:r>
            <a:r>
              <a:rPr lang="ru-R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Разбор системы с использованием модели Захмана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азвитие </a:t>
            </a:r>
            <a:r>
              <a:rPr lang="ru-RU" sz="2400" dirty="0"/>
              <a:t>модулей получения и извлечения знаний в части визуализации знаний на сайте</a:t>
            </a:r>
            <a:r>
              <a:rPr lang="ru-R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5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05890"/>
            <a:ext cx="10058400" cy="3763203"/>
          </a:xfrm>
        </p:spPr>
        <p:txBody>
          <a:bodyPr>
            <a:normAutofit/>
          </a:bodyPr>
          <a:lstStyle/>
          <a:p>
            <a:r>
              <a:rPr lang="ru-RU" sz="2400" dirty="0"/>
              <a:t>И</a:t>
            </a:r>
            <a:r>
              <a:rPr lang="ru-RU" sz="2400" dirty="0" smtClean="0"/>
              <a:t>нтеллектуальная </a:t>
            </a:r>
            <a:r>
              <a:rPr lang="ru-RU" sz="2400" dirty="0"/>
              <a:t>информационная система (ИИС), предназначенная для решения слабо формализуемых задач на основе накапливаемого в базе знаний опыта работы экспертов в проблемной </a:t>
            </a:r>
            <a:r>
              <a:rPr lang="ru-RU" sz="2400" dirty="0" smtClean="0"/>
              <a:t>области.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04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знаний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86000"/>
            <a:ext cx="10058400" cy="3583094"/>
          </a:xfrm>
        </p:spPr>
        <p:txBody>
          <a:bodyPr>
            <a:norm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собого </a:t>
            </a:r>
            <a:r>
              <a:rPr lang="ru-RU" sz="2400" dirty="0"/>
              <a:t>рода база данных, разработанная для оперирования знаниями. База знаний содержит структурированную информацию, покрывающую некоторую область </a:t>
            </a:r>
            <a:r>
              <a:rPr lang="ru-RU" sz="2400" dirty="0" smtClean="0"/>
              <a:t>знаний.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79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СИЭС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86000"/>
            <a:ext cx="10058400" cy="3583094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Ситуационная Инструментальная Экспертная Система </a:t>
            </a:r>
            <a:r>
              <a:rPr lang="ru-RU" sz="2400" dirty="0" smtClean="0"/>
              <a:t> представляет    </a:t>
            </a:r>
            <a:r>
              <a:rPr lang="ru-RU" sz="2400" dirty="0"/>
              <a:t>собой    оболочку   экспертных  систем,   работающих   в   областях  прикладной  статистики и проектирования организационно- технических структур.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10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16726"/>
            <a:ext cx="10058400" cy="36523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Пусть С – Ситуация, содержащаяся в Базе </a:t>
            </a:r>
            <a:r>
              <a:rPr lang="ru-RU" sz="2400" dirty="0"/>
              <a:t>З</a:t>
            </a:r>
            <a:r>
              <a:rPr lang="ru-RU" sz="2400" dirty="0" smtClean="0"/>
              <a:t>наний, В – вопрос, уточняющий информацию, О – ответ на данный вопрос, Р – рекомендация ,подходящая для данного ответа.</a:t>
            </a:r>
          </a:p>
          <a:p>
            <a:r>
              <a:rPr lang="ru-RU" sz="2400" dirty="0" smtClean="0"/>
              <a:t>Тогда </a:t>
            </a:r>
            <a:r>
              <a:rPr lang="ru-RU" sz="2400" dirty="0"/>
              <a:t>м</a:t>
            </a:r>
            <a:r>
              <a:rPr lang="ru-RU" sz="2400" dirty="0" smtClean="0"/>
              <a:t>одель </a:t>
            </a:r>
            <a:r>
              <a:rPr lang="ru-RU" sz="2400" dirty="0"/>
              <a:t>С</a:t>
            </a:r>
            <a:r>
              <a:rPr lang="ru-RU" sz="2400" dirty="0" smtClean="0"/>
              <a:t>итуации </a:t>
            </a:r>
            <a:r>
              <a:rPr lang="ru-RU" sz="2400" dirty="0"/>
              <a:t>имеет вид:</a:t>
            </a:r>
          </a:p>
          <a:p>
            <a:pPr algn="ctr"/>
            <a:r>
              <a:rPr lang="ru-RU" sz="2400" dirty="0"/>
              <a:t>С = &lt; {В}, {O}, {Р} </a:t>
            </a:r>
            <a:r>
              <a:rPr lang="ru-RU" sz="2400" dirty="0" smtClean="0"/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94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Захмана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78182"/>
            <a:ext cx="10058400" cy="379091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Архитектурный каркас для подробного представления всех свойств информационных систем</a:t>
            </a:r>
            <a:endParaRPr lang="ru-RU" sz="2400" dirty="0"/>
          </a:p>
        </p:txBody>
      </p:sp>
      <p:pic>
        <p:nvPicPr>
          <p:cNvPr id="4" name="Рисунок 3" descr="zachman-rows-01">
            <a:hlinkClick r:id="rId2" tooltip="&quot;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72639"/>
            <a:ext cx="9361805" cy="136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4262" y="-8313"/>
            <a:ext cx="10058400" cy="14507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 descr="http://edu.reqcenter.pro/wp-content/uploads/2013/03/zachman.gif">
            <a:hlinkClick r:id="rId2" tooltip="&quot;Архитектурные каркасы (Architecture Framework). Схема Захмана.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3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технологий. Визуализация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509073"/>
              </p:ext>
            </p:extLst>
          </p:nvPr>
        </p:nvGraphicFramePr>
        <p:xfrm>
          <a:off x="1097282" y="1995056"/>
          <a:ext cx="9875518" cy="4197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7954">
                  <a:extLst>
                    <a:ext uri="{9D8B030D-6E8A-4147-A177-3AD203B41FA5}">
                      <a16:colId xmlns:a16="http://schemas.microsoft.com/office/drawing/2014/main" val="702128533"/>
                    </a:ext>
                  </a:extLst>
                </a:gridCol>
                <a:gridCol w="1541597">
                  <a:extLst>
                    <a:ext uri="{9D8B030D-6E8A-4147-A177-3AD203B41FA5}">
                      <a16:colId xmlns:a16="http://schemas.microsoft.com/office/drawing/2014/main" val="2785469107"/>
                    </a:ext>
                  </a:extLst>
                </a:gridCol>
                <a:gridCol w="1320505">
                  <a:extLst>
                    <a:ext uri="{9D8B030D-6E8A-4147-A177-3AD203B41FA5}">
                      <a16:colId xmlns:a16="http://schemas.microsoft.com/office/drawing/2014/main" val="667600047"/>
                    </a:ext>
                  </a:extLst>
                </a:gridCol>
                <a:gridCol w="1543619">
                  <a:extLst>
                    <a:ext uri="{9D8B030D-6E8A-4147-A177-3AD203B41FA5}">
                      <a16:colId xmlns:a16="http://schemas.microsoft.com/office/drawing/2014/main" val="2187350319"/>
                    </a:ext>
                  </a:extLst>
                </a:gridCol>
                <a:gridCol w="1461843">
                  <a:extLst>
                    <a:ext uri="{9D8B030D-6E8A-4147-A177-3AD203B41FA5}">
                      <a16:colId xmlns:a16="http://schemas.microsoft.com/office/drawing/2014/main" val="298718308"/>
                    </a:ext>
                  </a:extLst>
                </a:gridCol>
              </a:tblGrid>
              <a:tr h="517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Критерии 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D3.js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Arbor.js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51118"/>
                  </a:ext>
                </a:extLst>
              </a:tr>
              <a:tr h="517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Оценка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Вес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Оценка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Вес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173546"/>
                  </a:ext>
                </a:extLst>
              </a:tr>
              <a:tr h="10942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Простота установки/настройки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290564"/>
                  </a:ext>
                </a:extLst>
              </a:tr>
              <a:tr h="517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Количество функций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980951"/>
                  </a:ext>
                </a:extLst>
              </a:tr>
              <a:tr h="517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Качество документации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212105"/>
                  </a:ext>
                </a:extLst>
              </a:tr>
              <a:tr h="517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Скорость работы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621120"/>
                  </a:ext>
                </a:extLst>
              </a:tr>
              <a:tr h="517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Итого: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299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249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88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294</Words>
  <Application>Microsoft Office PowerPoint</Application>
  <PresentationFormat>Широкоэкранный</PresentationFormat>
  <Paragraphs>101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Ретро</vt:lpstr>
      <vt:lpstr>Visio.Drawing.15</vt:lpstr>
      <vt:lpstr>КАФЕДРА СИСТЕМНОГО АНАЛИЗА ПРЕЗЕНТАЦИЯ К НАУЧНО-ИССЛЕДОВАТЕЛЬСКОЙ РАБОТЕ НА ТЕМУ:</vt:lpstr>
      <vt:lpstr>Постановка задачи</vt:lpstr>
      <vt:lpstr>Экспертная система</vt:lpstr>
      <vt:lpstr>База знаний </vt:lpstr>
      <vt:lpstr>СИЭС</vt:lpstr>
      <vt:lpstr>Ситуация</vt:lpstr>
      <vt:lpstr>Схема Захмана</vt:lpstr>
      <vt:lpstr>Презентация PowerPoint</vt:lpstr>
      <vt:lpstr>Выбор технологий. Визуализация</vt:lpstr>
      <vt:lpstr>Выбор технологий. База Данных</vt:lpstr>
      <vt:lpstr>Визуализация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Bulat Galiev</dc:creator>
  <cp:lastModifiedBy>Bulat Galiev</cp:lastModifiedBy>
  <cp:revision>20</cp:revision>
  <dcterms:created xsi:type="dcterms:W3CDTF">2016-06-30T19:34:53Z</dcterms:created>
  <dcterms:modified xsi:type="dcterms:W3CDTF">2016-07-01T01:51:57Z</dcterms:modified>
</cp:coreProperties>
</file>