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2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9d0d7888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9d0d78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ed75ccf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99e18c47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999e18c4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99e18c4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99e18c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99d0d788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99d0d78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3189150"/>
            <a:ext cx="4126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b="1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25" y="5216825"/>
            <a:ext cx="9144000" cy="16413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rgbClr val="FFD90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1"/>
          <p:cNvCxnSpPr/>
          <p:nvPr/>
        </p:nvCxnSpPr>
        <p:spPr>
          <a:xfrm>
            <a:off x="734700" y="6310075"/>
            <a:ext cx="7674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1"/>
          <p:cNvCxnSpPr/>
          <p:nvPr/>
        </p:nvCxnSpPr>
        <p:spPr>
          <a:xfrm>
            <a:off x="734700" y="547925"/>
            <a:ext cx="7674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1D1D1B"/>
                </a:solidFill>
              </a:defRPr>
            </a:lvl1pPr>
            <a:lvl2pPr lvl="1">
              <a:buNone/>
              <a:defRPr>
                <a:solidFill>
                  <a:srgbClr val="1D1D1B"/>
                </a:solidFill>
              </a:defRPr>
            </a:lvl2pPr>
            <a:lvl3pPr lvl="2">
              <a:buNone/>
              <a:defRPr>
                <a:solidFill>
                  <a:srgbClr val="1D1D1B"/>
                </a:solidFill>
              </a:defRPr>
            </a:lvl3pPr>
            <a:lvl4pPr lvl="3">
              <a:buNone/>
              <a:defRPr>
                <a:solidFill>
                  <a:srgbClr val="1D1D1B"/>
                </a:solidFill>
              </a:defRPr>
            </a:lvl4pPr>
            <a:lvl5pPr lvl="4">
              <a:buNone/>
              <a:defRPr>
                <a:solidFill>
                  <a:srgbClr val="1D1D1B"/>
                </a:solidFill>
              </a:defRPr>
            </a:lvl5pPr>
            <a:lvl6pPr lvl="5">
              <a:buNone/>
              <a:defRPr>
                <a:solidFill>
                  <a:srgbClr val="1D1D1B"/>
                </a:solidFill>
              </a:defRPr>
            </a:lvl6pPr>
            <a:lvl7pPr lvl="6">
              <a:buNone/>
              <a:defRPr>
                <a:solidFill>
                  <a:srgbClr val="1D1D1B"/>
                </a:solidFill>
              </a:defRPr>
            </a:lvl7pPr>
            <a:lvl8pPr lvl="7">
              <a:buNone/>
              <a:defRPr>
                <a:solidFill>
                  <a:srgbClr val="1D1D1B"/>
                </a:solidFill>
              </a:defRPr>
            </a:lvl8pPr>
            <a:lvl9pPr lvl="8">
              <a:buNone/>
              <a:defRPr>
                <a:solidFill>
                  <a:srgbClr val="1D1D1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ircle">
  <p:cSld name="BLANK_1_1">
    <p:bg>
      <p:bgPr>
        <a:solidFill>
          <a:srgbClr val="FFD9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rk_wood.jpg"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24998" t="0"/>
          <a:stretch/>
        </p:blipFill>
        <p:spPr>
          <a:xfrm>
            <a:off x="1523550" y="380550"/>
            <a:ext cx="6096900" cy="6096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4297650" y="6477452"/>
            <a:ext cx="5487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1D1D1B"/>
                </a:solidFill>
              </a:defRPr>
            </a:lvl1pPr>
            <a:lvl2pPr lvl="1">
              <a:buNone/>
              <a:defRPr>
                <a:solidFill>
                  <a:srgbClr val="1D1D1B"/>
                </a:solidFill>
              </a:defRPr>
            </a:lvl2pPr>
            <a:lvl3pPr lvl="2">
              <a:buNone/>
              <a:defRPr>
                <a:solidFill>
                  <a:srgbClr val="1D1D1B"/>
                </a:solidFill>
              </a:defRPr>
            </a:lvl3pPr>
            <a:lvl4pPr lvl="3">
              <a:buNone/>
              <a:defRPr>
                <a:solidFill>
                  <a:srgbClr val="1D1D1B"/>
                </a:solidFill>
              </a:defRPr>
            </a:lvl4pPr>
            <a:lvl5pPr lvl="4">
              <a:buNone/>
              <a:defRPr>
                <a:solidFill>
                  <a:srgbClr val="1D1D1B"/>
                </a:solidFill>
              </a:defRPr>
            </a:lvl5pPr>
            <a:lvl6pPr lvl="5">
              <a:buNone/>
              <a:defRPr>
                <a:solidFill>
                  <a:srgbClr val="1D1D1B"/>
                </a:solidFill>
              </a:defRPr>
            </a:lvl6pPr>
            <a:lvl7pPr lvl="6">
              <a:buNone/>
              <a:defRPr>
                <a:solidFill>
                  <a:srgbClr val="1D1D1B"/>
                </a:solidFill>
              </a:defRPr>
            </a:lvl7pPr>
            <a:lvl8pPr lvl="7">
              <a:buNone/>
              <a:defRPr>
                <a:solidFill>
                  <a:srgbClr val="1D1D1B"/>
                </a:solidFill>
              </a:defRPr>
            </a:lvl8pPr>
            <a:lvl9pPr lvl="8">
              <a:buNone/>
              <a:defRPr>
                <a:solidFill>
                  <a:srgbClr val="1D1D1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5082150"/>
            <a:ext cx="4126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3112950"/>
            <a:ext cx="4126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806100" y="4831425"/>
            <a:ext cx="75318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61500" y="2882400"/>
            <a:ext cx="66210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Playfair Display"/>
              <a:buChar char="◈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012467"/>
            <a:ext cx="19572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960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3028650" y="5540732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b="0" sz="24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005600" y="1600200"/>
            <a:ext cx="7132800" cy="483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◈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80026" y="1600200"/>
            <a:ext cx="3584100" cy="477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79875" y="1600200"/>
            <a:ext cx="3584100" cy="477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p6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457200" y="1600200"/>
            <a:ext cx="26319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223964" y="1600200"/>
            <a:ext cx="26319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5990727" y="1600200"/>
            <a:ext cx="26319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0" name="Google Shape;40;p7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7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45" name="Google Shape;45;p8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8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" type="body"/>
          </p:nvPr>
        </p:nvSpPr>
        <p:spPr>
          <a:xfrm>
            <a:off x="457200" y="5875073"/>
            <a:ext cx="82296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Font typeface="Playfair Display"/>
              <a:buNone/>
              <a:defRPr i="1" sz="16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/>
        </p:txBody>
      </p:sp>
      <p:cxnSp>
        <p:nvCxnSpPr>
          <p:cNvPr id="50" name="Google Shape;50;p9"/>
          <p:cNvCxnSpPr/>
          <p:nvPr/>
        </p:nvCxnSpPr>
        <p:spPr>
          <a:xfrm>
            <a:off x="3028650" y="5875082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297650" y="6488203"/>
            <a:ext cx="5487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>
            <a:off x="734700" y="6310075"/>
            <a:ext cx="76746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10"/>
          <p:cNvCxnSpPr/>
          <p:nvPr/>
        </p:nvCxnSpPr>
        <p:spPr>
          <a:xfrm>
            <a:off x="734700" y="547925"/>
            <a:ext cx="76746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Droid Sans"/>
              <a:buChar char="◈"/>
              <a:defRPr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Droid Sans"/>
              <a:buChar char="○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Droid Sans"/>
              <a:buChar char="■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●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○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■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●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○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■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jqCkIj6Mre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58125" y="2682350"/>
            <a:ext cx="4126800" cy="10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Police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5484550" y="5438475"/>
            <a:ext cx="33276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14: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PRANITHA SAROJ KARUMANCHI - 24​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GULNOZA KHAKIMOVA - 28​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SUSHMASRI SURAPANENI - 48​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SAI KALYAN VYTLA - 56​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5374739" y="995200"/>
            <a:ext cx="2425918" cy="4867814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 txBox="1"/>
          <p:nvPr>
            <p:ph idx="4294967295" type="body"/>
          </p:nvPr>
        </p:nvSpPr>
        <p:spPr>
          <a:xfrm>
            <a:off x="721900" y="3584875"/>
            <a:ext cx="3837300" cy="22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Notification by message</a:t>
            </a:r>
            <a:endParaRPr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 gets notified when his car noticed or person in the car is not owner.</a:t>
            </a:r>
            <a:endParaRPr sz="1800"/>
          </a:p>
        </p:txBody>
      </p:sp>
      <p:sp>
        <p:nvSpPr>
          <p:cNvPr id="173" name="Google Shape;173;p22"/>
          <p:cNvSpPr/>
          <p:nvPr/>
        </p:nvSpPr>
        <p:spPr>
          <a:xfrm>
            <a:off x="5484357" y="1403387"/>
            <a:ext cx="2217300" cy="3923400"/>
          </a:xfrm>
          <a:prstGeom prst="rect">
            <a:avLst/>
          </a:prstGeom>
          <a:solidFill>
            <a:srgbClr val="F3F3F3">
              <a:alpha val="5346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Place your screenshot here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350" y="1403375"/>
            <a:ext cx="2217300" cy="39234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350" y="1403375"/>
            <a:ext cx="2228755" cy="3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2301375" y="907000"/>
            <a:ext cx="4536817" cy="353196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19050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2487902" y="1093039"/>
            <a:ext cx="4168200" cy="2657100"/>
          </a:xfrm>
          <a:prstGeom prst="rect">
            <a:avLst/>
          </a:prstGeom>
          <a:solidFill>
            <a:srgbClr val="F3F3F3">
              <a:alpha val="5346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Place your screenshot here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82" name="Google Shape;182;p23"/>
          <p:cNvSpPr txBox="1"/>
          <p:nvPr>
            <p:ph idx="4294967295" type="body"/>
          </p:nvPr>
        </p:nvSpPr>
        <p:spPr>
          <a:xfrm>
            <a:off x="721900" y="4852600"/>
            <a:ext cx="7696500" cy="11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Web Application</a:t>
            </a:r>
            <a:endParaRPr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Publicly available web application from where users can mark their cars as stolen.</a:t>
            </a:r>
            <a:endParaRPr sz="1800"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625" y="1093050"/>
            <a:ext cx="4321675" cy="26571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idx="4294967295" type="ctrTitle"/>
          </p:nvPr>
        </p:nvSpPr>
        <p:spPr>
          <a:xfrm>
            <a:off x="729575" y="1759300"/>
            <a:ext cx="7684800" cy="89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Thanks!</a:t>
            </a:r>
            <a:endParaRPr i="1" sz="3000"/>
          </a:p>
        </p:txBody>
      </p:sp>
      <p:sp>
        <p:nvSpPr>
          <p:cNvPr id="189" name="Google Shape;189;p24"/>
          <p:cNvSpPr txBox="1"/>
          <p:nvPr>
            <p:ph idx="4294967295" type="subTitle"/>
          </p:nvPr>
        </p:nvSpPr>
        <p:spPr>
          <a:xfrm>
            <a:off x="729575" y="2491351"/>
            <a:ext cx="7684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b="1" sz="480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3753213" y="550300"/>
            <a:ext cx="1637575" cy="1180450"/>
          </a:xfrm>
          <a:prstGeom prst="flowChartMerge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>
            <p:ph idx="4294967295" type="subTitle"/>
          </p:nvPr>
        </p:nvSpPr>
        <p:spPr>
          <a:xfrm>
            <a:off x="830525" y="4882576"/>
            <a:ext cx="7684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Video: </a:t>
            </a:r>
            <a:r>
              <a:rPr b="1" lang="en" sz="24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/>
              </a:rPr>
              <a:t>Smart Police Demo</a:t>
            </a:r>
            <a:endParaRPr b="1" sz="240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62275" y="1714500"/>
            <a:ext cx="7779900" cy="4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D900"/>
              </a:buClr>
              <a:buSzPts val="1800"/>
              <a:buFont typeface="Droid Sans"/>
              <a:buChar char="●"/>
            </a:pPr>
            <a:r>
              <a:rPr b="1" lang="en" sz="18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The goal of this project is to create an application which will help police and owners to find stolen cars by scanning license plates.​</a:t>
            </a:r>
            <a:endParaRPr b="1" sz="18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1800"/>
              <a:buFont typeface="Droid Sans"/>
              <a:buChar char="●"/>
            </a:pPr>
            <a:r>
              <a:rPr b="1" lang="en" sz="18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Applicating has two modes:​</a:t>
            </a:r>
            <a:endParaRPr b="1" sz="18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1800"/>
              <a:buFont typeface="Droid Sans"/>
              <a:buChar char="❖"/>
            </a:pPr>
            <a:r>
              <a:rPr b="1" lang="en" sz="18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Online – scans license plate number and return whether vehicle was stolen or not​</a:t>
            </a:r>
            <a:endParaRPr b="1" sz="18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1800"/>
              <a:buFont typeface="Droid Sans"/>
              <a:buChar char="❖"/>
            </a:pPr>
            <a:r>
              <a:rPr b="1" lang="en" sz="18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Offline – camera snaps photo of the person in the car and compares it with owner of the car.​</a:t>
            </a:r>
            <a:endParaRPr b="1" sz="18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1800"/>
              <a:buFont typeface="Droid Sans"/>
              <a:buChar char="●"/>
            </a:pPr>
            <a:r>
              <a:rPr b="1" lang="en" sz="18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Then, finally, it is reported to the user, which makes they live more secure. ​</a:t>
            </a:r>
            <a:endParaRPr b="1" sz="18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​</a:t>
            </a:r>
            <a:endParaRPr b="1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200" y="23622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Android and Web Application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Mobile application helps to find stolen cars and report if </a:t>
            </a:r>
            <a:r>
              <a:rPr lang="en" sz="1200"/>
              <a:t>suspicious</a:t>
            </a:r>
            <a:r>
              <a:rPr lang="en" sz="1200"/>
              <a:t> person in the car. Web application is used to report if your car has been stolen.</a:t>
            </a:r>
            <a:endParaRPr sz="1200"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3223964" y="23622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Azure </a:t>
            </a: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Cognitive</a:t>
            </a: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Services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Face API is used to verify that person in the car is owner of the vehicle.</a:t>
            </a:r>
            <a:endParaRPr sz="1200"/>
          </a:p>
        </p:txBody>
      </p:sp>
      <p:sp>
        <p:nvSpPr>
          <p:cNvPr id="82" name="Google Shape;82;p15"/>
          <p:cNvSpPr txBox="1"/>
          <p:nvPr>
            <p:ph idx="3" type="body"/>
          </p:nvPr>
        </p:nvSpPr>
        <p:spPr>
          <a:xfrm>
            <a:off x="5990727" y="23622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Twillio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User gets message notification when stolen car is noticed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57200" y="44196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OpenAL API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Performs license plate scanning to get plate number, color of the vehicle, make etc.</a:t>
            </a:r>
            <a:endParaRPr sz="1200"/>
          </a:p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3223951" y="44196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Firebase, Mongo DB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Database to store data and perform </a:t>
            </a:r>
            <a:r>
              <a:rPr lang="en" sz="1200"/>
              <a:t>authentication</a:t>
            </a:r>
            <a:r>
              <a:rPr lang="en" sz="1200"/>
              <a:t>, </a:t>
            </a:r>
            <a:endParaRPr sz="1200"/>
          </a:p>
        </p:txBody>
      </p:sp>
      <p:sp>
        <p:nvSpPr>
          <p:cNvPr id="85" name="Google Shape;85;p15"/>
          <p:cNvSpPr txBox="1"/>
          <p:nvPr>
            <p:ph idx="3" type="body"/>
          </p:nvPr>
        </p:nvSpPr>
        <p:spPr>
          <a:xfrm>
            <a:off x="5990727" y="44196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Heroku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Deployed </a:t>
            </a:r>
            <a:r>
              <a:rPr lang="en" sz="1200"/>
              <a:t>endpoints</a:t>
            </a:r>
            <a:r>
              <a:rPr lang="en" sz="1200"/>
              <a:t> to Heroku to be able to </a:t>
            </a:r>
            <a:r>
              <a:rPr lang="en" sz="1200"/>
              <a:t>access</a:t>
            </a:r>
            <a:r>
              <a:rPr lang="en" sz="1200"/>
              <a:t> </a:t>
            </a:r>
            <a:r>
              <a:rPr lang="en" sz="1200"/>
              <a:t>Databases</a:t>
            </a:r>
            <a:r>
              <a:rPr lang="en" sz="1200"/>
              <a:t> and </a:t>
            </a:r>
            <a:r>
              <a:rPr lang="en" sz="1200"/>
              <a:t> Twillio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548199" y="2049227"/>
            <a:ext cx="411881" cy="411858"/>
            <a:chOff x="576250" y="4319400"/>
            <a:chExt cx="442075" cy="442050"/>
          </a:xfrm>
        </p:grpSpPr>
        <p:sp>
          <p:nvSpPr>
            <p:cNvPr id="87" name="Google Shape;87;p15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535724" y="4115963"/>
            <a:ext cx="436828" cy="360824"/>
            <a:chOff x="5268225" y="4341925"/>
            <a:chExt cx="468850" cy="387275"/>
          </a:xfrm>
        </p:grpSpPr>
        <p:sp>
          <p:nvSpPr>
            <p:cNvPr id="92" name="Google Shape;92;p15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6043757" y="4055841"/>
            <a:ext cx="501511" cy="481083"/>
            <a:chOff x="5233525" y="4954450"/>
            <a:chExt cx="538275" cy="516350"/>
          </a:xfrm>
        </p:grpSpPr>
        <p:sp>
          <p:nvSpPr>
            <p:cNvPr id="101" name="Google Shape;101;p15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3274989" y="4064342"/>
            <a:ext cx="510595" cy="464080"/>
            <a:chOff x="4556450" y="4963575"/>
            <a:chExt cx="548025" cy="498100"/>
          </a:xfrm>
        </p:grpSpPr>
        <p:sp>
          <p:nvSpPr>
            <p:cNvPr id="113" name="Google Shape;113;p15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5"/>
          <p:cNvSpPr/>
          <p:nvPr/>
        </p:nvSpPr>
        <p:spPr>
          <a:xfrm>
            <a:off x="6124596" y="210061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3315211" y="208626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457200" y="5875073"/>
            <a:ext cx="82296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Architecture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-678" r="-628" t="0"/>
          <a:stretch/>
        </p:blipFill>
        <p:spPr>
          <a:xfrm>
            <a:off x="1143000" y="280675"/>
            <a:ext cx="6858001" cy="51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880025" y="2115775"/>
            <a:ext cx="3584100" cy="4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Online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Snaps a photo of license plate performs scanning to get plate number, color of the vehicle, plate state, make of the vehicle and year.</a:t>
            </a:r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Modes</a:t>
            </a:r>
            <a:endParaRPr/>
          </a:p>
        </p:txBody>
      </p:sp>
      <p:sp>
        <p:nvSpPr>
          <p:cNvPr id="132" name="Google Shape;132;p17"/>
          <p:cNvSpPr txBox="1"/>
          <p:nvPr>
            <p:ph idx="2" type="body"/>
          </p:nvPr>
        </p:nvSpPr>
        <p:spPr>
          <a:xfrm>
            <a:off x="4679875" y="2115775"/>
            <a:ext cx="3584100" cy="4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Offline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Snaps photo of the person in the car and image gets compared against image of the owner, if identity is less than 70% owner gets notification.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5374739" y="995200"/>
            <a:ext cx="2425918" cy="4867814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721900" y="995200"/>
            <a:ext cx="3837300" cy="48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Login Page</a:t>
            </a:r>
            <a:endParaRPr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 can sign up if he does not have an </a:t>
            </a:r>
            <a:r>
              <a:rPr lang="en" sz="1800"/>
              <a:t>account</a:t>
            </a:r>
            <a:r>
              <a:rPr lang="en" sz="1800"/>
              <a:t> yet, also Facebook can be used to login.</a:t>
            </a:r>
            <a:endParaRPr sz="1800"/>
          </a:p>
        </p:txBody>
      </p:sp>
      <p:sp>
        <p:nvSpPr>
          <p:cNvPr id="139" name="Google Shape;139;p18"/>
          <p:cNvSpPr/>
          <p:nvPr/>
        </p:nvSpPr>
        <p:spPr>
          <a:xfrm>
            <a:off x="5484357" y="1403387"/>
            <a:ext cx="2217300" cy="3923400"/>
          </a:xfrm>
          <a:prstGeom prst="rect">
            <a:avLst/>
          </a:prstGeom>
          <a:solidFill>
            <a:srgbClr val="F3F3F3">
              <a:alpha val="5346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Place your screenshot here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350" y="1403375"/>
            <a:ext cx="2217300" cy="3998224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5374739" y="995200"/>
            <a:ext cx="2425918" cy="4867814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idx="4294967295" type="body"/>
          </p:nvPr>
        </p:nvSpPr>
        <p:spPr>
          <a:xfrm>
            <a:off x="721900" y="995200"/>
            <a:ext cx="3837300" cy="48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Main Page</a:t>
            </a:r>
            <a:endParaRPr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Application has two modes: Online and Offline</a:t>
            </a:r>
            <a:endParaRPr sz="1800"/>
          </a:p>
        </p:txBody>
      </p:sp>
      <p:sp>
        <p:nvSpPr>
          <p:cNvPr id="147" name="Google Shape;147;p19"/>
          <p:cNvSpPr/>
          <p:nvPr/>
        </p:nvSpPr>
        <p:spPr>
          <a:xfrm>
            <a:off x="5484357" y="1403387"/>
            <a:ext cx="2217300" cy="3923400"/>
          </a:xfrm>
          <a:prstGeom prst="rect">
            <a:avLst/>
          </a:prstGeom>
          <a:solidFill>
            <a:srgbClr val="F3F3F3">
              <a:alpha val="5346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Place your screenshot here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350" y="1403375"/>
            <a:ext cx="2217301" cy="3979776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5374739" y="995200"/>
            <a:ext cx="2425918" cy="4867814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4294967295" type="body"/>
          </p:nvPr>
        </p:nvSpPr>
        <p:spPr>
          <a:xfrm>
            <a:off x="721900" y="3584875"/>
            <a:ext cx="3837300" cy="22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Online Mode</a:t>
            </a:r>
            <a:endParaRPr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Stolen car was noticed by application which also returns additional information about the car</a:t>
            </a:r>
            <a:endParaRPr sz="1800"/>
          </a:p>
        </p:txBody>
      </p:sp>
      <p:sp>
        <p:nvSpPr>
          <p:cNvPr id="155" name="Google Shape;155;p20"/>
          <p:cNvSpPr/>
          <p:nvPr/>
        </p:nvSpPr>
        <p:spPr>
          <a:xfrm>
            <a:off x="5484357" y="1403387"/>
            <a:ext cx="2217300" cy="3923400"/>
          </a:xfrm>
          <a:prstGeom prst="rect">
            <a:avLst/>
          </a:prstGeom>
          <a:solidFill>
            <a:srgbClr val="F3F3F3">
              <a:alpha val="5346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Place your screenshot here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350" y="1403375"/>
            <a:ext cx="2217300" cy="39234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125" y="761675"/>
            <a:ext cx="3448848" cy="32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5374739" y="995200"/>
            <a:ext cx="2425918" cy="4867814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>
            <p:ph idx="4294967295" type="body"/>
          </p:nvPr>
        </p:nvSpPr>
        <p:spPr>
          <a:xfrm>
            <a:off x="721900" y="3584875"/>
            <a:ext cx="3837300" cy="22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Offline </a:t>
            </a:r>
            <a:r>
              <a:rPr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Mode</a:t>
            </a:r>
            <a:endParaRPr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Person was noticed in the car and application performed face recognition</a:t>
            </a:r>
            <a:endParaRPr sz="1800"/>
          </a:p>
        </p:txBody>
      </p:sp>
      <p:sp>
        <p:nvSpPr>
          <p:cNvPr id="164" name="Google Shape;164;p21"/>
          <p:cNvSpPr/>
          <p:nvPr/>
        </p:nvSpPr>
        <p:spPr>
          <a:xfrm>
            <a:off x="5484357" y="1403387"/>
            <a:ext cx="2217300" cy="3923400"/>
          </a:xfrm>
          <a:prstGeom prst="rect">
            <a:avLst/>
          </a:prstGeom>
          <a:solidFill>
            <a:srgbClr val="F3F3F3">
              <a:alpha val="5346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Place your screenshot here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350" y="1403375"/>
            <a:ext cx="2217300" cy="39234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350" y="1403375"/>
            <a:ext cx="2217300" cy="39234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sper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