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289700"/>
            <a:ext cx="8520600" cy="2052600"/>
          </a:xfrm>
          <a:prstGeom prst="rect">
            <a:avLst/>
          </a:prstGeom>
        </p:spPr>
        <p:txBody>
          <a:bodyPr anchorCtr="0" anchor="b" bIns="91425" lIns="91425" rIns="91425" tIns="91425">
            <a:noAutofit/>
          </a:bodyPr>
          <a:lstStyle/>
          <a:p>
            <a:pPr lvl="0">
              <a:spcBef>
                <a:spcPts val="0"/>
              </a:spcBef>
              <a:buNone/>
            </a:pPr>
            <a:r>
              <a:t/>
            </a:r>
            <a:endParaRPr b="1" sz="2400">
              <a:solidFill>
                <a:srgbClr val="454545"/>
              </a:solidFill>
              <a:latin typeface="Georgia"/>
              <a:ea typeface="Georgia"/>
              <a:cs typeface="Georgia"/>
              <a:sym typeface="Georgia"/>
            </a:endParaRPr>
          </a:p>
          <a:p>
            <a:pPr lvl="0">
              <a:spcBef>
                <a:spcPts val="0"/>
              </a:spcBef>
              <a:buNone/>
            </a:pPr>
            <a:r>
              <a:rPr b="1" lang="en-GB" sz="2400">
                <a:solidFill>
                  <a:srgbClr val="454545"/>
                </a:solidFill>
                <a:latin typeface="Georgia"/>
                <a:ea typeface="Georgia"/>
                <a:cs typeface="Georgia"/>
                <a:sym typeface="Georgia"/>
              </a:rPr>
              <a:t>Hackathon 2017 </a:t>
            </a:r>
          </a:p>
          <a:p>
            <a:pPr lvl="0">
              <a:spcBef>
                <a:spcPts val="0"/>
              </a:spcBef>
              <a:buNone/>
            </a:pPr>
            <a:r>
              <a:rPr b="1" lang="en-GB" sz="2400">
                <a:solidFill>
                  <a:srgbClr val="454545"/>
                </a:solidFill>
                <a:latin typeface="Georgia"/>
                <a:ea typeface="Georgia"/>
                <a:cs typeface="Georgia"/>
                <a:sym typeface="Georgia"/>
              </a:rPr>
              <a:t> Waste Collection Analysis </a:t>
            </a:r>
          </a:p>
        </p:txBody>
      </p:sp>
      <p:sp>
        <p:nvSpPr>
          <p:cNvPr id="55" name="Shape 55"/>
          <p:cNvSpPr txBox="1"/>
          <p:nvPr>
            <p:ph idx="1" type="subTitle"/>
          </p:nvPr>
        </p:nvSpPr>
        <p:spPr>
          <a:xfrm>
            <a:off x="311700" y="2834125"/>
            <a:ext cx="8520600" cy="1224600"/>
          </a:xfrm>
          <a:prstGeom prst="rect">
            <a:avLst/>
          </a:prstGeom>
        </p:spPr>
        <p:txBody>
          <a:bodyPr anchorCtr="0" anchor="t" bIns="91425" lIns="91425" rIns="91425" tIns="91425">
            <a:noAutofit/>
          </a:bodyPr>
          <a:lstStyle/>
          <a:p>
            <a:pPr lvl="0" rtl="0">
              <a:spcBef>
                <a:spcPts val="0"/>
              </a:spcBef>
              <a:buNone/>
            </a:pPr>
            <a:r>
              <a:rPr b="1" lang="en-GB" sz="1400"/>
              <a:t>Team Affinity</a:t>
            </a:r>
          </a:p>
          <a:p>
            <a:pPr lvl="0" rtl="0">
              <a:spcBef>
                <a:spcPts val="0"/>
              </a:spcBef>
              <a:buNone/>
            </a:pPr>
            <a:r>
              <a:rPr lang="en-GB" sz="1400"/>
              <a:t>Ganesh Taduri</a:t>
            </a:r>
          </a:p>
          <a:p>
            <a:pPr lvl="0" rtl="0">
              <a:spcBef>
                <a:spcPts val="0"/>
              </a:spcBef>
              <a:buNone/>
            </a:pPr>
            <a:r>
              <a:rPr lang="en-GB" sz="1400"/>
              <a:t>Gulnoza Khakimova</a:t>
            </a:r>
          </a:p>
          <a:p>
            <a:pPr lvl="0" rtl="0">
              <a:spcBef>
                <a:spcPts val="0"/>
              </a:spcBef>
              <a:buNone/>
            </a:pPr>
            <a:r>
              <a:rPr lang="en-GB" sz="1400"/>
              <a:t>Raghava Kundavajjala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278050"/>
            <a:ext cx="8520600" cy="1011000"/>
          </a:xfrm>
          <a:prstGeom prst="rect">
            <a:avLst/>
          </a:prstGeom>
        </p:spPr>
        <p:txBody>
          <a:bodyPr anchorCtr="0" anchor="b" bIns="91425" lIns="91425" rIns="91425" tIns="91425">
            <a:noAutofit/>
          </a:bodyPr>
          <a:lstStyle/>
          <a:p>
            <a:pPr lvl="0" algn="l">
              <a:spcBef>
                <a:spcPts val="0"/>
              </a:spcBef>
              <a:buNone/>
            </a:pPr>
            <a:r>
              <a:rPr lang="en-GB" sz="3000"/>
              <a:t>Problem Statement and Motivation</a:t>
            </a:r>
          </a:p>
        </p:txBody>
      </p:sp>
      <p:sp>
        <p:nvSpPr>
          <p:cNvPr id="61" name="Shape 61"/>
          <p:cNvSpPr txBox="1"/>
          <p:nvPr>
            <p:ph idx="1" type="subTitle"/>
          </p:nvPr>
        </p:nvSpPr>
        <p:spPr>
          <a:xfrm>
            <a:off x="257050" y="1387925"/>
            <a:ext cx="8520600" cy="2614800"/>
          </a:xfrm>
          <a:prstGeom prst="rect">
            <a:avLst/>
          </a:prstGeom>
        </p:spPr>
        <p:txBody>
          <a:bodyPr anchorCtr="0" anchor="t" bIns="91425" lIns="91425" rIns="91425" tIns="91425">
            <a:noAutofit/>
          </a:bodyPr>
          <a:lstStyle/>
          <a:p>
            <a:pPr indent="-323850" lvl="0" marL="457200" rtl="0" algn="l">
              <a:spcBef>
                <a:spcPts val="0"/>
              </a:spcBef>
              <a:buSzPct val="100000"/>
              <a:buChar char="●"/>
            </a:pPr>
            <a:r>
              <a:rPr lang="en-GB" sz="1500"/>
              <a:t>Waste collection in cities is an everyday task happens at fixed schedules whether containers are full or not, which results in wastage of lots of resources, equipment and human effort. </a:t>
            </a:r>
          </a:p>
          <a:p>
            <a:pPr indent="-323850" lvl="0" marL="457200" rtl="0" algn="l">
              <a:spcBef>
                <a:spcPts val="0"/>
              </a:spcBef>
              <a:buSzPct val="100000"/>
              <a:buChar char="●"/>
            </a:pPr>
            <a:r>
              <a:rPr lang="en-GB" sz="1500"/>
              <a:t>The motivation behind this project  is to develop an application which optimizes the resource management by using smart wireless sensors to collect and report fill-level data. </a:t>
            </a:r>
          </a:p>
          <a:p>
            <a:pPr indent="-323850" lvl="0" marL="457200" rtl="0" algn="l">
              <a:spcBef>
                <a:spcPts val="0"/>
              </a:spcBef>
              <a:buSzPct val="100000"/>
              <a:buChar char="●"/>
            </a:pPr>
            <a:r>
              <a:rPr lang="en-GB" sz="1500"/>
              <a:t>This application provides </a:t>
            </a:r>
          </a:p>
          <a:p>
            <a:pPr indent="-323850" lvl="1" marL="914400" rtl="0" algn="l">
              <a:spcBef>
                <a:spcPts val="0"/>
              </a:spcBef>
              <a:buSzPct val="100000"/>
              <a:buAutoNum type="alphaLcPeriod"/>
            </a:pPr>
            <a:r>
              <a:rPr lang="en-GB" sz="1500"/>
              <a:t>Customers to automate schedule planning,</a:t>
            </a:r>
          </a:p>
          <a:p>
            <a:pPr indent="-323850" lvl="1" marL="914400" rtl="0" algn="l">
              <a:spcBef>
                <a:spcPts val="0"/>
              </a:spcBef>
              <a:buSzPct val="100000"/>
              <a:buAutoNum type="alphaLcPeriod"/>
            </a:pPr>
            <a:r>
              <a:rPr lang="en-GB" sz="1500"/>
              <a:t> Optimize routes,</a:t>
            </a:r>
          </a:p>
          <a:p>
            <a:pPr indent="-323850" lvl="1" marL="914400" rtl="0" algn="l">
              <a:spcBef>
                <a:spcPts val="0"/>
              </a:spcBef>
              <a:buSzPct val="100000"/>
              <a:buAutoNum type="alphaLcPeriod"/>
            </a:pPr>
            <a:r>
              <a:rPr lang="en-GB" sz="1500"/>
              <a:t> Reduce equipment wear and emissions and</a:t>
            </a:r>
          </a:p>
          <a:p>
            <a:pPr indent="-323850" lvl="1" marL="914400" rtl="0" algn="l">
              <a:spcBef>
                <a:spcPts val="0"/>
              </a:spcBef>
              <a:buSzPct val="100000"/>
              <a:buAutoNum type="alphaLcPeriod"/>
            </a:pPr>
            <a:r>
              <a:rPr lang="en-GB" sz="1500"/>
              <a:t> Provide better customer service. </a:t>
            </a:r>
          </a:p>
          <a:p>
            <a:pPr lvl="0" algn="l">
              <a:spcBef>
                <a:spcPts val="0"/>
              </a:spcBef>
              <a:buNone/>
            </a:pPr>
            <a:r>
              <a:rPr lang="en-GB" sz="150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Solution</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sz="1400"/>
              <a:t>We developed a solution to the above problem by implementing Floyd Warshall Algorithm. The proposed solution is as follows.</a:t>
            </a:r>
          </a:p>
          <a:p>
            <a:pPr indent="-317500" lvl="0" marL="457200" rtl="0">
              <a:spcBef>
                <a:spcPts val="0"/>
              </a:spcBef>
              <a:buSzPct val="100000"/>
              <a:buAutoNum type="arabicPeriod"/>
            </a:pPr>
            <a:r>
              <a:rPr lang="en-GB" sz="1400"/>
              <a:t>Represent</a:t>
            </a:r>
            <a:r>
              <a:rPr lang="en-GB" sz="1400"/>
              <a:t> the containers in a city with a Graph G(V,E) where V represents the containers and E represents the route between the containers. Weights on the edges represents the distance between the containers.</a:t>
            </a:r>
          </a:p>
          <a:p>
            <a:pPr indent="-317500" lvl="0" marL="457200" rtl="0">
              <a:spcBef>
                <a:spcPts val="0"/>
              </a:spcBef>
              <a:buSzPct val="100000"/>
              <a:buAutoNum type="arabicPeriod"/>
            </a:pPr>
            <a:r>
              <a:rPr lang="en-GB" sz="1400"/>
              <a:t>By using Floyd </a:t>
            </a:r>
            <a:r>
              <a:rPr lang="en-GB" sz="1400"/>
              <a:t>Warshall</a:t>
            </a:r>
            <a:r>
              <a:rPr lang="en-GB" sz="1400"/>
              <a:t> Algorithm, shortest path from each container to every other possible container is calculated.</a:t>
            </a:r>
          </a:p>
          <a:p>
            <a:pPr indent="-317500" lvl="0" marL="457200" rtl="0">
              <a:spcBef>
                <a:spcPts val="0"/>
              </a:spcBef>
              <a:buSzPct val="100000"/>
              <a:buAutoNum type="arabicPeriod"/>
            </a:pPr>
            <a:r>
              <a:rPr lang="en-GB" sz="1400"/>
              <a:t>The fill level data of container </a:t>
            </a:r>
            <a:r>
              <a:rPr lang="en-GB" sz="1400"/>
              <a:t>received</a:t>
            </a:r>
            <a:r>
              <a:rPr lang="en-GB" sz="1400"/>
              <a:t> by smart wireless </a:t>
            </a:r>
            <a:r>
              <a:rPr lang="en-GB" sz="1400"/>
              <a:t>sensors</a:t>
            </a:r>
            <a:r>
              <a:rPr lang="en-GB" sz="1400"/>
              <a:t> is stored in a graph g(v,e) where v ⊂ V and e ⊂ E.</a:t>
            </a:r>
          </a:p>
          <a:p>
            <a:pPr indent="-317500" lvl="0" marL="457200" rtl="0">
              <a:spcBef>
                <a:spcPts val="0"/>
              </a:spcBef>
              <a:buSzPct val="100000"/>
              <a:buAutoNum type="arabicPeriod"/>
            </a:pPr>
            <a:r>
              <a:rPr lang="en-GB" sz="1400"/>
              <a:t>Now finding shortest path between a source and destination in g(v,e) using the results from Floyd Warshall Algorithm such that the path covers all the nodes in graph g(v,e) ensures that it is the best optimal path possible. </a:t>
            </a:r>
          </a:p>
          <a:p>
            <a:pPr lvl="0" rt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Architecture Diagram</a:t>
            </a:r>
          </a:p>
        </p:txBody>
      </p:sp>
      <p:pic>
        <p:nvPicPr>
          <p:cNvPr id="73" name="Shape 73"/>
          <p:cNvPicPr preferRelativeResize="0"/>
          <p:nvPr/>
        </p:nvPicPr>
        <p:blipFill>
          <a:blip r:embed="rId3">
            <a:alphaModFix/>
          </a:blip>
          <a:stretch>
            <a:fillRect/>
          </a:stretch>
        </p:blipFill>
        <p:spPr>
          <a:xfrm>
            <a:off x="370025" y="1099349"/>
            <a:ext cx="7339400" cy="381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Use case Diagram</a:t>
            </a:r>
          </a:p>
        </p:txBody>
      </p:sp>
      <p:pic>
        <p:nvPicPr>
          <p:cNvPr id="79" name="Shape 79"/>
          <p:cNvPicPr preferRelativeResize="0"/>
          <p:nvPr/>
        </p:nvPicPr>
        <p:blipFill>
          <a:blip r:embed="rId3">
            <a:alphaModFix/>
          </a:blip>
          <a:stretch>
            <a:fillRect/>
          </a:stretch>
        </p:blipFill>
        <p:spPr>
          <a:xfrm>
            <a:off x="641500" y="1048250"/>
            <a:ext cx="7161224" cy="4016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References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GB" sz="1200">
                <a:latin typeface="Georgia"/>
                <a:ea typeface="Georgia"/>
                <a:cs typeface="Georgia"/>
                <a:sym typeface="Georgia"/>
              </a:rPr>
              <a:t>[1] http://www.cs.umd.edu/~meesh/351/mount/lectures/lect24-floyd-warshall.pdf</a:t>
            </a:r>
          </a:p>
          <a:p>
            <a:pPr lvl="0">
              <a:spcBef>
                <a:spcPts val="0"/>
              </a:spcBef>
              <a:buClr>
                <a:schemeClr val="dk1"/>
              </a:buClr>
              <a:buSzPct val="91666"/>
              <a:buFont typeface="Arial"/>
              <a:buNone/>
            </a:pPr>
            <a:r>
              <a:rPr lang="en-GB" sz="1200">
                <a:latin typeface="Georgia"/>
                <a:ea typeface="Georgia"/>
                <a:cs typeface="Georgia"/>
                <a:sym typeface="Georgia"/>
              </a:rPr>
              <a:t>[2] https://data.kcmo.org/	</a:t>
            </a:r>
          </a:p>
          <a:p>
            <a:pPr lvl="0">
              <a:spcBef>
                <a:spcPts val="0"/>
              </a:spcBef>
              <a:buClr>
                <a:schemeClr val="dk1"/>
              </a:buClr>
              <a:buSzPct val="91666"/>
              <a:buFont typeface="Arial"/>
              <a:buNone/>
            </a:pPr>
            <a:r>
              <a:rPr lang="en-GB" sz="1200">
                <a:latin typeface="Georgia"/>
                <a:ea typeface="Georgia"/>
                <a:cs typeface="Georgia"/>
                <a:sym typeface="Georgia"/>
              </a:rPr>
              <a:t>[3] http://www.enevo.com/</a:t>
            </a:r>
          </a:p>
          <a:p>
            <a:pPr lvl="0">
              <a:spcBef>
                <a:spcPts val="0"/>
              </a:spcBef>
              <a:buClr>
                <a:schemeClr val="dk1"/>
              </a:buClr>
              <a:buSzPct val="91666"/>
              <a:buFont typeface="Arial"/>
              <a:buNone/>
            </a:pPr>
            <a:r>
              <a:rPr lang="en-GB" sz="1200">
                <a:latin typeface="Georgia"/>
                <a:ea typeface="Georgia"/>
                <a:cs typeface="Georgia"/>
                <a:sym typeface="Georgia"/>
              </a:rPr>
              <a:t>[4] https://www.youtube.com/watch?v=VE9XIhif6oE</a:t>
            </a:r>
          </a:p>
          <a:p>
            <a:pPr lvl="0">
              <a:spcBef>
                <a:spcPts val="0"/>
              </a:spcBef>
              <a:buClr>
                <a:schemeClr val="dk1"/>
              </a:buClr>
              <a:buSzPct val="91666"/>
              <a:buFont typeface="Arial"/>
              <a:buNone/>
            </a:pPr>
            <a:r>
              <a:rPr lang="en-GB" sz="1200">
                <a:latin typeface="Georgia"/>
                <a:ea typeface="Georgia"/>
                <a:cs typeface="Georgia"/>
                <a:sym typeface="Georgia"/>
              </a:rPr>
              <a:t>[5] http://www.gtkmm.org/en/</a:t>
            </a:r>
          </a:p>
          <a:p>
            <a:pPr lvl="0">
              <a:spcBef>
                <a:spcPts val="0"/>
              </a:spcBef>
              <a:buClr>
                <a:schemeClr val="dk1"/>
              </a:buClr>
              <a:buSzPct val="91666"/>
              <a:buFont typeface="Arial"/>
              <a:buNone/>
            </a:pPr>
            <a:r>
              <a:rPr lang="en-GB"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