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handoutMasterIdLst>
    <p:handoutMasterId r:id="rId37"/>
  </p:handoutMasterIdLst>
  <p:sldIdLst>
    <p:sldId id="277" r:id="rId3"/>
    <p:sldId id="278" r:id="rId4"/>
    <p:sldId id="330" r:id="rId5"/>
    <p:sldId id="300" r:id="rId6"/>
    <p:sldId id="301" r:id="rId7"/>
    <p:sldId id="322" r:id="rId8"/>
    <p:sldId id="323" r:id="rId9"/>
    <p:sldId id="283" r:id="rId10"/>
    <p:sldId id="282" r:id="rId11"/>
    <p:sldId id="284" r:id="rId12"/>
    <p:sldId id="299" r:id="rId13"/>
    <p:sldId id="285" r:id="rId14"/>
    <p:sldId id="286" r:id="rId15"/>
    <p:sldId id="320" r:id="rId16"/>
    <p:sldId id="302" r:id="rId17"/>
    <p:sldId id="305" r:id="rId18"/>
    <p:sldId id="316" r:id="rId19"/>
    <p:sldId id="314" r:id="rId20"/>
    <p:sldId id="303" r:id="rId21"/>
    <p:sldId id="307" r:id="rId22"/>
    <p:sldId id="317" r:id="rId23"/>
    <p:sldId id="321" r:id="rId24"/>
    <p:sldId id="304" r:id="rId25"/>
    <p:sldId id="308" r:id="rId26"/>
    <p:sldId id="309" r:id="rId27"/>
    <p:sldId id="318" r:id="rId28"/>
    <p:sldId id="311" r:id="rId29"/>
    <p:sldId id="331" r:id="rId30"/>
    <p:sldId id="329" r:id="rId31"/>
    <p:sldId id="325" r:id="rId32"/>
    <p:sldId id="326" r:id="rId33"/>
    <p:sldId id="327" r:id="rId34"/>
    <p:sldId id="328" r:id="rId35"/>
    <p:sldId id="312" r:id="rId36"/>
  </p:sldIdLst>
  <p:sldSz cx="12192000" cy="6858000"/>
  <p:notesSz cx="6858000" cy="9144000"/>
  <p:embeddedFontLst>
    <p:embeddedFont>
      <p:font typeface="나눔스퀘어" panose="020B0600000101010101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고딕 ExtraBold" panose="020B0600000101010101" charset="-127"/>
      <p:bold r:id="rId41"/>
    </p:embeddedFont>
    <p:embeddedFont>
      <p:font typeface="나눔스퀘어 Bold" panose="020B0600000101010101" charset="-127"/>
      <p:bold r:id="rId42"/>
    </p:embeddedFont>
    <p:embeddedFont>
      <p:font typeface="나눔바른펜" panose="020B0600000101010101" charset="-127"/>
      <p:regular r:id="rId43"/>
      <p:bold r:id="rId44"/>
    </p:embeddedFont>
    <p:embeddedFont>
      <p:font typeface="나눔스퀘어 ExtraBold" panose="020B0600000101010101" charset="-127"/>
      <p:bold r:id="rId45"/>
    </p:embeddedFont>
    <p:embeddedFont>
      <p:font typeface="나눔고딕" panose="020B0600000101010101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CF5F5"/>
    <a:srgbClr val="333F50"/>
    <a:srgbClr val="FFFFFF"/>
    <a:srgbClr val="CD323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A9E3-B2AD-446C-AD30-739F3190F26E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8F66-94D0-41DE-AB4F-0381EDEF2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7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7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7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94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8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5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43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73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1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9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C0EE-E522-4B1F-898B-1085FB547A18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flipH="1">
            <a:off x="4572000" y="-2"/>
            <a:ext cx="7620000" cy="6858002"/>
          </a:xfrm>
          <a:prstGeom prst="rtTriangle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flipH="1">
            <a:off x="724828" y="845574"/>
            <a:ext cx="45719" cy="24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7687" y="1061292"/>
            <a:ext cx="5649303" cy="144655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장애인을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위한</a:t>
            </a:r>
            <a:endParaRPr kumimoji="0" lang="en-US" altLang="ko-KR" sz="44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발음교정 어플리케이션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406" y="2432183"/>
            <a:ext cx="6530955" cy="95410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Pronunciation Correctness Application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the </a:t>
            </a:r>
            <a:r>
              <a:rPr lang="en-US" altLang="ko-KR" sz="280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speech disabled 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305" y="841880"/>
            <a:ext cx="14462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종합설계제안서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4359" y="5761828"/>
            <a:ext cx="3884397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2012152017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변하린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2014150019</a:t>
            </a:r>
            <a:r>
              <a:rPr kumimoji="0" lang="en-US" altLang="ko-KR" b="0" i="0" u="none" strike="noStrike" kern="1200" cap="none" spc="0" normalizeH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b="0" i="0" u="none" strike="noStrike" kern="1200" cap="none" spc="0" normalizeH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안은정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lang="en-US" altLang="ko-KR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r>
              <a:rPr lang="en-US" altLang="ko-KR" baseline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2014150040 </a:t>
            </a:r>
            <a:r>
              <a:rPr lang="ko-KR" altLang="en-US" baseline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한미희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kumimoji="0" lang="ko-KR" altLang="en-US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19073389">
            <a:off x="9786004" y="1332179"/>
            <a:ext cx="2117887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i="1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내마음이들리니</a:t>
            </a:r>
            <a:endParaRPr kumimoji="0" lang="ko-KR" altLang="en-US" sz="2800" b="1" i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6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-7262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80934" y="6125534"/>
            <a:ext cx="7926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모음환경에 따른 자음 순으로 교육을 진행</a:t>
            </a:r>
            <a:r>
              <a:rPr lang="en-US" altLang="ko-KR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충분한 연습을 할 수 있는 퀴즈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34003" y="6126239"/>
            <a:ext cx="6424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 형태로 비장애인들이 발음교정을 위한 다양한 컨텐츠 제공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34003" y="6126239"/>
            <a:ext cx="6424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 형태로 비장애인들이 발음교정을 위한 다양한 컨텐츠 제공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7484" y="1037064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7226" y="4189560"/>
            <a:ext cx="3041841" cy="156504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0428" y="1406396"/>
            <a:ext cx="3041841" cy="2470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419990" y="1577057"/>
            <a:ext cx="2952328" cy="199107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419990" y="4350610"/>
            <a:ext cx="2880320" cy="86409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419990" y="1207725"/>
            <a:ext cx="6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42757" y="1037064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19990" y="3981278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1949" y="160102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Spectrogrem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4117" y="161381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I/O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11949" y="243922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40707" y="2457697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Mic</a:t>
            </a:r>
            <a:r>
              <a:rPr lang="en-US" altLang="ko-KR" sz="1200" dirty="0">
                <a:solidFill>
                  <a:schemeClr val="tx1"/>
                </a:solidFill>
              </a:rPr>
              <a:t> Record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70755" y="4388421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Video Record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3333" y="4377766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I/O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8770" y="515780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GIF Extract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86171" y="515780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Extract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11949" y="3256109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64006" y="192583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I/O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076174" y="192583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 Interface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64006" y="2753685"/>
            <a:ext cx="1116124" cy="59336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Spectrogrem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Analysis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076174" y="455405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cxnSpLocks/>
          </p:cNvCxnSpPr>
          <p:nvPr/>
        </p:nvCxnSpPr>
        <p:spPr>
          <a:xfrm flipV="1">
            <a:off x="4730995" y="4845621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4816205" y="2145513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7996054" y="2439061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</p:cNvCxnSpPr>
          <p:nvPr/>
        </p:nvCxnSpPr>
        <p:spPr>
          <a:xfrm flipV="1">
            <a:off x="3525814" y="4845621"/>
            <a:ext cx="664662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3628073" y="1736657"/>
            <a:ext cx="37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</p:cNvCxnSpPr>
          <p:nvPr/>
        </p:nvCxnSpPr>
        <p:spPr>
          <a:xfrm flipV="1">
            <a:off x="9796254" y="2416501"/>
            <a:ext cx="0" cy="2137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>
            <a:off x="9436214" y="2416500"/>
            <a:ext cx="0" cy="2137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</p:cNvCxnSpPr>
          <p:nvPr/>
        </p:nvCxnSpPr>
        <p:spPr>
          <a:xfrm flipV="1">
            <a:off x="8212078" y="2383038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 flipV="1">
            <a:off x="3506859" y="4845621"/>
            <a:ext cx="792088" cy="312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V="1">
            <a:off x="2942223" y="4845621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3520061" y="2896425"/>
            <a:ext cx="520646" cy="3596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3376045" y="2071018"/>
            <a:ext cx="827633" cy="386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</p:cNvCxnSpPr>
          <p:nvPr/>
        </p:nvCxnSpPr>
        <p:spPr>
          <a:xfrm flipH="1">
            <a:off x="8661657" y="2265274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</p:cNvCxnSpPr>
          <p:nvPr/>
        </p:nvCxnSpPr>
        <p:spPr>
          <a:xfrm>
            <a:off x="8680130" y="2141645"/>
            <a:ext cx="377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>
            <a:off x="5536285" y="1728668"/>
            <a:ext cx="1777988" cy="32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 flipH="1" flipV="1">
            <a:off x="5517812" y="1953254"/>
            <a:ext cx="1796461" cy="3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</p:cNvCxnSpPr>
          <p:nvPr/>
        </p:nvCxnSpPr>
        <p:spPr>
          <a:xfrm flipV="1">
            <a:off x="5115497" y="2177840"/>
            <a:ext cx="2436137" cy="2439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7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7484" y="1037064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29229" y="1771150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8819" y="2916251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65634" y="2906217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Recorder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34908" y="2888779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4182" y="2916251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STT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꺾인 연결선 11"/>
          <p:cNvCxnSpPr/>
          <p:nvPr/>
        </p:nvCxnSpPr>
        <p:spPr>
          <a:xfrm rot="5400000" flipH="1" flipV="1">
            <a:off x="5851860" y="-919584"/>
            <a:ext cx="380857" cy="72908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687694" y="2535393"/>
            <a:ext cx="0" cy="37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0" idx="2"/>
          </p:cNvCxnSpPr>
          <p:nvPr/>
        </p:nvCxnSpPr>
        <p:spPr>
          <a:xfrm>
            <a:off x="6087291" y="2228351"/>
            <a:ext cx="0" cy="289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769545" y="2888780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Extraction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83477" y="2888779"/>
            <a:ext cx="1349712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Spectrogram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6851" y="364335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 loader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26851" y="429143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 downloader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982835" y="337345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0" idx="1"/>
          </p:cNvCxnSpPr>
          <p:nvPr/>
        </p:nvCxnSpPr>
        <p:spPr>
          <a:xfrm>
            <a:off x="1982835" y="382337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991219" y="447145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471667" y="364335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Audio Record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71667" y="429143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Video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Record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9327651" y="337345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5" idx="1"/>
          </p:cNvCxnSpPr>
          <p:nvPr/>
        </p:nvCxnSpPr>
        <p:spPr>
          <a:xfrm>
            <a:off x="9327651" y="382337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36035" y="447145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39019" y="364335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STT Loader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3495003" y="3373452"/>
            <a:ext cx="0" cy="449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50" idx="1"/>
          </p:cNvCxnSpPr>
          <p:nvPr/>
        </p:nvCxnSpPr>
        <p:spPr>
          <a:xfrm>
            <a:off x="3495003" y="382337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1177" y="361573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 Extraction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61177" y="426381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Audio Extraction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4917161" y="334583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4" idx="1"/>
          </p:cNvCxnSpPr>
          <p:nvPr/>
        </p:nvCxnSpPr>
        <p:spPr>
          <a:xfrm>
            <a:off x="4917161" y="379575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925545" y="444383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19339" y="362434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Parsing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9339" y="427242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I/O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3" name="직선 연결선 62"/>
          <p:cNvCxnSpPr>
            <a:cxnSpLocks/>
          </p:cNvCxnSpPr>
          <p:nvPr/>
        </p:nvCxnSpPr>
        <p:spPr>
          <a:xfrm>
            <a:off x="6375323" y="3354442"/>
            <a:ext cx="8384" cy="111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60" idx="1"/>
          </p:cNvCxnSpPr>
          <p:nvPr/>
        </p:nvCxnSpPr>
        <p:spPr>
          <a:xfrm>
            <a:off x="6375323" y="380436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383707" y="445244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031506" y="3624348"/>
            <a:ext cx="1051533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Spectrogram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Loader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031507" y="4272420"/>
            <a:ext cx="1051532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Spectrogram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7887491" y="335444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  <a:endCxn id="66" idx="1"/>
          </p:cNvCxnSpPr>
          <p:nvPr/>
        </p:nvCxnSpPr>
        <p:spPr>
          <a:xfrm>
            <a:off x="7887491" y="3804368"/>
            <a:ext cx="144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</p:cNvCxnSpPr>
          <p:nvPr/>
        </p:nvCxnSpPr>
        <p:spPr>
          <a:xfrm>
            <a:off x="7887491" y="445244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862244" y="2540410"/>
            <a:ext cx="0" cy="37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38" idx="0"/>
          </p:cNvCxnSpPr>
          <p:nvPr/>
        </p:nvCxnSpPr>
        <p:spPr>
          <a:xfrm>
            <a:off x="5327607" y="2540410"/>
            <a:ext cx="0" cy="34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792970" y="2540411"/>
            <a:ext cx="0" cy="348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241393" y="2535393"/>
            <a:ext cx="0" cy="33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9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9" descr="C:\Users\Administrator\Desktop\Noun Project 검색_files\82993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09" y="3650320"/>
            <a:ext cx="1035305" cy="10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Administrator\Desktop\samsung-galaxy_659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29" y="3567613"/>
            <a:ext cx="1334895" cy="12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5117786" y="3696574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00678" y="3668577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887788" y="3678574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Cloud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25492" y="478450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92416" y="482432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68715" y="3995862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397706" y="4025206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269914" y="4025206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152806" y="4033094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753690" y="4301016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455867" y="4275512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66378" y="4284534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53488" y="4284535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24"/>
          <p:cNvCxnSpPr>
            <a:cxnSpLocks/>
          </p:cNvCxnSpPr>
          <p:nvPr/>
        </p:nvCxnSpPr>
        <p:spPr>
          <a:xfrm rot="16200000" flipH="1" flipV="1">
            <a:off x="6618232" y="950619"/>
            <a:ext cx="130592" cy="5140678"/>
          </a:xfrm>
          <a:prstGeom prst="bentConnector4">
            <a:avLst>
              <a:gd name="adj1" fmla="val -364291"/>
              <a:gd name="adj2" fmla="val 999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5800" y="3681103"/>
            <a:ext cx="51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6917" y="4301929"/>
            <a:ext cx="51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수신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사각형 설명선 67"/>
          <p:cNvSpPr/>
          <p:nvPr/>
        </p:nvSpPr>
        <p:spPr>
          <a:xfrm flipV="1">
            <a:off x="3347602" y="5244181"/>
            <a:ext cx="1252322" cy="47278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17586" y="5292231"/>
            <a:ext cx="1291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GIF, DB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사각형 설명선 67"/>
          <p:cNvSpPr/>
          <p:nvPr/>
        </p:nvSpPr>
        <p:spPr>
          <a:xfrm rot="10800000" flipV="1">
            <a:off x="5766794" y="2109570"/>
            <a:ext cx="1252322" cy="61264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35340" y="2292782"/>
            <a:ext cx="1185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GIF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전송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991" y="1053768"/>
            <a:ext cx="26629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 </a:t>
            </a:r>
            <a:r>
              <a:rPr lang="en-US" altLang="ko-KR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1 - </a:t>
            </a:r>
            <a:r>
              <a:rPr lang="ko-KR" altLang="en-US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연습하기</a:t>
            </a:r>
            <a:endParaRPr lang="en-US" altLang="ko-KR" sz="2400" b="1" i="1" cap="none" spc="0" dirty="0">
              <a:ln w="0"/>
              <a:solidFill>
                <a:srgbClr val="333F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991" y="1616821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 설명선 69"/>
          <p:cNvSpPr/>
          <p:nvPr/>
        </p:nvSpPr>
        <p:spPr>
          <a:xfrm flipV="1">
            <a:off x="5076810" y="4964771"/>
            <a:ext cx="1252322" cy="747383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6810" y="5064694"/>
            <a:ext cx="1462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스펙트로그램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음성파일 분석</a:t>
            </a:r>
            <a:r>
              <a:rPr lang="en-US" altLang="ko-KR" sz="1100" dirty="0"/>
              <a:t>Android-DB </a:t>
            </a:r>
            <a:r>
              <a:rPr lang="ko-KR" altLang="en-US" sz="1100" dirty="0"/>
              <a:t>연결</a:t>
            </a:r>
            <a:endParaRPr lang="en-US" altLang="ko-KR" sz="1100" dirty="0"/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 설명선 73"/>
          <p:cNvSpPr/>
          <p:nvPr/>
        </p:nvSpPr>
        <p:spPr>
          <a:xfrm flipV="1">
            <a:off x="7001166" y="4848190"/>
            <a:ext cx="1252322" cy="70238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60728" y="4944099"/>
            <a:ext cx="12696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연습에서 활용 할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파일경로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70638" y="5115107"/>
            <a:ext cx="2790502" cy="1053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&lt;Text</a:t>
            </a:r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카테고리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조회수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좋아요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싫어요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</a:rPr>
              <a:t> 비밀번호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교육을 위한 텍스트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파일경로</a:t>
            </a:r>
          </a:p>
        </p:txBody>
      </p:sp>
    </p:spTree>
    <p:extLst>
      <p:ext uri="{BB962C8B-B14F-4D97-AF65-F5344CB8AC3E}">
        <p14:creationId xmlns:p14="http://schemas.microsoft.com/office/powerpoint/2010/main" val="274266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1793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954661" y="121928"/>
            <a:ext cx="2160270" cy="445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연습하기 기능 실행</a:t>
            </a:r>
          </a:p>
        </p:txBody>
      </p:sp>
      <p:sp>
        <p:nvSpPr>
          <p:cNvPr id="61" name="순서도: 준비 60"/>
          <p:cNvSpPr/>
          <p:nvPr/>
        </p:nvSpPr>
        <p:spPr>
          <a:xfrm>
            <a:off x="4935611" y="783855"/>
            <a:ext cx="2198370" cy="532507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화면에 단어 및 애니메이션 제시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021336" y="1573537"/>
            <a:ext cx="2045970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카메라 오픈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011811" y="2322201"/>
            <a:ext cx="2045970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발음 애니메이션 재생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011811" y="3098877"/>
            <a:ext cx="2045970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카메라와 애니메이션을 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통해 연습 실시</a:t>
            </a:r>
          </a:p>
        </p:txBody>
      </p:sp>
      <p:sp>
        <p:nvSpPr>
          <p:cNvPr id="65" name="순서도: 판단 64"/>
          <p:cNvSpPr/>
          <p:nvPr/>
        </p:nvSpPr>
        <p:spPr>
          <a:xfrm>
            <a:off x="4722721" y="3877745"/>
            <a:ext cx="2697480" cy="514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옆모습 가이드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애니메이션 재생</a:t>
            </a:r>
          </a:p>
        </p:txBody>
      </p:sp>
      <p:sp>
        <p:nvSpPr>
          <p:cNvPr id="66" name="순서도: 판단 65"/>
          <p:cNvSpPr/>
          <p:nvPr/>
        </p:nvSpPr>
        <p:spPr>
          <a:xfrm>
            <a:off x="4789649" y="4656613"/>
            <a:ext cx="2697480" cy="514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애니메이션 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재생</a:t>
            </a:r>
          </a:p>
        </p:txBody>
      </p:sp>
      <p:sp>
        <p:nvSpPr>
          <p:cNvPr id="67" name="순서도: 판단 66"/>
          <p:cNvSpPr/>
          <p:nvPr/>
        </p:nvSpPr>
        <p:spPr>
          <a:xfrm>
            <a:off x="4789649" y="5455242"/>
            <a:ext cx="2697480" cy="514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다음단어로 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넘어감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화살표 연결선 67"/>
          <p:cNvCxnSpPr>
            <a:cxnSpLocks/>
            <a:endCxn id="61" idx="0"/>
          </p:cNvCxnSpPr>
          <p:nvPr/>
        </p:nvCxnSpPr>
        <p:spPr>
          <a:xfrm>
            <a:off x="6034796" y="567698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/>
          <p:cNvCxnSpPr>
            <a:cxnSpLocks/>
          </p:cNvCxnSpPr>
          <p:nvPr/>
        </p:nvCxnSpPr>
        <p:spPr>
          <a:xfrm flipV="1">
            <a:off x="7592844" y="3781547"/>
            <a:ext cx="1175816" cy="359930"/>
          </a:xfrm>
          <a:prstGeom prst="bentConnector3">
            <a:avLst>
              <a:gd name="adj1" fmla="val 1002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768822" y="3299471"/>
            <a:ext cx="2045970" cy="468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애니메이션 재생</a:t>
            </a:r>
          </a:p>
        </p:txBody>
      </p:sp>
      <p:cxnSp>
        <p:nvCxnSpPr>
          <p:cNvPr id="71" name="연결선: 꺾임 70"/>
          <p:cNvCxnSpPr>
            <a:cxnSpLocks/>
          </p:cNvCxnSpPr>
          <p:nvPr/>
        </p:nvCxnSpPr>
        <p:spPr>
          <a:xfrm rot="10800000">
            <a:off x="7237574" y="2600334"/>
            <a:ext cx="1498104" cy="699137"/>
          </a:xfrm>
          <a:prstGeom prst="bentConnector3">
            <a:avLst>
              <a:gd name="adj1" fmla="val 5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/>
          <p:cNvCxnSpPr>
            <a:cxnSpLocks/>
          </p:cNvCxnSpPr>
          <p:nvPr/>
        </p:nvCxnSpPr>
        <p:spPr>
          <a:xfrm rot="10800000">
            <a:off x="4663400" y="2523867"/>
            <a:ext cx="12700" cy="2475169"/>
          </a:xfrm>
          <a:prstGeom prst="bentConnector4">
            <a:avLst>
              <a:gd name="adj1" fmla="val 11324055"/>
              <a:gd name="adj2" fmla="val 1000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/>
          <p:cNvCxnSpPr>
            <a:cxnSpLocks/>
          </p:cNvCxnSpPr>
          <p:nvPr/>
        </p:nvCxnSpPr>
        <p:spPr>
          <a:xfrm rot="16200000" flipV="1">
            <a:off x="7313980" y="1189284"/>
            <a:ext cx="4538924" cy="4507342"/>
          </a:xfrm>
          <a:prstGeom prst="bentConnector3">
            <a:avLst>
              <a:gd name="adj1" fmla="val 100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H="1" flipV="1">
            <a:off x="7682919" y="5712417"/>
            <a:ext cx="4154194" cy="10478"/>
          </a:xfrm>
          <a:prstGeom prst="line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cxnSpLocks/>
          </p:cNvCxnSpPr>
          <p:nvPr/>
        </p:nvCxnSpPr>
        <p:spPr>
          <a:xfrm>
            <a:off x="6034796" y="1316362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cxnSpLocks/>
          </p:cNvCxnSpPr>
          <p:nvPr/>
        </p:nvCxnSpPr>
        <p:spPr>
          <a:xfrm>
            <a:off x="6065421" y="2087887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>
            <a:off x="6065421" y="2836551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cxnSpLocks/>
          </p:cNvCxnSpPr>
          <p:nvPr/>
        </p:nvCxnSpPr>
        <p:spPr>
          <a:xfrm>
            <a:off x="6084471" y="3613227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cxnSpLocks/>
          </p:cNvCxnSpPr>
          <p:nvPr/>
        </p:nvCxnSpPr>
        <p:spPr>
          <a:xfrm>
            <a:off x="6096166" y="4392095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cxnSpLocks/>
          </p:cNvCxnSpPr>
          <p:nvPr/>
        </p:nvCxnSpPr>
        <p:spPr>
          <a:xfrm>
            <a:off x="6096166" y="5170963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058254" y="6249640"/>
            <a:ext cx="2160270" cy="445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연습하기 기능 종료</a:t>
            </a:r>
          </a:p>
        </p:txBody>
      </p:sp>
      <p:cxnSp>
        <p:nvCxnSpPr>
          <p:cNvPr id="82" name="직선 화살표 연결선 81"/>
          <p:cNvCxnSpPr>
            <a:cxnSpLocks/>
          </p:cNvCxnSpPr>
          <p:nvPr/>
        </p:nvCxnSpPr>
        <p:spPr>
          <a:xfrm>
            <a:off x="6151411" y="5969592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88192" y="5303805"/>
            <a:ext cx="4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88364" y="5162041"/>
            <a:ext cx="73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02324" y="5962805"/>
            <a:ext cx="73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99884" y="4355433"/>
            <a:ext cx="73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31843" y="4646669"/>
            <a:ext cx="4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20201" y="3800445"/>
            <a:ext cx="4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플로우차트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5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1815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08" y="446906"/>
            <a:ext cx="6627772" cy="59641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7484" y="856352"/>
            <a:ext cx="194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클래스다이어그램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86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1881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74562"/>
              </p:ext>
            </p:extLst>
          </p:nvPr>
        </p:nvGraphicFramePr>
        <p:xfrm>
          <a:off x="2934273" y="733132"/>
          <a:ext cx="3854058" cy="2615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loadSounds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function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loadSounds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obj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context,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soundMap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callback)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 개 또는 그 이상의 음성 파일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가져오는 것을 도와주는 함수이다</a:t>
                      </a:r>
                      <a:r>
                        <a:rPr lang="en-US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loadSounds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(this,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this.context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{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buffer: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this.filename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},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this.setupVisual.bind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(this));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89264"/>
              </p:ext>
            </p:extLst>
          </p:nvPr>
        </p:nvGraphicFramePr>
        <p:xfrm>
          <a:off x="7481174" y="733131"/>
          <a:ext cx="3854058" cy="2615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67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Spectrogram()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function Spectrogram(filename, selector, options)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스펙트로그</a:t>
                      </a:r>
                      <a:r>
                        <a:rPr lang="ko-KR" altLang="en-US" sz="14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램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클래스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 분석을 위 해 설정하는 함수이고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loadSounds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함수를 사용하여 음성들을 가져온다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Spectrogram.prototype.process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= function(e)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01317"/>
              </p:ext>
            </p:extLst>
          </p:nvPr>
        </p:nvGraphicFramePr>
        <p:xfrm>
          <a:off x="2934273" y="4040350"/>
          <a:ext cx="3854058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3028019816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3947879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BufferLoader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function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BufferLoader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(context,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urlList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callback)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6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8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음성파일이 동작하는 클래스이다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BufferLoader.prototype.loadBuffer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= function(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155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81977"/>
              </p:ext>
            </p:extLst>
          </p:nvPr>
        </p:nvGraphicFramePr>
        <p:xfrm>
          <a:off x="7481174" y="4040350"/>
          <a:ext cx="3854058" cy="272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get(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byte</a:t>
                      </a:r>
                      <a:r>
                        <a:rPr lang="en-US" altLang="ko-KR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[] get(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final </a:t>
                      </a:r>
                      <a:r>
                        <a:rPr lang="en-US" altLang="ko-KR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 </a:t>
                      </a:r>
                      <a:r>
                        <a:rPr lang="en-US" altLang="ko-KR" sz="14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urlString</a:t>
                      </a:r>
                      <a:r>
                        <a:rPr lang="en-US" altLang="ko-KR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</a:p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성공시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IOUtils.</a:t>
                      </a:r>
                      <a:r>
                        <a:rPr lang="en-US" altLang="ko-KR" sz="1400" i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toByteArray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연결을 통해 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GIF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파일을 다운받을 때 사용하는 함수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URL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파라메터로 받아 해당 경로의 파일 스트림을 </a:t>
                      </a:r>
                      <a:r>
                        <a:rPr lang="en-US" altLang="ko-KR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byteArray</a:t>
                      </a:r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변환하여 </a:t>
                      </a:r>
                      <a:r>
                        <a:rPr lang="ko-KR" altLang="en-US" sz="14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리턴해준다</a:t>
                      </a:r>
                      <a:r>
                        <a:rPr lang="en-US" altLang="ko-KR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ByteArrayHttpClient.</a:t>
                      </a:r>
                      <a:r>
                        <a:rPr lang="en-US" altLang="ko-KR" sz="1400" b="0" i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altLang="ko-KR" sz="14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"http://13.112.211.84/test1.gif"</a:t>
                      </a:r>
                      <a:r>
                        <a:rPr lang="en-US" altLang="ko-KR" sz="1400" b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함수 설명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18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9870" y="1056274"/>
            <a:ext cx="20473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 </a:t>
            </a:r>
            <a:r>
              <a:rPr lang="en-US" altLang="ko-KR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2 - </a:t>
            </a:r>
            <a:r>
              <a:rPr lang="ko-KR" altLang="en-US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퀴즈</a:t>
            </a:r>
            <a:endParaRPr lang="en-US" altLang="ko-KR" sz="2400" b="1" i="1" cap="none" spc="0" dirty="0">
              <a:ln w="0"/>
              <a:solidFill>
                <a:srgbClr val="333F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991" y="1616821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9" descr="C:\Users\Administrator\Desktop\Noun Project 검색_files\82993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56" y="2986930"/>
            <a:ext cx="1035305" cy="10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C:\Users\Administrator\Desktop\samsung-galaxy_659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76" y="2904223"/>
            <a:ext cx="1334895" cy="12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5137733" y="3033184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20625" y="3005187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907735" y="3015184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Cloud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45439" y="41211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12363" y="41609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788662" y="3332472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417653" y="3361816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289861" y="3361816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172753" y="3369704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773637" y="3637626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4475814" y="3612122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6386325" y="3621144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8273435" y="3621145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25747" y="3017713"/>
            <a:ext cx="51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76864" y="3638539"/>
            <a:ext cx="51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수신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사각형 설명선 67"/>
          <p:cNvSpPr/>
          <p:nvPr/>
        </p:nvSpPr>
        <p:spPr>
          <a:xfrm flipV="1">
            <a:off x="3367549" y="4580791"/>
            <a:ext cx="1252322" cy="49828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44217" y="4628106"/>
            <a:ext cx="1368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</a:rPr>
              <a:t>MP3,</a:t>
            </a:r>
            <a:r>
              <a:rPr lang="en-US" altLang="ko-KR" sz="1100" dirty="0">
                <a:latin typeface="맑은 고딕" panose="020B0503020000020004" pitchFamily="50" charset="-127"/>
              </a:rPr>
              <a:t> Text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송수신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 설명선 69"/>
          <p:cNvSpPr/>
          <p:nvPr/>
        </p:nvSpPr>
        <p:spPr>
          <a:xfrm flipV="1">
            <a:off x="5110114" y="4305781"/>
            <a:ext cx="1252322" cy="747383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0114" y="4405704"/>
            <a:ext cx="1462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스펙트로그램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음성파일 분석</a:t>
            </a:r>
            <a:r>
              <a:rPr lang="en-US" altLang="ko-KR" sz="1100" dirty="0"/>
              <a:t>Android-DB </a:t>
            </a:r>
            <a:r>
              <a:rPr lang="ko-KR" altLang="en-US" sz="1100" dirty="0"/>
              <a:t>연결</a:t>
            </a:r>
            <a:endParaRPr lang="en-US" altLang="ko-KR" sz="1100" dirty="0"/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 설명선 73"/>
          <p:cNvSpPr/>
          <p:nvPr/>
        </p:nvSpPr>
        <p:spPr>
          <a:xfrm flipV="1">
            <a:off x="6970528" y="4223942"/>
            <a:ext cx="1252322" cy="70238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30090" y="4319851"/>
            <a:ext cx="12696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퀴즈에서 활용할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파일경로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사각형 설명선 74"/>
          <p:cNvSpPr/>
          <p:nvPr/>
        </p:nvSpPr>
        <p:spPr>
          <a:xfrm rot="10800000" flipV="1">
            <a:off x="5339664" y="1708257"/>
            <a:ext cx="1446206" cy="39944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06130" y="1762398"/>
            <a:ext cx="137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GIF,MP3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전송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꺾인 연결선 24"/>
          <p:cNvCxnSpPr>
            <a:cxnSpLocks/>
          </p:cNvCxnSpPr>
          <p:nvPr/>
        </p:nvCxnSpPr>
        <p:spPr>
          <a:xfrm rot="16200000" flipH="1" flipV="1">
            <a:off x="6526690" y="218627"/>
            <a:ext cx="130592" cy="5140678"/>
          </a:xfrm>
          <a:prstGeom prst="bentConnector4">
            <a:avLst>
              <a:gd name="adj1" fmla="val -364291"/>
              <a:gd name="adj2" fmla="val 999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172753" y="5053165"/>
            <a:ext cx="2790502" cy="1053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&lt;Text</a:t>
            </a:r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카테고리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조회수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좋아요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싫어요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</a:rPr>
              <a:t> 비밀번호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교육을 위한 텍스트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파일경로</a:t>
            </a:r>
          </a:p>
        </p:txBody>
      </p:sp>
      <p:sp>
        <p:nvSpPr>
          <p:cNvPr id="34" name="사각형 설명선 74"/>
          <p:cNvSpPr/>
          <p:nvPr/>
        </p:nvSpPr>
        <p:spPr>
          <a:xfrm flipV="1">
            <a:off x="8818833" y="4228661"/>
            <a:ext cx="1252322" cy="39944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11378" y="4324695"/>
            <a:ext cx="1291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GIF,MP3 </a:t>
            </a:r>
            <a:r>
              <a:rPr lang="ko-KR" altLang="en-US" sz="1000" dirty="0"/>
              <a:t>파일 저장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91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62005" y="4700895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62005" y="3842258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83030" y="873787"/>
            <a:ext cx="1587294" cy="76944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INDEX</a:t>
            </a:r>
            <a:endParaRPr kumimoji="0" lang="ko-KR" altLang="en-US" sz="44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62004" y="2120119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9397" y="2263845"/>
            <a:ext cx="2680775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 합 설 계 개 요</a:t>
            </a:r>
            <a:endParaRPr kumimoji="0" lang="ko-KR" altLang="en-US" sz="32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3983" y="3089804"/>
            <a:ext cx="2756189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관련 연구 및 사례</a:t>
            </a:r>
            <a:endParaRPr kumimoji="0" lang="ko-KR" altLang="en-US" sz="32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5162" y="3963339"/>
            <a:ext cx="3287537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 스 템 구 성 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7692" y="4815899"/>
            <a:ext cx="2642480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 세 설 계</a:t>
            </a:r>
            <a:endParaRPr kumimoji="0" lang="ko-KR" altLang="en-US" sz="32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62004" y="2978756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5163" y="3122482"/>
            <a:ext cx="3287536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" y="0"/>
            <a:ext cx="1212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188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47822" y="1659380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재생 버튼을 누름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047822" y="2518889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STT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호출</a:t>
            </a:r>
          </a:p>
        </p:txBody>
      </p:sp>
      <p:sp>
        <p:nvSpPr>
          <p:cNvPr id="32" name="타원 31"/>
          <p:cNvSpPr/>
          <p:nvPr/>
        </p:nvSpPr>
        <p:spPr>
          <a:xfrm>
            <a:off x="2862331" y="182014"/>
            <a:ext cx="1728192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퀴즈기능 실행</a:t>
            </a:r>
          </a:p>
        </p:txBody>
      </p:sp>
      <p:cxnSp>
        <p:nvCxnSpPr>
          <p:cNvPr id="33" name="직선 화살표 연결선 32"/>
          <p:cNvCxnSpPr>
            <a:cxnSpLocks/>
            <a:stCxn id="32" idx="4"/>
          </p:cNvCxnSpPr>
          <p:nvPr/>
        </p:nvCxnSpPr>
        <p:spPr>
          <a:xfrm>
            <a:off x="3726427" y="663233"/>
            <a:ext cx="0" cy="292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20955" y="1388639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 flipH="1">
            <a:off x="3744716" y="3990427"/>
            <a:ext cx="1" cy="430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2"/>
          <p:cNvCxnSpPr>
            <a:cxnSpLocks/>
            <a:stCxn id="57" idx="3"/>
            <a:endCxn id="46" idx="3"/>
          </p:cNvCxnSpPr>
          <p:nvPr/>
        </p:nvCxnSpPr>
        <p:spPr>
          <a:xfrm flipH="1" flipV="1">
            <a:off x="4825612" y="1220483"/>
            <a:ext cx="122615" cy="4473703"/>
          </a:xfrm>
          <a:prstGeom prst="bentConnector3">
            <a:avLst>
              <a:gd name="adj1" fmla="val -56282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731898" y="2254587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01344" y="406109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3744716" y="3131916"/>
            <a:ext cx="2" cy="295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</p:cNvCxnSpPr>
          <p:nvPr/>
        </p:nvCxnSpPr>
        <p:spPr>
          <a:xfrm>
            <a:off x="4896883" y="3760190"/>
            <a:ext cx="4493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준비 45"/>
          <p:cNvSpPr/>
          <p:nvPr/>
        </p:nvSpPr>
        <p:spPr>
          <a:xfrm>
            <a:off x="2627242" y="954229"/>
            <a:ext cx="2198370" cy="532507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화면에 단어 제시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244134" y="2518889"/>
            <a:ext cx="8964" cy="588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4217231" y="2518889"/>
            <a:ext cx="0" cy="588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순서도: 판단 51"/>
          <p:cNvSpPr/>
          <p:nvPr/>
        </p:nvSpPr>
        <p:spPr>
          <a:xfrm>
            <a:off x="2570139" y="3456857"/>
            <a:ext cx="2323517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제시된 단어와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STT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비교</a:t>
            </a:r>
          </a:p>
        </p:txBody>
      </p:sp>
      <p:sp>
        <p:nvSpPr>
          <p:cNvPr id="53" name="순서도: 준비 52"/>
          <p:cNvSpPr/>
          <p:nvPr/>
        </p:nvSpPr>
        <p:spPr>
          <a:xfrm>
            <a:off x="5346264" y="3510781"/>
            <a:ext cx="1443938" cy="532507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오답 화면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9422" y="3456857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순서도: 준비 55"/>
          <p:cNvSpPr/>
          <p:nvPr/>
        </p:nvSpPr>
        <p:spPr>
          <a:xfrm>
            <a:off x="2998986" y="4425598"/>
            <a:ext cx="1443938" cy="532507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정답 화면</a:t>
            </a:r>
          </a:p>
        </p:txBody>
      </p:sp>
      <p:sp>
        <p:nvSpPr>
          <p:cNvPr id="57" name="순서도: 판단 56"/>
          <p:cNvSpPr/>
          <p:nvPr/>
        </p:nvSpPr>
        <p:spPr>
          <a:xfrm>
            <a:off x="2624710" y="5393276"/>
            <a:ext cx="2323517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단어 존재</a:t>
            </a:r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3786467" y="4962943"/>
            <a:ext cx="1" cy="430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998986" y="6221455"/>
            <a:ext cx="1728192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퀴즈기능 종료</a:t>
            </a:r>
          </a:p>
        </p:txBody>
      </p:sp>
      <p:cxnSp>
        <p:nvCxnSpPr>
          <p:cNvPr id="63" name="직선 화살표 연결선 62"/>
          <p:cNvCxnSpPr>
            <a:cxnSpLocks/>
          </p:cNvCxnSpPr>
          <p:nvPr/>
        </p:nvCxnSpPr>
        <p:spPr>
          <a:xfrm flipH="1">
            <a:off x="3782268" y="5995096"/>
            <a:ext cx="4201" cy="235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19269" y="5944456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5672" y="53932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순서도: 판단 65"/>
          <p:cNvSpPr/>
          <p:nvPr/>
        </p:nvSpPr>
        <p:spPr>
          <a:xfrm>
            <a:off x="7568647" y="3476587"/>
            <a:ext cx="2323517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힌트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842855" y="1509505"/>
            <a:ext cx="1507969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스펙트로그램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실행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9912764" y="2463769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정면영상 실행</a:t>
            </a:r>
          </a:p>
        </p:txBody>
      </p:sp>
      <p:cxnSp>
        <p:nvCxnSpPr>
          <p:cNvPr id="69" name="직선 화살표 연결선 68"/>
          <p:cNvCxnSpPr>
            <a:cxnSpLocks/>
            <a:endCxn id="66" idx="1"/>
          </p:cNvCxnSpPr>
          <p:nvPr/>
        </p:nvCxnSpPr>
        <p:spPr>
          <a:xfrm>
            <a:off x="6790202" y="3777034"/>
            <a:ext cx="778445" cy="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67" idx="2"/>
          </p:cNvCxnSpPr>
          <p:nvPr/>
        </p:nvCxnSpPr>
        <p:spPr>
          <a:xfrm flipV="1">
            <a:off x="10596838" y="2098447"/>
            <a:ext cx="2" cy="365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63"/>
          <p:cNvCxnSpPr>
            <a:cxnSpLocks/>
            <a:stCxn id="66" idx="0"/>
          </p:cNvCxnSpPr>
          <p:nvPr/>
        </p:nvCxnSpPr>
        <p:spPr>
          <a:xfrm rot="16200000" flipV="1">
            <a:off x="5886617" y="632798"/>
            <a:ext cx="1400096" cy="4287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64"/>
          <p:cNvCxnSpPr>
            <a:stCxn id="66" idx="3"/>
            <a:endCxn id="68" idx="2"/>
          </p:cNvCxnSpPr>
          <p:nvPr/>
        </p:nvCxnSpPr>
        <p:spPr>
          <a:xfrm flipV="1">
            <a:off x="9892164" y="3052711"/>
            <a:ext cx="704676" cy="72478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7" idx="1"/>
          </p:cNvCxnSpPr>
          <p:nvPr/>
        </p:nvCxnSpPr>
        <p:spPr>
          <a:xfrm flipH="1">
            <a:off x="4442924" y="1803976"/>
            <a:ext cx="53999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26004" y="316578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42855" y="382705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플로우차트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1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38" y="0"/>
            <a:ext cx="6421942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484" y="856352"/>
            <a:ext cx="1872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클래스다이어그램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62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1881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34273" y="733132"/>
          <a:ext cx="3854058" cy="2615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loadSounds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function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loadSounds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obj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context,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soundMap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callback)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 개 또는 그 이상의 음성 파일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가져오는 것을 도와주는 함수이다</a:t>
                      </a:r>
                      <a:r>
                        <a:rPr lang="en-US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loadSounds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(this,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this.context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{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buffer: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this.filename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},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this.setupVisual.bind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(this));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481174" y="733131"/>
          <a:ext cx="3854058" cy="2615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67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Spectrogram()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function Spectrogram(filename, selector, options)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스펙트로그</a:t>
                      </a:r>
                      <a:r>
                        <a:rPr lang="ko-KR" altLang="en-US" sz="14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램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클래스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 분석을 위 해 설정하는 함수이고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loadSounds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함수를 사용하여 음성들을 가져온다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Spectrogram.prototype.process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= function(e)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34273" y="4040350"/>
          <a:ext cx="3854058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3028019816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3947879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BufferLoader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function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BufferLoader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(context,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urlList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callback)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6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8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음성파일이 동작하는 클래스이다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BufferLoader.prototype.loadBuffer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= function(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1556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함수 설명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37013"/>
              </p:ext>
            </p:extLst>
          </p:nvPr>
        </p:nvGraphicFramePr>
        <p:xfrm>
          <a:off x="7481174" y="4040350"/>
          <a:ext cx="3854058" cy="250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onActivityResult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protected void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onActivityResult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requestCode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resultCode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Intent data)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Speech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입력을 받는 함수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super.onActivityResult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requestCode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resultCode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data);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75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2221" y="1031273"/>
            <a:ext cx="38395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 </a:t>
            </a:r>
            <a:r>
              <a:rPr lang="en-US" altLang="ko-KR" sz="2400" b="1" i="1" cap="none" spc="0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– </a:t>
            </a:r>
            <a:r>
              <a:rPr lang="ko-KR" altLang="en-US" sz="2400" b="1" i="1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저작도구</a:t>
            </a:r>
            <a:r>
              <a:rPr lang="en-US" altLang="ko-KR" sz="2400" b="1" i="1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b="1" i="1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</a:t>
            </a:r>
            <a:r>
              <a:rPr lang="en-US" altLang="ko-KR" sz="2400" b="1" i="1" dirty="0">
                <a:ln w="0"/>
                <a:solidFill>
                  <a:srgbClr val="333F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400" b="1" i="1" cap="none" spc="0" dirty="0">
              <a:ln w="0"/>
              <a:solidFill>
                <a:srgbClr val="333F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991" y="1616821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9" descr="C:\Users\Administrator\Desktop\Noun Project 검색_files\82993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73" y="2860755"/>
            <a:ext cx="1035305" cy="10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Administrator\Desktop\samsung-galaxy_659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93" y="2778048"/>
            <a:ext cx="1334895" cy="12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102950" y="2907009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85842" y="2879012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872952" y="2889009"/>
            <a:ext cx="1152128" cy="998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10656" y="399494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77580" y="4034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753879" y="3206297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382870" y="3235641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255078" y="3235641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137970" y="3243529"/>
            <a:ext cx="604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2738854" y="3511451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441031" y="3485947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6351542" y="3494969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238652" y="3494970"/>
            <a:ext cx="634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24"/>
          <p:cNvCxnSpPr/>
          <p:nvPr/>
        </p:nvCxnSpPr>
        <p:spPr>
          <a:xfrm flipV="1">
            <a:off x="5633016" y="2871009"/>
            <a:ext cx="3816000" cy="36000"/>
          </a:xfrm>
          <a:prstGeom prst="bentConnector4">
            <a:avLst>
              <a:gd name="adj1" fmla="val 24"/>
              <a:gd name="adj2" fmla="val 24386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0964" y="2891538"/>
            <a:ext cx="51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전송</a:t>
            </a:r>
            <a:endParaRPr lang="en-US" altLang="ko-KR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842081" y="3512364"/>
            <a:ext cx="51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수신</a:t>
            </a:r>
            <a:endParaRPr lang="en-US" altLang="ko-KR" sz="1200" dirty="0"/>
          </a:p>
        </p:txBody>
      </p:sp>
      <p:sp>
        <p:nvSpPr>
          <p:cNvPr id="80" name="사각형 설명선 67"/>
          <p:cNvSpPr/>
          <p:nvPr/>
        </p:nvSpPr>
        <p:spPr>
          <a:xfrm flipV="1">
            <a:off x="3332765" y="4456606"/>
            <a:ext cx="1425415" cy="61065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332765" y="4516362"/>
            <a:ext cx="1425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GIF,MP3 </a:t>
            </a:r>
            <a:r>
              <a:rPr lang="ko-KR" altLang="en-US" sz="1000" dirty="0"/>
              <a:t>추출</a:t>
            </a:r>
            <a:r>
              <a:rPr lang="en-US" altLang="ko-KR" sz="1000" dirty="0"/>
              <a:t> </a:t>
            </a:r>
            <a:r>
              <a:rPr lang="ko-KR" altLang="en-US" sz="1000" dirty="0"/>
              <a:t>및</a:t>
            </a:r>
            <a:endParaRPr lang="en-US" altLang="ko-KR" sz="1000" dirty="0"/>
          </a:p>
          <a:p>
            <a:r>
              <a:rPr lang="ko-KR" altLang="en-US" sz="1000" dirty="0"/>
              <a:t>파일 데이터 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텍스트 데이터 송수신</a:t>
            </a:r>
            <a:endParaRPr lang="en-US" altLang="ko-KR" sz="1000" dirty="0"/>
          </a:p>
        </p:txBody>
      </p:sp>
      <p:sp>
        <p:nvSpPr>
          <p:cNvPr id="82" name="사각형 설명선 69"/>
          <p:cNvSpPr/>
          <p:nvPr/>
        </p:nvSpPr>
        <p:spPr>
          <a:xfrm flipV="1">
            <a:off x="5075331" y="4179608"/>
            <a:ext cx="1252322" cy="38899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102950" y="4250992"/>
            <a:ext cx="118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Android-DB </a:t>
            </a:r>
            <a:r>
              <a:rPr lang="ko-KR" altLang="en-US" sz="1000" dirty="0"/>
              <a:t>연결</a:t>
            </a:r>
            <a:endParaRPr lang="en-US" altLang="ko-KR" sz="1000" dirty="0"/>
          </a:p>
        </p:txBody>
      </p:sp>
      <p:sp>
        <p:nvSpPr>
          <p:cNvPr id="84" name="사각형 설명선 73"/>
          <p:cNvSpPr/>
          <p:nvPr/>
        </p:nvSpPr>
        <p:spPr>
          <a:xfrm flipV="1">
            <a:off x="6935744" y="4097764"/>
            <a:ext cx="1407565" cy="67088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952369" y="4179608"/>
            <a:ext cx="1374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저작도구 기능에서 </a:t>
            </a:r>
            <a:endParaRPr lang="en-US" altLang="ko-KR" sz="1000" dirty="0"/>
          </a:p>
          <a:p>
            <a:r>
              <a:rPr lang="ko-KR" altLang="en-US" sz="1000" dirty="0"/>
              <a:t>필요한 </a:t>
            </a:r>
            <a:r>
              <a:rPr lang="en-US" altLang="ko-KR" sz="1000" dirty="0"/>
              <a:t>Text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 </a:t>
            </a:r>
            <a:r>
              <a:rPr lang="ko-KR" altLang="en-US" sz="1000" dirty="0"/>
              <a:t>및 파일경로 저장</a:t>
            </a:r>
            <a:endParaRPr lang="en-US" altLang="ko-KR" sz="1000" dirty="0"/>
          </a:p>
        </p:txBody>
      </p:sp>
      <p:sp>
        <p:nvSpPr>
          <p:cNvPr id="86" name="사각형 설명선 74"/>
          <p:cNvSpPr/>
          <p:nvPr/>
        </p:nvSpPr>
        <p:spPr>
          <a:xfrm flipV="1">
            <a:off x="8808173" y="4161440"/>
            <a:ext cx="1252322" cy="39944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800718" y="4257474"/>
            <a:ext cx="1291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GIF,MP3 </a:t>
            </a:r>
            <a:r>
              <a:rPr lang="ko-KR" altLang="en-US" sz="1000" dirty="0"/>
              <a:t>파일 저장</a:t>
            </a:r>
            <a:endParaRPr lang="en-US" altLang="ko-KR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6930553" y="5067264"/>
            <a:ext cx="2790502" cy="1053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&lt;Text</a:t>
            </a:r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카테고리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조회수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좋아요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싫어요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</a:rPr>
              <a:t> 비밀번호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교육을 위한 텍스트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파일경로</a:t>
            </a:r>
          </a:p>
        </p:txBody>
      </p:sp>
    </p:spTree>
    <p:extLst>
      <p:ext uri="{BB962C8B-B14F-4D97-AF65-F5344CB8AC3E}">
        <p14:creationId xmlns:p14="http://schemas.microsoft.com/office/powerpoint/2010/main" val="413321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04466" y="1051953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04466" y="1761923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동영상을 촬영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98994" y="2456743"/>
            <a:ext cx="1368153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 버튼 선택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6046026" y="4048986"/>
            <a:ext cx="1872208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AVI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</a:t>
            </a:r>
          </a:p>
        </p:txBody>
      </p:sp>
      <p:sp>
        <p:nvSpPr>
          <p:cNvPr id="10" name="순서도: 판단 9"/>
          <p:cNvSpPr/>
          <p:nvPr/>
        </p:nvSpPr>
        <p:spPr>
          <a:xfrm>
            <a:off x="6057909" y="3176823"/>
            <a:ext cx="1872208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04674" y="3176823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전송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12841" y="4035062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전송 </a:t>
            </a:r>
          </a:p>
        </p:txBody>
      </p:sp>
      <p:sp>
        <p:nvSpPr>
          <p:cNvPr id="13" name="타원 12"/>
          <p:cNvSpPr/>
          <p:nvPr/>
        </p:nvSpPr>
        <p:spPr>
          <a:xfrm>
            <a:off x="6124446" y="277786"/>
            <a:ext cx="1728192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22730" y="4076888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동영상에서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GIF,MP3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9270" y="4930132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GIF,MP3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서버로 전송</a:t>
            </a:r>
          </a:p>
        </p:txBody>
      </p:sp>
      <p:sp>
        <p:nvSpPr>
          <p:cNvPr id="18" name="타원 17"/>
          <p:cNvSpPr/>
          <p:nvPr/>
        </p:nvSpPr>
        <p:spPr>
          <a:xfrm>
            <a:off x="6129917" y="5992908"/>
            <a:ext cx="1728192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 완료</a:t>
            </a:r>
          </a:p>
        </p:txBody>
      </p:sp>
      <p:cxnSp>
        <p:nvCxnSpPr>
          <p:cNvPr id="19" name="직선 화살표 연결선 18"/>
          <p:cNvCxnSpPr>
            <a:stCxn id="13" idx="4"/>
            <a:endCxn id="6" idx="0"/>
          </p:cNvCxnSpPr>
          <p:nvPr/>
        </p:nvCxnSpPr>
        <p:spPr>
          <a:xfrm>
            <a:off x="6988542" y="759005"/>
            <a:ext cx="0" cy="292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983070" y="1484411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962717" y="2192441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82130" y="2912521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</p:cNvCxnSpPr>
          <p:nvPr/>
        </p:nvCxnSpPr>
        <p:spPr>
          <a:xfrm>
            <a:off x="7930117" y="3477733"/>
            <a:ext cx="77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988542" y="3784684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1"/>
          </p:cNvCxnSpPr>
          <p:nvPr/>
        </p:nvCxnSpPr>
        <p:spPr>
          <a:xfrm flipH="1">
            <a:off x="5276633" y="4349896"/>
            <a:ext cx="769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613346" y="4665830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32"/>
          <p:cNvCxnSpPr>
            <a:stCxn id="17" idx="2"/>
            <a:endCxn id="18" idx="2"/>
          </p:cNvCxnSpPr>
          <p:nvPr/>
        </p:nvCxnSpPr>
        <p:spPr>
          <a:xfrm rot="16200000" flipH="1">
            <a:off x="5014409" y="5118010"/>
            <a:ext cx="714444" cy="15165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35"/>
          <p:cNvCxnSpPr>
            <a:stCxn id="12" idx="2"/>
            <a:endCxn id="18" idx="6"/>
          </p:cNvCxnSpPr>
          <p:nvPr/>
        </p:nvCxnSpPr>
        <p:spPr>
          <a:xfrm rot="5400000">
            <a:off x="7822756" y="4659357"/>
            <a:ext cx="1609514" cy="15388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388750" y="3765765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41670" y="320073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5715" y="407688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1082" y="378468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플로우차트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04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394113" y="1051953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게시글을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선택</a:t>
            </a:r>
          </a:p>
        </p:txBody>
      </p:sp>
      <p:sp>
        <p:nvSpPr>
          <p:cNvPr id="34" name="순서도: 판단 33"/>
          <p:cNvSpPr/>
          <p:nvPr/>
        </p:nvSpPr>
        <p:spPr>
          <a:xfrm>
            <a:off x="6147556" y="2614835"/>
            <a:ext cx="1872208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MP3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및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GIF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6135673" y="1748713"/>
            <a:ext cx="1872208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810477" y="1729287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요청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783404" y="2582531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부터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요청</a:t>
            </a:r>
          </a:p>
        </p:txBody>
      </p:sp>
      <p:sp>
        <p:nvSpPr>
          <p:cNvPr id="38" name="타원 37"/>
          <p:cNvSpPr/>
          <p:nvPr/>
        </p:nvSpPr>
        <p:spPr>
          <a:xfrm>
            <a:off x="6214093" y="277786"/>
            <a:ext cx="1728192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85432" y="2638746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요청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45460" y="3502096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GIF , MP3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전송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219564" y="5992908"/>
            <a:ext cx="1728192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불러오기 완료</a:t>
            </a:r>
          </a:p>
        </p:txBody>
      </p:sp>
      <p:cxnSp>
        <p:nvCxnSpPr>
          <p:cNvPr id="42" name="직선 화살표 연결선 41"/>
          <p:cNvCxnSpPr>
            <a:stCxn id="38" idx="4"/>
            <a:endCxn id="33" idx="0"/>
          </p:cNvCxnSpPr>
          <p:nvPr/>
        </p:nvCxnSpPr>
        <p:spPr>
          <a:xfrm>
            <a:off x="7078189" y="759005"/>
            <a:ext cx="0" cy="292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072717" y="1484411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3"/>
          </p:cNvCxnSpPr>
          <p:nvPr/>
        </p:nvCxnSpPr>
        <p:spPr>
          <a:xfrm>
            <a:off x="8007881" y="2049623"/>
            <a:ext cx="77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072717" y="2350533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1"/>
          </p:cNvCxnSpPr>
          <p:nvPr/>
        </p:nvCxnSpPr>
        <p:spPr>
          <a:xfrm flipH="1">
            <a:off x="5378163" y="2915745"/>
            <a:ext cx="769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639408" y="3227688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32"/>
          <p:cNvCxnSpPr>
            <a:stCxn id="40" idx="2"/>
            <a:endCxn id="41" idx="2"/>
          </p:cNvCxnSpPr>
          <p:nvPr/>
        </p:nvCxnSpPr>
        <p:spPr>
          <a:xfrm rot="16200000" flipH="1">
            <a:off x="4353310" y="4367264"/>
            <a:ext cx="2142480" cy="15900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9467480" y="2318229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59545" y="177862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27245" y="26387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19136" y="231822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775415" y="3435775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출력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83404" y="4311141"/>
            <a:ext cx="1368152" cy="58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WebServer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파싱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459491" y="3171473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459491" y="4024717"/>
            <a:ext cx="0" cy="26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38"/>
          <p:cNvCxnSpPr>
            <a:stCxn id="54" idx="2"/>
            <a:endCxn id="41" idx="6"/>
          </p:cNvCxnSpPr>
          <p:nvPr/>
        </p:nvCxnSpPr>
        <p:spPr>
          <a:xfrm rot="5400000">
            <a:off x="8040901" y="4806938"/>
            <a:ext cx="1333435" cy="15197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플로우차트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91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10" y="856352"/>
            <a:ext cx="9270891" cy="50331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7484" y="856352"/>
            <a:ext cx="1872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클래스다이어그램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5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1881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04876"/>
              </p:ext>
            </p:extLst>
          </p:nvPr>
        </p:nvGraphicFramePr>
        <p:xfrm>
          <a:off x="3931405" y="271577"/>
          <a:ext cx="6360368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executeClient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executeClient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HttpClient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객체와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HttpPost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객체를 생성하여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데이터를 웹으로 전송하는 기능을 수행한다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executeClient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22714"/>
              </p:ext>
            </p:extLst>
          </p:nvPr>
        </p:nvGraphicFramePr>
        <p:xfrm>
          <a:off x="3931405" y="2469472"/>
          <a:ext cx="6360368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getData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void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getData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GetDataJSON</a:t>
                      </a:r>
                      <a:r>
                        <a:rPr lang="en-US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객체를 이용하여 </a:t>
                      </a:r>
                      <a:r>
                        <a:rPr lang="ko-KR" altLang="en-US" sz="1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웹페이지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형식 데이터를 </a:t>
                      </a:r>
                      <a:r>
                        <a:rPr lang="ko-KR" altLang="en-US" sz="1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파싱해오는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기능을 수행한다</a:t>
                      </a:r>
                      <a:r>
                        <a:rPr lang="en-US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getData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("http://192.168.0.108/noticeboard/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noticeboard.php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"); 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16937"/>
              </p:ext>
            </p:extLst>
          </p:nvPr>
        </p:nvGraphicFramePr>
        <p:xfrm>
          <a:off x="3931405" y="4667367"/>
          <a:ext cx="6360368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260">
                  <a:extLst>
                    <a:ext uri="{9D8B030D-6E8A-4147-A177-3AD203B41FA5}">
                      <a16:colId xmlns:a16="http://schemas.microsoft.com/office/drawing/2014/main" val="3028019816"/>
                    </a:ext>
                  </a:extLst>
                </a:gridCol>
                <a:gridCol w="5434108">
                  <a:extLst>
                    <a:ext uri="{9D8B030D-6E8A-4147-A177-3AD203B41FA5}">
                      <a16:colId xmlns:a16="http://schemas.microsoft.com/office/drawing/2014/main" val="3947879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uploadFile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uploadFile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sourceFileUri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6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리턴값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전송 </a:t>
                      </a: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리턴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</a:t>
                      </a:r>
                    </a:p>
                    <a:p>
                      <a:pPr latinLnBrk="1"/>
                      <a:r>
                        <a:rPr lang="ko-KR" altLang="en-US" sz="14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성공시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serverResponseCode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8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서버저장소로 데이터를 전송하는 기능을 수행한다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uploadFile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uploadFilePath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+ "" +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uploadFileName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1556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함수 설명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3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"/>
            <a:ext cx="2103120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07" y="317742"/>
            <a:ext cx="18298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3276921" y="-45471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889"/>
              </p:ext>
            </p:extLst>
          </p:nvPr>
        </p:nvGraphicFramePr>
        <p:xfrm>
          <a:off x="3179175" y="850926"/>
          <a:ext cx="6490606" cy="4998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538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noticeboard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키값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VARCHAR(45)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분류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VARCHAR(45)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password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VARCHAR(45)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bad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 추천수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추천수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파일의 경로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VARCHAR(45)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word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교육용 텍스트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VARCHAR(45)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7807" y="850926"/>
            <a:ext cx="1293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337226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484" y="271577"/>
            <a:ext cx="1881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485" y="856352"/>
            <a:ext cx="1724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pc="-1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pc="-1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4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" y="220539"/>
            <a:ext cx="12198977" cy="63581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5" y="271577"/>
            <a:ext cx="2511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32187" y="1400950"/>
            <a:ext cx="5810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적용되는 운영체제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aws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가상서버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Amazon Web Service EC2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OS: Ubuntu Server 16.04 LTS (HVM)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CPU: 1 CPU(AWS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Memory: 1GB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Second Storage: 8GB Storage</a:t>
            </a: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태블릿</a:t>
            </a: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장비명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갤럭시노트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10.1(SHW-M480W)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: Samsung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Exynos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4412(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쿼드코어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 : 2GB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저장용량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16G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0884" y="1400950"/>
            <a:ext cx="5324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○ 어플리케이션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개발툴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4.1(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젤리빈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음성 인식 기능은 구글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STT API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웹에서 등록된 저작도구를 사용자가 어플리케이션에서 사용하도록 구현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○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게시판 구현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WO.TO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도메인을 할당 받아 사용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Amazon Web Service EC2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이용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회원제로 운영하여 회원이 웹게시판에 저작도구를 올릴 수 있도록 구현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○ 서버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DB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서버는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클라우드서비스인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Amazon Web Service EC2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가상서버를 구축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MySQL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 tomcat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웹서버와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구현</a:t>
            </a:r>
          </a:p>
        </p:txBody>
      </p:sp>
    </p:spTree>
    <p:extLst>
      <p:ext uri="{BB962C8B-B14F-4D97-AF65-F5344CB8AC3E}">
        <p14:creationId xmlns:p14="http://schemas.microsoft.com/office/powerpoint/2010/main" val="16419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61442" y="287926"/>
            <a:ext cx="2930635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지난 발표 지적사항</a:t>
            </a:r>
            <a:endParaRPr kumimoji="0" lang="ko-KR" altLang="en-US" sz="2800" b="1" i="1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844627" y="1190680"/>
            <a:ext cx="8698999" cy="125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 </a:t>
            </a:r>
            <a:r>
              <a:rPr lang="ko-KR" altLang="en-US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개발과 구현의 범위를 </a:t>
            </a:r>
            <a:r>
              <a:rPr lang="ko-KR" altLang="en-US" sz="2800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명확히하고</a:t>
            </a:r>
            <a:r>
              <a:rPr lang="en-US" altLang="ko-KR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개발의 범위가 적다면 보완</a:t>
            </a:r>
          </a:p>
          <a:p>
            <a:pPr lvl="0" algn="l"/>
            <a:r>
              <a:rPr lang="en-US" altLang="ko-KR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 </a:t>
            </a:r>
            <a:r>
              <a:rPr lang="ko-KR" altLang="en-US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인식률을 </a:t>
            </a:r>
            <a:r>
              <a:rPr lang="ko-KR" altLang="en-US" sz="2800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높일것</a:t>
            </a:r>
            <a:endParaRPr kumimoji="0" lang="en-US" altLang="ko-KR" sz="2800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439920" y="811146"/>
            <a:ext cx="2852157" cy="0"/>
          </a:xfrm>
          <a:prstGeom prst="line">
            <a:avLst/>
          </a:prstGeom>
          <a:ln w="19050">
            <a:solidFill>
              <a:srgbClr val="FC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1147905" y="4010266"/>
            <a:ext cx="9436186" cy="175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기능별 </a:t>
            </a:r>
            <a:r>
              <a:rPr lang="ko-KR" altLang="en-US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연습</a:t>
            </a:r>
            <a:r>
              <a:rPr lang="en-US" altLang="ko-KR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퀴즈</a:t>
            </a:r>
            <a:r>
              <a:rPr lang="en-US" altLang="ko-KR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ko-KR" altLang="en-US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기능으로 개발의 범위 한정</a:t>
            </a:r>
          </a:p>
          <a:p>
            <a:pPr lvl="0"/>
            <a:endParaRPr lang="en-US" altLang="ko-KR" sz="2800" spc="-2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/>
            <a:r>
              <a:rPr lang="ko-KR" altLang="en-US" sz="3200" b="1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스펙트로그램과</a:t>
            </a:r>
            <a:r>
              <a:rPr lang="ko-KR" altLang="en-US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구글 클라우드 스피치 </a:t>
            </a:r>
            <a:r>
              <a:rPr lang="en-US" altLang="ko-KR" sz="32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r>
              <a:rPr lang="ko-KR" altLang="en-US" sz="28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사용하여 인식률을 높임</a:t>
            </a:r>
            <a:endParaRPr kumimoji="0" lang="en-US" altLang="ko-KR" sz="2800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5527040" y="2828093"/>
            <a:ext cx="599440" cy="802640"/>
          </a:xfrm>
          <a:prstGeom prst="downArrow">
            <a:avLst/>
          </a:prstGeom>
          <a:solidFill>
            <a:srgbClr val="FC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2174240" y="4500880"/>
            <a:ext cx="7477760" cy="20320"/>
          </a:xfrm>
          <a:prstGeom prst="line">
            <a:avLst/>
          </a:prstGeom>
          <a:ln w="19050">
            <a:solidFill>
              <a:srgbClr val="FC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147905" y="5598160"/>
            <a:ext cx="9520095" cy="18666"/>
          </a:xfrm>
          <a:prstGeom prst="line">
            <a:avLst/>
          </a:prstGeom>
          <a:ln w="19050">
            <a:solidFill>
              <a:srgbClr val="FC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79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220539"/>
            <a:ext cx="12198977" cy="63581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5" y="271577"/>
            <a:ext cx="2511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업무분담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62806" y="993987"/>
          <a:ext cx="988144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61">
                  <a:extLst>
                    <a:ext uri="{9D8B030D-6E8A-4147-A177-3AD203B41FA5}">
                      <a16:colId xmlns:a16="http://schemas.microsoft.com/office/drawing/2014/main" val="2799076185"/>
                    </a:ext>
                  </a:extLst>
                </a:gridCol>
                <a:gridCol w="2470361">
                  <a:extLst>
                    <a:ext uri="{9D8B030D-6E8A-4147-A177-3AD203B41FA5}">
                      <a16:colId xmlns:a16="http://schemas.microsoft.com/office/drawing/2014/main" val="200315651"/>
                    </a:ext>
                  </a:extLst>
                </a:gridCol>
                <a:gridCol w="2470361">
                  <a:extLst>
                    <a:ext uri="{9D8B030D-6E8A-4147-A177-3AD203B41FA5}">
                      <a16:colId xmlns:a16="http://schemas.microsoft.com/office/drawing/2014/main" val="1848426185"/>
                    </a:ext>
                  </a:extLst>
                </a:gridCol>
                <a:gridCol w="2470361">
                  <a:extLst>
                    <a:ext uri="{9D8B030D-6E8A-4147-A177-3AD203B41FA5}">
                      <a16:colId xmlns:a16="http://schemas.microsoft.com/office/drawing/2014/main" val="293314413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변하린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안은정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한미희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9782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자료수집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AWS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 기술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안드로이드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STT API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JSP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웹 기술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안드로이드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스펙트로그램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API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72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      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AWS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서버구축 및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DB / Tomcat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연동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저작도구 기능 제공</a:t>
                      </a: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음성신호 →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TEXT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인식 하도록 변환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음성신호 →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스펙트로그램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변환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63650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      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AWS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계정 생성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가상서버 설치 후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환경 구축 및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WEB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 연동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저작도구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어플리케이션과 연동 웹에서 올린 정보를 어플리케이션에서 보여줌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STT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기술을 이용하여 사용자의 음성발음이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올바른지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확인해줌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사용자 음성 →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스펙트로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그램 변환으로 변환하여 화면에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웹에서 올린 저작도구를 어플리케이션에서 볼 수 있음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540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테스트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어플리케이션 작동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제어 테스트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통합테스트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유지보수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74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257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220539"/>
            <a:ext cx="12198977" cy="63581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5" y="271577"/>
            <a:ext cx="2511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수행일정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98868" y="883633"/>
          <a:ext cx="10401238" cy="6027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2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7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추진사항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0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endParaRPr lang="en-US" alt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및 분석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정의 및 분석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상세설계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비기능적 요구사항 정의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 및 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상세설계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설계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  <a:p>
                      <a:pPr marL="0" lvl="0" indent="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  <a:tabLst>
                          <a:tab pos="457200" algn="l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코딩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20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 및 데모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유닛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테스트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 작업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문서화 및 발표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중간보고서 작성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산업기술대전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2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졸업작품 </a:t>
                      </a:r>
                      <a:endParaRPr lang="en-US" alt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</a:t>
                      </a:r>
                      <a:r>
                        <a:rPr lang="en-US" altLang="ko-KR" sz="1600" kern="10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보고서 작성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2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53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1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40876" y="557181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필요기술 및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 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9292" y="717986"/>
            <a:ext cx="2538618" cy="16233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37910" y="991067"/>
            <a:ext cx="5783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음성 데이터를 문자 데이터로 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변환해 주는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Google Cloud Speech API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92" y="2684801"/>
            <a:ext cx="2538618" cy="1693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137910" y="4995051"/>
            <a:ext cx="562356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저장하기 위한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클라우드 서버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8" name="Picture 4" descr="클라우드서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92" y="4686793"/>
            <a:ext cx="2538618" cy="16937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90310" y="3145459"/>
            <a:ext cx="562356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발음을 시각적으로 보여주기 위한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스펙트로그램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8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1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40876" y="557181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필요기술 및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 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31751" y="743691"/>
            <a:ext cx="83439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https://github.com/KPU-SATEH/hearmyheart</a:t>
            </a:r>
            <a:endParaRPr lang="en-US" altLang="ko-K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0876" y="2389203"/>
            <a:ext cx="1752913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600" b="1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endParaRPr kumimoji="0" lang="ko-KR" altLang="en-US" sz="3600" b="1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22" y="1497874"/>
            <a:ext cx="8357104" cy="49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flipH="1">
            <a:off x="4572000" y="-2"/>
            <a:ext cx="7620000" cy="6858002"/>
          </a:xfrm>
          <a:prstGeom prst="rtTriangl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flipH="1">
            <a:off x="1048769" y="994385"/>
            <a:ext cx="45719" cy="154809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8770" y="994385"/>
            <a:ext cx="4520789" cy="16927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내마음이들리니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kumimoji="0" lang="ko-KR" altLang="en-US" sz="72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33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290723" y="278307"/>
            <a:ext cx="1180725" cy="1172121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723" y="567477"/>
            <a:ext cx="11807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 </a:t>
            </a:r>
            <a:endParaRPr lang="en-US" altLang="ko-KR" b="1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정의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365" y="629032"/>
            <a:ext cx="1180725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필요성</a:t>
            </a:r>
            <a:endParaRPr kumimoji="0" lang="ko-KR" altLang="en-US" sz="2800" b="1" i="1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895427" y="2084760"/>
            <a:ext cx="8698999" cy="958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언어장애 아동들의 의사소통을 위해 스스로 말 산출을 반복적으로 연습할 수 있는 앱을 </a:t>
            </a:r>
            <a:r>
              <a:rPr lang="ko-KR" altLang="en-US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필요로 하지만</a:t>
            </a:r>
            <a:r>
              <a:rPr lang="en-US" altLang="ko-KR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현재 그들을 위한 앱은 존재하지 않다</a:t>
            </a:r>
            <a:r>
              <a:rPr lang="en-US" altLang="ko-KR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kumimoji="0" lang="en-US" altLang="ko-KR" sz="2800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kumimoji="0" lang="en-US" altLang="ko-KR" sz="2800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895427" y="3554808"/>
            <a:ext cx="6758457" cy="154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제대로 된 발음교정을 할 수 있는 </a:t>
            </a:r>
            <a:r>
              <a:rPr lang="ko-KR" altLang="en-US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환경</a:t>
            </a:r>
            <a:r>
              <a:rPr lang="ko-KR" altLang="en-US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부족하다</a:t>
            </a:r>
            <a:r>
              <a:rPr lang="en-US" altLang="ko-KR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1371600" lvl="2" indent="-457200" algn="l">
              <a:buAutoNum type="arabicPeriod"/>
            </a:pPr>
            <a:r>
              <a:rPr lang="ko-KR" altLang="en-US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발음교정에 드는 치료비용 부담</a:t>
            </a:r>
            <a:endParaRPr lang="en-US" altLang="ko-KR" sz="2400" dirty="0">
              <a:solidFill>
                <a:srgbClr val="FCF5F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1371600" lvl="2" indent="-457200" algn="l">
              <a:buAutoNum type="arabicPeriod"/>
            </a:pPr>
            <a:r>
              <a:rPr lang="ko-KR" altLang="en-US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재활치료를 위한 이동시간 평균 </a:t>
            </a:r>
            <a:r>
              <a:rPr lang="en-US" altLang="ko-KR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20~40</a:t>
            </a:r>
            <a:r>
              <a:rPr lang="ko-KR" altLang="en-US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 소요</a:t>
            </a:r>
            <a:endParaRPr lang="en-US" altLang="ko-KR" sz="2400" spc="-2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86345" y="1801155"/>
            <a:ext cx="2828042" cy="2752627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649211" y="1801154"/>
            <a:ext cx="2828042" cy="2752627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412077" y="1801153"/>
            <a:ext cx="2828042" cy="2752627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77" t="2603" r="26856" b="17234"/>
          <a:stretch/>
        </p:blipFill>
        <p:spPr>
          <a:xfrm>
            <a:off x="1742460" y="2298760"/>
            <a:ext cx="1103352" cy="18439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 t="2200" r="10092" b="16427"/>
          <a:stretch/>
        </p:blipFill>
        <p:spPr>
          <a:xfrm>
            <a:off x="5248107" y="2390328"/>
            <a:ext cx="1621902" cy="1644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3299" r="9818" b="16839"/>
          <a:stretch/>
        </p:blipFill>
        <p:spPr>
          <a:xfrm>
            <a:off x="8904654" y="2298760"/>
            <a:ext cx="1842887" cy="18281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5975" y="4803666"/>
            <a:ext cx="2856322" cy="132343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어플리케이션</a:t>
            </a: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개발하여 시간과 공간의 제약 해소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1650" y="4803666"/>
            <a:ext cx="3314816" cy="124296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시각</a:t>
            </a: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활용하여 발음 교정이 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가능하도록 개발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68689" y="4803665"/>
            <a:ext cx="3314816" cy="124296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일반인들의 </a:t>
            </a:r>
            <a:r>
              <a:rPr lang="ko-KR" altLang="en-US" sz="2000" b="1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참여</a:t>
            </a: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통해 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다양한 발음에 대한 컨텐츠 제공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90723" y="278307"/>
            <a:ext cx="1180725" cy="1172121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723" y="567477"/>
            <a:ext cx="11807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 </a:t>
            </a:r>
            <a:endParaRPr lang="en-US" altLang="ko-KR" b="1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정의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7365" y="629032"/>
            <a:ext cx="1618594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strike="noStrike" kern="1200" cap="none" spc="0" normalizeH="0" baseline="0" noProof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목표</a:t>
            </a:r>
            <a:endParaRPr kumimoji="0" lang="ko-KR" altLang="en-US" sz="2800" b="1" i="1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745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365" y="472095"/>
            <a:ext cx="1004047" cy="55581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365" y="525580"/>
            <a:ext cx="1004047" cy="55581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74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" y="0"/>
            <a:ext cx="1211294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1365" y="472095"/>
            <a:ext cx="1004047" cy="55581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4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08063" y="6118284"/>
            <a:ext cx="9544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내마음이들리니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앱의  </a:t>
            </a:r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메인화면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rgbClr val="D9D9D9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2587340" y="6114236"/>
            <a:ext cx="9544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카메라와 </a:t>
            </a:r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스펙트로그램을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시각적으로 제시하여 기본 모음과 자음 발음 교육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8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1533</Words>
  <Application>Microsoft Office PowerPoint</Application>
  <PresentationFormat>와이드스크린</PresentationFormat>
  <Paragraphs>524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나눔스퀘어</vt:lpstr>
      <vt:lpstr>맑은 고딕</vt:lpstr>
      <vt:lpstr>나눔고딕 ExtraBold</vt:lpstr>
      <vt:lpstr>나눔스퀘어 Bold</vt:lpstr>
      <vt:lpstr>나눔바른펜</vt:lpstr>
      <vt:lpstr>Arial</vt:lpstr>
      <vt:lpstr>나눔스퀘어 ExtraBold</vt:lpstr>
      <vt:lpstr>Times New Roman</vt:lpstr>
      <vt:lpstr>Noto Sans CJK KR Medium</vt:lpstr>
      <vt:lpstr>나눔고딕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ahn</dc:creator>
  <cp:lastModifiedBy>린린</cp:lastModifiedBy>
  <cp:revision>92</cp:revision>
  <dcterms:created xsi:type="dcterms:W3CDTF">2016-12-12T13:08:26Z</dcterms:created>
  <dcterms:modified xsi:type="dcterms:W3CDTF">2017-02-20T04:28:25Z</dcterms:modified>
</cp:coreProperties>
</file>