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679" r:id="rId2"/>
    <p:sldId id="680" r:id="rId3"/>
    <p:sldId id="681" r:id="rId4"/>
    <p:sldId id="655" r:id="rId5"/>
    <p:sldId id="689" r:id="rId6"/>
    <p:sldId id="690" r:id="rId7"/>
    <p:sldId id="682" r:id="rId8"/>
    <p:sldId id="683" r:id="rId9"/>
    <p:sldId id="663" r:id="rId10"/>
    <p:sldId id="684" r:id="rId11"/>
    <p:sldId id="670" r:id="rId12"/>
    <p:sldId id="688" r:id="rId13"/>
  </p:sldIdLst>
  <p:sldSz cx="24377650" cy="13716000"/>
  <p:notesSz cx="6858000" cy="9144000"/>
  <p:defaultTextStyle>
    <a:defPPr>
      <a:defRPr lang="en-US"/>
    </a:defPPr>
    <a:lvl1pPr marL="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1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5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9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3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0362B"/>
    <a:srgbClr val="73645D"/>
    <a:srgbClr val="D9C097"/>
    <a:srgbClr val="4A4847"/>
    <a:srgbClr val="967B5F"/>
    <a:srgbClr val="B0AD86"/>
    <a:srgbClr val="DBD0D3"/>
    <a:srgbClr val="626A55"/>
    <a:srgbClr val="EAFCF5"/>
    <a:srgbClr val="ECF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59" autoAdjust="0"/>
    <p:restoredTop sz="92391" autoAdjust="0"/>
  </p:normalViewPr>
  <p:slideViewPr>
    <p:cSldViewPr snapToGrid="0" snapToObjects="1">
      <p:cViewPr varScale="1">
        <p:scale>
          <a:sx n="53" d="100"/>
          <a:sy n="53" d="100"/>
        </p:scale>
        <p:origin x="-384" y="-102"/>
      </p:cViewPr>
      <p:guideLst>
        <p:guide orient="horz" pos="8064"/>
        <p:guide orient="horz" pos="384"/>
        <p:guide orient="horz" pos="4800"/>
        <p:guide pos="14470"/>
        <p:guide pos="1010"/>
        <p:guide pos="76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 panose="020F0302020204030204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 panose="020F0302020204030204"/>
              </a:defRPr>
            </a:lvl1pPr>
          </a:lstStyle>
          <a:p>
            <a:fld id="{EFC10EE1-B198-C942-8235-326C972CBB30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 panose="020F0302020204030204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 panose="020F0302020204030204"/>
              </a:defRPr>
            </a:lvl1pPr>
          </a:lstStyle>
          <a:p>
            <a:fld id="{006BE02D-20C0-F840-AFAC-BEA99C74FD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1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2400" kern="1200">
        <a:solidFill>
          <a:schemeClr val="tx1"/>
        </a:solidFill>
        <a:latin typeface="Calibri Light" panose="020F0302020204030204"/>
        <a:ea typeface="+mn-ea"/>
        <a:cs typeface="+mn-cs"/>
      </a:defRPr>
    </a:lvl1pPr>
    <a:lvl2pPr marL="914400" algn="l" defTabSz="913765" rtl="0" eaLnBrk="1" latinLnBrk="0" hangingPunct="1">
      <a:defRPr sz="2400" kern="1200">
        <a:solidFill>
          <a:schemeClr val="tx1"/>
        </a:solidFill>
        <a:latin typeface="Calibri Light" panose="020F0302020204030204"/>
        <a:ea typeface="+mn-ea"/>
        <a:cs typeface="+mn-cs"/>
      </a:defRPr>
    </a:lvl2pPr>
    <a:lvl3pPr marL="1828165" algn="l" defTabSz="913765" rtl="0" eaLnBrk="1" latinLnBrk="0" hangingPunct="1">
      <a:defRPr sz="2400" kern="1200">
        <a:solidFill>
          <a:schemeClr val="tx1"/>
        </a:solidFill>
        <a:latin typeface="Calibri Light" panose="020F0302020204030204"/>
        <a:ea typeface="+mn-ea"/>
        <a:cs typeface="+mn-cs"/>
      </a:defRPr>
    </a:lvl3pPr>
    <a:lvl4pPr marL="2742565" algn="l" defTabSz="913765" rtl="0" eaLnBrk="1" latinLnBrk="0" hangingPunct="1">
      <a:defRPr sz="2400" kern="1200">
        <a:solidFill>
          <a:schemeClr val="tx1"/>
        </a:solidFill>
        <a:latin typeface="Calibri Light" panose="020F0302020204030204"/>
        <a:ea typeface="+mn-ea"/>
        <a:cs typeface="+mn-cs"/>
      </a:defRPr>
    </a:lvl4pPr>
    <a:lvl5pPr marL="3656965" algn="l" defTabSz="913765" rtl="0" eaLnBrk="1" latinLnBrk="0" hangingPunct="1">
      <a:defRPr sz="2400" kern="1200">
        <a:solidFill>
          <a:schemeClr val="tx1"/>
        </a:solidFill>
        <a:latin typeface="Calibri Light" panose="020F0302020204030204"/>
        <a:ea typeface="+mn-ea"/>
        <a:cs typeface="+mn-cs"/>
      </a:defRPr>
    </a:lvl5pPr>
    <a:lvl6pPr marL="4571365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redhat.com/show_bug.cgi?id=1459356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1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、在实际中需要分开数据节点和</a:t>
            </a:r>
            <a:r>
              <a:rPr lang="en-US" altLang="zh-CN" sz="2400" kern="1200" dirty="0" err="1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sql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节点</a:t>
            </a:r>
            <a:r>
              <a:rPr lang="en-US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, 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需要使用备份数据库，要分开管理节点和负载均衡器，负载均衡服务还需要做备份。</a:t>
            </a:r>
          </a:p>
          <a:p>
            <a:r>
              <a:rPr lang="en-US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2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、还未测试各种节点断开、服务器停止、数据库服务停止、是否会出现数据异常等等特殊情况。因为一旦数据不同步，想要恢复数据会比较麻烦。（之后经过测试，数据库服务停止之后，或者服务器停止之后，只要管理节点正常，数据会之后在开启之后同步过去，但是为了防止万一还是需要做好数据备份工作）</a:t>
            </a:r>
          </a:p>
          <a:p>
            <a:r>
              <a:rPr lang="en-US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3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、本来打算使用</a:t>
            </a:r>
            <a:r>
              <a:rPr lang="en-US" altLang="zh-CN" sz="2400" kern="1200" dirty="0" err="1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mysql</a:t>
            </a:r>
            <a:r>
              <a:rPr lang="en-US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 cluster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自带的</a:t>
            </a:r>
            <a:r>
              <a:rPr lang="en-US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FLEXASYNCH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测试，但由于</a:t>
            </a:r>
            <a:r>
              <a:rPr lang="en-US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Oracle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并不提供</a:t>
            </a:r>
            <a:r>
              <a:rPr lang="en-US" altLang="zh-CN" sz="2400" kern="1200" dirty="0" err="1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flexAsynch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的二进制文件下载，仅仅在</a:t>
            </a:r>
            <a:r>
              <a:rPr lang="en-US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MySQL Cluster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的源码包中提供这个测试工具的源码，所以必须手动编译</a:t>
            </a:r>
            <a:r>
              <a:rPr lang="en-US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MySQL Cluster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才能获得</a:t>
            </a:r>
            <a:r>
              <a:rPr lang="en-US" altLang="zh-CN" sz="2400" kern="1200" dirty="0" err="1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flexAsynch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的执行文件。相对比较麻烦，所以这里采用了</a:t>
            </a:r>
            <a:r>
              <a:rPr lang="en-US" altLang="zh-CN" sz="2400" kern="1200" dirty="0" err="1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sysbench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。而此时需要注意，</a:t>
            </a:r>
            <a:r>
              <a:rPr lang="en-US" altLang="zh-CN" sz="2400" kern="1200" dirty="0" err="1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GitHub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上最新版的</a:t>
            </a:r>
            <a:r>
              <a:rPr lang="en-US" altLang="zh-CN" sz="2400" kern="1200" dirty="0" err="1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sysbench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有</a:t>
            </a:r>
            <a:r>
              <a:rPr lang="en-US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bug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，代码与某些</a:t>
            </a:r>
            <a:r>
              <a:rPr lang="en-US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CPU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不兼容，输入命令会出现</a:t>
            </a:r>
            <a:r>
              <a:rPr lang="en-US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illegal instruction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的错误报告。这些不兼容的</a:t>
            </a:r>
            <a:r>
              <a:rPr lang="en-US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CPU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如：</a:t>
            </a:r>
            <a:r>
              <a:rPr lang="en-US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3dnowprefetch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，</a:t>
            </a:r>
            <a:r>
              <a:rPr lang="en-US" altLang="zh-CN" sz="2400" kern="1200" dirty="0" err="1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abm</a:t>
            </a:r>
            <a:endParaRPr lang="zh-CN" altLang="zh-CN" sz="2400" kern="1200" dirty="0" smtClean="0">
              <a:solidFill>
                <a:schemeClr val="tx1"/>
              </a:solidFill>
              <a:effectLst/>
              <a:latin typeface="Calibri Light" panose="020F0302020204030204"/>
              <a:ea typeface="+mn-ea"/>
              <a:cs typeface="+mn-cs"/>
            </a:endParaRPr>
          </a:p>
          <a:p>
            <a:r>
              <a:rPr lang="en-US" altLang="zh-CN" sz="2400" kern="1200" dirty="0" err="1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Adx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，</a:t>
            </a:r>
            <a:r>
              <a:rPr lang="en-US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avx2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，</a:t>
            </a:r>
            <a:r>
              <a:rPr lang="en-US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bmi1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，</a:t>
            </a:r>
            <a:r>
              <a:rPr lang="en-US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bmi2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，</a:t>
            </a:r>
            <a:r>
              <a:rPr lang="en-US" altLang="zh-CN" sz="2400" kern="1200" dirty="0" err="1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cqm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，</a:t>
            </a:r>
            <a:r>
              <a:rPr lang="en-US" altLang="zh-CN" sz="2400" kern="1200" dirty="0" err="1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cqm_llc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，</a:t>
            </a:r>
            <a:r>
              <a:rPr lang="en-US" altLang="zh-CN" sz="2400" kern="1200" dirty="0" err="1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cqm_mbm_local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，</a:t>
            </a:r>
            <a:r>
              <a:rPr lang="en-US" altLang="zh-CN" sz="2400" kern="1200" dirty="0" err="1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cqm_mbm_total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，</a:t>
            </a:r>
            <a:r>
              <a:rPr lang="en-US" altLang="zh-CN" sz="2400" kern="1200" dirty="0" err="1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cqm_occup_llc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，</a:t>
            </a:r>
            <a:r>
              <a:rPr lang="en-US" altLang="zh-CN" sz="2400" kern="1200" dirty="0" err="1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fma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，</a:t>
            </a:r>
            <a:r>
              <a:rPr lang="en-US" altLang="zh-CN" sz="2400" kern="1200" dirty="0" err="1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hle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，</a:t>
            </a:r>
            <a:r>
              <a:rPr lang="en-US" altLang="zh-CN" sz="2400" kern="1200" dirty="0" err="1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intel_pt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，</a:t>
            </a:r>
            <a:r>
              <a:rPr lang="en-US" altLang="zh-CN" sz="2400" kern="1200" dirty="0" err="1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invpcid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，</a:t>
            </a:r>
            <a:r>
              <a:rPr lang="en-US" altLang="zh-CN" sz="2400" kern="1200" dirty="0" err="1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movbe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，</a:t>
            </a:r>
            <a:r>
              <a:rPr lang="en-US" altLang="zh-CN" sz="2400" kern="1200" dirty="0" err="1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rdseed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，</a:t>
            </a:r>
            <a:r>
              <a:rPr lang="en-US" altLang="zh-CN" sz="2400" kern="1200" dirty="0" err="1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rtm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，</a:t>
            </a:r>
            <a:r>
              <a:rPr lang="en-US" altLang="zh-CN" sz="2400" kern="1200" dirty="0" err="1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smap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，</a:t>
            </a:r>
            <a:r>
              <a:rPr lang="en-US" altLang="zh-CN" sz="2400" kern="1200" dirty="0" err="1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tsc_adjust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。简单地说就是不适用大部分</a:t>
            </a:r>
            <a:r>
              <a:rPr lang="en-US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centos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服务器。所以我才重新选用</a:t>
            </a:r>
            <a:r>
              <a:rPr lang="en-US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120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这个</a:t>
            </a:r>
            <a:r>
              <a:rPr lang="en-US" altLang="zh-CN" sz="2400" kern="1200" dirty="0" err="1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ubuntu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服务器进行</a:t>
            </a:r>
            <a:r>
              <a:rPr lang="en-US" altLang="zh-CN" sz="2400" kern="1200" dirty="0" err="1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sysbench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测试。这是个坑，需要注意。这里的</a:t>
            </a:r>
            <a:r>
              <a:rPr lang="en-US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bug</a:t>
            </a:r>
            <a:r>
              <a:rPr lang="zh-CN" altLang="zh-CN" sz="2400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</a:rPr>
              <a:t>报告如：</a:t>
            </a:r>
            <a:r>
              <a:rPr lang="en-US" altLang="zh-CN" sz="2400" u="sng" kern="1200" dirty="0" smtClean="0">
                <a:solidFill>
                  <a:schemeClr val="tx1"/>
                </a:solidFill>
                <a:effectLst/>
                <a:latin typeface="Calibri Light" panose="020F0302020204030204"/>
                <a:ea typeface="+mn-ea"/>
                <a:cs typeface="+mn-cs"/>
                <a:hlinkClick r:id="rId3"/>
              </a:rPr>
              <a:t>https://bugzilla.redhat.com/show_bug.cgi?id=1459356</a:t>
            </a:r>
            <a:endParaRPr lang="zh-CN" altLang="zh-CN" sz="2400" kern="1200" dirty="0" smtClean="0">
              <a:solidFill>
                <a:schemeClr val="tx1"/>
              </a:solidFill>
              <a:effectLst/>
              <a:latin typeface="Calibri Light" panose="020F0302020204030204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DD45-783F-4203-BFEB-5F8D68B2B81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4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bout U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550493" y="3852334"/>
            <a:ext cx="3466199" cy="3467099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200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80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</a:defRPr>
            </a:lvl1pPr>
            <a:lvl2pPr marL="914217" indent="0" algn="ctr">
              <a:buNone/>
              <a:defRPr sz="4000"/>
            </a:lvl2pPr>
            <a:lvl3pPr marL="1828434" indent="0" algn="ctr">
              <a:buNone/>
              <a:defRPr sz="3600"/>
            </a:lvl3pPr>
            <a:lvl4pPr marL="2742651" indent="0" algn="ctr">
              <a:buNone/>
              <a:defRPr sz="3200"/>
            </a:lvl4pPr>
            <a:lvl5pPr marL="3656868" indent="0" algn="ctr">
              <a:buNone/>
              <a:defRPr sz="3200"/>
            </a:lvl5pPr>
            <a:lvl6pPr marL="4571086" indent="0" algn="ctr">
              <a:buNone/>
              <a:defRPr sz="3200"/>
            </a:lvl6pPr>
            <a:lvl7pPr marL="5485303" indent="0" algn="ctr">
              <a:buNone/>
              <a:defRPr sz="3200"/>
            </a:lvl7pPr>
            <a:lvl8pPr marL="6399520" indent="0" algn="ctr">
              <a:buNone/>
              <a:defRPr sz="3200"/>
            </a:lvl8pPr>
            <a:lvl9pPr marL="7313737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DF9">
                  <a:alpha val="100000"/>
                </a:srgbClr>
              </a:clrFrom>
              <a:clrTo>
                <a:srgbClr val="FFFDF9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30444" y="0"/>
            <a:ext cx="2816126" cy="101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3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1A69-CE6F-2440-BAE4-5A4B3040CF2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AD81-3AD4-9C46-856E-C08CF1183C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22432557" y="971902"/>
            <a:ext cx="687533" cy="687533"/>
          </a:xfrm>
          <a:prstGeom prst="ellipse">
            <a:avLst/>
          </a:prstGeom>
          <a:solidFill>
            <a:srgbClr val="566A86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tx1"/>
              </a:solidFill>
              <a:latin typeface="Sinkin Sans 300 Light" charset="0"/>
              <a:cs typeface="Sinkin Sans 300 Light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2376065" y="1039540"/>
            <a:ext cx="792451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smtClean="0">
                <a:solidFill>
                  <a:schemeClr val="bg1"/>
                </a:solidFill>
                <a:latin typeface="Sinkin Sans 300 Light" charset="0"/>
                <a:cs typeface="Sinkin Sans 300 Light" charset="0"/>
              </a:rPr>
              <a:t>‹#›</a:t>
            </a:fld>
            <a:endParaRPr lang="id-ID" sz="2400" b="1" dirty="0">
              <a:solidFill>
                <a:schemeClr val="bg1"/>
              </a:solidFill>
              <a:latin typeface="Sinkin Sans 300 Light" charset="0"/>
              <a:cs typeface="Sinkin Sans 300 Ligh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65" r:id="rId3"/>
  </p:sldLayoutIdLst>
  <p:hf hdr="0" ftr="0" dt="0"/>
  <p:txStyles>
    <p:titleStyle>
      <a:lvl1pPr algn="l" defTabSz="1828165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Sinkin Sans 300 Light" charset="0"/>
          <a:ea typeface="Sinkin Sans 300 Light" charset="0"/>
          <a:cs typeface="Sinkin Sans 300 Light" charset="0"/>
        </a:defRPr>
      </a:lvl1pPr>
    </p:titleStyle>
    <p:bodyStyle>
      <a:lvl1pPr marL="0" indent="0" algn="l" defTabSz="1828165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Sinkin Sans 300 Light" charset="0"/>
          <a:ea typeface="Sinkin Sans 300 Light" charset="0"/>
          <a:cs typeface="Sinkin Sans 300 Light" charset="0"/>
        </a:defRPr>
      </a:lvl1pPr>
      <a:lvl2pPr marL="914400" indent="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Sinkin Sans 300 Light" charset="0"/>
          <a:ea typeface="Sinkin Sans 300 Light" charset="0"/>
          <a:cs typeface="Sinkin Sans 300 Light" charset="0"/>
        </a:defRPr>
      </a:lvl2pPr>
      <a:lvl3pPr marL="1828165" indent="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Sinkin Sans 300 Light" charset="0"/>
          <a:ea typeface="Sinkin Sans 300 Light" charset="0"/>
          <a:cs typeface="Sinkin Sans 300 Light" charset="0"/>
        </a:defRPr>
      </a:lvl3pPr>
      <a:lvl4pPr marL="2742565" indent="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Sinkin Sans 300 Light" charset="0"/>
          <a:ea typeface="Sinkin Sans 300 Light" charset="0"/>
          <a:cs typeface="Sinkin Sans 300 Light" charset="0"/>
        </a:defRPr>
      </a:lvl4pPr>
      <a:lvl5pPr marL="3656965" indent="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Sinkin Sans 300 Light" charset="0"/>
          <a:ea typeface="Sinkin Sans 300 Light" charset="0"/>
          <a:cs typeface="Sinkin Sans 300 Light" charset="0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09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49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07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88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2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-581891" y="2105891"/>
            <a:ext cx="25880291" cy="9864436"/>
          </a:xfrm>
          <a:prstGeom prst="rect">
            <a:avLst/>
          </a:prstGeom>
          <a:solidFill>
            <a:srgbClr val="D9C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243797" tIns="121899" rIns="243797" bIns="121899" numCol="1" anchor="t" anchorCtr="0" compatLnSpc="1"/>
          <a:lstStyle/>
          <a:p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243797" tIns="121899" rIns="243797" bIns="121899" numCol="1" anchor="t" anchorCtr="0" compatLnSpc="1"/>
          <a:lstStyle/>
          <a:p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40576" y="4231639"/>
            <a:ext cx="12062769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0"/>
              </a:lnSpc>
            </a:pPr>
            <a:r>
              <a:rPr lang="zh-CN" altLang="en-US" sz="11500" b="1" dirty="0" smtClean="0">
                <a:solidFill>
                  <a:srgbClr val="4A484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Sinkin Sans 700" charset="0"/>
                <a:sym typeface="Arial" panose="020B0604020202020204" pitchFamily="34" charset="0"/>
              </a:rPr>
              <a:t>集群性能</a:t>
            </a:r>
            <a:r>
              <a:rPr lang="zh-CN" altLang="en-US" sz="11500" b="1" smtClean="0">
                <a:solidFill>
                  <a:srgbClr val="4A484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Sinkin Sans 700" charset="0"/>
                <a:sym typeface="Arial" panose="020B0604020202020204" pitchFamily="34" charset="0"/>
              </a:rPr>
              <a:t>测试</a:t>
            </a:r>
            <a:r>
              <a:rPr lang="zh-CN" altLang="en-US" sz="11500" b="1" smtClean="0">
                <a:solidFill>
                  <a:srgbClr val="4A484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Sinkin Sans 700" charset="0"/>
                <a:sym typeface="Arial" panose="020B0604020202020204" pitchFamily="34" charset="0"/>
              </a:rPr>
              <a:t>工具</a:t>
            </a:r>
            <a:endParaRPr lang="en-US" altLang="zh-CN" sz="11500" b="1" dirty="0">
              <a:solidFill>
                <a:srgbClr val="4A4847"/>
              </a:solidFill>
              <a:latin typeface="Arial" panose="020B0604020202020204" pitchFamily="34" charset="0"/>
              <a:ea typeface="微软雅黑" panose="020B0503020204020204" pitchFamily="34" charset="-122"/>
              <a:cs typeface="Sinkin Sans 700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04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243797" tIns="121899" rIns="243797" bIns="121899" numCol="1" anchor="t" anchorCtr="0" compatLnSpc="1"/>
          <a:lstStyle/>
          <a:p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243797" tIns="121899" rIns="243797" bIns="121899" numCol="1" anchor="t" anchorCtr="0" compatLnSpc="1"/>
          <a:lstStyle/>
          <a:p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Oval 12"/>
          <p:cNvSpPr/>
          <p:nvPr/>
        </p:nvSpPr>
        <p:spPr>
          <a:xfrm>
            <a:off x="7123722" y="1770036"/>
            <a:ext cx="10175925" cy="10175925"/>
          </a:xfrm>
          <a:prstGeom prst="ellipse">
            <a:avLst/>
          </a:prstGeom>
          <a:solidFill>
            <a:srgbClr val="626A55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88162" y="4476119"/>
            <a:ext cx="9193426" cy="460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500"/>
              </a:lnSpc>
            </a:pPr>
            <a:r>
              <a:rPr lang="zh-CN" altLang="en-US" sz="15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Sinkin Sans 700" charset="0"/>
                <a:sym typeface="Arial" panose="020B0604020202020204" pitchFamily="34" charset="0"/>
              </a:rPr>
              <a:t>实验</a:t>
            </a:r>
            <a:endParaRPr lang="en-US" altLang="zh-CN" sz="15000" b="1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Sinkin Sans 700" charset="0"/>
              <a:sym typeface="Arial" panose="020B0604020202020204" pitchFamily="34" charset="0"/>
            </a:endParaRPr>
          </a:p>
          <a:p>
            <a:pPr algn="ctr">
              <a:lnSpc>
                <a:spcPts val="11500"/>
              </a:lnSpc>
            </a:pPr>
            <a:endParaRPr lang="en-US" altLang="zh-CN" sz="15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Sinkin Sans 700" charset="0"/>
              <a:sym typeface="Arial" panose="020B0604020202020204" pitchFamily="34" charset="0"/>
            </a:endParaRPr>
          </a:p>
          <a:p>
            <a:pPr algn="ctr">
              <a:lnSpc>
                <a:spcPts val="11500"/>
              </a:lnSpc>
            </a:pPr>
            <a:r>
              <a:rPr lang="zh-CN" altLang="en-US" sz="15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Sinkin Sans 700" charset="0"/>
                <a:sym typeface="Arial" panose="020B0604020202020204" pitchFamily="34" charset="0"/>
              </a:rPr>
              <a:t>总结</a:t>
            </a:r>
            <a:endParaRPr lang="zh-CN" altLang="en-US" sz="15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Sinkin Sans 700" charset="0"/>
              <a:sym typeface="Arial" panose="020B0604020202020204" pitchFamily="34" charset="0"/>
            </a:endParaRPr>
          </a:p>
        </p:txBody>
      </p:sp>
      <p:sp>
        <p:nvSpPr>
          <p:cNvPr id="9" name="Oval 5"/>
          <p:cNvSpPr/>
          <p:nvPr/>
        </p:nvSpPr>
        <p:spPr>
          <a:xfrm>
            <a:off x="10965076" y="1112244"/>
            <a:ext cx="2439598" cy="243959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Freeform 158"/>
          <p:cNvSpPr>
            <a:spLocks noEditPoints="1"/>
          </p:cNvSpPr>
          <p:nvPr/>
        </p:nvSpPr>
        <p:spPr bwMode="auto">
          <a:xfrm>
            <a:off x="11720618" y="1860334"/>
            <a:ext cx="982132" cy="841829"/>
          </a:xfrm>
          <a:custGeom>
            <a:avLst/>
            <a:gdLst>
              <a:gd name="T0" fmla="*/ 68 w 68"/>
              <a:gd name="T1" fmla="*/ 30 h 58"/>
              <a:gd name="T2" fmla="*/ 0 w 68"/>
              <a:gd name="T3" fmla="*/ 30 h 58"/>
              <a:gd name="T4" fmla="*/ 0 w 68"/>
              <a:gd name="T5" fmla="*/ 15 h 58"/>
              <a:gd name="T6" fmla="*/ 7 w 68"/>
              <a:gd name="T7" fmla="*/ 9 h 58"/>
              <a:gd name="T8" fmla="*/ 20 w 68"/>
              <a:gd name="T9" fmla="*/ 9 h 58"/>
              <a:gd name="T10" fmla="*/ 20 w 68"/>
              <a:gd name="T11" fmla="*/ 3 h 58"/>
              <a:gd name="T12" fmla="*/ 24 w 68"/>
              <a:gd name="T13" fmla="*/ 0 h 58"/>
              <a:gd name="T14" fmla="*/ 45 w 68"/>
              <a:gd name="T15" fmla="*/ 0 h 58"/>
              <a:gd name="T16" fmla="*/ 49 w 68"/>
              <a:gd name="T17" fmla="*/ 3 h 58"/>
              <a:gd name="T18" fmla="*/ 49 w 68"/>
              <a:gd name="T19" fmla="*/ 9 h 58"/>
              <a:gd name="T20" fmla="*/ 62 w 68"/>
              <a:gd name="T21" fmla="*/ 9 h 58"/>
              <a:gd name="T22" fmla="*/ 68 w 68"/>
              <a:gd name="T23" fmla="*/ 15 h 58"/>
              <a:gd name="T24" fmla="*/ 68 w 68"/>
              <a:gd name="T25" fmla="*/ 30 h 58"/>
              <a:gd name="T26" fmla="*/ 68 w 68"/>
              <a:gd name="T27" fmla="*/ 52 h 58"/>
              <a:gd name="T28" fmla="*/ 62 w 68"/>
              <a:gd name="T29" fmla="*/ 58 h 58"/>
              <a:gd name="T30" fmla="*/ 7 w 68"/>
              <a:gd name="T31" fmla="*/ 58 h 58"/>
              <a:gd name="T32" fmla="*/ 0 w 68"/>
              <a:gd name="T33" fmla="*/ 52 h 58"/>
              <a:gd name="T34" fmla="*/ 0 w 68"/>
              <a:gd name="T35" fmla="*/ 34 h 58"/>
              <a:gd name="T36" fmla="*/ 26 w 68"/>
              <a:gd name="T37" fmla="*/ 34 h 58"/>
              <a:gd name="T38" fmla="*/ 26 w 68"/>
              <a:gd name="T39" fmla="*/ 40 h 58"/>
              <a:gd name="T40" fmla="*/ 28 w 68"/>
              <a:gd name="T41" fmla="*/ 42 h 58"/>
              <a:gd name="T42" fmla="*/ 41 w 68"/>
              <a:gd name="T43" fmla="*/ 42 h 58"/>
              <a:gd name="T44" fmla="*/ 43 w 68"/>
              <a:gd name="T45" fmla="*/ 40 h 58"/>
              <a:gd name="T46" fmla="*/ 43 w 68"/>
              <a:gd name="T47" fmla="*/ 34 h 58"/>
              <a:gd name="T48" fmla="*/ 68 w 68"/>
              <a:gd name="T49" fmla="*/ 34 h 58"/>
              <a:gd name="T50" fmla="*/ 68 w 68"/>
              <a:gd name="T51" fmla="*/ 52 h 58"/>
              <a:gd name="T52" fmla="*/ 44 w 68"/>
              <a:gd name="T53" fmla="*/ 9 h 58"/>
              <a:gd name="T54" fmla="*/ 44 w 68"/>
              <a:gd name="T55" fmla="*/ 5 h 58"/>
              <a:gd name="T56" fmla="*/ 25 w 68"/>
              <a:gd name="T57" fmla="*/ 5 h 58"/>
              <a:gd name="T58" fmla="*/ 25 w 68"/>
              <a:gd name="T59" fmla="*/ 9 h 58"/>
              <a:gd name="T60" fmla="*/ 44 w 68"/>
              <a:gd name="T61" fmla="*/ 9 h 58"/>
              <a:gd name="T62" fmla="*/ 39 w 68"/>
              <a:gd name="T63" fmla="*/ 39 h 58"/>
              <a:gd name="T64" fmla="*/ 30 w 68"/>
              <a:gd name="T65" fmla="*/ 39 h 58"/>
              <a:gd name="T66" fmla="*/ 30 w 68"/>
              <a:gd name="T67" fmla="*/ 34 h 58"/>
              <a:gd name="T68" fmla="*/ 39 w 68"/>
              <a:gd name="T69" fmla="*/ 34 h 58"/>
              <a:gd name="T70" fmla="*/ 39 w 68"/>
              <a:gd name="T71" fmla="*/ 39 h 5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8" h="58">
                <a:moveTo>
                  <a:pt x="68" y="30"/>
                </a:move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3" y="9"/>
                  <a:pt x="7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1"/>
                  <a:pt x="22" y="0"/>
                  <a:pt x="2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9"/>
                  <a:pt x="49" y="9"/>
                  <a:pt x="49" y="9"/>
                </a:cubicBezTo>
                <a:cubicBezTo>
                  <a:pt x="62" y="9"/>
                  <a:pt x="62" y="9"/>
                  <a:pt x="62" y="9"/>
                </a:cubicBezTo>
                <a:cubicBezTo>
                  <a:pt x="66" y="9"/>
                  <a:pt x="68" y="12"/>
                  <a:pt x="68" y="15"/>
                </a:cubicBezTo>
                <a:lnTo>
                  <a:pt x="68" y="30"/>
                </a:lnTo>
                <a:close/>
                <a:moveTo>
                  <a:pt x="68" y="52"/>
                </a:moveTo>
                <a:cubicBezTo>
                  <a:pt x="68" y="55"/>
                  <a:pt x="66" y="58"/>
                  <a:pt x="62" y="58"/>
                </a:cubicBezTo>
                <a:cubicBezTo>
                  <a:pt x="7" y="58"/>
                  <a:pt x="7" y="58"/>
                  <a:pt x="7" y="58"/>
                </a:cubicBezTo>
                <a:cubicBezTo>
                  <a:pt x="3" y="58"/>
                  <a:pt x="0" y="55"/>
                  <a:pt x="0" y="52"/>
                </a:cubicBezTo>
                <a:cubicBezTo>
                  <a:pt x="0" y="34"/>
                  <a:pt x="0" y="34"/>
                  <a:pt x="0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1"/>
                  <a:pt x="27" y="42"/>
                  <a:pt x="28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2" y="42"/>
                  <a:pt x="43" y="41"/>
                  <a:pt x="43" y="40"/>
                </a:cubicBezTo>
                <a:cubicBezTo>
                  <a:pt x="43" y="34"/>
                  <a:pt x="43" y="34"/>
                  <a:pt x="43" y="34"/>
                </a:cubicBezTo>
                <a:cubicBezTo>
                  <a:pt x="68" y="34"/>
                  <a:pt x="68" y="34"/>
                  <a:pt x="68" y="34"/>
                </a:cubicBezTo>
                <a:lnTo>
                  <a:pt x="68" y="52"/>
                </a:lnTo>
                <a:close/>
                <a:moveTo>
                  <a:pt x="44" y="9"/>
                </a:moveTo>
                <a:cubicBezTo>
                  <a:pt x="44" y="5"/>
                  <a:pt x="44" y="5"/>
                  <a:pt x="44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9"/>
                  <a:pt x="25" y="9"/>
                  <a:pt x="25" y="9"/>
                </a:cubicBezTo>
                <a:lnTo>
                  <a:pt x="44" y="9"/>
                </a:lnTo>
                <a:close/>
                <a:moveTo>
                  <a:pt x="39" y="39"/>
                </a:moveTo>
                <a:cubicBezTo>
                  <a:pt x="30" y="39"/>
                  <a:pt x="30" y="39"/>
                  <a:pt x="30" y="39"/>
                </a:cubicBezTo>
                <a:cubicBezTo>
                  <a:pt x="30" y="34"/>
                  <a:pt x="30" y="34"/>
                  <a:pt x="30" y="34"/>
                </a:cubicBezTo>
                <a:cubicBezTo>
                  <a:pt x="39" y="34"/>
                  <a:pt x="39" y="34"/>
                  <a:pt x="39" y="34"/>
                </a:cubicBezTo>
                <a:lnTo>
                  <a:pt x="39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 sz="9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3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0310145" y="3715886"/>
            <a:ext cx="3653000" cy="3549560"/>
            <a:chOff x="4811406" y="4783545"/>
            <a:chExt cx="1258272" cy="967855"/>
          </a:xfrm>
          <a:solidFill>
            <a:schemeClr val="bg1">
              <a:lumMod val="50000"/>
            </a:schemeClr>
          </a:solidFill>
        </p:grpSpPr>
        <p:grpSp>
          <p:nvGrpSpPr>
            <p:cNvPr id="27" name="组合 26"/>
            <p:cNvGrpSpPr/>
            <p:nvPr/>
          </p:nvGrpSpPr>
          <p:grpSpPr>
            <a:xfrm>
              <a:off x="4811406" y="4783545"/>
              <a:ext cx="296512" cy="962259"/>
              <a:chOff x="1241708" y="3098951"/>
              <a:chExt cx="497949" cy="1615975"/>
            </a:xfrm>
            <a:grpFill/>
          </p:grpSpPr>
          <p:sp>
            <p:nvSpPr>
              <p:cNvPr id="39" name="Freeform 1584"/>
              <p:cNvSpPr>
                <a:spLocks/>
              </p:cNvSpPr>
              <p:nvPr/>
            </p:nvSpPr>
            <p:spPr bwMode="auto">
              <a:xfrm>
                <a:off x="1363848" y="3098951"/>
                <a:ext cx="244275" cy="263066"/>
              </a:xfrm>
              <a:custGeom>
                <a:avLst/>
                <a:gdLst>
                  <a:gd name="T0" fmla="*/ 2147483647 w 34"/>
                  <a:gd name="T1" fmla="*/ 2147483647 h 36"/>
                  <a:gd name="T2" fmla="*/ 2147483647 w 34"/>
                  <a:gd name="T3" fmla="*/ 2147483647 h 36"/>
                  <a:gd name="T4" fmla="*/ 2147483647 w 34"/>
                  <a:gd name="T5" fmla="*/ 2147483647 h 36"/>
                  <a:gd name="T6" fmla="*/ 2147483647 w 34"/>
                  <a:gd name="T7" fmla="*/ 2147483647 h 36"/>
                  <a:gd name="T8" fmla="*/ 2147483647 w 34"/>
                  <a:gd name="T9" fmla="*/ 2147483647 h 36"/>
                  <a:gd name="T10" fmla="*/ 2147483647 w 34"/>
                  <a:gd name="T11" fmla="*/ 2147483647 h 36"/>
                  <a:gd name="T12" fmla="*/ 2147483647 w 34"/>
                  <a:gd name="T13" fmla="*/ 2147483647 h 36"/>
                  <a:gd name="T14" fmla="*/ 2147483647 w 34"/>
                  <a:gd name="T15" fmla="*/ 2147483647 h 36"/>
                  <a:gd name="T16" fmla="*/ 2147483647 w 34"/>
                  <a:gd name="T17" fmla="*/ 2147483647 h 36"/>
                  <a:gd name="T18" fmla="*/ 0 w 34"/>
                  <a:gd name="T19" fmla="*/ 2147483647 h 36"/>
                  <a:gd name="T20" fmla="*/ 0 w 34"/>
                  <a:gd name="T21" fmla="*/ 2147483647 h 36"/>
                  <a:gd name="T22" fmla="*/ 0 w 34"/>
                  <a:gd name="T23" fmla="*/ 2147483647 h 36"/>
                  <a:gd name="T24" fmla="*/ 0 w 34"/>
                  <a:gd name="T25" fmla="*/ 2147483647 h 36"/>
                  <a:gd name="T26" fmla="*/ 2147483647 w 34"/>
                  <a:gd name="T27" fmla="*/ 2147483647 h 36"/>
                  <a:gd name="T28" fmla="*/ 2147483647 w 34"/>
                  <a:gd name="T29" fmla="*/ 2147483647 h 36"/>
                  <a:gd name="T30" fmla="*/ 2147483647 w 34"/>
                  <a:gd name="T31" fmla="*/ 0 h 36"/>
                  <a:gd name="T32" fmla="*/ 2147483647 w 34"/>
                  <a:gd name="T33" fmla="*/ 0 h 36"/>
                  <a:gd name="T34" fmla="*/ 2147483647 w 34"/>
                  <a:gd name="T35" fmla="*/ 2147483647 h 36"/>
                  <a:gd name="T36" fmla="*/ 2147483647 w 34"/>
                  <a:gd name="T37" fmla="*/ 2147483647 h 36"/>
                  <a:gd name="T38" fmla="*/ 2147483647 w 34"/>
                  <a:gd name="T39" fmla="*/ 2147483647 h 36"/>
                  <a:gd name="T40" fmla="*/ 2147483647 w 34"/>
                  <a:gd name="T41" fmla="*/ 2147483647 h 36"/>
                  <a:gd name="T42" fmla="*/ 2147483647 w 34"/>
                  <a:gd name="T43" fmla="*/ 2147483647 h 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4"/>
                  <a:gd name="T67" fmla="*/ 0 h 36"/>
                  <a:gd name="T68" fmla="*/ 34 w 34"/>
                  <a:gd name="T69" fmla="*/ 36 h 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4" h="36">
                    <a:moveTo>
                      <a:pt x="34" y="18"/>
                    </a:moveTo>
                    <a:lnTo>
                      <a:pt x="34" y="18"/>
                    </a:lnTo>
                    <a:lnTo>
                      <a:pt x="34" y="26"/>
                    </a:lnTo>
                    <a:lnTo>
                      <a:pt x="30" y="30"/>
                    </a:lnTo>
                    <a:lnTo>
                      <a:pt x="24" y="34"/>
                    </a:lnTo>
                    <a:lnTo>
                      <a:pt x="16" y="36"/>
                    </a:lnTo>
                    <a:lnTo>
                      <a:pt x="10" y="34"/>
                    </a:lnTo>
                    <a:lnTo>
                      <a:pt x="4" y="30"/>
                    </a:lnTo>
                    <a:lnTo>
                      <a:pt x="0" y="26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4" y="6"/>
                    </a:lnTo>
                    <a:lnTo>
                      <a:pt x="10" y="2"/>
                    </a:lnTo>
                    <a:lnTo>
                      <a:pt x="16" y="0"/>
                    </a:lnTo>
                    <a:lnTo>
                      <a:pt x="24" y="2"/>
                    </a:lnTo>
                    <a:lnTo>
                      <a:pt x="30" y="6"/>
                    </a:lnTo>
                    <a:lnTo>
                      <a:pt x="34" y="12"/>
                    </a:lnTo>
                    <a:lnTo>
                      <a:pt x="34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Freeform 1590"/>
              <p:cNvSpPr>
                <a:spLocks/>
              </p:cNvSpPr>
              <p:nvPr/>
            </p:nvSpPr>
            <p:spPr bwMode="auto">
              <a:xfrm>
                <a:off x="1241708" y="3399597"/>
                <a:ext cx="497949" cy="1315329"/>
              </a:xfrm>
              <a:custGeom>
                <a:avLst/>
                <a:gdLst>
                  <a:gd name="T0" fmla="*/ 2147483647 w 68"/>
                  <a:gd name="T1" fmla="*/ 0 h 180"/>
                  <a:gd name="T2" fmla="*/ 2147483647 w 68"/>
                  <a:gd name="T3" fmla="*/ 0 h 180"/>
                  <a:gd name="T4" fmla="*/ 2147483647 w 68"/>
                  <a:gd name="T5" fmla="*/ 0 h 180"/>
                  <a:gd name="T6" fmla="*/ 2147483647 w 68"/>
                  <a:gd name="T7" fmla="*/ 2147483647 h 180"/>
                  <a:gd name="T8" fmla="*/ 2147483647 w 68"/>
                  <a:gd name="T9" fmla="*/ 2147483647 h 180"/>
                  <a:gd name="T10" fmla="*/ 2147483647 w 68"/>
                  <a:gd name="T11" fmla="*/ 2147483647 h 180"/>
                  <a:gd name="T12" fmla="*/ 2147483647 w 68"/>
                  <a:gd name="T13" fmla="*/ 2147483647 h 180"/>
                  <a:gd name="T14" fmla="*/ 2147483647 w 68"/>
                  <a:gd name="T15" fmla="*/ 0 h 180"/>
                  <a:gd name="T16" fmla="*/ 2147483647 w 68"/>
                  <a:gd name="T17" fmla="*/ 0 h 180"/>
                  <a:gd name="T18" fmla="*/ 2147483647 w 68"/>
                  <a:gd name="T19" fmla="*/ 0 h 180"/>
                  <a:gd name="T20" fmla="*/ 2147483647 w 68"/>
                  <a:gd name="T21" fmla="*/ 0 h 180"/>
                  <a:gd name="T22" fmla="*/ 0 w 68"/>
                  <a:gd name="T23" fmla="*/ 2147483647 h 180"/>
                  <a:gd name="T24" fmla="*/ 0 w 68"/>
                  <a:gd name="T25" fmla="*/ 2147483647 h 180"/>
                  <a:gd name="T26" fmla="*/ 0 w 68"/>
                  <a:gd name="T27" fmla="*/ 2147483647 h 180"/>
                  <a:gd name="T28" fmla="*/ 2147483647 w 68"/>
                  <a:gd name="T29" fmla="*/ 2147483647 h 180"/>
                  <a:gd name="T30" fmla="*/ 2147483647 w 68"/>
                  <a:gd name="T31" fmla="*/ 2147483647 h 180"/>
                  <a:gd name="T32" fmla="*/ 2147483647 w 68"/>
                  <a:gd name="T33" fmla="*/ 2147483647 h 180"/>
                  <a:gd name="T34" fmla="*/ 2147483647 w 68"/>
                  <a:gd name="T35" fmla="*/ 2147483647 h 180"/>
                  <a:gd name="T36" fmla="*/ 2147483647 w 68"/>
                  <a:gd name="T37" fmla="*/ 2147483647 h 180"/>
                  <a:gd name="T38" fmla="*/ 2147483647 w 68"/>
                  <a:gd name="T39" fmla="*/ 2147483647 h 180"/>
                  <a:gd name="T40" fmla="*/ 2147483647 w 68"/>
                  <a:gd name="T41" fmla="*/ 2147483647 h 180"/>
                  <a:gd name="T42" fmla="*/ 2147483647 w 68"/>
                  <a:gd name="T43" fmla="*/ 2147483647 h 180"/>
                  <a:gd name="T44" fmla="*/ 2147483647 w 68"/>
                  <a:gd name="T45" fmla="*/ 2147483647 h 180"/>
                  <a:gd name="T46" fmla="*/ 2147483647 w 68"/>
                  <a:gd name="T47" fmla="*/ 2147483647 h 180"/>
                  <a:gd name="T48" fmla="*/ 2147483647 w 68"/>
                  <a:gd name="T49" fmla="*/ 2147483647 h 180"/>
                  <a:gd name="T50" fmla="*/ 2147483647 w 68"/>
                  <a:gd name="T51" fmla="*/ 2147483647 h 180"/>
                  <a:gd name="T52" fmla="*/ 2147483647 w 68"/>
                  <a:gd name="T53" fmla="*/ 2147483647 h 180"/>
                  <a:gd name="T54" fmla="*/ 2147483647 w 68"/>
                  <a:gd name="T55" fmla="*/ 2147483647 h 180"/>
                  <a:gd name="T56" fmla="*/ 2147483647 w 68"/>
                  <a:gd name="T57" fmla="*/ 2147483647 h 180"/>
                  <a:gd name="T58" fmla="*/ 2147483647 w 68"/>
                  <a:gd name="T59" fmla="*/ 2147483647 h 180"/>
                  <a:gd name="T60" fmla="*/ 2147483647 w 68"/>
                  <a:gd name="T61" fmla="*/ 2147483647 h 180"/>
                  <a:gd name="T62" fmla="*/ 2147483647 w 68"/>
                  <a:gd name="T63" fmla="*/ 2147483647 h 180"/>
                  <a:gd name="T64" fmla="*/ 2147483647 w 68"/>
                  <a:gd name="T65" fmla="*/ 2147483647 h 180"/>
                  <a:gd name="T66" fmla="*/ 2147483647 w 68"/>
                  <a:gd name="T67" fmla="*/ 2147483647 h 180"/>
                  <a:gd name="T68" fmla="*/ 2147483647 w 68"/>
                  <a:gd name="T69" fmla="*/ 2147483647 h 180"/>
                  <a:gd name="T70" fmla="*/ 2147483647 w 68"/>
                  <a:gd name="T71" fmla="*/ 2147483647 h 180"/>
                  <a:gd name="T72" fmla="*/ 2147483647 w 68"/>
                  <a:gd name="T73" fmla="*/ 2147483647 h 180"/>
                  <a:gd name="T74" fmla="*/ 2147483647 w 68"/>
                  <a:gd name="T75" fmla="*/ 0 h 180"/>
                  <a:gd name="T76" fmla="*/ 2147483647 w 68"/>
                  <a:gd name="T77" fmla="*/ 0 h 1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68"/>
                  <a:gd name="T118" fmla="*/ 0 h 180"/>
                  <a:gd name="T119" fmla="*/ 68 w 68"/>
                  <a:gd name="T120" fmla="*/ 180 h 1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68" h="180">
                    <a:moveTo>
                      <a:pt x="54" y="0"/>
                    </a:moveTo>
                    <a:lnTo>
                      <a:pt x="48" y="0"/>
                    </a:lnTo>
                    <a:lnTo>
                      <a:pt x="40" y="24"/>
                    </a:lnTo>
                    <a:lnTo>
                      <a:pt x="36" y="10"/>
                    </a:lnTo>
                    <a:lnTo>
                      <a:pt x="36" y="6"/>
                    </a:lnTo>
                    <a:lnTo>
                      <a:pt x="34" y="2"/>
                    </a:lnTo>
                    <a:lnTo>
                      <a:pt x="30" y="6"/>
                    </a:lnTo>
                    <a:lnTo>
                      <a:pt x="32" y="10"/>
                    </a:lnTo>
                    <a:lnTo>
                      <a:pt x="30" y="3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66"/>
                    </a:lnTo>
                    <a:lnTo>
                      <a:pt x="0" y="70"/>
                    </a:lnTo>
                    <a:lnTo>
                      <a:pt x="2" y="74"/>
                    </a:lnTo>
                    <a:lnTo>
                      <a:pt x="6" y="76"/>
                    </a:lnTo>
                    <a:lnTo>
                      <a:pt x="10" y="78"/>
                    </a:lnTo>
                    <a:lnTo>
                      <a:pt x="10" y="90"/>
                    </a:lnTo>
                    <a:lnTo>
                      <a:pt x="10" y="92"/>
                    </a:lnTo>
                    <a:lnTo>
                      <a:pt x="10" y="94"/>
                    </a:lnTo>
                    <a:lnTo>
                      <a:pt x="10" y="168"/>
                    </a:lnTo>
                    <a:lnTo>
                      <a:pt x="10" y="172"/>
                    </a:lnTo>
                    <a:lnTo>
                      <a:pt x="12" y="176"/>
                    </a:lnTo>
                    <a:lnTo>
                      <a:pt x="16" y="180"/>
                    </a:lnTo>
                    <a:lnTo>
                      <a:pt x="20" y="180"/>
                    </a:lnTo>
                    <a:lnTo>
                      <a:pt x="24" y="180"/>
                    </a:lnTo>
                    <a:lnTo>
                      <a:pt x="28" y="176"/>
                    </a:lnTo>
                    <a:lnTo>
                      <a:pt x="30" y="172"/>
                    </a:lnTo>
                    <a:lnTo>
                      <a:pt x="30" y="168"/>
                    </a:lnTo>
                    <a:lnTo>
                      <a:pt x="30" y="102"/>
                    </a:lnTo>
                    <a:lnTo>
                      <a:pt x="38" y="102"/>
                    </a:lnTo>
                    <a:lnTo>
                      <a:pt x="38" y="168"/>
                    </a:lnTo>
                    <a:lnTo>
                      <a:pt x="38" y="172"/>
                    </a:lnTo>
                    <a:lnTo>
                      <a:pt x="42" y="176"/>
                    </a:lnTo>
                    <a:lnTo>
                      <a:pt x="44" y="180"/>
                    </a:lnTo>
                    <a:lnTo>
                      <a:pt x="48" y="180"/>
                    </a:lnTo>
                    <a:lnTo>
                      <a:pt x="52" y="180"/>
                    </a:lnTo>
                    <a:lnTo>
                      <a:pt x="56" y="176"/>
                    </a:lnTo>
                    <a:lnTo>
                      <a:pt x="58" y="172"/>
                    </a:lnTo>
                    <a:lnTo>
                      <a:pt x="60" y="168"/>
                    </a:lnTo>
                    <a:lnTo>
                      <a:pt x="60" y="94"/>
                    </a:lnTo>
                    <a:lnTo>
                      <a:pt x="60" y="92"/>
                    </a:lnTo>
                    <a:lnTo>
                      <a:pt x="60" y="90"/>
                    </a:lnTo>
                    <a:lnTo>
                      <a:pt x="60" y="78"/>
                    </a:lnTo>
                    <a:lnTo>
                      <a:pt x="62" y="76"/>
                    </a:lnTo>
                    <a:lnTo>
                      <a:pt x="66" y="74"/>
                    </a:lnTo>
                    <a:lnTo>
                      <a:pt x="68" y="70"/>
                    </a:lnTo>
                    <a:lnTo>
                      <a:pt x="68" y="66"/>
                    </a:lnTo>
                    <a:lnTo>
                      <a:pt x="68" y="12"/>
                    </a:lnTo>
                    <a:lnTo>
                      <a:pt x="68" y="8"/>
                    </a:lnTo>
                    <a:lnTo>
                      <a:pt x="64" y="4"/>
                    </a:lnTo>
                    <a:lnTo>
                      <a:pt x="60" y="0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5128265" y="4789141"/>
              <a:ext cx="302105" cy="962259"/>
              <a:chOff x="1758447" y="3108349"/>
              <a:chExt cx="507341" cy="1615975"/>
            </a:xfrm>
            <a:grpFill/>
          </p:grpSpPr>
          <p:sp>
            <p:nvSpPr>
              <p:cNvPr id="37" name="Freeform 1585"/>
              <p:cNvSpPr>
                <a:spLocks/>
              </p:cNvSpPr>
              <p:nvPr/>
            </p:nvSpPr>
            <p:spPr bwMode="auto">
              <a:xfrm>
                <a:off x="1889980" y="3108349"/>
                <a:ext cx="244275" cy="253668"/>
              </a:xfrm>
              <a:custGeom>
                <a:avLst/>
                <a:gdLst>
                  <a:gd name="T0" fmla="*/ 2147483647 w 34"/>
                  <a:gd name="T1" fmla="*/ 2147483647 h 34"/>
                  <a:gd name="T2" fmla="*/ 2147483647 w 34"/>
                  <a:gd name="T3" fmla="*/ 2147483647 h 34"/>
                  <a:gd name="T4" fmla="*/ 2147483647 w 34"/>
                  <a:gd name="T5" fmla="*/ 2147483647 h 34"/>
                  <a:gd name="T6" fmla="*/ 2147483647 w 34"/>
                  <a:gd name="T7" fmla="*/ 2147483647 h 34"/>
                  <a:gd name="T8" fmla="*/ 2147483647 w 34"/>
                  <a:gd name="T9" fmla="*/ 2147483647 h 34"/>
                  <a:gd name="T10" fmla="*/ 2147483647 w 34"/>
                  <a:gd name="T11" fmla="*/ 2147483647 h 34"/>
                  <a:gd name="T12" fmla="*/ 2147483647 w 34"/>
                  <a:gd name="T13" fmla="*/ 2147483647 h 34"/>
                  <a:gd name="T14" fmla="*/ 2147483647 w 34"/>
                  <a:gd name="T15" fmla="*/ 2147483647 h 34"/>
                  <a:gd name="T16" fmla="*/ 2147483647 w 34"/>
                  <a:gd name="T17" fmla="*/ 2147483647 h 34"/>
                  <a:gd name="T18" fmla="*/ 0 w 34"/>
                  <a:gd name="T19" fmla="*/ 2147483647 h 34"/>
                  <a:gd name="T20" fmla="*/ 0 w 34"/>
                  <a:gd name="T21" fmla="*/ 2147483647 h 34"/>
                  <a:gd name="T22" fmla="*/ 0 w 34"/>
                  <a:gd name="T23" fmla="*/ 2147483647 h 34"/>
                  <a:gd name="T24" fmla="*/ 0 w 34"/>
                  <a:gd name="T25" fmla="*/ 2147483647 h 34"/>
                  <a:gd name="T26" fmla="*/ 2147483647 w 34"/>
                  <a:gd name="T27" fmla="*/ 2147483647 h 34"/>
                  <a:gd name="T28" fmla="*/ 2147483647 w 34"/>
                  <a:gd name="T29" fmla="*/ 0 h 34"/>
                  <a:gd name="T30" fmla="*/ 2147483647 w 34"/>
                  <a:gd name="T31" fmla="*/ 0 h 34"/>
                  <a:gd name="T32" fmla="*/ 2147483647 w 34"/>
                  <a:gd name="T33" fmla="*/ 0 h 34"/>
                  <a:gd name="T34" fmla="*/ 2147483647 w 34"/>
                  <a:gd name="T35" fmla="*/ 0 h 34"/>
                  <a:gd name="T36" fmla="*/ 2147483647 w 34"/>
                  <a:gd name="T37" fmla="*/ 2147483647 h 34"/>
                  <a:gd name="T38" fmla="*/ 2147483647 w 34"/>
                  <a:gd name="T39" fmla="*/ 2147483647 h 34"/>
                  <a:gd name="T40" fmla="*/ 2147483647 w 34"/>
                  <a:gd name="T41" fmla="*/ 2147483647 h 34"/>
                  <a:gd name="T42" fmla="*/ 2147483647 w 34"/>
                  <a:gd name="T43" fmla="*/ 2147483647 h 3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4"/>
                  <a:gd name="T67" fmla="*/ 0 h 34"/>
                  <a:gd name="T68" fmla="*/ 34 w 34"/>
                  <a:gd name="T69" fmla="*/ 34 h 3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4" h="34">
                    <a:moveTo>
                      <a:pt x="34" y="18"/>
                    </a:moveTo>
                    <a:lnTo>
                      <a:pt x="34" y="18"/>
                    </a:lnTo>
                    <a:lnTo>
                      <a:pt x="34" y="24"/>
                    </a:lnTo>
                    <a:lnTo>
                      <a:pt x="30" y="30"/>
                    </a:lnTo>
                    <a:lnTo>
                      <a:pt x="24" y="34"/>
                    </a:lnTo>
                    <a:lnTo>
                      <a:pt x="18" y="34"/>
                    </a:lnTo>
                    <a:lnTo>
                      <a:pt x="10" y="34"/>
                    </a:lnTo>
                    <a:lnTo>
                      <a:pt x="4" y="30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0" y="10"/>
                    </a:lnTo>
                    <a:lnTo>
                      <a:pt x="4" y="4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4"/>
                    </a:lnTo>
                    <a:lnTo>
                      <a:pt x="34" y="10"/>
                    </a:lnTo>
                    <a:lnTo>
                      <a:pt x="34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Freeform 1591"/>
              <p:cNvSpPr>
                <a:spLocks noEditPoints="1"/>
              </p:cNvSpPr>
              <p:nvPr/>
            </p:nvSpPr>
            <p:spPr bwMode="auto">
              <a:xfrm>
                <a:off x="1758447" y="3399597"/>
                <a:ext cx="507341" cy="1324727"/>
              </a:xfrm>
              <a:custGeom>
                <a:avLst/>
                <a:gdLst>
                  <a:gd name="T0" fmla="*/ 2147483647 w 70"/>
                  <a:gd name="T1" fmla="*/ 0 h 182"/>
                  <a:gd name="T2" fmla="*/ 2147483647 w 70"/>
                  <a:gd name="T3" fmla="*/ 0 h 182"/>
                  <a:gd name="T4" fmla="*/ 2147483647 w 70"/>
                  <a:gd name="T5" fmla="*/ 0 h 182"/>
                  <a:gd name="T6" fmla="*/ 2147483647 w 70"/>
                  <a:gd name="T7" fmla="*/ 2147483647 h 182"/>
                  <a:gd name="T8" fmla="*/ 2147483647 w 70"/>
                  <a:gd name="T9" fmla="*/ 0 h 182"/>
                  <a:gd name="T10" fmla="*/ 2147483647 w 70"/>
                  <a:gd name="T11" fmla="*/ 0 h 182"/>
                  <a:gd name="T12" fmla="*/ 2147483647 w 70"/>
                  <a:gd name="T13" fmla="*/ 0 h 182"/>
                  <a:gd name="T14" fmla="*/ 2147483647 w 70"/>
                  <a:gd name="T15" fmla="*/ 0 h 182"/>
                  <a:gd name="T16" fmla="*/ 2147483647 w 70"/>
                  <a:gd name="T17" fmla="*/ 2147483647 h 182"/>
                  <a:gd name="T18" fmla="*/ 0 w 70"/>
                  <a:gd name="T19" fmla="*/ 2147483647 h 182"/>
                  <a:gd name="T20" fmla="*/ 0 w 70"/>
                  <a:gd name="T21" fmla="*/ 2147483647 h 182"/>
                  <a:gd name="T22" fmla="*/ 2147483647 w 70"/>
                  <a:gd name="T23" fmla="*/ 2147483647 h 182"/>
                  <a:gd name="T24" fmla="*/ 2147483647 w 70"/>
                  <a:gd name="T25" fmla="*/ 2147483647 h 182"/>
                  <a:gd name="T26" fmla="*/ 2147483647 w 70"/>
                  <a:gd name="T27" fmla="*/ 2147483647 h 182"/>
                  <a:gd name="T28" fmla="*/ 2147483647 w 70"/>
                  <a:gd name="T29" fmla="*/ 2147483647 h 182"/>
                  <a:gd name="T30" fmla="*/ 2147483647 w 70"/>
                  <a:gd name="T31" fmla="*/ 2147483647 h 182"/>
                  <a:gd name="T32" fmla="*/ 2147483647 w 70"/>
                  <a:gd name="T33" fmla="*/ 2147483647 h 182"/>
                  <a:gd name="T34" fmla="*/ 2147483647 w 70"/>
                  <a:gd name="T35" fmla="*/ 2147483647 h 182"/>
                  <a:gd name="T36" fmla="*/ 2147483647 w 70"/>
                  <a:gd name="T37" fmla="*/ 2147483647 h 182"/>
                  <a:gd name="T38" fmla="*/ 2147483647 w 70"/>
                  <a:gd name="T39" fmla="*/ 2147483647 h 182"/>
                  <a:gd name="T40" fmla="*/ 2147483647 w 70"/>
                  <a:gd name="T41" fmla="*/ 2147483647 h 182"/>
                  <a:gd name="T42" fmla="*/ 2147483647 w 70"/>
                  <a:gd name="T43" fmla="*/ 2147483647 h 182"/>
                  <a:gd name="T44" fmla="*/ 2147483647 w 70"/>
                  <a:gd name="T45" fmla="*/ 2147483647 h 182"/>
                  <a:gd name="T46" fmla="*/ 2147483647 w 70"/>
                  <a:gd name="T47" fmla="*/ 2147483647 h 182"/>
                  <a:gd name="T48" fmla="*/ 2147483647 w 70"/>
                  <a:gd name="T49" fmla="*/ 2147483647 h 182"/>
                  <a:gd name="T50" fmla="*/ 2147483647 w 70"/>
                  <a:gd name="T51" fmla="*/ 2147483647 h 182"/>
                  <a:gd name="T52" fmla="*/ 2147483647 w 70"/>
                  <a:gd name="T53" fmla="*/ 2147483647 h 182"/>
                  <a:gd name="T54" fmla="*/ 2147483647 w 70"/>
                  <a:gd name="T55" fmla="*/ 2147483647 h 182"/>
                  <a:gd name="T56" fmla="*/ 2147483647 w 70"/>
                  <a:gd name="T57" fmla="*/ 2147483647 h 182"/>
                  <a:gd name="T58" fmla="*/ 2147483647 w 70"/>
                  <a:gd name="T59" fmla="*/ 2147483647 h 182"/>
                  <a:gd name="T60" fmla="*/ 2147483647 w 70"/>
                  <a:gd name="T61" fmla="*/ 2147483647 h 182"/>
                  <a:gd name="T62" fmla="*/ 2147483647 w 70"/>
                  <a:gd name="T63" fmla="*/ 2147483647 h 182"/>
                  <a:gd name="T64" fmla="*/ 2147483647 w 70"/>
                  <a:gd name="T65" fmla="*/ 2147483647 h 182"/>
                  <a:gd name="T66" fmla="*/ 2147483647 w 70"/>
                  <a:gd name="T67" fmla="*/ 2147483647 h 182"/>
                  <a:gd name="T68" fmla="*/ 2147483647 w 70"/>
                  <a:gd name="T69" fmla="*/ 2147483647 h 182"/>
                  <a:gd name="T70" fmla="*/ 2147483647 w 70"/>
                  <a:gd name="T71" fmla="*/ 0 h 182"/>
                  <a:gd name="T72" fmla="*/ 2147483647 w 70"/>
                  <a:gd name="T73" fmla="*/ 2147483647 h 182"/>
                  <a:gd name="T74" fmla="*/ 2147483647 w 70"/>
                  <a:gd name="T75" fmla="*/ 2147483647 h 18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0"/>
                  <a:gd name="T115" fmla="*/ 0 h 182"/>
                  <a:gd name="T116" fmla="*/ 70 w 70"/>
                  <a:gd name="T117" fmla="*/ 182 h 18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0" h="182">
                    <a:moveTo>
                      <a:pt x="56" y="0"/>
                    </a:moveTo>
                    <a:lnTo>
                      <a:pt x="50" y="0"/>
                    </a:lnTo>
                    <a:lnTo>
                      <a:pt x="48" y="0"/>
                    </a:lnTo>
                    <a:lnTo>
                      <a:pt x="38" y="8"/>
                    </a:lnTo>
                    <a:lnTo>
                      <a:pt x="36" y="6"/>
                    </a:lnTo>
                    <a:lnTo>
                      <a:pt x="32" y="8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68"/>
                    </a:lnTo>
                    <a:lnTo>
                      <a:pt x="2" y="72"/>
                    </a:lnTo>
                    <a:lnTo>
                      <a:pt x="4" y="76"/>
                    </a:lnTo>
                    <a:lnTo>
                      <a:pt x="6" y="78"/>
                    </a:lnTo>
                    <a:lnTo>
                      <a:pt x="10" y="80"/>
                    </a:lnTo>
                    <a:lnTo>
                      <a:pt x="10" y="92"/>
                    </a:lnTo>
                    <a:lnTo>
                      <a:pt x="10" y="94"/>
                    </a:lnTo>
                    <a:lnTo>
                      <a:pt x="10" y="96"/>
                    </a:lnTo>
                    <a:lnTo>
                      <a:pt x="10" y="170"/>
                    </a:lnTo>
                    <a:lnTo>
                      <a:pt x="12" y="174"/>
                    </a:lnTo>
                    <a:lnTo>
                      <a:pt x="14" y="178"/>
                    </a:lnTo>
                    <a:lnTo>
                      <a:pt x="18" y="182"/>
                    </a:lnTo>
                    <a:lnTo>
                      <a:pt x="22" y="182"/>
                    </a:lnTo>
                    <a:lnTo>
                      <a:pt x="26" y="182"/>
                    </a:lnTo>
                    <a:lnTo>
                      <a:pt x="28" y="178"/>
                    </a:lnTo>
                    <a:lnTo>
                      <a:pt x="32" y="174"/>
                    </a:lnTo>
                    <a:lnTo>
                      <a:pt x="32" y="170"/>
                    </a:lnTo>
                    <a:lnTo>
                      <a:pt x="32" y="104"/>
                    </a:lnTo>
                    <a:lnTo>
                      <a:pt x="40" y="104"/>
                    </a:lnTo>
                    <a:lnTo>
                      <a:pt x="40" y="170"/>
                    </a:lnTo>
                    <a:lnTo>
                      <a:pt x="40" y="174"/>
                    </a:lnTo>
                    <a:lnTo>
                      <a:pt x="42" y="178"/>
                    </a:lnTo>
                    <a:lnTo>
                      <a:pt x="46" y="182"/>
                    </a:lnTo>
                    <a:lnTo>
                      <a:pt x="50" y="182"/>
                    </a:lnTo>
                    <a:lnTo>
                      <a:pt x="54" y="182"/>
                    </a:lnTo>
                    <a:lnTo>
                      <a:pt x="58" y="178"/>
                    </a:lnTo>
                    <a:lnTo>
                      <a:pt x="60" y="174"/>
                    </a:lnTo>
                    <a:lnTo>
                      <a:pt x="60" y="170"/>
                    </a:lnTo>
                    <a:lnTo>
                      <a:pt x="60" y="96"/>
                    </a:lnTo>
                    <a:lnTo>
                      <a:pt x="60" y="94"/>
                    </a:lnTo>
                    <a:lnTo>
                      <a:pt x="60" y="92"/>
                    </a:lnTo>
                    <a:lnTo>
                      <a:pt x="60" y="80"/>
                    </a:lnTo>
                    <a:lnTo>
                      <a:pt x="64" y="78"/>
                    </a:lnTo>
                    <a:lnTo>
                      <a:pt x="68" y="74"/>
                    </a:lnTo>
                    <a:lnTo>
                      <a:pt x="68" y="72"/>
                    </a:lnTo>
                    <a:lnTo>
                      <a:pt x="70" y="68"/>
                    </a:lnTo>
                    <a:lnTo>
                      <a:pt x="70" y="14"/>
                    </a:lnTo>
                    <a:lnTo>
                      <a:pt x="68" y="10"/>
                    </a:lnTo>
                    <a:lnTo>
                      <a:pt x="66" y="4"/>
                    </a:lnTo>
                    <a:lnTo>
                      <a:pt x="62" y="2"/>
                    </a:lnTo>
                    <a:lnTo>
                      <a:pt x="56" y="0"/>
                    </a:lnTo>
                    <a:close/>
                    <a:moveTo>
                      <a:pt x="36" y="10"/>
                    </a:moveTo>
                    <a:lnTo>
                      <a:pt x="36" y="8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450717" y="4783545"/>
              <a:ext cx="296509" cy="967855"/>
              <a:chOff x="2322159" y="3098951"/>
              <a:chExt cx="497943" cy="1625373"/>
            </a:xfrm>
            <a:grpFill/>
          </p:grpSpPr>
          <p:grpSp>
            <p:nvGrpSpPr>
              <p:cNvPr id="33" name="组合 32"/>
              <p:cNvGrpSpPr/>
              <p:nvPr/>
            </p:nvGrpSpPr>
            <p:grpSpPr>
              <a:xfrm>
                <a:off x="2322159" y="3098951"/>
                <a:ext cx="497943" cy="1625373"/>
                <a:chOff x="2322159" y="3098951"/>
                <a:chExt cx="497943" cy="1625373"/>
              </a:xfrm>
              <a:grpFill/>
            </p:grpSpPr>
            <p:sp>
              <p:nvSpPr>
                <p:cNvPr id="35" name="Freeform 1586"/>
                <p:cNvSpPr>
                  <a:spLocks/>
                </p:cNvSpPr>
                <p:nvPr/>
              </p:nvSpPr>
              <p:spPr bwMode="auto">
                <a:xfrm>
                  <a:off x="2444294" y="3098951"/>
                  <a:ext cx="253673" cy="263066"/>
                </a:xfrm>
                <a:custGeom>
                  <a:avLst/>
                  <a:gdLst>
                    <a:gd name="T0" fmla="*/ 2147483647 w 36"/>
                    <a:gd name="T1" fmla="*/ 2147483647 h 36"/>
                    <a:gd name="T2" fmla="*/ 2147483647 w 36"/>
                    <a:gd name="T3" fmla="*/ 2147483647 h 36"/>
                    <a:gd name="T4" fmla="*/ 2147483647 w 36"/>
                    <a:gd name="T5" fmla="*/ 2147483647 h 36"/>
                    <a:gd name="T6" fmla="*/ 2147483647 w 36"/>
                    <a:gd name="T7" fmla="*/ 2147483647 h 36"/>
                    <a:gd name="T8" fmla="*/ 2147483647 w 36"/>
                    <a:gd name="T9" fmla="*/ 2147483647 h 36"/>
                    <a:gd name="T10" fmla="*/ 2147483647 w 36"/>
                    <a:gd name="T11" fmla="*/ 2147483647 h 36"/>
                    <a:gd name="T12" fmla="*/ 2147483647 w 36"/>
                    <a:gd name="T13" fmla="*/ 2147483647 h 36"/>
                    <a:gd name="T14" fmla="*/ 2147483647 w 36"/>
                    <a:gd name="T15" fmla="*/ 2147483647 h 36"/>
                    <a:gd name="T16" fmla="*/ 2147483647 w 36"/>
                    <a:gd name="T17" fmla="*/ 2147483647 h 36"/>
                    <a:gd name="T18" fmla="*/ 2147483647 w 36"/>
                    <a:gd name="T19" fmla="*/ 2147483647 h 36"/>
                    <a:gd name="T20" fmla="*/ 0 w 36"/>
                    <a:gd name="T21" fmla="*/ 2147483647 h 36"/>
                    <a:gd name="T22" fmla="*/ 0 w 36"/>
                    <a:gd name="T23" fmla="*/ 2147483647 h 36"/>
                    <a:gd name="T24" fmla="*/ 2147483647 w 36"/>
                    <a:gd name="T25" fmla="*/ 2147483647 h 36"/>
                    <a:gd name="T26" fmla="*/ 2147483647 w 36"/>
                    <a:gd name="T27" fmla="*/ 2147483647 h 36"/>
                    <a:gd name="T28" fmla="*/ 2147483647 w 36"/>
                    <a:gd name="T29" fmla="*/ 2147483647 h 36"/>
                    <a:gd name="T30" fmla="*/ 2147483647 w 36"/>
                    <a:gd name="T31" fmla="*/ 0 h 36"/>
                    <a:gd name="T32" fmla="*/ 2147483647 w 36"/>
                    <a:gd name="T33" fmla="*/ 0 h 36"/>
                    <a:gd name="T34" fmla="*/ 2147483647 w 36"/>
                    <a:gd name="T35" fmla="*/ 2147483647 h 36"/>
                    <a:gd name="T36" fmla="*/ 2147483647 w 36"/>
                    <a:gd name="T37" fmla="*/ 2147483647 h 36"/>
                    <a:gd name="T38" fmla="*/ 2147483647 w 36"/>
                    <a:gd name="T39" fmla="*/ 2147483647 h 36"/>
                    <a:gd name="T40" fmla="*/ 2147483647 w 36"/>
                    <a:gd name="T41" fmla="*/ 2147483647 h 36"/>
                    <a:gd name="T42" fmla="*/ 2147483647 w 36"/>
                    <a:gd name="T43" fmla="*/ 2147483647 h 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36"/>
                    <a:gd name="T67" fmla="*/ 0 h 36"/>
                    <a:gd name="T68" fmla="*/ 36 w 36"/>
                    <a:gd name="T69" fmla="*/ 36 h 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36" h="36">
                      <a:moveTo>
                        <a:pt x="36" y="18"/>
                      </a:moveTo>
                      <a:lnTo>
                        <a:pt x="36" y="18"/>
                      </a:lnTo>
                      <a:lnTo>
                        <a:pt x="34" y="26"/>
                      </a:lnTo>
                      <a:lnTo>
                        <a:pt x="30" y="30"/>
                      </a:lnTo>
                      <a:lnTo>
                        <a:pt x="26" y="34"/>
                      </a:lnTo>
                      <a:lnTo>
                        <a:pt x="18" y="36"/>
                      </a:lnTo>
                      <a:lnTo>
                        <a:pt x="12" y="34"/>
                      </a:lnTo>
                      <a:lnTo>
                        <a:pt x="6" y="30"/>
                      </a:lnTo>
                      <a:lnTo>
                        <a:pt x="2" y="26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6" y="6"/>
                      </a:lnTo>
                      <a:lnTo>
                        <a:pt x="12" y="2"/>
                      </a:lnTo>
                      <a:lnTo>
                        <a:pt x="18" y="0"/>
                      </a:lnTo>
                      <a:lnTo>
                        <a:pt x="26" y="2"/>
                      </a:lnTo>
                      <a:lnTo>
                        <a:pt x="30" y="6"/>
                      </a:lnTo>
                      <a:lnTo>
                        <a:pt x="34" y="12"/>
                      </a:lnTo>
                      <a:lnTo>
                        <a:pt x="36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" name="Freeform 1592"/>
                <p:cNvSpPr>
                  <a:spLocks noEditPoints="1"/>
                </p:cNvSpPr>
                <p:nvPr/>
              </p:nvSpPr>
              <p:spPr bwMode="auto">
                <a:xfrm>
                  <a:off x="2322159" y="3399597"/>
                  <a:ext cx="497943" cy="1324727"/>
                </a:xfrm>
                <a:custGeom>
                  <a:avLst/>
                  <a:gdLst>
                    <a:gd name="T0" fmla="*/ 2147483647 w 68"/>
                    <a:gd name="T1" fmla="*/ 0 h 182"/>
                    <a:gd name="T2" fmla="*/ 2147483647 w 68"/>
                    <a:gd name="T3" fmla="*/ 0 h 182"/>
                    <a:gd name="T4" fmla="*/ 2147483647 w 68"/>
                    <a:gd name="T5" fmla="*/ 0 h 182"/>
                    <a:gd name="T6" fmla="*/ 2147483647 w 68"/>
                    <a:gd name="T7" fmla="*/ 2147483647 h 182"/>
                    <a:gd name="T8" fmla="*/ 2147483647 w 68"/>
                    <a:gd name="T9" fmla="*/ 2147483647 h 182"/>
                    <a:gd name="T10" fmla="*/ 2147483647 w 68"/>
                    <a:gd name="T11" fmla="*/ 2147483647 h 182"/>
                    <a:gd name="T12" fmla="*/ 2147483647 w 68"/>
                    <a:gd name="T13" fmla="*/ 0 h 182"/>
                    <a:gd name="T14" fmla="*/ 2147483647 w 68"/>
                    <a:gd name="T15" fmla="*/ 0 h 182"/>
                    <a:gd name="T16" fmla="*/ 2147483647 w 68"/>
                    <a:gd name="T17" fmla="*/ 0 h 182"/>
                    <a:gd name="T18" fmla="*/ 2147483647 w 68"/>
                    <a:gd name="T19" fmla="*/ 0 h 182"/>
                    <a:gd name="T20" fmla="*/ 2147483647 w 68"/>
                    <a:gd name="T21" fmla="*/ 2147483647 h 182"/>
                    <a:gd name="T22" fmla="*/ 0 w 68"/>
                    <a:gd name="T23" fmla="*/ 2147483647 h 182"/>
                    <a:gd name="T24" fmla="*/ 0 w 68"/>
                    <a:gd name="T25" fmla="*/ 2147483647 h 182"/>
                    <a:gd name="T26" fmla="*/ 2147483647 w 68"/>
                    <a:gd name="T27" fmla="*/ 2147483647 h 182"/>
                    <a:gd name="T28" fmla="*/ 2147483647 w 68"/>
                    <a:gd name="T29" fmla="*/ 2147483647 h 182"/>
                    <a:gd name="T30" fmla="*/ 2147483647 w 68"/>
                    <a:gd name="T31" fmla="*/ 2147483647 h 182"/>
                    <a:gd name="T32" fmla="*/ 2147483647 w 68"/>
                    <a:gd name="T33" fmla="*/ 2147483647 h 182"/>
                    <a:gd name="T34" fmla="*/ 2147483647 w 68"/>
                    <a:gd name="T35" fmla="*/ 2147483647 h 182"/>
                    <a:gd name="T36" fmla="*/ 2147483647 w 68"/>
                    <a:gd name="T37" fmla="*/ 2147483647 h 182"/>
                    <a:gd name="T38" fmla="*/ 2147483647 w 68"/>
                    <a:gd name="T39" fmla="*/ 2147483647 h 182"/>
                    <a:gd name="T40" fmla="*/ 2147483647 w 68"/>
                    <a:gd name="T41" fmla="*/ 2147483647 h 182"/>
                    <a:gd name="T42" fmla="*/ 2147483647 w 68"/>
                    <a:gd name="T43" fmla="*/ 2147483647 h 182"/>
                    <a:gd name="T44" fmla="*/ 2147483647 w 68"/>
                    <a:gd name="T45" fmla="*/ 2147483647 h 182"/>
                    <a:gd name="T46" fmla="*/ 2147483647 w 68"/>
                    <a:gd name="T47" fmla="*/ 2147483647 h 182"/>
                    <a:gd name="T48" fmla="*/ 2147483647 w 68"/>
                    <a:gd name="T49" fmla="*/ 2147483647 h 182"/>
                    <a:gd name="T50" fmla="*/ 2147483647 w 68"/>
                    <a:gd name="T51" fmla="*/ 2147483647 h 182"/>
                    <a:gd name="T52" fmla="*/ 2147483647 w 68"/>
                    <a:gd name="T53" fmla="*/ 2147483647 h 182"/>
                    <a:gd name="T54" fmla="*/ 2147483647 w 68"/>
                    <a:gd name="T55" fmla="*/ 2147483647 h 182"/>
                    <a:gd name="T56" fmla="*/ 2147483647 w 68"/>
                    <a:gd name="T57" fmla="*/ 2147483647 h 182"/>
                    <a:gd name="T58" fmla="*/ 2147483647 w 68"/>
                    <a:gd name="T59" fmla="*/ 2147483647 h 182"/>
                    <a:gd name="T60" fmla="*/ 2147483647 w 68"/>
                    <a:gd name="T61" fmla="*/ 2147483647 h 182"/>
                    <a:gd name="T62" fmla="*/ 2147483647 w 68"/>
                    <a:gd name="T63" fmla="*/ 2147483647 h 182"/>
                    <a:gd name="T64" fmla="*/ 2147483647 w 68"/>
                    <a:gd name="T65" fmla="*/ 2147483647 h 182"/>
                    <a:gd name="T66" fmla="*/ 2147483647 w 68"/>
                    <a:gd name="T67" fmla="*/ 2147483647 h 182"/>
                    <a:gd name="T68" fmla="*/ 2147483647 w 68"/>
                    <a:gd name="T69" fmla="*/ 2147483647 h 182"/>
                    <a:gd name="T70" fmla="*/ 2147483647 w 68"/>
                    <a:gd name="T71" fmla="*/ 2147483647 h 182"/>
                    <a:gd name="T72" fmla="*/ 2147483647 w 68"/>
                    <a:gd name="T73" fmla="*/ 2147483647 h 182"/>
                    <a:gd name="T74" fmla="*/ 2147483647 w 68"/>
                    <a:gd name="T75" fmla="*/ 0 h 182"/>
                    <a:gd name="T76" fmla="*/ 2147483647 w 68"/>
                    <a:gd name="T77" fmla="*/ 2147483647 h 182"/>
                    <a:gd name="T78" fmla="*/ 2147483647 w 68"/>
                    <a:gd name="T79" fmla="*/ 2147483647 h 182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68"/>
                    <a:gd name="T121" fmla="*/ 0 h 182"/>
                    <a:gd name="T122" fmla="*/ 68 w 68"/>
                    <a:gd name="T123" fmla="*/ 182 h 182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68" h="182">
                      <a:moveTo>
                        <a:pt x="56" y="0"/>
                      </a:moveTo>
                      <a:lnTo>
                        <a:pt x="48" y="0"/>
                      </a:lnTo>
                      <a:lnTo>
                        <a:pt x="38" y="26"/>
                      </a:lnTo>
                      <a:lnTo>
                        <a:pt x="32" y="28"/>
                      </a:lnTo>
                      <a:lnTo>
                        <a:pt x="30" y="24"/>
                      </a:lnTo>
                      <a:lnTo>
                        <a:pt x="38" y="20"/>
                      </a:lnTo>
                      <a:lnTo>
                        <a:pt x="38" y="16"/>
                      </a:lnTo>
                      <a:lnTo>
                        <a:pt x="32" y="18"/>
                      </a:lnTo>
                      <a:lnTo>
                        <a:pt x="30" y="24"/>
                      </a:lnTo>
                      <a:lnTo>
                        <a:pt x="22" y="0"/>
                      </a:lnTo>
                      <a:lnTo>
                        <a:pt x="20" y="0"/>
                      </a:lnTo>
                      <a:lnTo>
                        <a:pt x="14" y="0"/>
                      </a:lnTo>
                      <a:lnTo>
                        <a:pt x="8" y="2"/>
                      </a:lnTo>
                      <a:lnTo>
                        <a:pt x="4" y="4"/>
                      </a:lnTo>
                      <a:lnTo>
                        <a:pt x="2" y="8"/>
                      </a:lnTo>
                      <a:lnTo>
                        <a:pt x="0" y="14"/>
                      </a:lnTo>
                      <a:lnTo>
                        <a:pt x="0" y="66"/>
                      </a:lnTo>
                      <a:lnTo>
                        <a:pt x="0" y="70"/>
                      </a:lnTo>
                      <a:lnTo>
                        <a:pt x="2" y="74"/>
                      </a:lnTo>
                      <a:lnTo>
                        <a:pt x="6" y="78"/>
                      </a:lnTo>
                      <a:lnTo>
                        <a:pt x="10" y="80"/>
                      </a:lnTo>
                      <a:lnTo>
                        <a:pt x="10" y="92"/>
                      </a:lnTo>
                      <a:lnTo>
                        <a:pt x="10" y="94"/>
                      </a:lnTo>
                      <a:lnTo>
                        <a:pt x="10" y="170"/>
                      </a:lnTo>
                      <a:lnTo>
                        <a:pt x="10" y="174"/>
                      </a:lnTo>
                      <a:lnTo>
                        <a:pt x="14" y="178"/>
                      </a:lnTo>
                      <a:lnTo>
                        <a:pt x="16" y="180"/>
                      </a:lnTo>
                      <a:lnTo>
                        <a:pt x="20" y="182"/>
                      </a:lnTo>
                      <a:lnTo>
                        <a:pt x="24" y="180"/>
                      </a:lnTo>
                      <a:lnTo>
                        <a:pt x="28" y="178"/>
                      </a:lnTo>
                      <a:lnTo>
                        <a:pt x="30" y="174"/>
                      </a:lnTo>
                      <a:lnTo>
                        <a:pt x="32" y="170"/>
                      </a:lnTo>
                      <a:lnTo>
                        <a:pt x="32" y="102"/>
                      </a:lnTo>
                      <a:lnTo>
                        <a:pt x="38" y="102"/>
                      </a:lnTo>
                      <a:lnTo>
                        <a:pt x="38" y="170"/>
                      </a:lnTo>
                      <a:lnTo>
                        <a:pt x="40" y="174"/>
                      </a:lnTo>
                      <a:lnTo>
                        <a:pt x="42" y="178"/>
                      </a:lnTo>
                      <a:lnTo>
                        <a:pt x="44" y="180"/>
                      </a:lnTo>
                      <a:lnTo>
                        <a:pt x="48" y="182"/>
                      </a:lnTo>
                      <a:lnTo>
                        <a:pt x="54" y="180"/>
                      </a:lnTo>
                      <a:lnTo>
                        <a:pt x="56" y="178"/>
                      </a:lnTo>
                      <a:lnTo>
                        <a:pt x="58" y="174"/>
                      </a:lnTo>
                      <a:lnTo>
                        <a:pt x="60" y="170"/>
                      </a:lnTo>
                      <a:lnTo>
                        <a:pt x="60" y="94"/>
                      </a:lnTo>
                      <a:lnTo>
                        <a:pt x="60" y="92"/>
                      </a:lnTo>
                      <a:lnTo>
                        <a:pt x="60" y="78"/>
                      </a:lnTo>
                      <a:lnTo>
                        <a:pt x="64" y="76"/>
                      </a:lnTo>
                      <a:lnTo>
                        <a:pt x="66" y="74"/>
                      </a:lnTo>
                      <a:lnTo>
                        <a:pt x="68" y="70"/>
                      </a:lnTo>
                      <a:lnTo>
                        <a:pt x="68" y="66"/>
                      </a:lnTo>
                      <a:lnTo>
                        <a:pt x="68" y="14"/>
                      </a:lnTo>
                      <a:lnTo>
                        <a:pt x="68" y="8"/>
                      </a:lnTo>
                      <a:lnTo>
                        <a:pt x="64" y="4"/>
                      </a:lnTo>
                      <a:lnTo>
                        <a:pt x="60" y="2"/>
                      </a:lnTo>
                      <a:lnTo>
                        <a:pt x="56" y="0"/>
                      </a:lnTo>
                      <a:close/>
                      <a:moveTo>
                        <a:pt x="34" y="32"/>
                      </a:moveTo>
                      <a:lnTo>
                        <a:pt x="36" y="30"/>
                      </a:lnTo>
                      <a:lnTo>
                        <a:pt x="34" y="36"/>
                      </a:lnTo>
                      <a:lnTo>
                        <a:pt x="34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4" name="Freeform 1593"/>
              <p:cNvSpPr>
                <a:spLocks/>
              </p:cNvSpPr>
              <p:nvPr/>
            </p:nvSpPr>
            <p:spPr bwMode="auto">
              <a:xfrm>
                <a:off x="2538246" y="3418388"/>
                <a:ext cx="65769" cy="84560"/>
              </a:xfrm>
              <a:custGeom>
                <a:avLst/>
                <a:gdLst>
                  <a:gd name="T0" fmla="*/ 2147483647 w 8"/>
                  <a:gd name="T1" fmla="*/ 2147483647 h 12"/>
                  <a:gd name="T2" fmla="*/ 2147483647 w 8"/>
                  <a:gd name="T3" fmla="*/ 2147483647 h 12"/>
                  <a:gd name="T4" fmla="*/ 2147483647 w 8"/>
                  <a:gd name="T5" fmla="*/ 2147483647 h 12"/>
                  <a:gd name="T6" fmla="*/ 2147483647 w 8"/>
                  <a:gd name="T7" fmla="*/ 2147483647 h 12"/>
                  <a:gd name="T8" fmla="*/ 2147483647 w 8"/>
                  <a:gd name="T9" fmla="*/ 2147483647 h 12"/>
                  <a:gd name="T10" fmla="*/ 2147483647 w 8"/>
                  <a:gd name="T11" fmla="*/ 2147483647 h 12"/>
                  <a:gd name="T12" fmla="*/ 2147483647 w 8"/>
                  <a:gd name="T13" fmla="*/ 0 h 12"/>
                  <a:gd name="T14" fmla="*/ 0 w 8"/>
                  <a:gd name="T15" fmla="*/ 2147483647 h 12"/>
                  <a:gd name="T16" fmla="*/ 2147483647 w 8"/>
                  <a:gd name="T17" fmla="*/ 2147483647 h 12"/>
                  <a:gd name="T18" fmla="*/ 2147483647 w 8"/>
                  <a:gd name="T19" fmla="*/ 2147483647 h 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"/>
                  <a:gd name="T31" fmla="*/ 0 h 12"/>
                  <a:gd name="T32" fmla="*/ 8 w 8"/>
                  <a:gd name="T33" fmla="*/ 12 h 1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" h="12">
                    <a:moveTo>
                      <a:pt x="4" y="6"/>
                    </a:moveTo>
                    <a:lnTo>
                      <a:pt x="2" y="12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5767573" y="4789141"/>
              <a:ext cx="302105" cy="962259"/>
              <a:chOff x="8244408" y="4991493"/>
              <a:chExt cx="507341" cy="1615975"/>
            </a:xfrm>
            <a:grpFill/>
          </p:grpSpPr>
          <p:sp>
            <p:nvSpPr>
              <p:cNvPr id="31" name="Freeform 1585"/>
              <p:cNvSpPr>
                <a:spLocks/>
              </p:cNvSpPr>
              <p:nvPr/>
            </p:nvSpPr>
            <p:spPr bwMode="auto">
              <a:xfrm>
                <a:off x="8375941" y="4991493"/>
                <a:ext cx="244275" cy="253668"/>
              </a:xfrm>
              <a:custGeom>
                <a:avLst/>
                <a:gdLst>
                  <a:gd name="T0" fmla="*/ 2147483647 w 34"/>
                  <a:gd name="T1" fmla="*/ 2147483647 h 34"/>
                  <a:gd name="T2" fmla="*/ 2147483647 w 34"/>
                  <a:gd name="T3" fmla="*/ 2147483647 h 34"/>
                  <a:gd name="T4" fmla="*/ 2147483647 w 34"/>
                  <a:gd name="T5" fmla="*/ 2147483647 h 34"/>
                  <a:gd name="T6" fmla="*/ 2147483647 w 34"/>
                  <a:gd name="T7" fmla="*/ 2147483647 h 34"/>
                  <a:gd name="T8" fmla="*/ 2147483647 w 34"/>
                  <a:gd name="T9" fmla="*/ 2147483647 h 34"/>
                  <a:gd name="T10" fmla="*/ 2147483647 w 34"/>
                  <a:gd name="T11" fmla="*/ 2147483647 h 34"/>
                  <a:gd name="T12" fmla="*/ 2147483647 w 34"/>
                  <a:gd name="T13" fmla="*/ 2147483647 h 34"/>
                  <a:gd name="T14" fmla="*/ 2147483647 w 34"/>
                  <a:gd name="T15" fmla="*/ 2147483647 h 34"/>
                  <a:gd name="T16" fmla="*/ 2147483647 w 34"/>
                  <a:gd name="T17" fmla="*/ 2147483647 h 34"/>
                  <a:gd name="T18" fmla="*/ 0 w 34"/>
                  <a:gd name="T19" fmla="*/ 2147483647 h 34"/>
                  <a:gd name="T20" fmla="*/ 0 w 34"/>
                  <a:gd name="T21" fmla="*/ 2147483647 h 34"/>
                  <a:gd name="T22" fmla="*/ 0 w 34"/>
                  <a:gd name="T23" fmla="*/ 2147483647 h 34"/>
                  <a:gd name="T24" fmla="*/ 0 w 34"/>
                  <a:gd name="T25" fmla="*/ 2147483647 h 34"/>
                  <a:gd name="T26" fmla="*/ 2147483647 w 34"/>
                  <a:gd name="T27" fmla="*/ 2147483647 h 34"/>
                  <a:gd name="T28" fmla="*/ 2147483647 w 34"/>
                  <a:gd name="T29" fmla="*/ 0 h 34"/>
                  <a:gd name="T30" fmla="*/ 2147483647 w 34"/>
                  <a:gd name="T31" fmla="*/ 0 h 34"/>
                  <a:gd name="T32" fmla="*/ 2147483647 w 34"/>
                  <a:gd name="T33" fmla="*/ 0 h 34"/>
                  <a:gd name="T34" fmla="*/ 2147483647 w 34"/>
                  <a:gd name="T35" fmla="*/ 0 h 34"/>
                  <a:gd name="T36" fmla="*/ 2147483647 w 34"/>
                  <a:gd name="T37" fmla="*/ 2147483647 h 34"/>
                  <a:gd name="T38" fmla="*/ 2147483647 w 34"/>
                  <a:gd name="T39" fmla="*/ 2147483647 h 34"/>
                  <a:gd name="T40" fmla="*/ 2147483647 w 34"/>
                  <a:gd name="T41" fmla="*/ 2147483647 h 34"/>
                  <a:gd name="T42" fmla="*/ 2147483647 w 34"/>
                  <a:gd name="T43" fmla="*/ 2147483647 h 3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4"/>
                  <a:gd name="T67" fmla="*/ 0 h 34"/>
                  <a:gd name="T68" fmla="*/ 34 w 34"/>
                  <a:gd name="T69" fmla="*/ 34 h 3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4" h="34">
                    <a:moveTo>
                      <a:pt x="34" y="18"/>
                    </a:moveTo>
                    <a:lnTo>
                      <a:pt x="34" y="18"/>
                    </a:lnTo>
                    <a:lnTo>
                      <a:pt x="34" y="24"/>
                    </a:lnTo>
                    <a:lnTo>
                      <a:pt x="30" y="30"/>
                    </a:lnTo>
                    <a:lnTo>
                      <a:pt x="24" y="34"/>
                    </a:lnTo>
                    <a:lnTo>
                      <a:pt x="18" y="34"/>
                    </a:lnTo>
                    <a:lnTo>
                      <a:pt x="10" y="34"/>
                    </a:lnTo>
                    <a:lnTo>
                      <a:pt x="4" y="30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0" y="10"/>
                    </a:lnTo>
                    <a:lnTo>
                      <a:pt x="4" y="4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4"/>
                    </a:lnTo>
                    <a:lnTo>
                      <a:pt x="34" y="10"/>
                    </a:lnTo>
                    <a:lnTo>
                      <a:pt x="34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Freeform 1591"/>
              <p:cNvSpPr>
                <a:spLocks noEditPoints="1"/>
              </p:cNvSpPr>
              <p:nvPr/>
            </p:nvSpPr>
            <p:spPr bwMode="auto">
              <a:xfrm>
                <a:off x="8244408" y="5282741"/>
                <a:ext cx="507341" cy="1324727"/>
              </a:xfrm>
              <a:custGeom>
                <a:avLst/>
                <a:gdLst>
                  <a:gd name="T0" fmla="*/ 2147483647 w 70"/>
                  <a:gd name="T1" fmla="*/ 0 h 182"/>
                  <a:gd name="T2" fmla="*/ 2147483647 w 70"/>
                  <a:gd name="T3" fmla="*/ 0 h 182"/>
                  <a:gd name="T4" fmla="*/ 2147483647 w 70"/>
                  <a:gd name="T5" fmla="*/ 0 h 182"/>
                  <a:gd name="T6" fmla="*/ 2147483647 w 70"/>
                  <a:gd name="T7" fmla="*/ 2147483647 h 182"/>
                  <a:gd name="T8" fmla="*/ 2147483647 w 70"/>
                  <a:gd name="T9" fmla="*/ 0 h 182"/>
                  <a:gd name="T10" fmla="*/ 2147483647 w 70"/>
                  <a:gd name="T11" fmla="*/ 0 h 182"/>
                  <a:gd name="T12" fmla="*/ 2147483647 w 70"/>
                  <a:gd name="T13" fmla="*/ 0 h 182"/>
                  <a:gd name="T14" fmla="*/ 2147483647 w 70"/>
                  <a:gd name="T15" fmla="*/ 0 h 182"/>
                  <a:gd name="T16" fmla="*/ 2147483647 w 70"/>
                  <a:gd name="T17" fmla="*/ 2147483647 h 182"/>
                  <a:gd name="T18" fmla="*/ 0 w 70"/>
                  <a:gd name="T19" fmla="*/ 2147483647 h 182"/>
                  <a:gd name="T20" fmla="*/ 0 w 70"/>
                  <a:gd name="T21" fmla="*/ 2147483647 h 182"/>
                  <a:gd name="T22" fmla="*/ 2147483647 w 70"/>
                  <a:gd name="T23" fmla="*/ 2147483647 h 182"/>
                  <a:gd name="T24" fmla="*/ 2147483647 w 70"/>
                  <a:gd name="T25" fmla="*/ 2147483647 h 182"/>
                  <a:gd name="T26" fmla="*/ 2147483647 w 70"/>
                  <a:gd name="T27" fmla="*/ 2147483647 h 182"/>
                  <a:gd name="T28" fmla="*/ 2147483647 w 70"/>
                  <a:gd name="T29" fmla="*/ 2147483647 h 182"/>
                  <a:gd name="T30" fmla="*/ 2147483647 w 70"/>
                  <a:gd name="T31" fmla="*/ 2147483647 h 182"/>
                  <a:gd name="T32" fmla="*/ 2147483647 w 70"/>
                  <a:gd name="T33" fmla="*/ 2147483647 h 182"/>
                  <a:gd name="T34" fmla="*/ 2147483647 w 70"/>
                  <a:gd name="T35" fmla="*/ 2147483647 h 182"/>
                  <a:gd name="T36" fmla="*/ 2147483647 w 70"/>
                  <a:gd name="T37" fmla="*/ 2147483647 h 182"/>
                  <a:gd name="T38" fmla="*/ 2147483647 w 70"/>
                  <a:gd name="T39" fmla="*/ 2147483647 h 182"/>
                  <a:gd name="T40" fmla="*/ 2147483647 w 70"/>
                  <a:gd name="T41" fmla="*/ 2147483647 h 182"/>
                  <a:gd name="T42" fmla="*/ 2147483647 w 70"/>
                  <a:gd name="T43" fmla="*/ 2147483647 h 182"/>
                  <a:gd name="T44" fmla="*/ 2147483647 w 70"/>
                  <a:gd name="T45" fmla="*/ 2147483647 h 182"/>
                  <a:gd name="T46" fmla="*/ 2147483647 w 70"/>
                  <a:gd name="T47" fmla="*/ 2147483647 h 182"/>
                  <a:gd name="T48" fmla="*/ 2147483647 w 70"/>
                  <a:gd name="T49" fmla="*/ 2147483647 h 182"/>
                  <a:gd name="T50" fmla="*/ 2147483647 w 70"/>
                  <a:gd name="T51" fmla="*/ 2147483647 h 182"/>
                  <a:gd name="T52" fmla="*/ 2147483647 w 70"/>
                  <a:gd name="T53" fmla="*/ 2147483647 h 182"/>
                  <a:gd name="T54" fmla="*/ 2147483647 w 70"/>
                  <a:gd name="T55" fmla="*/ 2147483647 h 182"/>
                  <a:gd name="T56" fmla="*/ 2147483647 w 70"/>
                  <a:gd name="T57" fmla="*/ 2147483647 h 182"/>
                  <a:gd name="T58" fmla="*/ 2147483647 w 70"/>
                  <a:gd name="T59" fmla="*/ 2147483647 h 182"/>
                  <a:gd name="T60" fmla="*/ 2147483647 w 70"/>
                  <a:gd name="T61" fmla="*/ 2147483647 h 182"/>
                  <a:gd name="T62" fmla="*/ 2147483647 w 70"/>
                  <a:gd name="T63" fmla="*/ 2147483647 h 182"/>
                  <a:gd name="T64" fmla="*/ 2147483647 w 70"/>
                  <a:gd name="T65" fmla="*/ 2147483647 h 182"/>
                  <a:gd name="T66" fmla="*/ 2147483647 w 70"/>
                  <a:gd name="T67" fmla="*/ 2147483647 h 182"/>
                  <a:gd name="T68" fmla="*/ 2147483647 w 70"/>
                  <a:gd name="T69" fmla="*/ 2147483647 h 182"/>
                  <a:gd name="T70" fmla="*/ 2147483647 w 70"/>
                  <a:gd name="T71" fmla="*/ 0 h 182"/>
                  <a:gd name="T72" fmla="*/ 2147483647 w 70"/>
                  <a:gd name="T73" fmla="*/ 2147483647 h 182"/>
                  <a:gd name="T74" fmla="*/ 2147483647 w 70"/>
                  <a:gd name="T75" fmla="*/ 2147483647 h 18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0"/>
                  <a:gd name="T115" fmla="*/ 0 h 182"/>
                  <a:gd name="T116" fmla="*/ 70 w 70"/>
                  <a:gd name="T117" fmla="*/ 182 h 18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0" h="182">
                    <a:moveTo>
                      <a:pt x="56" y="0"/>
                    </a:moveTo>
                    <a:lnTo>
                      <a:pt x="50" y="0"/>
                    </a:lnTo>
                    <a:lnTo>
                      <a:pt x="48" y="0"/>
                    </a:lnTo>
                    <a:lnTo>
                      <a:pt x="38" y="8"/>
                    </a:lnTo>
                    <a:lnTo>
                      <a:pt x="36" y="6"/>
                    </a:lnTo>
                    <a:lnTo>
                      <a:pt x="32" y="8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68"/>
                    </a:lnTo>
                    <a:lnTo>
                      <a:pt x="2" y="72"/>
                    </a:lnTo>
                    <a:lnTo>
                      <a:pt x="4" y="76"/>
                    </a:lnTo>
                    <a:lnTo>
                      <a:pt x="6" y="78"/>
                    </a:lnTo>
                    <a:lnTo>
                      <a:pt x="10" y="80"/>
                    </a:lnTo>
                    <a:lnTo>
                      <a:pt x="10" y="92"/>
                    </a:lnTo>
                    <a:lnTo>
                      <a:pt x="10" y="94"/>
                    </a:lnTo>
                    <a:lnTo>
                      <a:pt x="10" y="96"/>
                    </a:lnTo>
                    <a:lnTo>
                      <a:pt x="10" y="170"/>
                    </a:lnTo>
                    <a:lnTo>
                      <a:pt x="12" y="174"/>
                    </a:lnTo>
                    <a:lnTo>
                      <a:pt x="14" y="178"/>
                    </a:lnTo>
                    <a:lnTo>
                      <a:pt x="18" y="182"/>
                    </a:lnTo>
                    <a:lnTo>
                      <a:pt x="22" y="182"/>
                    </a:lnTo>
                    <a:lnTo>
                      <a:pt x="26" y="182"/>
                    </a:lnTo>
                    <a:lnTo>
                      <a:pt x="28" y="178"/>
                    </a:lnTo>
                    <a:lnTo>
                      <a:pt x="32" y="174"/>
                    </a:lnTo>
                    <a:lnTo>
                      <a:pt x="32" y="170"/>
                    </a:lnTo>
                    <a:lnTo>
                      <a:pt x="32" y="104"/>
                    </a:lnTo>
                    <a:lnTo>
                      <a:pt x="40" y="104"/>
                    </a:lnTo>
                    <a:lnTo>
                      <a:pt x="40" y="170"/>
                    </a:lnTo>
                    <a:lnTo>
                      <a:pt x="40" y="174"/>
                    </a:lnTo>
                    <a:lnTo>
                      <a:pt x="42" y="178"/>
                    </a:lnTo>
                    <a:lnTo>
                      <a:pt x="46" y="182"/>
                    </a:lnTo>
                    <a:lnTo>
                      <a:pt x="50" y="182"/>
                    </a:lnTo>
                    <a:lnTo>
                      <a:pt x="54" y="182"/>
                    </a:lnTo>
                    <a:lnTo>
                      <a:pt x="58" y="178"/>
                    </a:lnTo>
                    <a:lnTo>
                      <a:pt x="60" y="174"/>
                    </a:lnTo>
                    <a:lnTo>
                      <a:pt x="60" y="170"/>
                    </a:lnTo>
                    <a:lnTo>
                      <a:pt x="60" y="96"/>
                    </a:lnTo>
                    <a:lnTo>
                      <a:pt x="60" y="94"/>
                    </a:lnTo>
                    <a:lnTo>
                      <a:pt x="60" y="92"/>
                    </a:lnTo>
                    <a:lnTo>
                      <a:pt x="60" y="80"/>
                    </a:lnTo>
                    <a:lnTo>
                      <a:pt x="64" y="78"/>
                    </a:lnTo>
                    <a:lnTo>
                      <a:pt x="68" y="74"/>
                    </a:lnTo>
                    <a:lnTo>
                      <a:pt x="68" y="72"/>
                    </a:lnTo>
                    <a:lnTo>
                      <a:pt x="70" y="68"/>
                    </a:lnTo>
                    <a:lnTo>
                      <a:pt x="70" y="14"/>
                    </a:lnTo>
                    <a:lnTo>
                      <a:pt x="68" y="10"/>
                    </a:lnTo>
                    <a:lnTo>
                      <a:pt x="66" y="4"/>
                    </a:lnTo>
                    <a:lnTo>
                      <a:pt x="62" y="2"/>
                    </a:lnTo>
                    <a:lnTo>
                      <a:pt x="56" y="0"/>
                    </a:lnTo>
                    <a:close/>
                    <a:moveTo>
                      <a:pt x="36" y="10"/>
                    </a:moveTo>
                    <a:lnTo>
                      <a:pt x="36" y="8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47" name="Rectangle 3"/>
          <p:cNvSpPr/>
          <p:nvPr/>
        </p:nvSpPr>
        <p:spPr>
          <a:xfrm>
            <a:off x="0" y="352960"/>
            <a:ext cx="23243557" cy="772291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indent="914217">
              <a:lnSpc>
                <a:spcPct val="115000"/>
              </a:lnSpc>
              <a:spcBef>
                <a:spcPts val="4799"/>
              </a:spcBef>
            </a:pPr>
            <a:r>
              <a:rPr lang="zh-CN" altLang="en-US" b="1" dirty="0" smtClean="0">
                <a:solidFill>
                  <a:srgbClr val="7364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遇到的问题和难点</a:t>
            </a:r>
            <a:endParaRPr lang="en-US" altLang="zh-CN" b="1" dirty="0">
              <a:solidFill>
                <a:srgbClr val="7364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484972" y="2856991"/>
            <a:ext cx="3885186" cy="1643546"/>
          </a:xfrm>
          <a:prstGeom prst="roundRect">
            <a:avLst>
              <a:gd name="adj" fmla="val 19043"/>
            </a:avLst>
          </a:prstGeom>
          <a:solidFill>
            <a:schemeClr val="bg2">
              <a:lumMod val="50000"/>
              <a:alpha val="2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none" lIns="0" tIns="0" rIns="0" bIns="0" anchor="ctr" anchorCtr="1"/>
          <a:lstStyle/>
          <a:p>
            <a:pPr algn="ctr"/>
            <a:r>
              <a:rPr lang="zh-CN" altLang="zh-CN" dirty="0"/>
              <a:t>分开数据节点</a:t>
            </a:r>
            <a:r>
              <a:rPr lang="zh-CN" altLang="zh-CN" dirty="0" smtClean="0"/>
              <a:t>和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sql</a:t>
            </a:r>
            <a:r>
              <a:rPr lang="zh-CN" altLang="zh-CN" dirty="0"/>
              <a:t>节点</a:t>
            </a:r>
            <a:endParaRPr lang="zh-CN" altLang="en-US" kern="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0310145" y="1232124"/>
            <a:ext cx="4376578" cy="1489644"/>
          </a:xfrm>
          <a:prstGeom prst="roundRect">
            <a:avLst>
              <a:gd name="adj" fmla="val 19043"/>
            </a:avLst>
          </a:prstGeom>
          <a:solidFill>
            <a:schemeClr val="bg1">
              <a:lumMod val="75000"/>
              <a:alpha val="26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none" lIns="0" tIns="0" rIns="0" bIns="0" anchor="ctr" anchorCtr="1"/>
          <a:lstStyle/>
          <a:p>
            <a:pPr algn="ctr"/>
            <a:r>
              <a:rPr lang="zh-CN" altLang="zh-CN" dirty="0"/>
              <a:t>分开管理节点</a:t>
            </a:r>
            <a:r>
              <a:rPr lang="zh-CN" altLang="zh-CN" dirty="0" smtClean="0"/>
              <a:t>和</a:t>
            </a:r>
            <a:endParaRPr lang="en-US" altLang="zh-CN" dirty="0" smtClean="0"/>
          </a:p>
          <a:p>
            <a:pPr algn="ctr"/>
            <a:r>
              <a:rPr lang="zh-CN" altLang="zh-CN" dirty="0" smtClean="0"/>
              <a:t>负载</a:t>
            </a:r>
            <a:r>
              <a:rPr lang="zh-CN" altLang="zh-CN" dirty="0"/>
              <a:t>均衡器</a:t>
            </a:r>
            <a:endParaRPr lang="zh-CN" altLang="en-US" kern="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2648945" y="8274808"/>
            <a:ext cx="2897985" cy="993836"/>
          </a:xfrm>
          <a:prstGeom prst="roundRect">
            <a:avLst>
              <a:gd name="adj" fmla="val 19043"/>
            </a:avLst>
          </a:prstGeom>
          <a:solidFill>
            <a:schemeClr val="bg1">
              <a:lumMod val="75000"/>
              <a:alpha val="1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none" lIns="0" tIns="0" rIns="0" bIns="0" anchor="ctr" anchorCtr="1"/>
          <a:lstStyle/>
          <a:p>
            <a:pPr algn="ctr"/>
            <a:r>
              <a:rPr lang="en-US" altLang="zh-CN" dirty="0"/>
              <a:t>FLEXASYNCH</a:t>
            </a:r>
            <a:endParaRPr lang="zh-CN" altLang="en-US" b="1" kern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4719650" y="6548663"/>
            <a:ext cx="3722318" cy="1726146"/>
          </a:xfrm>
          <a:prstGeom prst="roundRect">
            <a:avLst>
              <a:gd name="adj" fmla="val 19043"/>
            </a:avLst>
          </a:prstGeom>
          <a:solidFill>
            <a:schemeClr val="tx1">
              <a:lumMod val="85000"/>
              <a:lumOff val="15000"/>
              <a:alpha val="1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none" lIns="0" tIns="0" rIns="0" bIns="0" anchor="ctr" anchorCtr="1"/>
          <a:lstStyle/>
          <a:p>
            <a:pPr algn="ctr"/>
            <a:r>
              <a:rPr lang="zh-CN" altLang="zh-CN" dirty="0"/>
              <a:t>数据不同步</a:t>
            </a:r>
            <a:endParaRPr lang="zh-CN" altLang="en-US" kern="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935975" y="5554826"/>
            <a:ext cx="4186833" cy="1475396"/>
          </a:xfrm>
          <a:prstGeom prst="roundRect">
            <a:avLst>
              <a:gd name="adj" fmla="val 19043"/>
            </a:avLst>
          </a:prstGeom>
          <a:solidFill>
            <a:srgbClr val="E5C243">
              <a:lumMod val="50000"/>
              <a:alpha val="10000"/>
            </a:srgb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none" lIns="0" tIns="0" rIns="0" bIns="0" anchor="ctr" anchorCtr="1"/>
          <a:lstStyle/>
          <a:p>
            <a:pPr algn="ctr"/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kern="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个节点的</a:t>
            </a:r>
            <a:endParaRPr lang="en-US" altLang="zh-CN" kern="1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kern="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回环问题</a:t>
            </a:r>
            <a:endParaRPr lang="zh-CN" altLang="en-US" kern="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5362406" y="2095483"/>
            <a:ext cx="4901515" cy="1908134"/>
          </a:xfrm>
          <a:prstGeom prst="roundRect">
            <a:avLst>
              <a:gd name="adj" fmla="val 19043"/>
            </a:avLst>
          </a:prstGeom>
          <a:solidFill>
            <a:srgbClr val="E5C243">
              <a:lumMod val="50000"/>
              <a:alpha val="10000"/>
            </a:srgb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none" lIns="0" tIns="0" rIns="0" bIns="0" anchor="ctr" anchorCtr="1"/>
          <a:lstStyle/>
          <a:p>
            <a:pPr algn="ctr"/>
            <a:r>
              <a:rPr lang="zh-CN" altLang="zh-CN" dirty="0"/>
              <a:t>备份数据库</a:t>
            </a:r>
            <a:endParaRPr lang="zh-CN" altLang="en-US" kern="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576087" y="7661413"/>
            <a:ext cx="3367497" cy="1830930"/>
          </a:xfrm>
          <a:prstGeom prst="roundRect">
            <a:avLst>
              <a:gd name="adj" fmla="val 19043"/>
            </a:avLst>
          </a:prstGeom>
          <a:solidFill>
            <a:schemeClr val="bg1">
              <a:lumMod val="85000"/>
              <a:alpha val="42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none" lIns="0" tIns="0" rIns="0" bIns="0" anchor="ctr" anchorCtr="1"/>
          <a:lstStyle/>
          <a:p>
            <a:pPr algn="ctr"/>
            <a:r>
              <a:rPr lang="en-US" altLang="zh-CN" dirty="0" err="1" smtClean="0"/>
              <a:t>Sysbench</a:t>
            </a:r>
            <a:r>
              <a:rPr lang="zh-CN" altLang="en-US" dirty="0" smtClean="0"/>
              <a:t>不兼容</a:t>
            </a:r>
            <a:endParaRPr lang="en-US" altLang="zh-CN" dirty="0" smtClean="0"/>
          </a:p>
          <a:p>
            <a:pPr algn="ctr"/>
            <a:r>
              <a:rPr lang="zh-CN" altLang="en-US" kern="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kern="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Centos</a:t>
            </a:r>
            <a:r>
              <a:rPr lang="zh-CN" altLang="en-US" kern="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15546931" y="4268207"/>
            <a:ext cx="3885186" cy="1643546"/>
          </a:xfrm>
          <a:prstGeom prst="roundRect">
            <a:avLst>
              <a:gd name="adj" fmla="val 19043"/>
            </a:avLst>
          </a:prstGeom>
          <a:solidFill>
            <a:schemeClr val="bg2">
              <a:lumMod val="50000"/>
              <a:alpha val="2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none" lIns="0" tIns="0" rIns="0" bIns="0" anchor="ctr" anchorCtr="1"/>
          <a:lstStyle/>
          <a:p>
            <a:pPr algn="ctr"/>
            <a:r>
              <a:rPr lang="zh-CN" altLang="zh-CN" dirty="0"/>
              <a:t>负载均衡服务</a:t>
            </a:r>
            <a:r>
              <a:rPr lang="zh-CN" altLang="zh-CN" dirty="0" smtClean="0"/>
              <a:t>还</a:t>
            </a:r>
            <a:endParaRPr lang="en-US" altLang="zh-CN" dirty="0" smtClean="0"/>
          </a:p>
          <a:p>
            <a:pPr algn="ctr"/>
            <a:r>
              <a:rPr lang="zh-CN" altLang="zh-CN" dirty="0" smtClean="0"/>
              <a:t>需要</a:t>
            </a:r>
            <a:r>
              <a:rPr lang="zh-CN" altLang="zh-CN" dirty="0"/>
              <a:t>做备份</a:t>
            </a:r>
            <a:endParaRPr lang="zh-CN" altLang="en-US" kern="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96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243797" tIns="121899" rIns="243797" bIns="121899" numCol="1" anchor="t" anchorCtr="0" compatLnSpc="1"/>
          <a:lstStyle/>
          <a:p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243797" tIns="121899" rIns="243797" bIns="121899" numCol="1" anchor="t" anchorCtr="0" compatLnSpc="1"/>
          <a:lstStyle/>
          <a:p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Oval 12"/>
          <p:cNvSpPr/>
          <p:nvPr/>
        </p:nvSpPr>
        <p:spPr>
          <a:xfrm>
            <a:off x="7123722" y="1770036"/>
            <a:ext cx="10175925" cy="10175925"/>
          </a:xfrm>
          <a:prstGeom prst="ellipse">
            <a:avLst/>
          </a:prstGeom>
          <a:solidFill>
            <a:srgbClr val="40362B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14971" y="5290904"/>
            <a:ext cx="9193426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500"/>
              </a:lnSpc>
            </a:pPr>
            <a:r>
              <a:rPr lang="zh-CN" altLang="en-US" sz="11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Sinkin Sans 700" charset="0"/>
                <a:sym typeface="Arial" panose="020B0604020202020204" pitchFamily="34" charset="0"/>
              </a:rPr>
              <a:t>感谢观看</a:t>
            </a:r>
            <a:endParaRPr lang="zh-CN" altLang="en-US" sz="11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Sinkin Sans 700" charset="0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75345" y="8809385"/>
            <a:ext cx="661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THANKS FOR 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WATCHING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Oval 5"/>
          <p:cNvSpPr>
            <a:spLocks noChangeAspect="1"/>
          </p:cNvSpPr>
          <p:nvPr/>
        </p:nvSpPr>
        <p:spPr>
          <a:xfrm>
            <a:off x="10965076" y="1112244"/>
            <a:ext cx="2439598" cy="243959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</a:t>
            </a:r>
            <a:endParaRPr lang="en-US" sz="13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58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8892838" y="12712700"/>
            <a:ext cx="5484812" cy="730250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243797" tIns="121899" rIns="243797" bIns="121899" numCol="1" anchor="t" anchorCtr="0" compatLnSpc="1"/>
          <a:lstStyle/>
          <a:p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243797" tIns="121899" rIns="243797" bIns="121899" numCol="1" anchor="t" anchorCtr="0" compatLnSpc="1"/>
          <a:lstStyle/>
          <a:p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Oval 12"/>
          <p:cNvSpPr/>
          <p:nvPr/>
        </p:nvSpPr>
        <p:spPr>
          <a:xfrm>
            <a:off x="7123722" y="1770036"/>
            <a:ext cx="10175925" cy="10175925"/>
          </a:xfrm>
          <a:prstGeom prst="ellipse">
            <a:avLst/>
          </a:prstGeom>
          <a:solidFill>
            <a:srgbClr val="626A55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88162" y="6308965"/>
            <a:ext cx="9193426" cy="1652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500"/>
              </a:lnSpc>
            </a:pPr>
            <a:r>
              <a:rPr lang="zh-CN" altLang="en-US" sz="15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Sinkin Sans 700" charset="0"/>
                <a:sym typeface="Arial" panose="020B0604020202020204" pitchFamily="34" charset="0"/>
              </a:rPr>
              <a:t>概念</a:t>
            </a:r>
            <a:endParaRPr lang="en-US" sz="15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Sinkin Sans 700" charset="0"/>
              <a:sym typeface="Arial" panose="020B0604020202020204" pitchFamily="34" charset="0"/>
            </a:endParaRPr>
          </a:p>
        </p:txBody>
      </p:sp>
      <p:sp>
        <p:nvSpPr>
          <p:cNvPr id="9" name="Oval 5"/>
          <p:cNvSpPr/>
          <p:nvPr/>
        </p:nvSpPr>
        <p:spPr>
          <a:xfrm>
            <a:off x="10965076" y="1112244"/>
            <a:ext cx="2439598" cy="243959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Freeform 158"/>
          <p:cNvSpPr>
            <a:spLocks noEditPoints="1"/>
          </p:cNvSpPr>
          <p:nvPr/>
        </p:nvSpPr>
        <p:spPr bwMode="auto">
          <a:xfrm>
            <a:off x="11720618" y="1860334"/>
            <a:ext cx="982132" cy="841829"/>
          </a:xfrm>
          <a:custGeom>
            <a:avLst/>
            <a:gdLst>
              <a:gd name="T0" fmla="*/ 68 w 68"/>
              <a:gd name="T1" fmla="*/ 30 h 58"/>
              <a:gd name="T2" fmla="*/ 0 w 68"/>
              <a:gd name="T3" fmla="*/ 30 h 58"/>
              <a:gd name="T4" fmla="*/ 0 w 68"/>
              <a:gd name="T5" fmla="*/ 15 h 58"/>
              <a:gd name="T6" fmla="*/ 7 w 68"/>
              <a:gd name="T7" fmla="*/ 9 h 58"/>
              <a:gd name="T8" fmla="*/ 20 w 68"/>
              <a:gd name="T9" fmla="*/ 9 h 58"/>
              <a:gd name="T10" fmla="*/ 20 w 68"/>
              <a:gd name="T11" fmla="*/ 3 h 58"/>
              <a:gd name="T12" fmla="*/ 24 w 68"/>
              <a:gd name="T13" fmla="*/ 0 h 58"/>
              <a:gd name="T14" fmla="*/ 45 w 68"/>
              <a:gd name="T15" fmla="*/ 0 h 58"/>
              <a:gd name="T16" fmla="*/ 49 w 68"/>
              <a:gd name="T17" fmla="*/ 3 h 58"/>
              <a:gd name="T18" fmla="*/ 49 w 68"/>
              <a:gd name="T19" fmla="*/ 9 h 58"/>
              <a:gd name="T20" fmla="*/ 62 w 68"/>
              <a:gd name="T21" fmla="*/ 9 h 58"/>
              <a:gd name="T22" fmla="*/ 68 w 68"/>
              <a:gd name="T23" fmla="*/ 15 h 58"/>
              <a:gd name="T24" fmla="*/ 68 w 68"/>
              <a:gd name="T25" fmla="*/ 30 h 58"/>
              <a:gd name="T26" fmla="*/ 68 w 68"/>
              <a:gd name="T27" fmla="*/ 52 h 58"/>
              <a:gd name="T28" fmla="*/ 62 w 68"/>
              <a:gd name="T29" fmla="*/ 58 h 58"/>
              <a:gd name="T30" fmla="*/ 7 w 68"/>
              <a:gd name="T31" fmla="*/ 58 h 58"/>
              <a:gd name="T32" fmla="*/ 0 w 68"/>
              <a:gd name="T33" fmla="*/ 52 h 58"/>
              <a:gd name="T34" fmla="*/ 0 w 68"/>
              <a:gd name="T35" fmla="*/ 34 h 58"/>
              <a:gd name="T36" fmla="*/ 26 w 68"/>
              <a:gd name="T37" fmla="*/ 34 h 58"/>
              <a:gd name="T38" fmla="*/ 26 w 68"/>
              <a:gd name="T39" fmla="*/ 40 h 58"/>
              <a:gd name="T40" fmla="*/ 28 w 68"/>
              <a:gd name="T41" fmla="*/ 42 h 58"/>
              <a:gd name="T42" fmla="*/ 41 w 68"/>
              <a:gd name="T43" fmla="*/ 42 h 58"/>
              <a:gd name="T44" fmla="*/ 43 w 68"/>
              <a:gd name="T45" fmla="*/ 40 h 58"/>
              <a:gd name="T46" fmla="*/ 43 w 68"/>
              <a:gd name="T47" fmla="*/ 34 h 58"/>
              <a:gd name="T48" fmla="*/ 68 w 68"/>
              <a:gd name="T49" fmla="*/ 34 h 58"/>
              <a:gd name="T50" fmla="*/ 68 w 68"/>
              <a:gd name="T51" fmla="*/ 52 h 58"/>
              <a:gd name="T52" fmla="*/ 44 w 68"/>
              <a:gd name="T53" fmla="*/ 9 h 58"/>
              <a:gd name="T54" fmla="*/ 44 w 68"/>
              <a:gd name="T55" fmla="*/ 5 h 58"/>
              <a:gd name="T56" fmla="*/ 25 w 68"/>
              <a:gd name="T57" fmla="*/ 5 h 58"/>
              <a:gd name="T58" fmla="*/ 25 w 68"/>
              <a:gd name="T59" fmla="*/ 9 h 58"/>
              <a:gd name="T60" fmla="*/ 44 w 68"/>
              <a:gd name="T61" fmla="*/ 9 h 58"/>
              <a:gd name="T62" fmla="*/ 39 w 68"/>
              <a:gd name="T63" fmla="*/ 39 h 58"/>
              <a:gd name="T64" fmla="*/ 30 w 68"/>
              <a:gd name="T65" fmla="*/ 39 h 58"/>
              <a:gd name="T66" fmla="*/ 30 w 68"/>
              <a:gd name="T67" fmla="*/ 34 h 58"/>
              <a:gd name="T68" fmla="*/ 39 w 68"/>
              <a:gd name="T69" fmla="*/ 34 h 58"/>
              <a:gd name="T70" fmla="*/ 39 w 68"/>
              <a:gd name="T71" fmla="*/ 39 h 5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8" h="58">
                <a:moveTo>
                  <a:pt x="68" y="30"/>
                </a:move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3" y="9"/>
                  <a:pt x="7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1"/>
                  <a:pt x="22" y="0"/>
                  <a:pt x="2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9"/>
                  <a:pt x="49" y="9"/>
                  <a:pt x="49" y="9"/>
                </a:cubicBezTo>
                <a:cubicBezTo>
                  <a:pt x="62" y="9"/>
                  <a:pt x="62" y="9"/>
                  <a:pt x="62" y="9"/>
                </a:cubicBezTo>
                <a:cubicBezTo>
                  <a:pt x="66" y="9"/>
                  <a:pt x="68" y="12"/>
                  <a:pt x="68" y="15"/>
                </a:cubicBezTo>
                <a:lnTo>
                  <a:pt x="68" y="30"/>
                </a:lnTo>
                <a:close/>
                <a:moveTo>
                  <a:pt x="68" y="52"/>
                </a:moveTo>
                <a:cubicBezTo>
                  <a:pt x="68" y="55"/>
                  <a:pt x="66" y="58"/>
                  <a:pt x="62" y="58"/>
                </a:cubicBezTo>
                <a:cubicBezTo>
                  <a:pt x="7" y="58"/>
                  <a:pt x="7" y="58"/>
                  <a:pt x="7" y="58"/>
                </a:cubicBezTo>
                <a:cubicBezTo>
                  <a:pt x="3" y="58"/>
                  <a:pt x="0" y="55"/>
                  <a:pt x="0" y="52"/>
                </a:cubicBezTo>
                <a:cubicBezTo>
                  <a:pt x="0" y="34"/>
                  <a:pt x="0" y="34"/>
                  <a:pt x="0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1"/>
                  <a:pt x="27" y="42"/>
                  <a:pt x="28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2" y="42"/>
                  <a:pt x="43" y="41"/>
                  <a:pt x="43" y="40"/>
                </a:cubicBezTo>
                <a:cubicBezTo>
                  <a:pt x="43" y="34"/>
                  <a:pt x="43" y="34"/>
                  <a:pt x="43" y="34"/>
                </a:cubicBezTo>
                <a:cubicBezTo>
                  <a:pt x="68" y="34"/>
                  <a:pt x="68" y="34"/>
                  <a:pt x="68" y="34"/>
                </a:cubicBezTo>
                <a:lnTo>
                  <a:pt x="68" y="52"/>
                </a:lnTo>
                <a:close/>
                <a:moveTo>
                  <a:pt x="44" y="9"/>
                </a:moveTo>
                <a:cubicBezTo>
                  <a:pt x="44" y="5"/>
                  <a:pt x="44" y="5"/>
                  <a:pt x="44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9"/>
                  <a:pt x="25" y="9"/>
                  <a:pt x="25" y="9"/>
                </a:cubicBezTo>
                <a:lnTo>
                  <a:pt x="44" y="9"/>
                </a:lnTo>
                <a:close/>
                <a:moveTo>
                  <a:pt x="39" y="39"/>
                </a:moveTo>
                <a:cubicBezTo>
                  <a:pt x="30" y="39"/>
                  <a:pt x="30" y="39"/>
                  <a:pt x="30" y="39"/>
                </a:cubicBezTo>
                <a:cubicBezTo>
                  <a:pt x="30" y="34"/>
                  <a:pt x="30" y="34"/>
                  <a:pt x="30" y="34"/>
                </a:cubicBezTo>
                <a:cubicBezTo>
                  <a:pt x="39" y="34"/>
                  <a:pt x="39" y="34"/>
                  <a:pt x="39" y="34"/>
                </a:cubicBezTo>
                <a:lnTo>
                  <a:pt x="39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 sz="9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8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8892838" y="12712700"/>
            <a:ext cx="5484812" cy="730250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  <p:cxnSp>
        <p:nvCxnSpPr>
          <p:cNvPr id="5" name="Straight Connector 5"/>
          <p:cNvCxnSpPr/>
          <p:nvPr/>
        </p:nvCxnSpPr>
        <p:spPr>
          <a:xfrm>
            <a:off x="8683336" y="3505200"/>
            <a:ext cx="0" cy="678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831098" y="368824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73645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Sinkin Sans 600 SemiBold" charset="0"/>
                <a:sym typeface="Arial" panose="020B0604020202020204" pitchFamily="34" charset="0"/>
              </a:rPr>
              <a:t>什么是集群</a:t>
            </a:r>
            <a:endParaRPr lang="en-US" sz="4800" b="1" dirty="0">
              <a:solidFill>
                <a:srgbClr val="73645D"/>
              </a:solidFill>
              <a:latin typeface="Arial" panose="020B0604020202020204" pitchFamily="34" charset="0"/>
              <a:ea typeface="微软雅黑" panose="020B0503020204020204" pitchFamily="34" charset="-122"/>
              <a:cs typeface="Sinkin Sans 600 SemiBold" charset="0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31098" y="5449778"/>
            <a:ext cx="1066006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简单的说，集群</a:t>
            </a:r>
            <a:r>
              <a:rPr lang="en-US" altLang="zh-CN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(cluster)</a:t>
            </a:r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就是一组计算机，它们作为一个整体向用户提供一组网络资源。这些单个的计算机系统就是集群的节点</a:t>
            </a:r>
            <a:r>
              <a:rPr lang="en-US" altLang="zh-CN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(node)</a:t>
            </a:r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。一个理想的集群是，用户从来不会意识到集群系统底层的节点，在他</a:t>
            </a:r>
            <a:r>
              <a:rPr lang="en-US" altLang="zh-CN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她们看来，集群是一个系统，而非多个计算机系统。并且集群系统的管理员可以随意增加和删改集群系统的节点</a:t>
            </a:r>
            <a:r>
              <a:rPr lang="zh-CN" altLang="en-US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</a:t>
            </a:r>
            <a:endParaRPr lang="zh-CN" altLang="en-US" kern="100" dirty="0">
              <a:solidFill>
                <a:srgbClr val="73645D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Oval 55"/>
          <p:cNvSpPr/>
          <p:nvPr/>
        </p:nvSpPr>
        <p:spPr>
          <a:xfrm>
            <a:off x="3364861" y="4591844"/>
            <a:ext cx="4607312" cy="4608512"/>
          </a:xfrm>
          <a:prstGeom prst="ellipse">
            <a:avLst/>
          </a:prstGeom>
          <a:solidFill>
            <a:srgbClr val="73645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Arial" panose="020B0604020202020204" pitchFamily="34" charset="0"/>
              <a:ea typeface="微软雅黑" panose="020B0503020204020204" pitchFamily="34" charset="-122"/>
              <a:cs typeface="Sinkin Sans 300 Light" charset="0"/>
              <a:sym typeface="Arial" panose="020B0604020202020204" pitchFamily="34" charset="0"/>
            </a:endParaRPr>
          </a:p>
        </p:txBody>
      </p:sp>
      <p:sp>
        <p:nvSpPr>
          <p:cNvPr id="9" name="Freeform 158"/>
          <p:cNvSpPr>
            <a:spLocks noEditPoints="1"/>
          </p:cNvSpPr>
          <p:nvPr/>
        </p:nvSpPr>
        <p:spPr bwMode="auto">
          <a:xfrm>
            <a:off x="4650319" y="5888158"/>
            <a:ext cx="2036396" cy="2015884"/>
          </a:xfrm>
          <a:custGeom>
            <a:avLst/>
            <a:gdLst>
              <a:gd name="T0" fmla="*/ 68 w 68"/>
              <a:gd name="T1" fmla="*/ 30 h 58"/>
              <a:gd name="T2" fmla="*/ 0 w 68"/>
              <a:gd name="T3" fmla="*/ 30 h 58"/>
              <a:gd name="T4" fmla="*/ 0 w 68"/>
              <a:gd name="T5" fmla="*/ 15 h 58"/>
              <a:gd name="T6" fmla="*/ 7 w 68"/>
              <a:gd name="T7" fmla="*/ 9 h 58"/>
              <a:gd name="T8" fmla="*/ 20 w 68"/>
              <a:gd name="T9" fmla="*/ 9 h 58"/>
              <a:gd name="T10" fmla="*/ 20 w 68"/>
              <a:gd name="T11" fmla="*/ 3 h 58"/>
              <a:gd name="T12" fmla="*/ 24 w 68"/>
              <a:gd name="T13" fmla="*/ 0 h 58"/>
              <a:gd name="T14" fmla="*/ 45 w 68"/>
              <a:gd name="T15" fmla="*/ 0 h 58"/>
              <a:gd name="T16" fmla="*/ 49 w 68"/>
              <a:gd name="T17" fmla="*/ 3 h 58"/>
              <a:gd name="T18" fmla="*/ 49 w 68"/>
              <a:gd name="T19" fmla="*/ 9 h 58"/>
              <a:gd name="T20" fmla="*/ 62 w 68"/>
              <a:gd name="T21" fmla="*/ 9 h 58"/>
              <a:gd name="T22" fmla="*/ 68 w 68"/>
              <a:gd name="T23" fmla="*/ 15 h 58"/>
              <a:gd name="T24" fmla="*/ 68 w 68"/>
              <a:gd name="T25" fmla="*/ 30 h 58"/>
              <a:gd name="T26" fmla="*/ 68 w 68"/>
              <a:gd name="T27" fmla="*/ 52 h 58"/>
              <a:gd name="T28" fmla="*/ 62 w 68"/>
              <a:gd name="T29" fmla="*/ 58 h 58"/>
              <a:gd name="T30" fmla="*/ 7 w 68"/>
              <a:gd name="T31" fmla="*/ 58 h 58"/>
              <a:gd name="T32" fmla="*/ 0 w 68"/>
              <a:gd name="T33" fmla="*/ 52 h 58"/>
              <a:gd name="T34" fmla="*/ 0 w 68"/>
              <a:gd name="T35" fmla="*/ 34 h 58"/>
              <a:gd name="T36" fmla="*/ 26 w 68"/>
              <a:gd name="T37" fmla="*/ 34 h 58"/>
              <a:gd name="T38" fmla="*/ 26 w 68"/>
              <a:gd name="T39" fmla="*/ 40 h 58"/>
              <a:gd name="T40" fmla="*/ 28 w 68"/>
              <a:gd name="T41" fmla="*/ 42 h 58"/>
              <a:gd name="T42" fmla="*/ 41 w 68"/>
              <a:gd name="T43" fmla="*/ 42 h 58"/>
              <a:gd name="T44" fmla="*/ 43 w 68"/>
              <a:gd name="T45" fmla="*/ 40 h 58"/>
              <a:gd name="T46" fmla="*/ 43 w 68"/>
              <a:gd name="T47" fmla="*/ 34 h 58"/>
              <a:gd name="T48" fmla="*/ 68 w 68"/>
              <a:gd name="T49" fmla="*/ 34 h 58"/>
              <a:gd name="T50" fmla="*/ 68 w 68"/>
              <a:gd name="T51" fmla="*/ 52 h 58"/>
              <a:gd name="T52" fmla="*/ 44 w 68"/>
              <a:gd name="T53" fmla="*/ 9 h 58"/>
              <a:gd name="T54" fmla="*/ 44 w 68"/>
              <a:gd name="T55" fmla="*/ 5 h 58"/>
              <a:gd name="T56" fmla="*/ 25 w 68"/>
              <a:gd name="T57" fmla="*/ 5 h 58"/>
              <a:gd name="T58" fmla="*/ 25 w 68"/>
              <a:gd name="T59" fmla="*/ 9 h 58"/>
              <a:gd name="T60" fmla="*/ 44 w 68"/>
              <a:gd name="T61" fmla="*/ 9 h 58"/>
              <a:gd name="T62" fmla="*/ 39 w 68"/>
              <a:gd name="T63" fmla="*/ 39 h 58"/>
              <a:gd name="T64" fmla="*/ 30 w 68"/>
              <a:gd name="T65" fmla="*/ 39 h 58"/>
              <a:gd name="T66" fmla="*/ 30 w 68"/>
              <a:gd name="T67" fmla="*/ 34 h 58"/>
              <a:gd name="T68" fmla="*/ 39 w 68"/>
              <a:gd name="T69" fmla="*/ 34 h 58"/>
              <a:gd name="T70" fmla="*/ 39 w 68"/>
              <a:gd name="T71" fmla="*/ 39 h 5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8" h="58">
                <a:moveTo>
                  <a:pt x="68" y="30"/>
                </a:move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3" y="9"/>
                  <a:pt x="7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1"/>
                  <a:pt x="22" y="0"/>
                  <a:pt x="2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9"/>
                  <a:pt x="49" y="9"/>
                  <a:pt x="49" y="9"/>
                </a:cubicBezTo>
                <a:cubicBezTo>
                  <a:pt x="62" y="9"/>
                  <a:pt x="62" y="9"/>
                  <a:pt x="62" y="9"/>
                </a:cubicBezTo>
                <a:cubicBezTo>
                  <a:pt x="66" y="9"/>
                  <a:pt x="68" y="12"/>
                  <a:pt x="68" y="15"/>
                </a:cubicBezTo>
                <a:lnTo>
                  <a:pt x="68" y="30"/>
                </a:lnTo>
                <a:close/>
                <a:moveTo>
                  <a:pt x="68" y="52"/>
                </a:moveTo>
                <a:cubicBezTo>
                  <a:pt x="68" y="55"/>
                  <a:pt x="66" y="58"/>
                  <a:pt x="62" y="58"/>
                </a:cubicBezTo>
                <a:cubicBezTo>
                  <a:pt x="7" y="58"/>
                  <a:pt x="7" y="58"/>
                  <a:pt x="7" y="58"/>
                </a:cubicBezTo>
                <a:cubicBezTo>
                  <a:pt x="3" y="58"/>
                  <a:pt x="0" y="55"/>
                  <a:pt x="0" y="52"/>
                </a:cubicBezTo>
                <a:cubicBezTo>
                  <a:pt x="0" y="34"/>
                  <a:pt x="0" y="34"/>
                  <a:pt x="0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1"/>
                  <a:pt x="27" y="42"/>
                  <a:pt x="28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2" y="42"/>
                  <a:pt x="43" y="41"/>
                  <a:pt x="43" y="40"/>
                </a:cubicBezTo>
                <a:cubicBezTo>
                  <a:pt x="43" y="34"/>
                  <a:pt x="43" y="34"/>
                  <a:pt x="43" y="34"/>
                </a:cubicBezTo>
                <a:cubicBezTo>
                  <a:pt x="68" y="34"/>
                  <a:pt x="68" y="34"/>
                  <a:pt x="68" y="34"/>
                </a:cubicBezTo>
                <a:lnTo>
                  <a:pt x="68" y="52"/>
                </a:lnTo>
                <a:close/>
                <a:moveTo>
                  <a:pt x="44" y="9"/>
                </a:moveTo>
                <a:cubicBezTo>
                  <a:pt x="44" y="5"/>
                  <a:pt x="44" y="5"/>
                  <a:pt x="44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9"/>
                  <a:pt x="25" y="9"/>
                  <a:pt x="25" y="9"/>
                </a:cubicBezTo>
                <a:lnTo>
                  <a:pt x="44" y="9"/>
                </a:lnTo>
                <a:close/>
                <a:moveTo>
                  <a:pt x="39" y="39"/>
                </a:moveTo>
                <a:cubicBezTo>
                  <a:pt x="30" y="39"/>
                  <a:pt x="30" y="39"/>
                  <a:pt x="30" y="39"/>
                </a:cubicBezTo>
                <a:cubicBezTo>
                  <a:pt x="30" y="34"/>
                  <a:pt x="30" y="34"/>
                  <a:pt x="30" y="34"/>
                </a:cubicBezTo>
                <a:cubicBezTo>
                  <a:pt x="39" y="34"/>
                  <a:pt x="39" y="34"/>
                  <a:pt x="39" y="34"/>
                </a:cubicBezTo>
                <a:lnTo>
                  <a:pt x="39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 sz="9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7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8683336" y="3505200"/>
            <a:ext cx="0" cy="678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31098" y="3688244"/>
            <a:ext cx="3538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rgbClr val="73645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Sinkin Sans 600 SemiBold" charset="0"/>
                <a:sym typeface="Arial" panose="020B0604020202020204" pitchFamily="34" charset="0"/>
              </a:rPr>
              <a:t>MySQL</a:t>
            </a:r>
            <a:r>
              <a:rPr lang="zh-CN" altLang="en-US" sz="4800" b="1" dirty="0" smtClean="0">
                <a:solidFill>
                  <a:srgbClr val="73645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Sinkin Sans 600 SemiBold" charset="0"/>
                <a:sym typeface="Arial" panose="020B0604020202020204" pitchFamily="34" charset="0"/>
              </a:rPr>
              <a:t>集群</a:t>
            </a:r>
            <a:endParaRPr lang="en-US" sz="4800" b="1" dirty="0">
              <a:solidFill>
                <a:srgbClr val="73645D"/>
              </a:solidFill>
              <a:latin typeface="Arial" panose="020B0604020202020204" pitchFamily="34" charset="0"/>
              <a:ea typeface="微软雅黑" panose="020B0503020204020204" pitchFamily="34" charset="-122"/>
              <a:cs typeface="Sinkin Sans 600 SemiBold" charset="0"/>
              <a:sym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31098" y="5449778"/>
            <a:ext cx="106600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介绍：</a:t>
            </a:r>
            <a:r>
              <a:rPr lang="en-US" altLang="zh-CN" dirty="0" smtClean="0"/>
              <a:t>MySQL </a:t>
            </a:r>
            <a:r>
              <a:rPr lang="en-US" altLang="zh-CN" dirty="0"/>
              <a:t>Cluster </a:t>
            </a:r>
            <a:r>
              <a:rPr lang="zh-CN" altLang="zh-CN" dirty="0"/>
              <a:t>是</a:t>
            </a:r>
            <a:r>
              <a:rPr lang="en-US" altLang="zh-CN" dirty="0"/>
              <a:t>MySQL </a:t>
            </a:r>
            <a:r>
              <a:rPr lang="zh-CN" altLang="zh-CN" dirty="0"/>
              <a:t>官方集群部署方案，它的历史较久。支持通过自动分片支持读写扩展，通过实时备份冗余数据，是可用性最高的方案，声称可做到</a:t>
            </a:r>
            <a:r>
              <a:rPr lang="en-US" altLang="zh-CN" dirty="0"/>
              <a:t>99.999%</a:t>
            </a:r>
            <a:r>
              <a:rPr lang="zh-CN" altLang="zh-CN" dirty="0"/>
              <a:t>的可用性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缺点：</a:t>
            </a:r>
            <a:r>
              <a:rPr lang="zh-CN" altLang="zh-CN" dirty="0" smtClean="0"/>
              <a:t>虽然</a:t>
            </a:r>
            <a:r>
              <a:rPr lang="zh-CN" altLang="zh-CN" dirty="0"/>
              <a:t>最新的</a:t>
            </a:r>
            <a:r>
              <a:rPr lang="en-US" altLang="zh-CN" dirty="0"/>
              <a:t>Cluster</a:t>
            </a:r>
            <a:r>
              <a:rPr lang="zh-CN" altLang="zh-CN" dirty="0"/>
              <a:t>版本已经支持外键，但性能有问题（因为外键所关联的记录可能在别的分片节点中），所以建议去掉所有外键。</a:t>
            </a:r>
            <a:r>
              <a:rPr lang="en-US" altLang="zh-CN" dirty="0"/>
              <a:t>Data Node</a:t>
            </a:r>
            <a:r>
              <a:rPr lang="zh-CN" altLang="zh-CN" dirty="0"/>
              <a:t>节点数据会被尽量放在内存中，对内存要求大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7" name="Oval 55"/>
          <p:cNvSpPr/>
          <p:nvPr/>
        </p:nvSpPr>
        <p:spPr>
          <a:xfrm>
            <a:off x="3364861" y="4591844"/>
            <a:ext cx="4607312" cy="4608512"/>
          </a:xfrm>
          <a:prstGeom prst="ellipse">
            <a:avLst/>
          </a:prstGeom>
          <a:solidFill>
            <a:srgbClr val="73645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Arial" panose="020B0604020202020204" pitchFamily="34" charset="0"/>
              <a:ea typeface="微软雅黑" panose="020B0503020204020204" pitchFamily="34" charset="-122"/>
              <a:cs typeface="Sinkin Sans 300 Light" charset="0"/>
              <a:sym typeface="Arial" panose="020B0604020202020204" pitchFamily="34" charset="0"/>
            </a:endParaRPr>
          </a:p>
        </p:txBody>
      </p:sp>
      <p:sp>
        <p:nvSpPr>
          <p:cNvPr id="8" name="Freeform 158"/>
          <p:cNvSpPr>
            <a:spLocks noEditPoints="1"/>
          </p:cNvSpPr>
          <p:nvPr/>
        </p:nvSpPr>
        <p:spPr bwMode="auto">
          <a:xfrm>
            <a:off x="4650319" y="5888158"/>
            <a:ext cx="2036396" cy="2015884"/>
          </a:xfrm>
          <a:custGeom>
            <a:avLst/>
            <a:gdLst>
              <a:gd name="T0" fmla="*/ 68 w 68"/>
              <a:gd name="T1" fmla="*/ 30 h 58"/>
              <a:gd name="T2" fmla="*/ 0 w 68"/>
              <a:gd name="T3" fmla="*/ 30 h 58"/>
              <a:gd name="T4" fmla="*/ 0 w 68"/>
              <a:gd name="T5" fmla="*/ 15 h 58"/>
              <a:gd name="T6" fmla="*/ 7 w 68"/>
              <a:gd name="T7" fmla="*/ 9 h 58"/>
              <a:gd name="T8" fmla="*/ 20 w 68"/>
              <a:gd name="T9" fmla="*/ 9 h 58"/>
              <a:gd name="T10" fmla="*/ 20 w 68"/>
              <a:gd name="T11" fmla="*/ 3 h 58"/>
              <a:gd name="T12" fmla="*/ 24 w 68"/>
              <a:gd name="T13" fmla="*/ 0 h 58"/>
              <a:gd name="T14" fmla="*/ 45 w 68"/>
              <a:gd name="T15" fmla="*/ 0 h 58"/>
              <a:gd name="T16" fmla="*/ 49 w 68"/>
              <a:gd name="T17" fmla="*/ 3 h 58"/>
              <a:gd name="T18" fmla="*/ 49 w 68"/>
              <a:gd name="T19" fmla="*/ 9 h 58"/>
              <a:gd name="T20" fmla="*/ 62 w 68"/>
              <a:gd name="T21" fmla="*/ 9 h 58"/>
              <a:gd name="T22" fmla="*/ 68 w 68"/>
              <a:gd name="T23" fmla="*/ 15 h 58"/>
              <a:gd name="T24" fmla="*/ 68 w 68"/>
              <a:gd name="T25" fmla="*/ 30 h 58"/>
              <a:gd name="T26" fmla="*/ 68 w 68"/>
              <a:gd name="T27" fmla="*/ 52 h 58"/>
              <a:gd name="T28" fmla="*/ 62 w 68"/>
              <a:gd name="T29" fmla="*/ 58 h 58"/>
              <a:gd name="T30" fmla="*/ 7 w 68"/>
              <a:gd name="T31" fmla="*/ 58 h 58"/>
              <a:gd name="T32" fmla="*/ 0 w 68"/>
              <a:gd name="T33" fmla="*/ 52 h 58"/>
              <a:gd name="T34" fmla="*/ 0 w 68"/>
              <a:gd name="T35" fmla="*/ 34 h 58"/>
              <a:gd name="T36" fmla="*/ 26 w 68"/>
              <a:gd name="T37" fmla="*/ 34 h 58"/>
              <a:gd name="T38" fmla="*/ 26 w 68"/>
              <a:gd name="T39" fmla="*/ 40 h 58"/>
              <a:gd name="T40" fmla="*/ 28 w 68"/>
              <a:gd name="T41" fmla="*/ 42 h 58"/>
              <a:gd name="T42" fmla="*/ 41 w 68"/>
              <a:gd name="T43" fmla="*/ 42 h 58"/>
              <a:gd name="T44" fmla="*/ 43 w 68"/>
              <a:gd name="T45" fmla="*/ 40 h 58"/>
              <a:gd name="T46" fmla="*/ 43 w 68"/>
              <a:gd name="T47" fmla="*/ 34 h 58"/>
              <a:gd name="T48" fmla="*/ 68 w 68"/>
              <a:gd name="T49" fmla="*/ 34 h 58"/>
              <a:gd name="T50" fmla="*/ 68 w 68"/>
              <a:gd name="T51" fmla="*/ 52 h 58"/>
              <a:gd name="T52" fmla="*/ 44 w 68"/>
              <a:gd name="T53" fmla="*/ 9 h 58"/>
              <a:gd name="T54" fmla="*/ 44 w 68"/>
              <a:gd name="T55" fmla="*/ 5 h 58"/>
              <a:gd name="T56" fmla="*/ 25 w 68"/>
              <a:gd name="T57" fmla="*/ 5 h 58"/>
              <a:gd name="T58" fmla="*/ 25 w 68"/>
              <a:gd name="T59" fmla="*/ 9 h 58"/>
              <a:gd name="T60" fmla="*/ 44 w 68"/>
              <a:gd name="T61" fmla="*/ 9 h 58"/>
              <a:gd name="T62" fmla="*/ 39 w 68"/>
              <a:gd name="T63" fmla="*/ 39 h 58"/>
              <a:gd name="T64" fmla="*/ 30 w 68"/>
              <a:gd name="T65" fmla="*/ 39 h 58"/>
              <a:gd name="T66" fmla="*/ 30 w 68"/>
              <a:gd name="T67" fmla="*/ 34 h 58"/>
              <a:gd name="T68" fmla="*/ 39 w 68"/>
              <a:gd name="T69" fmla="*/ 34 h 58"/>
              <a:gd name="T70" fmla="*/ 39 w 68"/>
              <a:gd name="T71" fmla="*/ 39 h 5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8" h="58">
                <a:moveTo>
                  <a:pt x="68" y="30"/>
                </a:move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3" y="9"/>
                  <a:pt x="7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1"/>
                  <a:pt x="22" y="0"/>
                  <a:pt x="2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9"/>
                  <a:pt x="49" y="9"/>
                  <a:pt x="49" y="9"/>
                </a:cubicBezTo>
                <a:cubicBezTo>
                  <a:pt x="62" y="9"/>
                  <a:pt x="62" y="9"/>
                  <a:pt x="62" y="9"/>
                </a:cubicBezTo>
                <a:cubicBezTo>
                  <a:pt x="66" y="9"/>
                  <a:pt x="68" y="12"/>
                  <a:pt x="68" y="15"/>
                </a:cubicBezTo>
                <a:lnTo>
                  <a:pt x="68" y="30"/>
                </a:lnTo>
                <a:close/>
                <a:moveTo>
                  <a:pt x="68" y="52"/>
                </a:moveTo>
                <a:cubicBezTo>
                  <a:pt x="68" y="55"/>
                  <a:pt x="66" y="58"/>
                  <a:pt x="62" y="58"/>
                </a:cubicBezTo>
                <a:cubicBezTo>
                  <a:pt x="7" y="58"/>
                  <a:pt x="7" y="58"/>
                  <a:pt x="7" y="58"/>
                </a:cubicBezTo>
                <a:cubicBezTo>
                  <a:pt x="3" y="58"/>
                  <a:pt x="0" y="55"/>
                  <a:pt x="0" y="52"/>
                </a:cubicBezTo>
                <a:cubicBezTo>
                  <a:pt x="0" y="34"/>
                  <a:pt x="0" y="34"/>
                  <a:pt x="0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1"/>
                  <a:pt x="27" y="42"/>
                  <a:pt x="28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2" y="42"/>
                  <a:pt x="43" y="41"/>
                  <a:pt x="43" y="40"/>
                </a:cubicBezTo>
                <a:cubicBezTo>
                  <a:pt x="43" y="34"/>
                  <a:pt x="43" y="34"/>
                  <a:pt x="43" y="34"/>
                </a:cubicBezTo>
                <a:cubicBezTo>
                  <a:pt x="68" y="34"/>
                  <a:pt x="68" y="34"/>
                  <a:pt x="68" y="34"/>
                </a:cubicBezTo>
                <a:lnTo>
                  <a:pt x="68" y="52"/>
                </a:lnTo>
                <a:close/>
                <a:moveTo>
                  <a:pt x="44" y="9"/>
                </a:moveTo>
                <a:cubicBezTo>
                  <a:pt x="44" y="5"/>
                  <a:pt x="44" y="5"/>
                  <a:pt x="44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9"/>
                  <a:pt x="25" y="9"/>
                  <a:pt x="25" y="9"/>
                </a:cubicBezTo>
                <a:lnTo>
                  <a:pt x="44" y="9"/>
                </a:lnTo>
                <a:close/>
                <a:moveTo>
                  <a:pt x="39" y="39"/>
                </a:moveTo>
                <a:cubicBezTo>
                  <a:pt x="30" y="39"/>
                  <a:pt x="30" y="39"/>
                  <a:pt x="30" y="39"/>
                </a:cubicBezTo>
                <a:cubicBezTo>
                  <a:pt x="30" y="34"/>
                  <a:pt x="30" y="34"/>
                  <a:pt x="30" y="34"/>
                </a:cubicBezTo>
                <a:cubicBezTo>
                  <a:pt x="39" y="34"/>
                  <a:pt x="39" y="34"/>
                  <a:pt x="39" y="34"/>
                </a:cubicBezTo>
                <a:lnTo>
                  <a:pt x="39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 sz="9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9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8683336" y="3505200"/>
            <a:ext cx="0" cy="678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31098" y="3688244"/>
            <a:ext cx="11307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rgbClr val="73645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Sinkin Sans 600 SemiBold" charset="0"/>
                <a:sym typeface="Arial" panose="020B0604020202020204" pitchFamily="34" charset="0"/>
              </a:rPr>
              <a:t>MySQL</a:t>
            </a:r>
            <a:r>
              <a:rPr lang="zh-CN" altLang="en-US" sz="4800" b="1" dirty="0" smtClean="0">
                <a:solidFill>
                  <a:srgbClr val="73645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Sinkin Sans 600 SemiBold" charset="0"/>
                <a:sym typeface="Arial" panose="020B0604020202020204" pitchFamily="34" charset="0"/>
              </a:rPr>
              <a:t>集群性能测试工具</a:t>
            </a:r>
            <a:r>
              <a:rPr lang="en-US" altLang="zh-CN" sz="4800" b="1" dirty="0" smtClean="0">
                <a:solidFill>
                  <a:srgbClr val="73645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Sinkin Sans 600 SemiBold" charset="0"/>
                <a:sym typeface="Arial" panose="020B0604020202020204" pitchFamily="34" charset="0"/>
              </a:rPr>
              <a:t>——</a:t>
            </a:r>
            <a:r>
              <a:rPr lang="en-US" altLang="zh-CN" sz="4800" b="1" dirty="0" err="1" smtClean="0">
                <a:solidFill>
                  <a:srgbClr val="73645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Sinkin Sans 600 SemiBold" charset="0"/>
                <a:sym typeface="Arial" panose="020B0604020202020204" pitchFamily="34" charset="0"/>
              </a:rPr>
              <a:t>sysbench</a:t>
            </a:r>
            <a:endParaRPr lang="en-US" sz="4800" b="1" dirty="0">
              <a:solidFill>
                <a:srgbClr val="73645D"/>
              </a:solidFill>
              <a:latin typeface="Arial" panose="020B0604020202020204" pitchFamily="34" charset="0"/>
              <a:ea typeface="微软雅黑" panose="020B0503020204020204" pitchFamily="34" charset="-122"/>
              <a:cs typeface="Sinkin Sans 600 SemiBold" charset="0"/>
              <a:sym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31098" y="5449778"/>
            <a:ext cx="10660063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err="1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sysbench</a:t>
            </a:r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是一个开源的、模块化的、跨平台的多线程性能测试工具，可以用来进行</a:t>
            </a:r>
            <a:r>
              <a:rPr lang="en-US" altLang="zh-CN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、内存、磁盘</a:t>
            </a:r>
            <a:r>
              <a:rPr lang="en-US" altLang="zh-CN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I/O</a:t>
            </a:r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、线程、数据库的性能测试。目前支持的数据库有</a:t>
            </a:r>
            <a:r>
              <a:rPr lang="en-US" altLang="zh-CN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Oracle</a:t>
            </a:r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 err="1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PostgreSQL</a:t>
            </a:r>
            <a:r>
              <a:rPr lang="zh-CN" altLang="en-US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使用方法如：</a:t>
            </a:r>
            <a:r>
              <a:rPr lang="en-US" altLang="zh-CN" kern="100" dirty="0" err="1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sysbench</a:t>
            </a:r>
            <a:r>
              <a:rPr lang="en-US" altLang="zh-CN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[options]... [</a:t>
            </a:r>
            <a:r>
              <a:rPr lang="en-US" altLang="zh-CN" kern="100" dirty="0" err="1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testname</a:t>
            </a:r>
            <a:r>
              <a:rPr lang="en-US" altLang="zh-CN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] [command] </a:t>
            </a:r>
            <a:endParaRPr lang="zh-CN" altLang="en-US" sz="3200" kern="1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Oval 55"/>
          <p:cNvSpPr/>
          <p:nvPr/>
        </p:nvSpPr>
        <p:spPr>
          <a:xfrm>
            <a:off x="3364861" y="4591844"/>
            <a:ext cx="4607312" cy="4608512"/>
          </a:xfrm>
          <a:prstGeom prst="ellipse">
            <a:avLst/>
          </a:prstGeom>
          <a:solidFill>
            <a:srgbClr val="73645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 dirty="0">
              <a:latin typeface="Arial" panose="020B0604020202020204" pitchFamily="34" charset="0"/>
              <a:ea typeface="微软雅黑" panose="020B0503020204020204" pitchFamily="34" charset="-122"/>
              <a:cs typeface="Sinkin Sans 300 Light" charset="0"/>
              <a:sym typeface="Arial" panose="020B0604020202020204" pitchFamily="34" charset="0"/>
            </a:endParaRPr>
          </a:p>
        </p:txBody>
      </p:sp>
      <p:sp>
        <p:nvSpPr>
          <p:cNvPr id="8" name="Freeform 158"/>
          <p:cNvSpPr>
            <a:spLocks noEditPoints="1"/>
          </p:cNvSpPr>
          <p:nvPr/>
        </p:nvSpPr>
        <p:spPr bwMode="auto">
          <a:xfrm>
            <a:off x="4650319" y="5888158"/>
            <a:ext cx="2036396" cy="2015884"/>
          </a:xfrm>
          <a:custGeom>
            <a:avLst/>
            <a:gdLst>
              <a:gd name="T0" fmla="*/ 68 w 68"/>
              <a:gd name="T1" fmla="*/ 30 h 58"/>
              <a:gd name="T2" fmla="*/ 0 w 68"/>
              <a:gd name="T3" fmla="*/ 30 h 58"/>
              <a:gd name="T4" fmla="*/ 0 w 68"/>
              <a:gd name="T5" fmla="*/ 15 h 58"/>
              <a:gd name="T6" fmla="*/ 7 w 68"/>
              <a:gd name="T7" fmla="*/ 9 h 58"/>
              <a:gd name="T8" fmla="*/ 20 w 68"/>
              <a:gd name="T9" fmla="*/ 9 h 58"/>
              <a:gd name="T10" fmla="*/ 20 w 68"/>
              <a:gd name="T11" fmla="*/ 3 h 58"/>
              <a:gd name="T12" fmla="*/ 24 w 68"/>
              <a:gd name="T13" fmla="*/ 0 h 58"/>
              <a:gd name="T14" fmla="*/ 45 w 68"/>
              <a:gd name="T15" fmla="*/ 0 h 58"/>
              <a:gd name="T16" fmla="*/ 49 w 68"/>
              <a:gd name="T17" fmla="*/ 3 h 58"/>
              <a:gd name="T18" fmla="*/ 49 w 68"/>
              <a:gd name="T19" fmla="*/ 9 h 58"/>
              <a:gd name="T20" fmla="*/ 62 w 68"/>
              <a:gd name="T21" fmla="*/ 9 h 58"/>
              <a:gd name="T22" fmla="*/ 68 w 68"/>
              <a:gd name="T23" fmla="*/ 15 h 58"/>
              <a:gd name="T24" fmla="*/ 68 w 68"/>
              <a:gd name="T25" fmla="*/ 30 h 58"/>
              <a:gd name="T26" fmla="*/ 68 w 68"/>
              <a:gd name="T27" fmla="*/ 52 h 58"/>
              <a:gd name="T28" fmla="*/ 62 w 68"/>
              <a:gd name="T29" fmla="*/ 58 h 58"/>
              <a:gd name="T30" fmla="*/ 7 w 68"/>
              <a:gd name="T31" fmla="*/ 58 h 58"/>
              <a:gd name="T32" fmla="*/ 0 w 68"/>
              <a:gd name="T33" fmla="*/ 52 h 58"/>
              <a:gd name="T34" fmla="*/ 0 w 68"/>
              <a:gd name="T35" fmla="*/ 34 h 58"/>
              <a:gd name="T36" fmla="*/ 26 w 68"/>
              <a:gd name="T37" fmla="*/ 34 h 58"/>
              <a:gd name="T38" fmla="*/ 26 w 68"/>
              <a:gd name="T39" fmla="*/ 40 h 58"/>
              <a:gd name="T40" fmla="*/ 28 w 68"/>
              <a:gd name="T41" fmla="*/ 42 h 58"/>
              <a:gd name="T42" fmla="*/ 41 w 68"/>
              <a:gd name="T43" fmla="*/ 42 h 58"/>
              <a:gd name="T44" fmla="*/ 43 w 68"/>
              <a:gd name="T45" fmla="*/ 40 h 58"/>
              <a:gd name="T46" fmla="*/ 43 w 68"/>
              <a:gd name="T47" fmla="*/ 34 h 58"/>
              <a:gd name="T48" fmla="*/ 68 w 68"/>
              <a:gd name="T49" fmla="*/ 34 h 58"/>
              <a:gd name="T50" fmla="*/ 68 w 68"/>
              <a:gd name="T51" fmla="*/ 52 h 58"/>
              <a:gd name="T52" fmla="*/ 44 w 68"/>
              <a:gd name="T53" fmla="*/ 9 h 58"/>
              <a:gd name="T54" fmla="*/ 44 w 68"/>
              <a:gd name="T55" fmla="*/ 5 h 58"/>
              <a:gd name="T56" fmla="*/ 25 w 68"/>
              <a:gd name="T57" fmla="*/ 5 h 58"/>
              <a:gd name="T58" fmla="*/ 25 w 68"/>
              <a:gd name="T59" fmla="*/ 9 h 58"/>
              <a:gd name="T60" fmla="*/ 44 w 68"/>
              <a:gd name="T61" fmla="*/ 9 h 58"/>
              <a:gd name="T62" fmla="*/ 39 w 68"/>
              <a:gd name="T63" fmla="*/ 39 h 58"/>
              <a:gd name="T64" fmla="*/ 30 w 68"/>
              <a:gd name="T65" fmla="*/ 39 h 58"/>
              <a:gd name="T66" fmla="*/ 30 w 68"/>
              <a:gd name="T67" fmla="*/ 34 h 58"/>
              <a:gd name="T68" fmla="*/ 39 w 68"/>
              <a:gd name="T69" fmla="*/ 34 h 58"/>
              <a:gd name="T70" fmla="*/ 39 w 68"/>
              <a:gd name="T71" fmla="*/ 39 h 5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8" h="58">
                <a:moveTo>
                  <a:pt x="68" y="30"/>
                </a:move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3" y="9"/>
                  <a:pt x="7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1"/>
                  <a:pt x="22" y="0"/>
                  <a:pt x="2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9"/>
                  <a:pt x="49" y="9"/>
                  <a:pt x="49" y="9"/>
                </a:cubicBezTo>
                <a:cubicBezTo>
                  <a:pt x="62" y="9"/>
                  <a:pt x="62" y="9"/>
                  <a:pt x="62" y="9"/>
                </a:cubicBezTo>
                <a:cubicBezTo>
                  <a:pt x="66" y="9"/>
                  <a:pt x="68" y="12"/>
                  <a:pt x="68" y="15"/>
                </a:cubicBezTo>
                <a:lnTo>
                  <a:pt x="68" y="30"/>
                </a:lnTo>
                <a:close/>
                <a:moveTo>
                  <a:pt x="68" y="52"/>
                </a:moveTo>
                <a:cubicBezTo>
                  <a:pt x="68" y="55"/>
                  <a:pt x="66" y="58"/>
                  <a:pt x="62" y="58"/>
                </a:cubicBezTo>
                <a:cubicBezTo>
                  <a:pt x="7" y="58"/>
                  <a:pt x="7" y="58"/>
                  <a:pt x="7" y="58"/>
                </a:cubicBezTo>
                <a:cubicBezTo>
                  <a:pt x="3" y="58"/>
                  <a:pt x="0" y="55"/>
                  <a:pt x="0" y="52"/>
                </a:cubicBezTo>
                <a:cubicBezTo>
                  <a:pt x="0" y="34"/>
                  <a:pt x="0" y="34"/>
                  <a:pt x="0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1"/>
                  <a:pt x="27" y="42"/>
                  <a:pt x="28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2" y="42"/>
                  <a:pt x="43" y="41"/>
                  <a:pt x="43" y="40"/>
                </a:cubicBezTo>
                <a:cubicBezTo>
                  <a:pt x="43" y="34"/>
                  <a:pt x="43" y="34"/>
                  <a:pt x="43" y="34"/>
                </a:cubicBezTo>
                <a:cubicBezTo>
                  <a:pt x="68" y="34"/>
                  <a:pt x="68" y="34"/>
                  <a:pt x="68" y="34"/>
                </a:cubicBezTo>
                <a:lnTo>
                  <a:pt x="68" y="52"/>
                </a:lnTo>
                <a:close/>
                <a:moveTo>
                  <a:pt x="44" y="9"/>
                </a:moveTo>
                <a:cubicBezTo>
                  <a:pt x="44" y="5"/>
                  <a:pt x="44" y="5"/>
                  <a:pt x="44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9"/>
                  <a:pt x="25" y="9"/>
                  <a:pt x="25" y="9"/>
                </a:cubicBezTo>
                <a:lnTo>
                  <a:pt x="44" y="9"/>
                </a:lnTo>
                <a:close/>
                <a:moveTo>
                  <a:pt x="39" y="39"/>
                </a:moveTo>
                <a:cubicBezTo>
                  <a:pt x="30" y="39"/>
                  <a:pt x="30" y="39"/>
                  <a:pt x="30" y="39"/>
                </a:cubicBezTo>
                <a:cubicBezTo>
                  <a:pt x="30" y="34"/>
                  <a:pt x="30" y="34"/>
                  <a:pt x="30" y="34"/>
                </a:cubicBezTo>
                <a:cubicBezTo>
                  <a:pt x="39" y="34"/>
                  <a:pt x="39" y="34"/>
                  <a:pt x="39" y="34"/>
                </a:cubicBezTo>
                <a:lnTo>
                  <a:pt x="39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 sz="9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37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554181" y="609600"/>
            <a:ext cx="23352415" cy="11970327"/>
            <a:chOff x="554181" y="609600"/>
            <a:chExt cx="23352415" cy="11970327"/>
          </a:xfrm>
        </p:grpSpPr>
        <p:sp>
          <p:nvSpPr>
            <p:cNvPr id="3" name="矩形 2"/>
            <p:cNvSpPr/>
            <p:nvPr/>
          </p:nvSpPr>
          <p:spPr>
            <a:xfrm>
              <a:off x="6594763" y="5472543"/>
              <a:ext cx="4405745" cy="2299855"/>
            </a:xfrm>
            <a:prstGeom prst="rect">
              <a:avLst/>
            </a:prstGeom>
            <a:solidFill>
              <a:srgbClr val="967B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MySQL cluster</a:t>
              </a:r>
            </a:p>
            <a:p>
              <a:pPr algn="ctr"/>
              <a:r>
                <a:rPr lang="zh-CN" altLang="en-US" dirty="0"/>
                <a:t>管理节点</a:t>
              </a:r>
              <a:endParaRPr lang="en-US" altLang="zh-CN" dirty="0"/>
            </a:p>
            <a:p>
              <a:pPr algn="ctr"/>
              <a:r>
                <a:rPr lang="zh-CN" altLang="en-US" dirty="0"/>
                <a:t>也可作负载均衡</a:t>
              </a:r>
              <a:endParaRPr lang="en-US" altLang="zh-CN" dirty="0"/>
            </a:p>
            <a:p>
              <a:pPr algn="ctr"/>
              <a:r>
                <a:rPr lang="en-US" altLang="zh-CN" dirty="0"/>
                <a:t>10.1.138.116</a:t>
              </a:r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12663054" y="3172688"/>
              <a:ext cx="4405745" cy="2299855"/>
            </a:xfrm>
            <a:prstGeom prst="rect">
              <a:avLst/>
            </a:prstGeom>
            <a:solidFill>
              <a:srgbClr val="967B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MySQL cluster</a:t>
              </a:r>
              <a:r>
                <a:rPr lang="zh-CN" altLang="en-US" dirty="0"/>
                <a:t>数据节点，同时也作</a:t>
              </a:r>
              <a:r>
                <a:rPr lang="en-US" altLang="zh-CN" dirty="0" err="1"/>
                <a:t>mysql</a:t>
              </a:r>
              <a:r>
                <a:rPr lang="zh-CN" altLang="en-US" dirty="0"/>
                <a:t>节点</a:t>
              </a:r>
              <a:r>
                <a:rPr lang="en-US" altLang="zh-CN" dirty="0"/>
                <a:t>10.1.138.150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663053" y="7488379"/>
              <a:ext cx="4405745" cy="2299855"/>
            </a:xfrm>
            <a:prstGeom prst="rect">
              <a:avLst/>
            </a:prstGeom>
            <a:solidFill>
              <a:srgbClr val="967B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MySQL cluster</a:t>
              </a:r>
              <a:r>
                <a:rPr lang="zh-CN" altLang="en-US" dirty="0"/>
                <a:t>数据节点，同时也作</a:t>
              </a:r>
              <a:r>
                <a:rPr lang="en-US" altLang="zh-CN" dirty="0" err="1"/>
                <a:t>mysql</a:t>
              </a:r>
              <a:r>
                <a:rPr lang="zh-CN" altLang="en-US" dirty="0"/>
                <a:t>节点</a:t>
              </a:r>
              <a:r>
                <a:rPr lang="en-US" altLang="zh-CN" dirty="0"/>
                <a:t>10.1.138.97</a:t>
              </a:r>
            </a:p>
          </p:txBody>
        </p:sp>
        <p:sp>
          <p:nvSpPr>
            <p:cNvPr id="6" name="菱形 5"/>
            <p:cNvSpPr/>
            <p:nvPr/>
          </p:nvSpPr>
          <p:spPr>
            <a:xfrm>
              <a:off x="554181" y="5209305"/>
              <a:ext cx="3962400" cy="2826328"/>
            </a:xfrm>
            <a:prstGeom prst="diamond">
              <a:avLst/>
            </a:prstGeom>
            <a:solidFill>
              <a:srgbClr val="967B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应用服务器</a:t>
              </a:r>
              <a:endParaRPr lang="zh-CN" altLang="en-US" dirty="0"/>
            </a:p>
          </p:txBody>
        </p:sp>
        <p:cxnSp>
          <p:nvCxnSpPr>
            <p:cNvPr id="8" name="直接箭头连接符 7"/>
            <p:cNvCxnSpPr>
              <a:stCxn id="6" idx="3"/>
              <a:endCxn id="3" idx="1"/>
            </p:cNvCxnSpPr>
            <p:nvPr/>
          </p:nvCxnSpPr>
          <p:spPr>
            <a:xfrm>
              <a:off x="4516581" y="6622469"/>
              <a:ext cx="2078182" cy="2"/>
            </a:xfrm>
            <a:prstGeom prst="straightConnector1">
              <a:avLst/>
            </a:prstGeom>
            <a:ln w="9525">
              <a:solidFill>
                <a:srgbClr val="4A484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3" idx="3"/>
              <a:endCxn id="4" idx="1"/>
            </p:cNvCxnSpPr>
            <p:nvPr/>
          </p:nvCxnSpPr>
          <p:spPr>
            <a:xfrm flipV="1">
              <a:off x="11000508" y="4322616"/>
              <a:ext cx="1662546" cy="2299855"/>
            </a:xfrm>
            <a:prstGeom prst="straightConnector1">
              <a:avLst/>
            </a:prstGeom>
            <a:ln w="9525">
              <a:solidFill>
                <a:srgbClr val="4A484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3" idx="3"/>
              <a:endCxn id="5" idx="1"/>
            </p:cNvCxnSpPr>
            <p:nvPr/>
          </p:nvCxnSpPr>
          <p:spPr>
            <a:xfrm>
              <a:off x="11000508" y="6622471"/>
              <a:ext cx="1662545" cy="2015836"/>
            </a:xfrm>
            <a:prstGeom prst="straightConnector1">
              <a:avLst/>
            </a:prstGeom>
            <a:ln w="9525">
              <a:solidFill>
                <a:srgbClr val="4A484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19500851" y="5472541"/>
              <a:ext cx="4405745" cy="2299855"/>
            </a:xfrm>
            <a:prstGeom prst="rect">
              <a:avLst/>
            </a:prstGeom>
            <a:solidFill>
              <a:srgbClr val="D9C0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搭载了</a:t>
              </a:r>
              <a:r>
                <a:rPr lang="en-US" altLang="zh-CN" dirty="0" err="1" smtClean="0"/>
                <a:t>Sysbench</a:t>
              </a:r>
              <a:r>
                <a:rPr lang="zh-CN" altLang="en-US" dirty="0" smtClean="0"/>
                <a:t>性能测试的服务器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10.1.138.120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>
              <a:stCxn id="11" idx="1"/>
            </p:cNvCxnSpPr>
            <p:nvPr/>
          </p:nvCxnSpPr>
          <p:spPr>
            <a:xfrm flipH="1" flipV="1">
              <a:off x="17844655" y="6622468"/>
              <a:ext cx="1656196" cy="1"/>
            </a:xfrm>
            <a:prstGeom prst="straightConnector1">
              <a:avLst/>
            </a:prstGeom>
            <a:ln w="12700">
              <a:solidFill>
                <a:srgbClr val="73645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11346871" y="609600"/>
              <a:ext cx="7038110" cy="11970327"/>
            </a:xfrm>
            <a:prstGeom prst="ellipse">
              <a:avLst/>
            </a:prstGeom>
            <a:noFill/>
            <a:ln w="15875">
              <a:solidFill>
                <a:srgbClr val="40362B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Rectangle 3"/>
          <p:cNvSpPr/>
          <p:nvPr/>
        </p:nvSpPr>
        <p:spPr>
          <a:xfrm>
            <a:off x="674594" y="1148010"/>
            <a:ext cx="23243557" cy="772291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>
              <a:lnSpc>
                <a:spcPct val="115000"/>
              </a:lnSpc>
              <a:spcBef>
                <a:spcPts val="4799"/>
              </a:spcBef>
            </a:pPr>
            <a:r>
              <a:rPr lang="zh-CN" altLang="en-US" b="1" dirty="0" smtClean="0">
                <a:solidFill>
                  <a:srgbClr val="7364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实验系统架构</a:t>
            </a:r>
            <a:endParaRPr lang="en-US" altLang="zh-CN" b="1" dirty="0">
              <a:solidFill>
                <a:srgbClr val="7364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73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8892838" y="12712700"/>
            <a:ext cx="5484812" cy="730250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243797" tIns="121899" rIns="243797" bIns="121899" numCol="1" anchor="t" anchorCtr="0" compatLnSpc="1"/>
          <a:lstStyle/>
          <a:p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243797" tIns="121899" rIns="243797" bIns="121899" numCol="1" anchor="t" anchorCtr="0" compatLnSpc="1"/>
          <a:lstStyle/>
          <a:p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Oval 12"/>
          <p:cNvSpPr/>
          <p:nvPr/>
        </p:nvSpPr>
        <p:spPr>
          <a:xfrm>
            <a:off x="7123722" y="1770036"/>
            <a:ext cx="10175925" cy="10175925"/>
          </a:xfrm>
          <a:prstGeom prst="ellipse">
            <a:avLst/>
          </a:prstGeom>
          <a:solidFill>
            <a:srgbClr val="626A55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88162" y="4476119"/>
            <a:ext cx="9193426" cy="451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500"/>
              </a:lnSpc>
            </a:pPr>
            <a:r>
              <a:rPr lang="zh-CN" altLang="en-US" sz="15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Sinkin Sans 700" charset="0"/>
                <a:sym typeface="Arial" panose="020B0604020202020204" pitchFamily="34" charset="0"/>
              </a:rPr>
              <a:t>工具</a:t>
            </a:r>
            <a:endParaRPr lang="en-US" altLang="zh-CN" sz="15000" b="1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Sinkin Sans 700" charset="0"/>
              <a:sym typeface="Arial" panose="020B0604020202020204" pitchFamily="34" charset="0"/>
            </a:endParaRPr>
          </a:p>
          <a:p>
            <a:pPr algn="ctr">
              <a:lnSpc>
                <a:spcPts val="11500"/>
              </a:lnSpc>
            </a:pPr>
            <a:endParaRPr lang="en-US" altLang="zh-CN" sz="15000" b="1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Sinkin Sans 700" charset="0"/>
              <a:sym typeface="Arial" panose="020B0604020202020204" pitchFamily="34" charset="0"/>
            </a:endParaRPr>
          </a:p>
          <a:p>
            <a:pPr algn="ctr">
              <a:lnSpc>
                <a:spcPts val="11500"/>
              </a:lnSpc>
            </a:pPr>
            <a:r>
              <a:rPr lang="zh-CN" altLang="en-US" sz="15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Sinkin Sans 700" charset="0"/>
                <a:sym typeface="Arial" panose="020B0604020202020204" pitchFamily="34" charset="0"/>
              </a:rPr>
              <a:t>演示</a:t>
            </a:r>
            <a:endParaRPr lang="en-US" altLang="zh-CN" sz="15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Sinkin Sans 700" charset="0"/>
              <a:sym typeface="Arial" panose="020B0604020202020204" pitchFamily="34" charset="0"/>
            </a:endParaRPr>
          </a:p>
        </p:txBody>
      </p:sp>
      <p:sp>
        <p:nvSpPr>
          <p:cNvPr id="9" name="Oval 5"/>
          <p:cNvSpPr/>
          <p:nvPr/>
        </p:nvSpPr>
        <p:spPr>
          <a:xfrm>
            <a:off x="10965076" y="1112244"/>
            <a:ext cx="2439598" cy="243959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Freeform 158"/>
          <p:cNvSpPr>
            <a:spLocks noEditPoints="1"/>
          </p:cNvSpPr>
          <p:nvPr/>
        </p:nvSpPr>
        <p:spPr bwMode="auto">
          <a:xfrm>
            <a:off x="11720618" y="1860334"/>
            <a:ext cx="982132" cy="841829"/>
          </a:xfrm>
          <a:custGeom>
            <a:avLst/>
            <a:gdLst>
              <a:gd name="T0" fmla="*/ 68 w 68"/>
              <a:gd name="T1" fmla="*/ 30 h 58"/>
              <a:gd name="T2" fmla="*/ 0 w 68"/>
              <a:gd name="T3" fmla="*/ 30 h 58"/>
              <a:gd name="T4" fmla="*/ 0 w 68"/>
              <a:gd name="T5" fmla="*/ 15 h 58"/>
              <a:gd name="T6" fmla="*/ 7 w 68"/>
              <a:gd name="T7" fmla="*/ 9 h 58"/>
              <a:gd name="T8" fmla="*/ 20 w 68"/>
              <a:gd name="T9" fmla="*/ 9 h 58"/>
              <a:gd name="T10" fmla="*/ 20 w 68"/>
              <a:gd name="T11" fmla="*/ 3 h 58"/>
              <a:gd name="T12" fmla="*/ 24 w 68"/>
              <a:gd name="T13" fmla="*/ 0 h 58"/>
              <a:gd name="T14" fmla="*/ 45 w 68"/>
              <a:gd name="T15" fmla="*/ 0 h 58"/>
              <a:gd name="T16" fmla="*/ 49 w 68"/>
              <a:gd name="T17" fmla="*/ 3 h 58"/>
              <a:gd name="T18" fmla="*/ 49 w 68"/>
              <a:gd name="T19" fmla="*/ 9 h 58"/>
              <a:gd name="T20" fmla="*/ 62 w 68"/>
              <a:gd name="T21" fmla="*/ 9 h 58"/>
              <a:gd name="T22" fmla="*/ 68 w 68"/>
              <a:gd name="T23" fmla="*/ 15 h 58"/>
              <a:gd name="T24" fmla="*/ 68 w 68"/>
              <a:gd name="T25" fmla="*/ 30 h 58"/>
              <a:gd name="T26" fmla="*/ 68 w 68"/>
              <a:gd name="T27" fmla="*/ 52 h 58"/>
              <a:gd name="T28" fmla="*/ 62 w 68"/>
              <a:gd name="T29" fmla="*/ 58 h 58"/>
              <a:gd name="T30" fmla="*/ 7 w 68"/>
              <a:gd name="T31" fmla="*/ 58 h 58"/>
              <a:gd name="T32" fmla="*/ 0 w 68"/>
              <a:gd name="T33" fmla="*/ 52 h 58"/>
              <a:gd name="T34" fmla="*/ 0 w 68"/>
              <a:gd name="T35" fmla="*/ 34 h 58"/>
              <a:gd name="T36" fmla="*/ 26 w 68"/>
              <a:gd name="T37" fmla="*/ 34 h 58"/>
              <a:gd name="T38" fmla="*/ 26 w 68"/>
              <a:gd name="T39" fmla="*/ 40 h 58"/>
              <a:gd name="T40" fmla="*/ 28 w 68"/>
              <a:gd name="T41" fmla="*/ 42 h 58"/>
              <a:gd name="T42" fmla="*/ 41 w 68"/>
              <a:gd name="T43" fmla="*/ 42 h 58"/>
              <a:gd name="T44" fmla="*/ 43 w 68"/>
              <a:gd name="T45" fmla="*/ 40 h 58"/>
              <a:gd name="T46" fmla="*/ 43 w 68"/>
              <a:gd name="T47" fmla="*/ 34 h 58"/>
              <a:gd name="T48" fmla="*/ 68 w 68"/>
              <a:gd name="T49" fmla="*/ 34 h 58"/>
              <a:gd name="T50" fmla="*/ 68 w 68"/>
              <a:gd name="T51" fmla="*/ 52 h 58"/>
              <a:gd name="T52" fmla="*/ 44 w 68"/>
              <a:gd name="T53" fmla="*/ 9 h 58"/>
              <a:gd name="T54" fmla="*/ 44 w 68"/>
              <a:gd name="T55" fmla="*/ 5 h 58"/>
              <a:gd name="T56" fmla="*/ 25 w 68"/>
              <a:gd name="T57" fmla="*/ 5 h 58"/>
              <a:gd name="T58" fmla="*/ 25 w 68"/>
              <a:gd name="T59" fmla="*/ 9 h 58"/>
              <a:gd name="T60" fmla="*/ 44 w 68"/>
              <a:gd name="T61" fmla="*/ 9 h 58"/>
              <a:gd name="T62" fmla="*/ 39 w 68"/>
              <a:gd name="T63" fmla="*/ 39 h 58"/>
              <a:gd name="T64" fmla="*/ 30 w 68"/>
              <a:gd name="T65" fmla="*/ 39 h 58"/>
              <a:gd name="T66" fmla="*/ 30 w 68"/>
              <a:gd name="T67" fmla="*/ 34 h 58"/>
              <a:gd name="T68" fmla="*/ 39 w 68"/>
              <a:gd name="T69" fmla="*/ 34 h 58"/>
              <a:gd name="T70" fmla="*/ 39 w 68"/>
              <a:gd name="T71" fmla="*/ 39 h 5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8" h="58">
                <a:moveTo>
                  <a:pt x="68" y="30"/>
                </a:move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3" y="9"/>
                  <a:pt x="7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1"/>
                  <a:pt x="22" y="0"/>
                  <a:pt x="2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9"/>
                  <a:pt x="49" y="9"/>
                  <a:pt x="49" y="9"/>
                </a:cubicBezTo>
                <a:cubicBezTo>
                  <a:pt x="62" y="9"/>
                  <a:pt x="62" y="9"/>
                  <a:pt x="62" y="9"/>
                </a:cubicBezTo>
                <a:cubicBezTo>
                  <a:pt x="66" y="9"/>
                  <a:pt x="68" y="12"/>
                  <a:pt x="68" y="15"/>
                </a:cubicBezTo>
                <a:lnTo>
                  <a:pt x="68" y="30"/>
                </a:lnTo>
                <a:close/>
                <a:moveTo>
                  <a:pt x="68" y="52"/>
                </a:moveTo>
                <a:cubicBezTo>
                  <a:pt x="68" y="55"/>
                  <a:pt x="66" y="58"/>
                  <a:pt x="62" y="58"/>
                </a:cubicBezTo>
                <a:cubicBezTo>
                  <a:pt x="7" y="58"/>
                  <a:pt x="7" y="58"/>
                  <a:pt x="7" y="58"/>
                </a:cubicBezTo>
                <a:cubicBezTo>
                  <a:pt x="3" y="58"/>
                  <a:pt x="0" y="55"/>
                  <a:pt x="0" y="52"/>
                </a:cubicBezTo>
                <a:cubicBezTo>
                  <a:pt x="0" y="34"/>
                  <a:pt x="0" y="34"/>
                  <a:pt x="0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1"/>
                  <a:pt x="27" y="42"/>
                  <a:pt x="28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2" y="42"/>
                  <a:pt x="43" y="41"/>
                  <a:pt x="43" y="40"/>
                </a:cubicBezTo>
                <a:cubicBezTo>
                  <a:pt x="43" y="34"/>
                  <a:pt x="43" y="34"/>
                  <a:pt x="43" y="34"/>
                </a:cubicBezTo>
                <a:cubicBezTo>
                  <a:pt x="68" y="34"/>
                  <a:pt x="68" y="34"/>
                  <a:pt x="68" y="34"/>
                </a:cubicBezTo>
                <a:lnTo>
                  <a:pt x="68" y="52"/>
                </a:lnTo>
                <a:close/>
                <a:moveTo>
                  <a:pt x="44" y="9"/>
                </a:moveTo>
                <a:cubicBezTo>
                  <a:pt x="44" y="5"/>
                  <a:pt x="44" y="5"/>
                  <a:pt x="44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9"/>
                  <a:pt x="25" y="9"/>
                  <a:pt x="25" y="9"/>
                </a:cubicBezTo>
                <a:lnTo>
                  <a:pt x="44" y="9"/>
                </a:lnTo>
                <a:close/>
                <a:moveTo>
                  <a:pt x="39" y="39"/>
                </a:moveTo>
                <a:cubicBezTo>
                  <a:pt x="30" y="39"/>
                  <a:pt x="30" y="39"/>
                  <a:pt x="30" y="39"/>
                </a:cubicBezTo>
                <a:cubicBezTo>
                  <a:pt x="30" y="34"/>
                  <a:pt x="30" y="34"/>
                  <a:pt x="30" y="34"/>
                </a:cubicBezTo>
                <a:cubicBezTo>
                  <a:pt x="39" y="34"/>
                  <a:pt x="39" y="34"/>
                  <a:pt x="39" y="34"/>
                </a:cubicBezTo>
                <a:lnTo>
                  <a:pt x="39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 sz="9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11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8892838" y="12712700"/>
            <a:ext cx="5484812" cy="730250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弧边矩形 2596"/>
          <p:cNvSpPr>
            <a:spLocks/>
          </p:cNvSpPr>
          <p:nvPr/>
        </p:nvSpPr>
        <p:spPr bwMode="auto">
          <a:xfrm>
            <a:off x="1930607" y="2164081"/>
            <a:ext cx="5002149" cy="1231054"/>
          </a:xfrm>
          <a:custGeom>
            <a:avLst/>
            <a:gdLst>
              <a:gd name="T0" fmla="*/ 0 w 432472"/>
              <a:gd name="T1" fmla="*/ 0 h 216024"/>
              <a:gd name="T2" fmla="*/ 0 w 432472"/>
              <a:gd name="T3" fmla="*/ 0 h 216024"/>
              <a:gd name="T4" fmla="*/ 0 w 432472"/>
              <a:gd name="T5" fmla="*/ 0 h 216024"/>
              <a:gd name="T6" fmla="*/ 0 w 432472"/>
              <a:gd name="T7" fmla="*/ 0 h 216024"/>
              <a:gd name="T8" fmla="*/ 0 w 432472"/>
              <a:gd name="T9" fmla="*/ 0 h 216024"/>
              <a:gd name="T10" fmla="*/ 0 w 432472"/>
              <a:gd name="T11" fmla="*/ 0 h 216024"/>
              <a:gd name="T12" fmla="*/ 0 w 432472"/>
              <a:gd name="T13" fmla="*/ 0 h 216024"/>
              <a:gd name="T14" fmla="*/ 0 w 432472"/>
              <a:gd name="T15" fmla="*/ 0 h 216024"/>
              <a:gd name="T16" fmla="*/ 0 w 432472"/>
              <a:gd name="T17" fmla="*/ 0 h 216024"/>
              <a:gd name="T18" fmla="*/ 0 w 432472"/>
              <a:gd name="T19" fmla="*/ 0 h 216024"/>
              <a:gd name="T20" fmla="*/ 0 w 432472"/>
              <a:gd name="T21" fmla="*/ 0 h 21602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32472"/>
              <a:gd name="T34" fmla="*/ 0 h 216024"/>
              <a:gd name="T35" fmla="*/ 432472 w 432472"/>
              <a:gd name="T36" fmla="*/ 216024 h 21602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32472" h="216024">
                <a:moveTo>
                  <a:pt x="33069" y="0"/>
                </a:moveTo>
                <a:lnTo>
                  <a:pt x="399403" y="0"/>
                </a:lnTo>
                <a:lnTo>
                  <a:pt x="415479" y="23844"/>
                </a:lnTo>
                <a:cubicBezTo>
                  <a:pt x="426421" y="49714"/>
                  <a:pt x="432472" y="78157"/>
                  <a:pt x="432472" y="108013"/>
                </a:cubicBezTo>
                <a:cubicBezTo>
                  <a:pt x="432472" y="137869"/>
                  <a:pt x="426421" y="166312"/>
                  <a:pt x="415479" y="192182"/>
                </a:cubicBezTo>
                <a:lnTo>
                  <a:pt x="399405" y="216024"/>
                </a:lnTo>
                <a:lnTo>
                  <a:pt x="33068" y="216024"/>
                </a:lnTo>
                <a:lnTo>
                  <a:pt x="16993" y="192182"/>
                </a:lnTo>
                <a:cubicBezTo>
                  <a:pt x="6051" y="166312"/>
                  <a:pt x="0" y="137869"/>
                  <a:pt x="0" y="108013"/>
                </a:cubicBezTo>
                <a:cubicBezTo>
                  <a:pt x="0" y="78157"/>
                  <a:pt x="6051" y="49714"/>
                  <a:pt x="16993" y="23844"/>
                </a:cubicBezTo>
                <a:lnTo>
                  <a:pt x="3306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43" tIns="91422" rIns="182843" bIns="91422" anchor="ctr"/>
          <a:lstStyle/>
          <a:p>
            <a:endParaRPr lang="zh-CN" altLang="en-US" sz="4800"/>
          </a:p>
        </p:txBody>
      </p:sp>
      <p:sp>
        <p:nvSpPr>
          <p:cNvPr id="6" name="矩形 37"/>
          <p:cNvSpPr>
            <a:spLocks noChangeArrowheads="1"/>
          </p:cNvSpPr>
          <p:nvPr/>
        </p:nvSpPr>
        <p:spPr bwMode="auto">
          <a:xfrm>
            <a:off x="292027" y="448734"/>
            <a:ext cx="18202824" cy="8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148" tIns="95077" rIns="190148" bIns="95077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300" b="1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公司介绍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" y="5379705"/>
            <a:ext cx="24377648" cy="116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43" tIns="91422" rIns="182843" bIns="91422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6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接下来是</a:t>
            </a:r>
            <a:r>
              <a:rPr lang="en-US" altLang="zh-CN" sz="6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6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集群和</a:t>
            </a:r>
            <a:r>
              <a:rPr lang="en-US" altLang="zh-CN" sz="64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sysbench</a:t>
            </a:r>
            <a:r>
              <a:rPr lang="zh-CN" altLang="en-US" sz="6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测试工具的演示</a:t>
            </a:r>
            <a:endParaRPr lang="en-US" altLang="zh-CN" sz="6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2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/>
          <p:nvPr/>
        </p:nvSpPr>
        <p:spPr>
          <a:xfrm>
            <a:off x="674594" y="1148010"/>
            <a:ext cx="23243557" cy="772291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>
              <a:lnSpc>
                <a:spcPct val="115000"/>
              </a:lnSpc>
              <a:spcBef>
                <a:spcPts val="4799"/>
              </a:spcBef>
            </a:pPr>
            <a:r>
              <a:rPr lang="zh-CN" altLang="en-US" b="1" dirty="0" smtClean="0">
                <a:solidFill>
                  <a:srgbClr val="7364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演示步骤</a:t>
            </a:r>
            <a:endParaRPr lang="en-US" altLang="zh-CN" b="1" dirty="0">
              <a:solidFill>
                <a:srgbClr val="7364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48442" y="3358038"/>
            <a:ext cx="4097859" cy="738664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73645D"/>
                </a:solidFill>
                <a:latin typeface="微软雅黑" pitchFamily="34" charset="-122"/>
                <a:ea typeface="微软雅黑" pitchFamily="34" charset="-122"/>
              </a:rPr>
              <a:t>管理节点</a:t>
            </a:r>
            <a:endParaRPr lang="zh-CN" altLang="en-US" b="1" dirty="0">
              <a:solidFill>
                <a:srgbClr val="73645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503547" y="3366921"/>
            <a:ext cx="5360422" cy="731530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73645D"/>
                </a:solidFill>
                <a:latin typeface="微软雅黑" pitchFamily="34" charset="-122"/>
                <a:ea typeface="微软雅黑" pitchFamily="34" charset="-122"/>
              </a:rPr>
              <a:t>数据节点</a:t>
            </a:r>
            <a:endParaRPr lang="zh-CN" altLang="en-US" b="1" dirty="0">
              <a:solidFill>
                <a:srgbClr val="73645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AutoShape 2" descr="请登录并验证邮箱后查看原图"/>
          <p:cNvSpPr>
            <a:spLocks noChangeAspect="1" noChangeArrowheads="1"/>
          </p:cNvSpPr>
          <p:nvPr/>
        </p:nvSpPr>
        <p:spPr bwMode="auto">
          <a:xfrm>
            <a:off x="311069" y="-288925"/>
            <a:ext cx="609441" cy="60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AutoShape 4" descr="请登录并验证邮箱后查看原图"/>
          <p:cNvSpPr>
            <a:spLocks noChangeAspect="1" noChangeArrowheads="1"/>
          </p:cNvSpPr>
          <p:nvPr/>
        </p:nvSpPr>
        <p:spPr bwMode="auto">
          <a:xfrm>
            <a:off x="615790" y="15875"/>
            <a:ext cx="609441" cy="60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6771177" y="3352998"/>
            <a:ext cx="3811919" cy="738664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73645D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  <a:endParaRPr lang="zh-CN" altLang="en-US" b="1" dirty="0">
              <a:solidFill>
                <a:srgbClr val="73645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059617" y="4992241"/>
            <a:ext cx="7075505" cy="4532871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200" dirty="0" smtClean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 vi </a:t>
            </a:r>
            <a:r>
              <a:rPr lang="en-US" altLang="zh-CN" sz="3200" dirty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3200" dirty="0" err="1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</a:t>
            </a:r>
            <a:r>
              <a:rPr lang="en-US" altLang="zh-CN" sz="3200" dirty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/lib/</a:t>
            </a:r>
            <a:r>
              <a:rPr lang="en-US" altLang="zh-CN" sz="3200" dirty="0" err="1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sz="3200" dirty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-cluster/config.ini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3200" dirty="0" smtClean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 /</a:t>
            </a:r>
            <a:r>
              <a:rPr lang="en-US" altLang="zh-CN" sz="3200" dirty="0" err="1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usr</a:t>
            </a:r>
            <a:r>
              <a:rPr lang="en-US" altLang="zh-CN" sz="3200" dirty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/local/bin/</a:t>
            </a:r>
            <a:r>
              <a:rPr lang="en-US" altLang="zh-CN" sz="3200" dirty="0" err="1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ndb_mgmd</a:t>
            </a:r>
            <a:r>
              <a:rPr lang="en-US" altLang="zh-CN" sz="3200" dirty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-f /</a:t>
            </a:r>
            <a:r>
              <a:rPr lang="en-US" altLang="zh-CN" sz="3200" dirty="0" err="1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</a:t>
            </a:r>
            <a:r>
              <a:rPr lang="en-US" altLang="zh-CN" sz="3200" dirty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/lib/</a:t>
            </a:r>
            <a:r>
              <a:rPr lang="en-US" altLang="zh-CN" sz="3200" dirty="0" err="1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sz="3200" dirty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-cluster/config.ini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3200" dirty="0" smtClean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 cd </a:t>
            </a:r>
            <a:r>
              <a:rPr lang="en-US" altLang="zh-CN" sz="3200" dirty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3200" dirty="0" err="1" smtClean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usr</a:t>
            </a:r>
            <a:r>
              <a:rPr lang="en-US" altLang="zh-CN" sz="3200" dirty="0" smtClean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/local/bin/</a:t>
            </a:r>
            <a:r>
              <a:rPr lang="en-US" altLang="zh-CN" sz="3200" dirty="0" err="1" smtClean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ndb_mgm</a:t>
            </a:r>
            <a:endParaRPr lang="en-US" altLang="zh-CN" sz="3200" dirty="0">
              <a:solidFill>
                <a:srgbClr val="73645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3200" dirty="0" smtClean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 show</a:t>
            </a:r>
            <a:endParaRPr lang="en-US" altLang="zh-CN" sz="3200" dirty="0">
              <a:solidFill>
                <a:srgbClr val="73645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3200" dirty="0" smtClean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 exit</a:t>
            </a:r>
            <a:endParaRPr lang="en-US" altLang="zh-CN" sz="3200" dirty="0">
              <a:solidFill>
                <a:srgbClr val="73645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643500" y="4992237"/>
            <a:ext cx="6983181" cy="6010199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200" dirty="0" smtClean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 /</a:t>
            </a:r>
            <a:r>
              <a:rPr lang="en-US" altLang="zh-CN" sz="3200" dirty="0" err="1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etc</a:t>
            </a:r>
            <a:r>
              <a:rPr lang="en-US" altLang="zh-CN" sz="3200" dirty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3200" dirty="0" err="1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init.d</a:t>
            </a:r>
            <a:r>
              <a:rPr lang="en-US" altLang="zh-CN" sz="3200" dirty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3200" dirty="0" err="1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mysql.server</a:t>
            </a:r>
            <a:r>
              <a:rPr lang="en-US" altLang="zh-CN" sz="3200" dirty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start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3200" dirty="0" smtClean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 cd </a:t>
            </a:r>
            <a:r>
              <a:rPr lang="en-US" altLang="zh-CN" sz="3200" dirty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3200" dirty="0" err="1" smtClean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usr</a:t>
            </a:r>
            <a:r>
              <a:rPr lang="en-US" altLang="zh-CN" sz="3200" dirty="0" smtClean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/local/</a:t>
            </a:r>
            <a:r>
              <a:rPr lang="en-US" altLang="zh-CN" sz="3200" dirty="0" err="1" smtClean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sz="3200" dirty="0" smtClean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/bin/</a:t>
            </a:r>
            <a:r>
              <a:rPr lang="en-US" altLang="zh-CN" sz="3200" dirty="0" err="1" smtClean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sz="3200" dirty="0" smtClean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3200" dirty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en-US" altLang="zh-CN" sz="3200" dirty="0" err="1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uroot</a:t>
            </a:r>
            <a:r>
              <a:rPr lang="en-US" altLang="zh-CN" sz="3200" dirty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-p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3200" dirty="0" smtClean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 show </a:t>
            </a:r>
            <a:r>
              <a:rPr lang="en-US" altLang="zh-CN" sz="3200" dirty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engines;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3200" dirty="0" smtClean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 use </a:t>
            </a:r>
            <a:r>
              <a:rPr lang="en-US" altLang="zh-CN" sz="3200" dirty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XIAOXIAOKETEST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3200" dirty="0" smtClean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 select </a:t>
            </a:r>
            <a:r>
              <a:rPr lang="en-US" altLang="zh-CN" sz="3200" dirty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 from XIAOXIAOKE_TEST_TABLE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3200" dirty="0" smtClean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 /</a:t>
            </a:r>
            <a:r>
              <a:rPr lang="en-US" altLang="zh-CN" sz="3200" dirty="0" err="1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usr</a:t>
            </a:r>
            <a:r>
              <a:rPr lang="en-US" altLang="zh-CN" sz="3200" dirty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/local/</a:t>
            </a:r>
            <a:r>
              <a:rPr lang="en-US" altLang="zh-CN" sz="3200" dirty="0" err="1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sz="3200" dirty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/bin/</a:t>
            </a:r>
            <a:r>
              <a:rPr lang="en-US" altLang="zh-CN" sz="3200" dirty="0" err="1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ndbd</a:t>
            </a:r>
            <a:endParaRPr lang="en-US" altLang="zh-CN" sz="3200" dirty="0">
              <a:solidFill>
                <a:srgbClr val="73645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5381566" y="4957167"/>
            <a:ext cx="6591141" cy="5271535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200" dirty="0" smtClean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 </a:t>
            </a:r>
            <a:r>
              <a:rPr lang="en-US" altLang="zh-CN" sz="3200" dirty="0" err="1" smtClean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sysbench</a:t>
            </a:r>
            <a:r>
              <a:rPr lang="en-US" altLang="zh-CN" sz="3200" dirty="0" smtClean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3200" dirty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--test=</a:t>
            </a:r>
            <a:r>
              <a:rPr lang="en-US" altLang="zh-CN" sz="3200" dirty="0" err="1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oltp</a:t>
            </a:r>
            <a:r>
              <a:rPr lang="en-US" altLang="zh-CN" sz="3200" dirty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--</a:t>
            </a:r>
            <a:r>
              <a:rPr lang="en-US" altLang="zh-CN" sz="3200" dirty="0" err="1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sz="3200" dirty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-table-engine=</a:t>
            </a:r>
            <a:r>
              <a:rPr lang="en-US" altLang="zh-CN" sz="3200" dirty="0" err="1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innodb</a:t>
            </a:r>
            <a:r>
              <a:rPr lang="en-US" altLang="zh-CN" sz="3200" dirty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3200" dirty="0" err="1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ndbcluster</a:t>
            </a:r>
            <a:r>
              <a:rPr lang="en-US" altLang="zh-CN" sz="3200" dirty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--</a:t>
            </a:r>
            <a:r>
              <a:rPr lang="en-US" altLang="zh-CN" sz="3200" dirty="0" err="1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sz="3200" dirty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-host=10.1.138.97 --</a:t>
            </a:r>
            <a:r>
              <a:rPr lang="en-US" altLang="zh-CN" sz="3200" dirty="0" err="1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mysql-db</a:t>
            </a:r>
            <a:r>
              <a:rPr lang="en-US" altLang="zh-CN" sz="3200" dirty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=XIAOXIAOKETEST --</a:t>
            </a:r>
            <a:r>
              <a:rPr lang="en-US" altLang="zh-CN" sz="3200" dirty="0" err="1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oltp</a:t>
            </a:r>
            <a:r>
              <a:rPr lang="en-US" altLang="zh-CN" sz="3200" dirty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-table-size=500000 --</a:t>
            </a:r>
            <a:r>
              <a:rPr lang="en-US" altLang="zh-CN" sz="3200" dirty="0" err="1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sz="3200" dirty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-user=root --</a:t>
            </a:r>
            <a:r>
              <a:rPr lang="en-US" altLang="zh-CN" sz="3200" dirty="0" err="1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sz="3200" dirty="0">
                <a:solidFill>
                  <a:srgbClr val="73645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-password=test prepare/run/cleanup</a:t>
            </a:r>
          </a:p>
        </p:txBody>
      </p:sp>
      <p:sp>
        <p:nvSpPr>
          <p:cNvPr id="23" name="椭圆 22"/>
          <p:cNvSpPr/>
          <p:nvPr/>
        </p:nvSpPr>
        <p:spPr>
          <a:xfrm>
            <a:off x="3086445" y="3017797"/>
            <a:ext cx="1080373" cy="1080654"/>
          </a:xfrm>
          <a:prstGeom prst="ellipse">
            <a:avLst/>
          </a:prstGeom>
          <a:solidFill>
            <a:srgbClr val="967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任意多边形 23"/>
          <p:cNvSpPr>
            <a:spLocks noChangeAspect="1"/>
          </p:cNvSpPr>
          <p:nvPr/>
        </p:nvSpPr>
        <p:spPr>
          <a:xfrm>
            <a:off x="3417919" y="3306214"/>
            <a:ext cx="417421" cy="504000"/>
          </a:xfrm>
          <a:custGeom>
            <a:avLst/>
            <a:gdLst>
              <a:gd name="connsiteX0" fmla="*/ 2540739 w 5081480"/>
              <a:gd name="connsiteY0" fmla="*/ 1728231 h 6133889"/>
              <a:gd name="connsiteX1" fmla="*/ 1728230 w 5081480"/>
              <a:gd name="connsiteY1" fmla="*/ 2540740 h 6133889"/>
              <a:gd name="connsiteX2" fmla="*/ 2540739 w 5081480"/>
              <a:gd name="connsiteY2" fmla="*/ 3353249 h 6133889"/>
              <a:gd name="connsiteX3" fmla="*/ 3353248 w 5081480"/>
              <a:gd name="connsiteY3" fmla="*/ 2540740 h 6133889"/>
              <a:gd name="connsiteX4" fmla="*/ 2540739 w 5081480"/>
              <a:gd name="connsiteY4" fmla="*/ 1728231 h 6133889"/>
              <a:gd name="connsiteX5" fmla="*/ 2540740 w 5081480"/>
              <a:gd name="connsiteY5" fmla="*/ 1407975 h 6133889"/>
              <a:gd name="connsiteX6" fmla="*/ 3673505 w 5081480"/>
              <a:gd name="connsiteY6" fmla="*/ 2540740 h 6133889"/>
              <a:gd name="connsiteX7" fmla="*/ 2540740 w 5081480"/>
              <a:gd name="connsiteY7" fmla="*/ 3673505 h 6133889"/>
              <a:gd name="connsiteX8" fmla="*/ 1407975 w 5081480"/>
              <a:gd name="connsiteY8" fmla="*/ 2540740 h 6133889"/>
              <a:gd name="connsiteX9" fmla="*/ 2540740 w 5081480"/>
              <a:gd name="connsiteY9" fmla="*/ 1407975 h 6133889"/>
              <a:gd name="connsiteX10" fmla="*/ 2540740 w 5081480"/>
              <a:gd name="connsiteY10" fmla="*/ 305592 h 6133889"/>
              <a:gd name="connsiteX11" fmla="*/ 960252 w 5081480"/>
              <a:gd name="connsiteY11" fmla="*/ 960252 h 6133889"/>
              <a:gd name="connsiteX12" fmla="*/ 960252 w 5081480"/>
              <a:gd name="connsiteY12" fmla="*/ 4121228 h 6133889"/>
              <a:gd name="connsiteX13" fmla="*/ 2540740 w 5081480"/>
              <a:gd name="connsiteY13" fmla="*/ 5701715 h 6133889"/>
              <a:gd name="connsiteX14" fmla="*/ 4121228 w 5081480"/>
              <a:gd name="connsiteY14" fmla="*/ 4121228 h 6133889"/>
              <a:gd name="connsiteX15" fmla="*/ 4121228 w 5081480"/>
              <a:gd name="connsiteY15" fmla="*/ 960252 h 6133889"/>
              <a:gd name="connsiteX16" fmla="*/ 2540740 w 5081480"/>
              <a:gd name="connsiteY16" fmla="*/ 305592 h 6133889"/>
              <a:gd name="connsiteX17" fmla="*/ 2540741 w 5081480"/>
              <a:gd name="connsiteY17" fmla="*/ 0 h 6133889"/>
              <a:gd name="connsiteX18" fmla="*/ 4337315 w 5081480"/>
              <a:gd name="connsiteY18" fmla="*/ 744165 h 6133889"/>
              <a:gd name="connsiteX19" fmla="*/ 4337315 w 5081480"/>
              <a:gd name="connsiteY19" fmla="*/ 4337315 h 6133889"/>
              <a:gd name="connsiteX20" fmla="*/ 2540740 w 5081480"/>
              <a:gd name="connsiteY20" fmla="*/ 6133889 h 6133889"/>
              <a:gd name="connsiteX21" fmla="*/ 744165 w 5081480"/>
              <a:gd name="connsiteY21" fmla="*/ 4337315 h 6133889"/>
              <a:gd name="connsiteX22" fmla="*/ 744165 w 5081480"/>
              <a:gd name="connsiteY22" fmla="*/ 744165 h 6133889"/>
              <a:gd name="connsiteX23" fmla="*/ 2540741 w 5081480"/>
              <a:gd name="connsiteY23" fmla="*/ 0 h 613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81480" h="6133889">
                <a:moveTo>
                  <a:pt x="2540739" y="1728231"/>
                </a:moveTo>
                <a:cubicBezTo>
                  <a:pt x="2092003" y="1728231"/>
                  <a:pt x="1728230" y="2092004"/>
                  <a:pt x="1728230" y="2540740"/>
                </a:cubicBezTo>
                <a:cubicBezTo>
                  <a:pt x="1728230" y="2989476"/>
                  <a:pt x="2092003" y="3353249"/>
                  <a:pt x="2540739" y="3353249"/>
                </a:cubicBezTo>
                <a:cubicBezTo>
                  <a:pt x="2989475" y="3353249"/>
                  <a:pt x="3353248" y="2989476"/>
                  <a:pt x="3353248" y="2540740"/>
                </a:cubicBezTo>
                <a:cubicBezTo>
                  <a:pt x="3353248" y="2092004"/>
                  <a:pt x="2989475" y="1728231"/>
                  <a:pt x="2540739" y="1728231"/>
                </a:cubicBezTo>
                <a:close/>
                <a:moveTo>
                  <a:pt x="2540740" y="1407975"/>
                </a:moveTo>
                <a:cubicBezTo>
                  <a:pt x="3166349" y="1407975"/>
                  <a:pt x="3673505" y="1915131"/>
                  <a:pt x="3673505" y="2540740"/>
                </a:cubicBezTo>
                <a:cubicBezTo>
                  <a:pt x="3673505" y="3166349"/>
                  <a:pt x="3166349" y="3673505"/>
                  <a:pt x="2540740" y="3673505"/>
                </a:cubicBezTo>
                <a:cubicBezTo>
                  <a:pt x="1915131" y="3673505"/>
                  <a:pt x="1407975" y="3166349"/>
                  <a:pt x="1407975" y="2540740"/>
                </a:cubicBezTo>
                <a:cubicBezTo>
                  <a:pt x="1407975" y="1915131"/>
                  <a:pt x="1915131" y="1407975"/>
                  <a:pt x="2540740" y="1407975"/>
                </a:cubicBezTo>
                <a:close/>
                <a:moveTo>
                  <a:pt x="2540740" y="305592"/>
                </a:moveTo>
                <a:cubicBezTo>
                  <a:pt x="1968716" y="305592"/>
                  <a:pt x="1396692" y="523813"/>
                  <a:pt x="960252" y="960252"/>
                </a:cubicBezTo>
                <a:cubicBezTo>
                  <a:pt x="87373" y="1833132"/>
                  <a:pt x="87373" y="3248348"/>
                  <a:pt x="960252" y="4121228"/>
                </a:cubicBezTo>
                <a:lnTo>
                  <a:pt x="2540740" y="5701715"/>
                </a:lnTo>
                <a:lnTo>
                  <a:pt x="4121228" y="4121228"/>
                </a:lnTo>
                <a:cubicBezTo>
                  <a:pt x="4994107" y="3248348"/>
                  <a:pt x="4994107" y="1833132"/>
                  <a:pt x="4121228" y="960252"/>
                </a:cubicBezTo>
                <a:cubicBezTo>
                  <a:pt x="3684788" y="523813"/>
                  <a:pt x="3112764" y="305592"/>
                  <a:pt x="2540740" y="305592"/>
                </a:cubicBezTo>
                <a:close/>
                <a:moveTo>
                  <a:pt x="2540741" y="0"/>
                </a:moveTo>
                <a:cubicBezTo>
                  <a:pt x="3190972" y="0"/>
                  <a:pt x="3841205" y="248054"/>
                  <a:pt x="4337315" y="744165"/>
                </a:cubicBezTo>
                <a:cubicBezTo>
                  <a:pt x="5329535" y="1736387"/>
                  <a:pt x="5329535" y="3345095"/>
                  <a:pt x="4337315" y="4337315"/>
                </a:cubicBezTo>
                <a:lnTo>
                  <a:pt x="2540740" y="6133889"/>
                </a:lnTo>
                <a:lnTo>
                  <a:pt x="744165" y="4337315"/>
                </a:lnTo>
                <a:cubicBezTo>
                  <a:pt x="-248055" y="3345094"/>
                  <a:pt x="-248055" y="1736387"/>
                  <a:pt x="744165" y="744165"/>
                </a:cubicBezTo>
                <a:cubicBezTo>
                  <a:pt x="1240276" y="248055"/>
                  <a:pt x="1890508" y="0"/>
                  <a:pt x="25407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086445" y="4403252"/>
            <a:ext cx="39890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9875192" y="3017797"/>
            <a:ext cx="1080373" cy="1080654"/>
          </a:xfrm>
          <a:prstGeom prst="ellipse">
            <a:avLst/>
          </a:prstGeom>
          <a:solidFill>
            <a:srgbClr val="967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9875193" y="4403252"/>
            <a:ext cx="39890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6426898" y="3017797"/>
            <a:ext cx="1080373" cy="1080654"/>
          </a:xfrm>
          <a:prstGeom prst="ellipse">
            <a:avLst/>
          </a:prstGeom>
          <a:solidFill>
            <a:srgbClr val="967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6426898" y="4403252"/>
            <a:ext cx="39890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>
            <a:spLocks noChangeAspect="1"/>
          </p:cNvSpPr>
          <p:nvPr/>
        </p:nvSpPr>
        <p:spPr>
          <a:xfrm>
            <a:off x="10163442" y="3306214"/>
            <a:ext cx="503869" cy="504000"/>
          </a:xfrm>
          <a:custGeom>
            <a:avLst/>
            <a:gdLst>
              <a:gd name="connsiteX0" fmla="*/ 3817270 w 6400799"/>
              <a:gd name="connsiteY0" fmla="*/ 3323047 h 6400800"/>
              <a:gd name="connsiteX1" fmla="*/ 5066529 w 6400799"/>
              <a:gd name="connsiteY1" fmla="*/ 4572306 h 6400800"/>
              <a:gd name="connsiteX2" fmla="*/ 5272152 w 6400799"/>
              <a:gd name="connsiteY2" fmla="*/ 4366683 h 6400800"/>
              <a:gd name="connsiteX3" fmla="*/ 5272152 w 6400799"/>
              <a:gd name="connsiteY3" fmla="*/ 5189175 h 6400800"/>
              <a:gd name="connsiteX4" fmla="*/ 4449659 w 6400799"/>
              <a:gd name="connsiteY4" fmla="*/ 5189176 h 6400800"/>
              <a:gd name="connsiteX5" fmla="*/ 4655282 w 6400799"/>
              <a:gd name="connsiteY5" fmla="*/ 4983553 h 6400800"/>
              <a:gd name="connsiteX6" fmla="*/ 3406023 w 6400799"/>
              <a:gd name="connsiteY6" fmla="*/ 3734293 h 6400800"/>
              <a:gd name="connsiteX7" fmla="*/ 2583528 w 6400799"/>
              <a:gd name="connsiteY7" fmla="*/ 3323047 h 6400800"/>
              <a:gd name="connsiteX8" fmla="*/ 2994775 w 6400799"/>
              <a:gd name="connsiteY8" fmla="*/ 3734293 h 6400800"/>
              <a:gd name="connsiteX9" fmla="*/ 1745516 w 6400799"/>
              <a:gd name="connsiteY9" fmla="*/ 4983553 h 6400800"/>
              <a:gd name="connsiteX10" fmla="*/ 1951139 w 6400799"/>
              <a:gd name="connsiteY10" fmla="*/ 5189176 h 6400800"/>
              <a:gd name="connsiteX11" fmla="*/ 1128646 w 6400799"/>
              <a:gd name="connsiteY11" fmla="*/ 5189175 h 6400800"/>
              <a:gd name="connsiteX12" fmla="*/ 1128646 w 6400799"/>
              <a:gd name="connsiteY12" fmla="*/ 4366683 h 6400800"/>
              <a:gd name="connsiteX13" fmla="*/ 1334269 w 6400799"/>
              <a:gd name="connsiteY13" fmla="*/ 4572306 h 6400800"/>
              <a:gd name="connsiteX14" fmla="*/ 4449660 w 6400799"/>
              <a:gd name="connsiteY14" fmla="*/ 1211625 h 6400800"/>
              <a:gd name="connsiteX15" fmla="*/ 5272153 w 6400799"/>
              <a:gd name="connsiteY15" fmla="*/ 1211626 h 6400800"/>
              <a:gd name="connsiteX16" fmla="*/ 5272153 w 6400799"/>
              <a:gd name="connsiteY16" fmla="*/ 2034118 h 6400800"/>
              <a:gd name="connsiteX17" fmla="*/ 5066530 w 6400799"/>
              <a:gd name="connsiteY17" fmla="*/ 1828495 h 6400800"/>
              <a:gd name="connsiteX18" fmla="*/ 3817271 w 6400799"/>
              <a:gd name="connsiteY18" fmla="*/ 3077754 h 6400800"/>
              <a:gd name="connsiteX19" fmla="*/ 3406024 w 6400799"/>
              <a:gd name="connsiteY19" fmla="*/ 2666508 h 6400800"/>
              <a:gd name="connsiteX20" fmla="*/ 4655283 w 6400799"/>
              <a:gd name="connsiteY20" fmla="*/ 1417248 h 6400800"/>
              <a:gd name="connsiteX21" fmla="*/ 1951140 w 6400799"/>
              <a:gd name="connsiteY21" fmla="*/ 1211625 h 6400800"/>
              <a:gd name="connsiteX22" fmla="*/ 1745517 w 6400799"/>
              <a:gd name="connsiteY22" fmla="*/ 1417248 h 6400800"/>
              <a:gd name="connsiteX23" fmla="*/ 2994776 w 6400799"/>
              <a:gd name="connsiteY23" fmla="*/ 2666507 h 6400800"/>
              <a:gd name="connsiteX24" fmla="*/ 2583529 w 6400799"/>
              <a:gd name="connsiteY24" fmla="*/ 3077754 h 6400800"/>
              <a:gd name="connsiteX25" fmla="*/ 1334270 w 6400799"/>
              <a:gd name="connsiteY25" fmla="*/ 1828495 h 6400800"/>
              <a:gd name="connsiteX26" fmla="*/ 1128647 w 6400799"/>
              <a:gd name="connsiteY26" fmla="*/ 2034118 h 6400800"/>
              <a:gd name="connsiteX27" fmla="*/ 1128647 w 6400799"/>
              <a:gd name="connsiteY27" fmla="*/ 1211626 h 6400800"/>
              <a:gd name="connsiteX28" fmla="*/ 1079141 w 6400799"/>
              <a:gd name="connsiteY28" fmla="*/ 428327 h 6400800"/>
              <a:gd name="connsiteX29" fmla="*/ 426570 w 6400799"/>
              <a:gd name="connsiteY29" fmla="*/ 1080899 h 6400800"/>
              <a:gd name="connsiteX30" fmla="*/ 426570 w 6400799"/>
              <a:gd name="connsiteY30" fmla="*/ 5323416 h 6400800"/>
              <a:gd name="connsiteX31" fmla="*/ 1079141 w 6400799"/>
              <a:gd name="connsiteY31" fmla="*/ 5975988 h 6400800"/>
              <a:gd name="connsiteX32" fmla="*/ 5321659 w 6400799"/>
              <a:gd name="connsiteY32" fmla="*/ 5975988 h 6400800"/>
              <a:gd name="connsiteX33" fmla="*/ 5974230 w 6400799"/>
              <a:gd name="connsiteY33" fmla="*/ 5323416 h 6400800"/>
              <a:gd name="connsiteX34" fmla="*/ 5974230 w 6400799"/>
              <a:gd name="connsiteY34" fmla="*/ 1080899 h 6400800"/>
              <a:gd name="connsiteX35" fmla="*/ 5321659 w 6400799"/>
              <a:gd name="connsiteY35" fmla="*/ 428327 h 6400800"/>
              <a:gd name="connsiteX36" fmla="*/ 752926 w 6400799"/>
              <a:gd name="connsiteY36" fmla="*/ 0 h 6400800"/>
              <a:gd name="connsiteX37" fmla="*/ 5647873 w 6400799"/>
              <a:gd name="connsiteY37" fmla="*/ 0 h 6400800"/>
              <a:gd name="connsiteX38" fmla="*/ 6400799 w 6400799"/>
              <a:gd name="connsiteY38" fmla="*/ 752926 h 6400800"/>
              <a:gd name="connsiteX39" fmla="*/ 6400799 w 6400799"/>
              <a:gd name="connsiteY39" fmla="*/ 5647874 h 6400800"/>
              <a:gd name="connsiteX40" fmla="*/ 5647873 w 6400799"/>
              <a:gd name="connsiteY40" fmla="*/ 6400800 h 6400800"/>
              <a:gd name="connsiteX41" fmla="*/ 752926 w 6400799"/>
              <a:gd name="connsiteY41" fmla="*/ 6400800 h 6400800"/>
              <a:gd name="connsiteX42" fmla="*/ 0 w 6400799"/>
              <a:gd name="connsiteY42" fmla="*/ 5647874 h 6400800"/>
              <a:gd name="connsiteX43" fmla="*/ 0 w 6400799"/>
              <a:gd name="connsiteY43" fmla="*/ 752926 h 6400800"/>
              <a:gd name="connsiteX44" fmla="*/ 752926 w 6400799"/>
              <a:gd name="connsiteY44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400799" h="6400800">
                <a:moveTo>
                  <a:pt x="3817270" y="3323047"/>
                </a:moveTo>
                <a:lnTo>
                  <a:pt x="5066529" y="4572306"/>
                </a:lnTo>
                <a:lnTo>
                  <a:pt x="5272152" y="4366683"/>
                </a:lnTo>
                <a:lnTo>
                  <a:pt x="5272152" y="5189175"/>
                </a:lnTo>
                <a:lnTo>
                  <a:pt x="4449659" y="5189176"/>
                </a:lnTo>
                <a:lnTo>
                  <a:pt x="4655282" y="4983553"/>
                </a:lnTo>
                <a:lnTo>
                  <a:pt x="3406023" y="3734293"/>
                </a:lnTo>
                <a:close/>
                <a:moveTo>
                  <a:pt x="2583528" y="3323047"/>
                </a:moveTo>
                <a:lnTo>
                  <a:pt x="2994775" y="3734293"/>
                </a:lnTo>
                <a:lnTo>
                  <a:pt x="1745516" y="4983553"/>
                </a:lnTo>
                <a:lnTo>
                  <a:pt x="1951139" y="5189176"/>
                </a:lnTo>
                <a:lnTo>
                  <a:pt x="1128646" y="5189175"/>
                </a:lnTo>
                <a:lnTo>
                  <a:pt x="1128646" y="4366683"/>
                </a:lnTo>
                <a:lnTo>
                  <a:pt x="1334269" y="4572306"/>
                </a:lnTo>
                <a:close/>
                <a:moveTo>
                  <a:pt x="4449660" y="1211625"/>
                </a:moveTo>
                <a:lnTo>
                  <a:pt x="5272153" y="1211626"/>
                </a:lnTo>
                <a:lnTo>
                  <a:pt x="5272153" y="2034118"/>
                </a:lnTo>
                <a:lnTo>
                  <a:pt x="5066530" y="1828495"/>
                </a:lnTo>
                <a:lnTo>
                  <a:pt x="3817271" y="3077754"/>
                </a:lnTo>
                <a:lnTo>
                  <a:pt x="3406024" y="2666508"/>
                </a:lnTo>
                <a:lnTo>
                  <a:pt x="4655283" y="1417248"/>
                </a:lnTo>
                <a:close/>
                <a:moveTo>
                  <a:pt x="1951140" y="1211625"/>
                </a:moveTo>
                <a:lnTo>
                  <a:pt x="1745517" y="1417248"/>
                </a:lnTo>
                <a:lnTo>
                  <a:pt x="2994776" y="2666507"/>
                </a:lnTo>
                <a:lnTo>
                  <a:pt x="2583529" y="3077754"/>
                </a:lnTo>
                <a:lnTo>
                  <a:pt x="1334270" y="1828495"/>
                </a:lnTo>
                <a:lnTo>
                  <a:pt x="1128647" y="2034118"/>
                </a:lnTo>
                <a:lnTo>
                  <a:pt x="1128647" y="1211626"/>
                </a:lnTo>
                <a:close/>
                <a:moveTo>
                  <a:pt x="1079141" y="428327"/>
                </a:moveTo>
                <a:cubicBezTo>
                  <a:pt x="718736" y="428327"/>
                  <a:pt x="426570" y="720493"/>
                  <a:pt x="426570" y="1080899"/>
                </a:cubicBezTo>
                <a:lnTo>
                  <a:pt x="426570" y="5323416"/>
                </a:lnTo>
                <a:cubicBezTo>
                  <a:pt x="426570" y="5683822"/>
                  <a:pt x="718736" y="5975988"/>
                  <a:pt x="1079141" y="5975988"/>
                </a:cubicBezTo>
                <a:lnTo>
                  <a:pt x="5321659" y="5975988"/>
                </a:lnTo>
                <a:cubicBezTo>
                  <a:pt x="5682065" y="5975988"/>
                  <a:pt x="5974230" y="5683822"/>
                  <a:pt x="5974230" y="5323416"/>
                </a:cubicBezTo>
                <a:lnTo>
                  <a:pt x="5974230" y="1080899"/>
                </a:lnTo>
                <a:cubicBezTo>
                  <a:pt x="5974230" y="720493"/>
                  <a:pt x="5682065" y="428327"/>
                  <a:pt x="5321659" y="428327"/>
                </a:cubicBezTo>
                <a:close/>
                <a:moveTo>
                  <a:pt x="752926" y="0"/>
                </a:moveTo>
                <a:lnTo>
                  <a:pt x="5647873" y="0"/>
                </a:lnTo>
                <a:cubicBezTo>
                  <a:pt x="6063703" y="0"/>
                  <a:pt x="6400799" y="337096"/>
                  <a:pt x="6400799" y="752926"/>
                </a:cubicBezTo>
                <a:lnTo>
                  <a:pt x="6400799" y="5647874"/>
                </a:lnTo>
                <a:cubicBezTo>
                  <a:pt x="6400799" y="6063704"/>
                  <a:pt x="6063703" y="6400800"/>
                  <a:pt x="5647873" y="6400800"/>
                </a:cubicBezTo>
                <a:lnTo>
                  <a:pt x="752926" y="6400800"/>
                </a:lnTo>
                <a:cubicBezTo>
                  <a:pt x="337096" y="6400800"/>
                  <a:pt x="0" y="6063704"/>
                  <a:pt x="0" y="5647874"/>
                </a:cubicBezTo>
                <a:lnTo>
                  <a:pt x="0" y="752926"/>
                </a:lnTo>
                <a:cubicBezTo>
                  <a:pt x="0" y="337096"/>
                  <a:pt x="337096" y="0"/>
                  <a:pt x="7529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任意多边形 30"/>
          <p:cNvSpPr>
            <a:spLocks noChangeAspect="1"/>
          </p:cNvSpPr>
          <p:nvPr/>
        </p:nvSpPr>
        <p:spPr>
          <a:xfrm>
            <a:off x="16715146" y="3306214"/>
            <a:ext cx="503869" cy="504000"/>
          </a:xfrm>
          <a:custGeom>
            <a:avLst/>
            <a:gdLst>
              <a:gd name="connsiteX0" fmla="*/ 747215 w 6100549"/>
              <a:gd name="connsiteY0" fmla="*/ 2549634 h 6100550"/>
              <a:gd name="connsiteX1" fmla="*/ 2016456 w 6100549"/>
              <a:gd name="connsiteY1" fmla="*/ 2549634 h 6100550"/>
              <a:gd name="connsiteX2" fmla="*/ 1591104 w 6100549"/>
              <a:gd name="connsiteY2" fmla="*/ 2957013 h 6100550"/>
              <a:gd name="connsiteX3" fmla="*/ 1592571 w 6100549"/>
              <a:gd name="connsiteY3" fmla="*/ 2965656 h 6100550"/>
              <a:gd name="connsiteX4" fmla="*/ 3125335 w 6100549"/>
              <a:gd name="connsiteY4" fmla="*/ 4183202 h 6100550"/>
              <a:gd name="connsiteX5" fmla="*/ 4598598 w 6100549"/>
              <a:gd name="connsiteY5" fmla="*/ 3087297 h 6100550"/>
              <a:gd name="connsiteX6" fmla="*/ 4632640 w 6100549"/>
              <a:gd name="connsiteY6" fmla="*/ 2954095 h 6100550"/>
              <a:gd name="connsiteX7" fmla="*/ 4210334 w 6100549"/>
              <a:gd name="connsiteY7" fmla="*/ 2549634 h 6100550"/>
              <a:gd name="connsiteX8" fmla="*/ 5479575 w 6100549"/>
              <a:gd name="connsiteY8" fmla="*/ 2549634 h 6100550"/>
              <a:gd name="connsiteX9" fmla="*/ 5046008 w 6100549"/>
              <a:gd name="connsiteY9" fmla="*/ 2964881 h 6100550"/>
              <a:gd name="connsiteX10" fmla="*/ 5037502 w 6100549"/>
              <a:gd name="connsiteY10" fmla="*/ 3020944 h 6100550"/>
              <a:gd name="connsiteX11" fmla="*/ 3128924 w 6100549"/>
              <a:gd name="connsiteY11" fmla="*/ 4592396 h 6100550"/>
              <a:gd name="connsiteX12" fmla="*/ 1193077 w 6100549"/>
              <a:gd name="connsiteY12" fmla="*/ 3054662 h 6100550"/>
              <a:gd name="connsiteX13" fmla="*/ 1177269 w 6100549"/>
              <a:gd name="connsiteY13" fmla="*/ 2961515 h 6100550"/>
              <a:gd name="connsiteX14" fmla="*/ 382136 w 6100549"/>
              <a:gd name="connsiteY14" fmla="*/ 2038675 h 6100550"/>
              <a:gd name="connsiteX15" fmla="*/ 382136 w 6100549"/>
              <a:gd name="connsiteY15" fmla="*/ 5270699 h 6100550"/>
              <a:gd name="connsiteX16" fmla="*/ 829849 w 6100549"/>
              <a:gd name="connsiteY16" fmla="*/ 5718412 h 6100550"/>
              <a:gd name="connsiteX17" fmla="*/ 5270698 w 6100549"/>
              <a:gd name="connsiteY17" fmla="*/ 5718412 h 6100550"/>
              <a:gd name="connsiteX18" fmla="*/ 5718411 w 6100549"/>
              <a:gd name="connsiteY18" fmla="*/ 5270699 h 6100550"/>
              <a:gd name="connsiteX19" fmla="*/ 5718411 w 6100549"/>
              <a:gd name="connsiteY19" fmla="*/ 2038675 h 6100550"/>
              <a:gd name="connsiteX20" fmla="*/ 829849 w 6100549"/>
              <a:gd name="connsiteY20" fmla="*/ 382137 h 6100550"/>
              <a:gd name="connsiteX21" fmla="*/ 382136 w 6100549"/>
              <a:gd name="connsiteY21" fmla="*/ 829851 h 6100550"/>
              <a:gd name="connsiteX22" fmla="*/ 382136 w 6100549"/>
              <a:gd name="connsiteY22" fmla="*/ 1678675 h 6100550"/>
              <a:gd name="connsiteX23" fmla="*/ 5718411 w 6100549"/>
              <a:gd name="connsiteY23" fmla="*/ 1678675 h 6100550"/>
              <a:gd name="connsiteX24" fmla="*/ 5718411 w 6100549"/>
              <a:gd name="connsiteY24" fmla="*/ 829851 h 6100550"/>
              <a:gd name="connsiteX25" fmla="*/ 5270698 w 6100549"/>
              <a:gd name="connsiteY25" fmla="*/ 382137 h 6100550"/>
              <a:gd name="connsiteX26" fmla="*/ 511835 w 6100549"/>
              <a:gd name="connsiteY26" fmla="*/ 0 h 6100550"/>
              <a:gd name="connsiteX27" fmla="*/ 5588713 w 6100549"/>
              <a:gd name="connsiteY27" fmla="*/ 0 h 6100550"/>
              <a:gd name="connsiteX28" fmla="*/ 6100549 w 6100549"/>
              <a:gd name="connsiteY28" fmla="*/ 511836 h 6100550"/>
              <a:gd name="connsiteX29" fmla="*/ 6100549 w 6100549"/>
              <a:gd name="connsiteY29" fmla="*/ 5588714 h 6100550"/>
              <a:gd name="connsiteX30" fmla="*/ 5588713 w 6100549"/>
              <a:gd name="connsiteY30" fmla="*/ 6100550 h 6100550"/>
              <a:gd name="connsiteX31" fmla="*/ 511835 w 6100549"/>
              <a:gd name="connsiteY31" fmla="*/ 6100550 h 6100550"/>
              <a:gd name="connsiteX32" fmla="*/ 0 w 6100549"/>
              <a:gd name="connsiteY32" fmla="*/ 5588714 h 6100550"/>
              <a:gd name="connsiteX33" fmla="*/ 0 w 6100549"/>
              <a:gd name="connsiteY33" fmla="*/ 511836 h 6100550"/>
              <a:gd name="connsiteX34" fmla="*/ 511835 w 6100549"/>
              <a:gd name="connsiteY34" fmla="*/ 0 h 61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100549" h="6100550">
                <a:moveTo>
                  <a:pt x="747215" y="2549634"/>
                </a:moveTo>
                <a:lnTo>
                  <a:pt x="2016456" y="2549634"/>
                </a:lnTo>
                <a:lnTo>
                  <a:pt x="1591104" y="2957013"/>
                </a:lnTo>
                <a:lnTo>
                  <a:pt x="1592571" y="2965656"/>
                </a:lnTo>
                <a:cubicBezTo>
                  <a:pt x="1748356" y="3668215"/>
                  <a:pt x="2378055" y="4189757"/>
                  <a:pt x="3125335" y="4183202"/>
                </a:cubicBezTo>
                <a:cubicBezTo>
                  <a:pt x="3819238" y="4177116"/>
                  <a:pt x="4403787" y="3717530"/>
                  <a:pt x="4598598" y="3087297"/>
                </a:cubicBezTo>
                <a:lnTo>
                  <a:pt x="4632640" y="2954095"/>
                </a:lnTo>
                <a:lnTo>
                  <a:pt x="4210334" y="2549634"/>
                </a:lnTo>
                <a:lnTo>
                  <a:pt x="5479575" y="2549634"/>
                </a:lnTo>
                <a:lnTo>
                  <a:pt x="5046008" y="2964881"/>
                </a:lnTo>
                <a:lnTo>
                  <a:pt x="5037502" y="3020944"/>
                </a:lnTo>
                <a:cubicBezTo>
                  <a:pt x="4856344" y="3911574"/>
                  <a:pt x="4072723" y="4584119"/>
                  <a:pt x="3128924" y="4592396"/>
                </a:cubicBezTo>
                <a:cubicBezTo>
                  <a:pt x="2185126" y="4600674"/>
                  <a:pt x="1389829" y="3941978"/>
                  <a:pt x="1193077" y="3054662"/>
                </a:cubicBezTo>
                <a:lnTo>
                  <a:pt x="1177269" y="2961515"/>
                </a:lnTo>
                <a:close/>
                <a:moveTo>
                  <a:pt x="382136" y="2038675"/>
                </a:moveTo>
                <a:lnTo>
                  <a:pt x="382136" y="5270699"/>
                </a:lnTo>
                <a:cubicBezTo>
                  <a:pt x="382136" y="5517964"/>
                  <a:pt x="582584" y="5718412"/>
                  <a:pt x="829849" y="5718412"/>
                </a:cubicBezTo>
                <a:lnTo>
                  <a:pt x="5270698" y="5718412"/>
                </a:lnTo>
                <a:cubicBezTo>
                  <a:pt x="5517963" y="5718412"/>
                  <a:pt x="5718411" y="5517964"/>
                  <a:pt x="5718411" y="5270699"/>
                </a:cubicBezTo>
                <a:lnTo>
                  <a:pt x="5718411" y="2038675"/>
                </a:lnTo>
                <a:close/>
                <a:moveTo>
                  <a:pt x="829849" y="382137"/>
                </a:moveTo>
                <a:cubicBezTo>
                  <a:pt x="582584" y="382137"/>
                  <a:pt x="382136" y="582585"/>
                  <a:pt x="382136" y="829851"/>
                </a:cubicBezTo>
                <a:lnTo>
                  <a:pt x="382136" y="1678675"/>
                </a:lnTo>
                <a:lnTo>
                  <a:pt x="5718411" y="1678675"/>
                </a:lnTo>
                <a:lnTo>
                  <a:pt x="5718411" y="829851"/>
                </a:lnTo>
                <a:cubicBezTo>
                  <a:pt x="5718411" y="582585"/>
                  <a:pt x="5517963" y="382137"/>
                  <a:pt x="5270698" y="382137"/>
                </a:cubicBezTo>
                <a:close/>
                <a:moveTo>
                  <a:pt x="511835" y="0"/>
                </a:moveTo>
                <a:lnTo>
                  <a:pt x="5588713" y="0"/>
                </a:lnTo>
                <a:cubicBezTo>
                  <a:pt x="5871392" y="0"/>
                  <a:pt x="6100549" y="229157"/>
                  <a:pt x="6100549" y="511836"/>
                </a:cubicBezTo>
                <a:lnTo>
                  <a:pt x="6100549" y="5588714"/>
                </a:lnTo>
                <a:cubicBezTo>
                  <a:pt x="6100549" y="5871393"/>
                  <a:pt x="5871392" y="6100550"/>
                  <a:pt x="5588713" y="6100550"/>
                </a:cubicBezTo>
                <a:lnTo>
                  <a:pt x="511835" y="6100550"/>
                </a:lnTo>
                <a:cubicBezTo>
                  <a:pt x="229157" y="6100550"/>
                  <a:pt x="0" y="5871393"/>
                  <a:pt x="0" y="5588714"/>
                </a:cubicBezTo>
                <a:lnTo>
                  <a:pt x="0" y="511836"/>
                </a:lnTo>
                <a:cubicBezTo>
                  <a:pt x="0" y="229157"/>
                  <a:pt x="229157" y="0"/>
                  <a:pt x="5118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141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usiness Plan - Rocketo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76E8BC"/>
      </a:accent1>
      <a:accent2>
        <a:srgbClr val="A8E071"/>
      </a:accent2>
      <a:accent3>
        <a:srgbClr val="6DA4EC"/>
      </a:accent3>
      <a:accent4>
        <a:srgbClr val="EDCD61"/>
      </a:accent4>
      <a:accent5>
        <a:srgbClr val="E74566"/>
      </a:accent5>
      <a:accent6>
        <a:srgbClr val="C6C7C2"/>
      </a:accent6>
      <a:hlink>
        <a:srgbClr val="6DA4EC"/>
      </a:hlink>
      <a:folHlink>
        <a:srgbClr val="E74566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741</Words>
  <Application>Microsoft Office PowerPoint</Application>
  <PresentationFormat>自定义</PresentationFormat>
  <Paragraphs>70</Paragraphs>
  <Slides>12</Slides>
  <Notes>1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Presentations</dc:title>
  <dc:creator/>
  <cp:lastModifiedBy>ASUS</cp:lastModifiedBy>
  <cp:revision>3830</cp:revision>
  <dcterms:created xsi:type="dcterms:W3CDTF">2014-11-12T21:47:00Z</dcterms:created>
  <dcterms:modified xsi:type="dcterms:W3CDTF">2018-05-30T13:04:09Z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