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331" r:id="rId3"/>
    <p:sldId id="326" r:id="rId4"/>
    <p:sldId id="328" r:id="rId5"/>
    <p:sldId id="333" r:id="rId6"/>
    <p:sldId id="334" r:id="rId7"/>
    <p:sldId id="338" r:id="rId8"/>
    <p:sldId id="340" r:id="rId9"/>
    <p:sldId id="288" r:id="rId10"/>
    <p:sldId id="344" r:id="rId11"/>
    <p:sldId id="34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B6C6"/>
    <a:srgbClr val="C8A063"/>
    <a:srgbClr val="D7B98D"/>
    <a:srgbClr val="A4793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5" autoAdjust="0"/>
    <p:restoredTop sz="93508" autoAdjust="0"/>
  </p:normalViewPr>
  <p:slideViewPr>
    <p:cSldViewPr snapToGrid="0">
      <p:cViewPr>
        <p:scale>
          <a:sx n="68" d="100"/>
          <a:sy n="68" d="100"/>
        </p:scale>
        <p:origin x="-756" y="-192"/>
      </p:cViewPr>
      <p:guideLst>
        <p:guide orient="horz" pos="2160"/>
        <p:guide pos="3840"/>
      </p:guideLst>
    </p:cSldViewPr>
  </p:slideViewPr>
  <p:notesTextViewPr>
    <p:cViewPr>
      <p:scale>
        <a:sx n="1" d="1"/>
        <a:sy n="1" d="1"/>
      </p:scale>
      <p:origin x="0" y="0"/>
    </p:cViewPr>
  </p:notesTextViewPr>
  <p:sorterViewPr>
    <p:cViewPr>
      <p:scale>
        <a:sx n="100" d="100"/>
        <a:sy n="100" d="100"/>
      </p:scale>
      <p:origin x="0" y="-2814"/>
    </p:cViewPr>
  </p:sorterViewPr>
  <p:notesViewPr>
    <p:cSldViewPr snapToGrid="0">
      <p:cViewPr varScale="1">
        <p:scale>
          <a:sx n="65" d="100"/>
          <a:sy n="65" d="100"/>
        </p:scale>
        <p:origin x="-33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B106F-7B06-4EFC-9782-6F1AB3B13095}" type="datetimeFigureOut">
              <a:rPr lang="zh-CN" altLang="en-US" smtClean="0"/>
              <a:t>2017/7/28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BDD45-783F-4203-BFEB-5F8D68B2B812}" type="slidenum">
              <a:rPr lang="zh-CN" altLang="en-US" smtClean="0"/>
              <a:t>‹#›</a:t>
            </a:fld>
            <a:endParaRPr lang="zh-CN" altLang="en-US"/>
          </a:p>
        </p:txBody>
      </p:sp>
    </p:spTree>
    <p:extLst>
      <p:ext uri="{BB962C8B-B14F-4D97-AF65-F5344CB8AC3E}">
        <p14:creationId xmlns:p14="http://schemas.microsoft.com/office/powerpoint/2010/main" val="421741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solidFill>
                  <a:schemeClr val="bg1">
                    <a:lumMod val="50000"/>
                  </a:schemeClr>
                </a:solidFill>
                <a:latin typeface="Microsoft YaHei" charset="0"/>
                <a:ea typeface="Microsoft YaHei" charset="0"/>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latin typeface="Microsoft YaHei" charset="0"/>
                <a:ea typeface="Microsoft YaHe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pic>
        <p:nvPicPr>
          <p:cNvPr id="7" name="Picture 4"/>
          <p:cNvPicPr>
            <a:picLocks noChangeAspect="1"/>
          </p:cNvPicPr>
          <p:nvPr userDrawn="1"/>
        </p:nvPicPr>
        <p:blipFill>
          <a:blip r:embed="rId2">
            <a:clrChange>
              <a:clrFrom>
                <a:srgbClr val="FFFDF9">
                  <a:alpha val="100000"/>
                </a:srgbClr>
              </a:clrFrom>
              <a:clrTo>
                <a:srgbClr val="FFFDF9">
                  <a:alpha val="100000"/>
                  <a:alpha val="0"/>
                </a:srgbClr>
              </a:clrTo>
            </a:clrChange>
          </a:blip>
          <a:stretch>
            <a:fillRect/>
          </a:stretch>
        </p:blipFill>
        <p:spPr>
          <a:xfrm>
            <a:off x="10668000" y="0"/>
            <a:ext cx="1408430" cy="5054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2017/7/28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050" y="6330950"/>
            <a:ext cx="55514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p:cNvSpPr txBox="1">
            <a:spLocks/>
          </p:cNvSpPr>
          <p:nvPr/>
        </p:nvSpPr>
        <p:spPr bwMode="auto">
          <a:xfrm>
            <a:off x="0" y="592428"/>
            <a:ext cx="12192000" cy="5738522"/>
          </a:xfrm>
          <a:prstGeom prst="rect">
            <a:avLst/>
          </a:prstGeom>
          <a:solidFill>
            <a:srgbClr val="C8A063">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cs typeface="宋体" panose="02010600030101010101" pitchFamily="2" charset="-122"/>
                <a:sym typeface="Calibri" panose="020F0502020204030204" pitchFamily="34" charset="0"/>
              </a:defRPr>
            </a:lvl1pPr>
            <a:lvl2pPr marL="914400" indent="-9144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2pPr>
            <a:lvl3pPr marL="1143000" indent="-9144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3pPr>
            <a:lvl4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4pPr>
            <a:lvl5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5pPr>
            <a:lvl6pPr marL="13716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6pPr>
            <a:lvl7pPr marL="18288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7pPr>
            <a:lvl8pPr marL="22860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8pPr>
            <a:lvl9pPr marL="27432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9pPr>
          </a:lstStyle>
          <a:p>
            <a:pPr algn="ctr">
              <a:lnSpc>
                <a:spcPct val="100000"/>
              </a:lnSpc>
              <a:spcBef>
                <a:spcPct val="0"/>
              </a:spcBef>
              <a:spcAft>
                <a:spcPts val="1200"/>
              </a:spcAft>
              <a:buFontTx/>
              <a:buNone/>
            </a:pPr>
            <a:r>
              <a:rPr lang="zh-CN" altLang="en-US"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rPr>
              <a:t>高登世德金融科技有限公司</a:t>
            </a:r>
            <a:endParaRPr lang="en-US" altLang="zh-CN"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a:p>
            <a:pPr algn="ctr">
              <a:lnSpc>
                <a:spcPct val="100000"/>
              </a:lnSpc>
              <a:spcBef>
                <a:spcPct val="0"/>
              </a:spcBef>
              <a:spcAft>
                <a:spcPts val="1200"/>
              </a:spcAft>
              <a:buFontTx/>
              <a:buNone/>
            </a:pPr>
            <a:r>
              <a:rPr lang="en-US" altLang="zh-CN"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rPr>
              <a:t>BCF</a:t>
            </a:r>
            <a:r>
              <a:rPr lang="zh-CN" altLang="en-US"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rPr>
              <a:t>系统投标</a:t>
            </a:r>
            <a:endParaRPr lang="en-US" altLang="zh-CN"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a:p>
            <a:pPr algn="ctr">
              <a:lnSpc>
                <a:spcPct val="100000"/>
              </a:lnSpc>
              <a:spcBef>
                <a:spcPct val="0"/>
              </a:spcBef>
              <a:spcAft>
                <a:spcPts val="1200"/>
              </a:spcAft>
              <a:buFontTx/>
              <a:buNone/>
            </a:pPr>
            <a:endParaRPr lang="en-US" altLang="zh-CN" sz="32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a:p>
            <a:pPr algn="ctr">
              <a:lnSpc>
                <a:spcPct val="100000"/>
              </a:lnSpc>
              <a:spcBef>
                <a:spcPct val="0"/>
              </a:spcBef>
              <a:spcAft>
                <a:spcPts val="1200"/>
              </a:spcAft>
              <a:buFontTx/>
              <a:buNone/>
            </a:pPr>
            <a:endParaRPr lang="en-US" altLang="zh-CN"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a:p>
            <a:pPr algn="ctr">
              <a:lnSpc>
                <a:spcPct val="100000"/>
              </a:lnSpc>
              <a:spcBef>
                <a:spcPct val="0"/>
              </a:spcBef>
              <a:spcAft>
                <a:spcPts val="1200"/>
              </a:spcAft>
              <a:buFontTx/>
              <a:buNone/>
            </a:pPr>
            <a:r>
              <a:rPr lang="en-US" altLang="zh-CN" sz="2400" b="1"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rPr>
              <a:t>Winterfell</a:t>
            </a:r>
            <a:r>
              <a:rPr lang="en-US" altLang="zh-CN" sz="2400"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rPr>
              <a:t> 07/28</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838" y="797144"/>
            <a:ext cx="6524173" cy="6355291"/>
          </a:xfrm>
          <a:prstGeom prst="rect">
            <a:avLst/>
          </a:prstGeom>
        </p:spPr>
      </p:pic>
    </p:spTree>
    <p:extLst>
      <p:ext uri="{BB962C8B-B14F-4D97-AF65-F5344CB8AC3E}">
        <p14:creationId xmlns:p14="http://schemas.microsoft.com/office/powerpoint/2010/main" val="280541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050" y="6330950"/>
            <a:ext cx="55514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2"/>
          <p:cNvSpPr txBox="1">
            <a:spLocks/>
          </p:cNvSpPr>
          <p:nvPr/>
        </p:nvSpPr>
        <p:spPr>
          <a:xfrm>
            <a:off x="579778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公司简介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文本占位符 13"/>
          <p:cNvSpPr txBox="1">
            <a:spLocks/>
          </p:cNvSpPr>
          <p:nvPr/>
        </p:nvSpPr>
        <p:spPr>
          <a:xfrm>
            <a:off x="783329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经营范围</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 name="文本占位符 14"/>
          <p:cNvSpPr txBox="1">
            <a:spLocks/>
          </p:cNvSpPr>
          <p:nvPr/>
        </p:nvSpPr>
        <p:spPr>
          <a:xfrm>
            <a:off x="579778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团队介绍</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文本占位符 15"/>
          <p:cNvSpPr txBox="1">
            <a:spLocks/>
          </p:cNvSpPr>
          <p:nvPr/>
        </p:nvSpPr>
        <p:spPr>
          <a:xfrm>
            <a:off x="783329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企业荣誉</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文本占位符 16"/>
          <p:cNvSpPr txBox="1">
            <a:spLocks/>
          </p:cNvSpPr>
          <p:nvPr/>
        </p:nvSpPr>
        <p:spPr>
          <a:xfrm>
            <a:off x="6450807" y="2507639"/>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cs typeface="+mn-ea"/>
                <a:sym typeface="+mn-lt"/>
              </a:rPr>
              <a:t>关于我们</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5" name="文本占位符 17"/>
          <p:cNvSpPr txBox="1">
            <a:spLocks/>
          </p:cNvSpPr>
          <p:nvPr/>
        </p:nvSpPr>
        <p:spPr>
          <a:xfrm>
            <a:off x="6440488" y="2932371"/>
            <a:ext cx="254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smtClean="0">
                <a:latin typeface="微软雅黑" panose="020B0503020204020204" pitchFamily="34" charset="-122"/>
                <a:ea typeface="微软雅黑" panose="020B0503020204020204" pitchFamily="34" charset="-122"/>
                <a:cs typeface="+mn-ea"/>
                <a:sym typeface="+mn-lt"/>
              </a:rPr>
              <a:t>ABOUT US</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6" name="标题 1"/>
          <p:cNvSpPr txBox="1">
            <a:spLocks/>
          </p:cNvSpPr>
          <p:nvPr/>
        </p:nvSpPr>
        <p:spPr bwMode="auto">
          <a:xfrm>
            <a:off x="0" y="592428"/>
            <a:ext cx="12192000" cy="5738522"/>
          </a:xfrm>
          <a:prstGeom prst="rect">
            <a:avLst/>
          </a:prstGeom>
          <a:solidFill>
            <a:srgbClr val="C8A063">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cs typeface="宋体" panose="02010600030101010101" pitchFamily="2" charset="-122"/>
                <a:sym typeface="Calibri" panose="020F0502020204030204" pitchFamily="34" charset="0"/>
              </a:defRPr>
            </a:lvl1pPr>
            <a:lvl2pPr marL="914400" indent="-9144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2pPr>
            <a:lvl3pPr marL="1143000" indent="-9144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3pPr>
            <a:lvl4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4pPr>
            <a:lvl5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5pPr>
            <a:lvl6pPr marL="13716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6pPr>
            <a:lvl7pPr marL="18288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7pPr>
            <a:lvl8pPr marL="22860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8pPr>
            <a:lvl9pPr marL="27432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9pPr>
          </a:lstStyle>
          <a:p>
            <a:pPr algn="ctr">
              <a:lnSpc>
                <a:spcPct val="100000"/>
              </a:lnSpc>
              <a:spcBef>
                <a:spcPct val="0"/>
              </a:spcBef>
              <a:spcAft>
                <a:spcPts val="1200"/>
              </a:spcAft>
              <a:buFontTx/>
              <a:buNone/>
            </a:pPr>
            <a:endParaRPr lang="en-US" altLang="zh-CN"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p:txBody>
      </p:sp>
      <p:sp>
        <p:nvSpPr>
          <p:cNvPr id="27" name="文本占位符 12"/>
          <p:cNvSpPr txBox="1">
            <a:spLocks/>
          </p:cNvSpPr>
          <p:nvPr/>
        </p:nvSpPr>
        <p:spPr>
          <a:xfrm>
            <a:off x="595018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Excel</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文本占位符 13"/>
          <p:cNvSpPr txBox="1">
            <a:spLocks/>
          </p:cNvSpPr>
          <p:nvPr/>
        </p:nvSpPr>
        <p:spPr>
          <a:xfrm>
            <a:off x="798569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sz="2800" noProof="0" dirty="0" smtClean="0">
                <a:solidFill>
                  <a:srgbClr val="FFFFFF"/>
                </a:solidFill>
                <a:latin typeface="微软雅黑" panose="020B0503020204020204" pitchFamily="34" charset="-122"/>
                <a:ea typeface="微软雅黑" panose="020B0503020204020204" pitchFamily="34" charset="-122"/>
              </a:rPr>
              <a:t>BCF</a:t>
            </a:r>
            <a:r>
              <a:rPr lang="zh-CN" altLang="en-US" sz="2800" noProof="0" dirty="0" smtClean="0">
                <a:solidFill>
                  <a:srgbClr val="FFFFFF"/>
                </a:solidFill>
                <a:latin typeface="微软雅黑" panose="020B0503020204020204" pitchFamily="34" charset="-122"/>
                <a:ea typeface="微软雅黑" panose="020B0503020204020204" pitchFamily="34" charset="-122"/>
              </a:rPr>
              <a:t>系统</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1" name="文本占位符 16"/>
          <p:cNvSpPr txBox="1">
            <a:spLocks/>
          </p:cNvSpPr>
          <p:nvPr/>
        </p:nvSpPr>
        <p:spPr>
          <a:xfrm>
            <a:off x="6603207" y="2518375"/>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cs typeface="+mn-ea"/>
                <a:sym typeface="+mn-lt"/>
              </a:rPr>
              <a:t>产品展示</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32" name="文本占位符 17"/>
          <p:cNvSpPr txBox="1">
            <a:spLocks/>
          </p:cNvSpPr>
          <p:nvPr/>
        </p:nvSpPr>
        <p:spPr>
          <a:xfrm>
            <a:off x="6592888" y="2998506"/>
            <a:ext cx="3040406" cy="369332"/>
          </a:xfrm>
          <a:prstGeom prst="rect">
            <a:avLst/>
          </a:prstGeom>
        </p:spPr>
        <p:txBody>
          <a:bodyPr wrap="square"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cs typeface="+mn-ea"/>
                <a:sym typeface="+mn-lt"/>
              </a:rPr>
              <a:t>PRODUCT&amp;SERVICES</a:t>
            </a:r>
            <a:endParaRPr lang="zh-CN" altLang="en-US" sz="2000" dirty="0">
              <a:latin typeface="微软雅黑" panose="020B0503020204020204" pitchFamily="34" charset="-122"/>
              <a:ea typeface="微软雅黑" panose="020B0503020204020204" pitchFamily="34" charset="-122"/>
              <a:cs typeface="+mn-ea"/>
              <a:sym typeface="+mn-lt"/>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124717" y="1155657"/>
            <a:ext cx="2326741" cy="2788956"/>
          </a:xfrm>
          <a:prstGeom prst="rect">
            <a:avLst/>
          </a:prstGeom>
        </p:spPr>
      </p:pic>
    </p:spTree>
    <p:extLst>
      <p:ext uri="{BB962C8B-B14F-4D97-AF65-F5344CB8AC3E}">
        <p14:creationId xmlns:p14="http://schemas.microsoft.com/office/powerpoint/2010/main" val="8268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050" y="6330950"/>
            <a:ext cx="55514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p:cNvSpPr txBox="1">
            <a:spLocks/>
          </p:cNvSpPr>
          <p:nvPr/>
        </p:nvSpPr>
        <p:spPr bwMode="auto">
          <a:xfrm>
            <a:off x="0" y="592428"/>
            <a:ext cx="12192000" cy="5738522"/>
          </a:xfrm>
          <a:prstGeom prst="rect">
            <a:avLst/>
          </a:prstGeom>
          <a:solidFill>
            <a:srgbClr val="C8A063">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cs typeface="宋体" panose="02010600030101010101" pitchFamily="2" charset="-122"/>
                <a:sym typeface="Calibri" panose="020F0502020204030204" pitchFamily="34" charset="0"/>
              </a:defRPr>
            </a:lvl1pPr>
            <a:lvl2pPr marL="914400" indent="-9144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2pPr>
            <a:lvl3pPr marL="1143000" indent="-9144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3pPr>
            <a:lvl4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4pPr>
            <a:lvl5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5pPr>
            <a:lvl6pPr marL="13716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6pPr>
            <a:lvl7pPr marL="18288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7pPr>
            <a:lvl8pPr marL="22860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8pPr>
            <a:lvl9pPr marL="27432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9pPr>
          </a:lstStyle>
          <a:p>
            <a:pPr algn="ctr"/>
            <a:endParaRPr lang="zh-CN" altLang="en-US" sz="3200" dirty="0">
              <a:solidFill>
                <a:schemeClr val="bg1"/>
              </a:solidFill>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372" y="695892"/>
            <a:ext cx="6524173" cy="6355291"/>
          </a:xfrm>
          <a:prstGeom prst="rect">
            <a:avLst/>
          </a:prstGeom>
        </p:spPr>
      </p:pic>
      <p:sp>
        <p:nvSpPr>
          <p:cNvPr id="5" name="文本框 4"/>
          <p:cNvSpPr txBox="1"/>
          <p:nvPr/>
        </p:nvSpPr>
        <p:spPr>
          <a:xfrm>
            <a:off x="1004940" y="2762658"/>
            <a:ext cx="9944668" cy="2616101"/>
          </a:xfrm>
          <a:prstGeom prst="rect">
            <a:avLst/>
          </a:prstGeom>
          <a:noFill/>
        </p:spPr>
        <p:txBody>
          <a:bodyPr wrap="square" rtlCol="0">
            <a:spAutoFit/>
          </a:bodyPr>
          <a:lstStyle/>
          <a:p>
            <a:pPr algn="ctr"/>
            <a:r>
              <a:rPr lang="zh-CN" altLang="en-US" sz="4000" dirty="0" smtClean="0">
                <a:solidFill>
                  <a:schemeClr val="bg1"/>
                </a:solidFill>
                <a:latin typeface="微软雅黑" panose="020B0503020204020204" pitchFamily="34" charset="-122"/>
                <a:ea typeface="微软雅黑" panose="020B0503020204020204" pitchFamily="34" charset="-122"/>
                <a:cs typeface="+mn-ea"/>
                <a:sym typeface="+mn-lt"/>
              </a:rPr>
              <a:t>感谢您的观看</a:t>
            </a:r>
            <a:endParaRPr lang="en-US" altLang="zh-CN" sz="4000" dirty="0" smtClean="0">
              <a:solidFill>
                <a:schemeClr val="bg1"/>
              </a:solidFill>
              <a:latin typeface="微软雅黑" panose="020B0503020204020204" pitchFamily="34" charset="-122"/>
              <a:ea typeface="微软雅黑" panose="020B0503020204020204" pitchFamily="34" charset="-122"/>
              <a:cs typeface="+mn-ea"/>
              <a:sym typeface="+mn-lt"/>
            </a:endParaRPr>
          </a:p>
          <a:p>
            <a:pPr algn="ct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THANK YOU FOR YOUR WATCHING</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a:p>
            <a:pPr algn="ctr"/>
            <a:endParaRPr lang="en-US" altLang="zh-CN" sz="5400" dirty="0" smtClean="0">
              <a:solidFill>
                <a:schemeClr val="bg1"/>
              </a:solidFill>
              <a:cs typeface="+mn-ea"/>
              <a:sym typeface="+mn-lt"/>
            </a:endParaRPr>
          </a:p>
          <a:p>
            <a:pPr algn="ctr"/>
            <a:endParaRPr lang="zh-CN" altLang="en-US" sz="5400" dirty="0">
              <a:solidFill>
                <a:schemeClr val="bg1"/>
              </a:solidFill>
              <a:cs typeface="+mn-ea"/>
              <a:sym typeface="+mn-lt"/>
            </a:endParaRPr>
          </a:p>
        </p:txBody>
      </p:sp>
    </p:spTree>
    <p:extLst>
      <p:ext uri="{BB962C8B-B14F-4D97-AF65-F5344CB8AC3E}">
        <p14:creationId xmlns:p14="http://schemas.microsoft.com/office/powerpoint/2010/main" val="25987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2000"/>
                                        <p:tgtEl>
                                          <p:spTgt spid="4"/>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050" y="6330950"/>
            <a:ext cx="55514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2"/>
          <p:cNvSpPr txBox="1">
            <a:spLocks/>
          </p:cNvSpPr>
          <p:nvPr/>
        </p:nvSpPr>
        <p:spPr>
          <a:xfrm>
            <a:off x="579778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公司简介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文本占位符 13"/>
          <p:cNvSpPr txBox="1">
            <a:spLocks/>
          </p:cNvSpPr>
          <p:nvPr/>
        </p:nvSpPr>
        <p:spPr>
          <a:xfrm>
            <a:off x="783329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经营范围</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 name="文本占位符 14"/>
          <p:cNvSpPr txBox="1">
            <a:spLocks/>
          </p:cNvSpPr>
          <p:nvPr/>
        </p:nvSpPr>
        <p:spPr>
          <a:xfrm>
            <a:off x="579778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团队介绍</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文本占位符 15"/>
          <p:cNvSpPr txBox="1">
            <a:spLocks/>
          </p:cNvSpPr>
          <p:nvPr/>
        </p:nvSpPr>
        <p:spPr>
          <a:xfrm>
            <a:off x="783329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企业荣誉</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文本占位符 16"/>
          <p:cNvSpPr txBox="1">
            <a:spLocks/>
          </p:cNvSpPr>
          <p:nvPr/>
        </p:nvSpPr>
        <p:spPr>
          <a:xfrm>
            <a:off x="6450807" y="2507639"/>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cs typeface="+mn-ea"/>
                <a:sym typeface="+mn-lt"/>
              </a:rPr>
              <a:t>关于我们</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5" name="文本占位符 17"/>
          <p:cNvSpPr txBox="1">
            <a:spLocks/>
          </p:cNvSpPr>
          <p:nvPr/>
        </p:nvSpPr>
        <p:spPr>
          <a:xfrm>
            <a:off x="6440488" y="2932371"/>
            <a:ext cx="254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smtClean="0">
                <a:latin typeface="微软雅黑" panose="020B0503020204020204" pitchFamily="34" charset="-122"/>
                <a:ea typeface="微软雅黑" panose="020B0503020204020204" pitchFamily="34" charset="-122"/>
                <a:cs typeface="+mn-ea"/>
                <a:sym typeface="+mn-lt"/>
              </a:rPr>
              <a:t>ABOUT US</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6" name="标题 1"/>
          <p:cNvSpPr txBox="1">
            <a:spLocks/>
          </p:cNvSpPr>
          <p:nvPr/>
        </p:nvSpPr>
        <p:spPr bwMode="auto">
          <a:xfrm>
            <a:off x="0" y="592428"/>
            <a:ext cx="12192000" cy="5738522"/>
          </a:xfrm>
          <a:prstGeom prst="rect">
            <a:avLst/>
          </a:prstGeom>
          <a:solidFill>
            <a:srgbClr val="C8A063">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cs typeface="宋体" panose="02010600030101010101" pitchFamily="2" charset="-122"/>
                <a:sym typeface="Calibri" panose="020F0502020204030204" pitchFamily="34" charset="0"/>
              </a:defRPr>
            </a:lvl1pPr>
            <a:lvl2pPr marL="914400" indent="-9144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2pPr>
            <a:lvl3pPr marL="1143000" indent="-9144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3pPr>
            <a:lvl4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4pPr>
            <a:lvl5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5pPr>
            <a:lvl6pPr marL="13716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6pPr>
            <a:lvl7pPr marL="18288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7pPr>
            <a:lvl8pPr marL="22860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8pPr>
            <a:lvl9pPr marL="27432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9pPr>
          </a:lstStyle>
          <a:p>
            <a:pPr algn="ctr">
              <a:lnSpc>
                <a:spcPct val="100000"/>
              </a:lnSpc>
              <a:spcBef>
                <a:spcPct val="0"/>
              </a:spcBef>
              <a:spcAft>
                <a:spcPts val="1200"/>
              </a:spcAft>
              <a:buFontTx/>
              <a:buNone/>
            </a:pPr>
            <a:endParaRPr lang="en-US" altLang="zh-CN"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p:txBody>
      </p:sp>
      <p:sp>
        <p:nvSpPr>
          <p:cNvPr id="27" name="文本占位符 12"/>
          <p:cNvSpPr txBox="1">
            <a:spLocks/>
          </p:cNvSpPr>
          <p:nvPr/>
        </p:nvSpPr>
        <p:spPr>
          <a:xfrm>
            <a:off x="595018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公司简介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文本占位符 13"/>
          <p:cNvSpPr txBox="1">
            <a:spLocks/>
          </p:cNvSpPr>
          <p:nvPr/>
        </p:nvSpPr>
        <p:spPr>
          <a:xfrm>
            <a:off x="798569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800" dirty="0">
                <a:solidFill>
                  <a:srgbClr val="FFFFFF"/>
                </a:solidFill>
                <a:latin typeface="微软雅黑" panose="020B0503020204020204" pitchFamily="34" charset="-122"/>
                <a:ea typeface="微软雅黑" panose="020B0503020204020204" pitchFamily="34" charset="-122"/>
              </a:rPr>
              <a:t>团队介绍</a:t>
            </a:r>
          </a:p>
        </p:txBody>
      </p:sp>
      <p:sp>
        <p:nvSpPr>
          <p:cNvPr id="31" name="文本占位符 16"/>
          <p:cNvSpPr txBox="1">
            <a:spLocks/>
          </p:cNvSpPr>
          <p:nvPr/>
        </p:nvSpPr>
        <p:spPr>
          <a:xfrm>
            <a:off x="6603207" y="2518375"/>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cs typeface="+mn-ea"/>
                <a:sym typeface="+mn-lt"/>
              </a:rPr>
              <a:t>关于我们</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32" name="文本占位符 17"/>
          <p:cNvSpPr txBox="1">
            <a:spLocks/>
          </p:cNvSpPr>
          <p:nvPr/>
        </p:nvSpPr>
        <p:spPr>
          <a:xfrm>
            <a:off x="6592888" y="2943107"/>
            <a:ext cx="254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latin typeface="微软雅黑" panose="020B0503020204020204" pitchFamily="34" charset="-122"/>
                <a:ea typeface="微软雅黑" panose="020B0503020204020204" pitchFamily="34" charset="-122"/>
                <a:cs typeface="+mn-ea"/>
                <a:sym typeface="+mn-lt"/>
              </a:rPr>
              <a:t>ABOUT</a:t>
            </a:r>
            <a:r>
              <a:rPr lang="en-US" altLang="zh-CN" sz="2800" dirty="0" smtClean="0">
                <a:latin typeface="微软雅黑" panose="020B0503020204020204" pitchFamily="34" charset="-122"/>
                <a:ea typeface="微软雅黑" panose="020B0503020204020204" pitchFamily="34" charset="-122"/>
                <a:cs typeface="+mn-ea"/>
                <a:sym typeface="+mn-lt"/>
              </a:rPr>
              <a:t> US</a:t>
            </a:r>
            <a:endParaRPr lang="zh-CN" altLang="en-US" sz="2800" dirty="0">
              <a:latin typeface="微软雅黑" panose="020B0503020204020204" pitchFamily="34" charset="-122"/>
              <a:ea typeface="微软雅黑" panose="020B0503020204020204" pitchFamily="34" charset="-122"/>
              <a:cs typeface="+mn-ea"/>
              <a:sym typeface="+mn-lt"/>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124717" y="1155657"/>
            <a:ext cx="2326741" cy="2788956"/>
          </a:xfrm>
          <a:prstGeom prst="rect">
            <a:avLst/>
          </a:prstGeom>
        </p:spPr>
      </p:pic>
    </p:spTree>
    <p:extLst>
      <p:ext uri="{BB962C8B-B14F-4D97-AF65-F5344CB8AC3E}">
        <p14:creationId xmlns:p14="http://schemas.microsoft.com/office/powerpoint/2010/main" val="90769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p:nvPr/>
        </p:nvSpPr>
        <p:spPr>
          <a:xfrm>
            <a:off x="337385" y="574005"/>
            <a:ext cx="11624806" cy="386196"/>
          </a:xfrm>
          <a:prstGeom prst="rect">
            <a:avLst/>
          </a:prstGeom>
        </p:spPr>
        <p:txBody>
          <a:bodyPr wrap="square">
            <a:spAutoFit/>
          </a:bodyPr>
          <a:lstStyle/>
          <a:p>
            <a:pPr>
              <a:lnSpc>
                <a:spcPct val="115000"/>
              </a:lnSpc>
              <a:spcBef>
                <a:spcPts val="2400"/>
              </a:spcBef>
              <a:spcAft>
                <a:spcPts val="0"/>
              </a:spcAft>
            </a:pPr>
            <a:r>
              <a:rPr lang="zh-CN" altLang="en-US" b="1" dirty="0" smtClean="0">
                <a:solidFill>
                  <a:srgbClr val="A4793A"/>
                </a:solidFill>
                <a:latin typeface="微软雅黑" panose="020B0503020204020204" pitchFamily="34" charset="-122"/>
                <a:ea typeface="微软雅黑" panose="020B0503020204020204" pitchFamily="34" charset="-122"/>
              </a:rPr>
              <a:t>公司介绍</a:t>
            </a:r>
            <a:endParaRPr lang="en-US" altLang="zh-CN" b="1" dirty="0">
              <a:solidFill>
                <a:srgbClr val="A4793A"/>
              </a:solidFill>
              <a:latin typeface="微软雅黑" panose="020B0503020204020204" pitchFamily="34" charset="-122"/>
              <a:ea typeface="微软雅黑" panose="020B0503020204020204" pitchFamily="34" charset="-122"/>
            </a:endParaRPr>
          </a:p>
        </p:txBody>
      </p:sp>
      <p:sp>
        <p:nvSpPr>
          <p:cNvPr id="2" name="Rectangle 1"/>
          <p:cNvSpPr/>
          <p:nvPr/>
        </p:nvSpPr>
        <p:spPr>
          <a:xfrm>
            <a:off x="6149788" y="1536077"/>
            <a:ext cx="5559380" cy="4293483"/>
          </a:xfrm>
          <a:prstGeom prst="rect">
            <a:avLst/>
          </a:prstGeom>
        </p:spPr>
        <p:txBody>
          <a:bodyPr wrap="square">
            <a:spAutoFit/>
          </a:bodyPr>
          <a:lstStyle/>
          <a:p>
            <a:pPr algn="just">
              <a:lnSpc>
                <a:spcPct val="150000"/>
              </a:lnSpc>
              <a:spcAft>
                <a:spcPts val="0"/>
              </a:spcAft>
            </a:pP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高登世德是一个基于金融大数据与互联网技术</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，专业</a:t>
            </a: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提供资产证券化信息系统服务，解决国内目前证券化信息技术无法满足海量资产、复杂结构证券化产品的管理、建模、分析、商务智能等真正</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需求</a:t>
            </a: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的专业金融科技与财务顾问公司</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Aft>
                <a:spcPts val="0"/>
              </a:spcAft>
            </a:pPr>
            <a:endPar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Aft>
                <a:spcPts val="0"/>
              </a:spcAft>
            </a:pP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在过去一年里，高登世德先后推出可覆盖资产证券化全生命周期的信息系统和现金流设计工具，并在证券化市场生态链中赢得了包括银行、券商、基金和评级公司在内的多家传统性金融机构客户和市场的高度认可</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Aft>
                <a:spcPts val="0"/>
              </a:spcAft>
            </a:pPr>
            <a:endParaRPr lang="en-US" altLang="zh-CN"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spcAft>
                <a:spcPts val="0"/>
              </a:spcAft>
            </a:pP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是</a:t>
            </a: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国内唯一</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拥有</a:t>
            </a:r>
            <a:r>
              <a:rPr lang="zh-CN" altLang="en-US"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自主知识产权的，覆盖资产证券化产品全生命周期的解决方案提供商。 </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2016</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年</a:t>
            </a:r>
            <a:r>
              <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9</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月，高登世德帮助京东金融推出国内首个</a:t>
            </a:r>
            <a:r>
              <a:rPr lang="en-US" altLang="zh-CN"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ABS</a:t>
            </a:r>
            <a:r>
              <a:rPr lang="zh-CN" altLang="en-US" sz="14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云平台。</a:t>
            </a:r>
            <a:endParaRPr lang="zh-CN" altLang="zh-CN" sz="14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12" y="2170275"/>
            <a:ext cx="5377938" cy="3025089"/>
          </a:xfrm>
          <a:prstGeom prst="rect">
            <a:avLst/>
          </a:prstGeom>
        </p:spPr>
      </p:pic>
    </p:spTree>
    <p:extLst>
      <p:ext uri="{BB962C8B-B14F-4D97-AF65-F5344CB8AC3E}">
        <p14:creationId xmlns:p14="http://schemas.microsoft.com/office/powerpoint/2010/main" val="123472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p:nvPr/>
        </p:nvSpPr>
        <p:spPr>
          <a:xfrm>
            <a:off x="337385" y="574005"/>
            <a:ext cx="11624806" cy="386196"/>
          </a:xfrm>
          <a:prstGeom prst="rect">
            <a:avLst/>
          </a:prstGeom>
        </p:spPr>
        <p:txBody>
          <a:bodyPr wrap="square">
            <a:spAutoFit/>
          </a:bodyPr>
          <a:lstStyle/>
          <a:p>
            <a:pPr>
              <a:lnSpc>
                <a:spcPct val="115000"/>
              </a:lnSpc>
              <a:spcBef>
                <a:spcPts val="2400"/>
              </a:spcBef>
              <a:spcAft>
                <a:spcPts val="0"/>
              </a:spcAft>
            </a:pPr>
            <a:r>
              <a:rPr lang="zh-CN" altLang="en-US" b="1" dirty="0">
                <a:solidFill>
                  <a:srgbClr val="A4793A"/>
                </a:solidFill>
                <a:latin typeface="微软雅黑" panose="020B0503020204020204" pitchFamily="34" charset="-122"/>
                <a:ea typeface="微软雅黑" panose="020B0503020204020204" pitchFamily="34" charset="-122"/>
              </a:rPr>
              <a:t>团队</a:t>
            </a:r>
            <a:r>
              <a:rPr lang="zh-CN" altLang="en-US" b="1" dirty="0" smtClean="0">
                <a:solidFill>
                  <a:srgbClr val="A4793A"/>
                </a:solidFill>
                <a:latin typeface="微软雅黑" panose="020B0503020204020204" pitchFamily="34" charset="-122"/>
                <a:ea typeface="微软雅黑" panose="020B0503020204020204" pitchFamily="34" charset="-122"/>
              </a:rPr>
              <a:t>介绍</a:t>
            </a:r>
            <a:endParaRPr lang="en-US" altLang="zh-CN" b="1" dirty="0">
              <a:solidFill>
                <a:srgbClr val="A4793A"/>
              </a:solidFill>
              <a:latin typeface="微软雅黑" panose="020B0503020204020204" pitchFamily="34" charset="-122"/>
              <a:ea typeface="微软雅黑" panose="020B0503020204020204" pitchFamily="34" charset="-122"/>
            </a:endParaRPr>
          </a:p>
        </p:txBody>
      </p:sp>
      <p:sp>
        <p:nvSpPr>
          <p:cNvPr id="5" name="矩形 4"/>
          <p:cNvSpPr/>
          <p:nvPr/>
        </p:nvSpPr>
        <p:spPr>
          <a:xfrm>
            <a:off x="550752" y="2279291"/>
            <a:ext cx="1385537" cy="1385537"/>
          </a:xfrm>
          <a:prstGeom prst="rect">
            <a:avLst/>
          </a:prstGeom>
          <a:solidFill>
            <a:srgbClr val="D7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专业</a:t>
            </a:r>
            <a:endParaRPr lang="en-US" altLang="zh-CN" sz="4000" dirty="0" smtClean="0">
              <a:latin typeface="微软雅黑" panose="020B0503020204020204" pitchFamily="34" charset="-122"/>
              <a:ea typeface="微软雅黑" panose="020B0503020204020204" pitchFamily="34" charset="-122"/>
            </a:endParaRPr>
          </a:p>
          <a:p>
            <a:pPr algn="ctr"/>
            <a:r>
              <a:rPr lang="en-US" altLang="zh-CN" sz="1400" dirty="0" smtClean="0">
                <a:latin typeface="微软雅黑" panose="020B0503020204020204" pitchFamily="34" charset="-122"/>
                <a:ea typeface="微软雅黑" panose="020B0503020204020204" pitchFamily="34" charset="-122"/>
              </a:rPr>
              <a:t>PROFESSION</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4940710" y="2279291"/>
            <a:ext cx="1385537" cy="13855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激情</a:t>
            </a:r>
            <a:r>
              <a:rPr lang="en-US" altLang="zh-CN" sz="1400" dirty="0" smtClean="0">
                <a:latin typeface="微软雅黑" panose="020B0503020204020204" pitchFamily="34" charset="-122"/>
                <a:ea typeface="微软雅黑" panose="020B0503020204020204" pitchFamily="34" charset="-122"/>
              </a:rPr>
              <a:t>ENTHUSIASM</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2014071" y="2279291"/>
            <a:ext cx="1385537" cy="138553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latin typeface="微软雅黑" panose="020B0503020204020204" pitchFamily="34" charset="-122"/>
                <a:ea typeface="微软雅黑" panose="020B0503020204020204" pitchFamily="34" charset="-122"/>
              </a:rPr>
              <a:t>执行</a:t>
            </a:r>
            <a:r>
              <a:rPr lang="en-US" altLang="zh-CN" sz="1400" dirty="0" smtClean="0">
                <a:latin typeface="微软雅黑" panose="020B0503020204020204" pitchFamily="34" charset="-122"/>
                <a:ea typeface="微软雅黑" panose="020B0503020204020204" pitchFamily="34" charset="-122"/>
              </a:rPr>
              <a:t>ACTION</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3477390" y="2279291"/>
            <a:ext cx="1385537" cy="1385537"/>
          </a:xfrm>
          <a:prstGeom prst="rect">
            <a:avLst/>
          </a:prstGeom>
          <a:solidFill>
            <a:srgbClr val="D7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梦想</a:t>
            </a:r>
            <a:endParaRPr lang="en-US" altLang="zh-CN" sz="4000" dirty="0">
              <a:latin typeface="微软雅黑" panose="020B0503020204020204" pitchFamily="34" charset="-122"/>
              <a:ea typeface="微软雅黑" panose="020B0503020204020204" pitchFamily="34" charset="-122"/>
            </a:endParaRPr>
          </a:p>
          <a:p>
            <a:pPr algn="ctr"/>
            <a:r>
              <a:rPr lang="en-US" altLang="zh-CN" sz="1400" dirty="0" smtClean="0">
                <a:latin typeface="微软雅黑" panose="020B0503020204020204" pitchFamily="34" charset="-122"/>
                <a:ea typeface="微软雅黑" panose="020B0503020204020204" pitchFamily="34" charset="-122"/>
              </a:rPr>
              <a:t>DREAM</a:t>
            </a:r>
            <a:endParaRPr lang="zh-CN" altLang="en-US" dirty="0"/>
          </a:p>
        </p:txBody>
      </p:sp>
      <p:sp>
        <p:nvSpPr>
          <p:cNvPr id="9" name="文本框 8"/>
          <p:cNvSpPr txBox="1"/>
          <p:nvPr/>
        </p:nvSpPr>
        <p:spPr>
          <a:xfrm>
            <a:off x="624789" y="3948922"/>
            <a:ext cx="5775495" cy="1323439"/>
          </a:xfrm>
          <a:prstGeom prst="rect">
            <a:avLst/>
          </a:prstGeom>
          <a:noFill/>
        </p:spPr>
        <p:txBody>
          <a:bodyPr wrap="square" rtlCol="0">
            <a:spAutoFit/>
          </a:bodyPr>
          <a:lstStyle/>
          <a:p>
            <a:pPr>
              <a:lnSpc>
                <a:spcPct val="125000"/>
              </a:lnSpc>
              <a:spcAft>
                <a:spcPts val="600"/>
              </a:spcAft>
            </a:pPr>
            <a:r>
              <a:rPr lang="en-US" altLang="zh-CN" sz="1600" kern="100" dirty="0" err="1">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Winterfell</a:t>
            </a:r>
            <a:r>
              <a:rPr lang="zh-CN" altLang="en-US" sz="16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团队由七人</a:t>
            </a:r>
            <a:r>
              <a:rPr lang="zh-CN" altLang="en-US" sz="1600"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组成，成员包括资深开发，需求分析专员，金融精英。有较长时间的合作经历，曾共同完成多项任务。本次项目中团队分为三个小组，即需求小组，资产设计小组，开发小组。</a:t>
            </a:r>
            <a:endParaRPr lang="zh-CN" altLang="en-US" sz="1600"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00284" y="2279291"/>
            <a:ext cx="5235678" cy="3274366"/>
          </a:xfrm>
          <a:prstGeom prst="rect">
            <a:avLst/>
          </a:prstGeom>
        </p:spPr>
      </p:pic>
    </p:spTree>
    <p:extLst>
      <p:ext uri="{BB962C8B-B14F-4D97-AF65-F5344CB8AC3E}">
        <p14:creationId xmlns:p14="http://schemas.microsoft.com/office/powerpoint/2010/main" val="114609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ppt_x</p:attrName>
                                        </p:attrNameLst>
                                      </p:cBhvr>
                                      <p:tavLst>
                                        <p:tav tm="0">
                                          <p:val>
                                            <p:fltVal val="0.5"/>
                                          </p:val>
                                        </p:tav>
                                        <p:tav tm="100000">
                                          <p:val>
                                            <p:strVal val="#ppt_x"/>
                                          </p:val>
                                        </p:tav>
                                      </p:tavLst>
                                    </p:anim>
                                    <p:anim calcmode="lin" valueType="num">
                                      <p:cBhvr>
                                        <p:cTn id="16" dur="500" fill="hold"/>
                                        <p:tgtEl>
                                          <p:spTgt spid="7"/>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 calcmode="lin" valueType="num">
                                      <p:cBhvr>
                                        <p:cTn id="21" dur="500" fill="hold"/>
                                        <p:tgtEl>
                                          <p:spTgt spid="8"/>
                                        </p:tgtEl>
                                        <p:attrNameLst>
                                          <p:attrName>ppt_x</p:attrName>
                                        </p:attrNameLst>
                                      </p:cBhvr>
                                      <p:tavLst>
                                        <p:tav tm="0">
                                          <p:val>
                                            <p:fltVal val="0.5"/>
                                          </p:val>
                                        </p:tav>
                                        <p:tav tm="100000">
                                          <p:val>
                                            <p:strVal val="#ppt_x"/>
                                          </p:val>
                                        </p:tav>
                                      </p:tavLst>
                                    </p:anim>
                                    <p:anim calcmode="lin" valueType="num">
                                      <p:cBhvr>
                                        <p:cTn id="22" dur="500" fill="hold"/>
                                        <p:tgtEl>
                                          <p:spTgt spid="8"/>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75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ppt_x</p:attrName>
                                        </p:attrNameLst>
                                      </p:cBhvr>
                                      <p:tavLst>
                                        <p:tav tm="0">
                                          <p:val>
                                            <p:fltVal val="0.5"/>
                                          </p:val>
                                        </p:tav>
                                        <p:tav tm="100000">
                                          <p:val>
                                            <p:strVal val="#ppt_x"/>
                                          </p:val>
                                        </p:tav>
                                      </p:tavLst>
                                    </p:anim>
                                    <p:anim calcmode="lin" valueType="num">
                                      <p:cBhvr>
                                        <p:cTn id="28" dur="500" fill="hold"/>
                                        <p:tgtEl>
                                          <p:spTgt spid="6"/>
                                        </p:tgtEl>
                                        <p:attrNameLst>
                                          <p:attrName>ppt_y</p:attrName>
                                        </p:attrNameLst>
                                      </p:cBhvr>
                                      <p:tavLst>
                                        <p:tav tm="0">
                                          <p:val>
                                            <p:fltVal val="0.5"/>
                                          </p:val>
                                        </p:tav>
                                        <p:tav tm="100000">
                                          <p:val>
                                            <p:strVal val="#ppt_y"/>
                                          </p:val>
                                        </p:tav>
                                      </p:tavLst>
                                    </p:anim>
                                  </p:childTnLst>
                                </p:cTn>
                              </p:par>
                            </p:childTnLst>
                          </p:cTn>
                        </p:par>
                        <p:par>
                          <p:cTn id="29" fill="hold">
                            <p:stCondLst>
                              <p:cond delay="1250"/>
                            </p:stCondLst>
                            <p:childTnLst>
                              <p:par>
                                <p:cTn id="30" presetID="10" presetClass="entr" presetSubtype="0" fill="hold" grpId="0" nodeType="afterEffect">
                                  <p:stCondLst>
                                    <p:cond delay="0"/>
                                  </p:stCondLst>
                                  <p:iterate type="lt">
                                    <p:tmPct val="3000"/>
                                  </p:iterate>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3115"/>
                            </p:stCondLst>
                            <p:childTnLst>
                              <p:par>
                                <p:cTn id="34" presetID="23" presetClass="entr" presetSubtype="52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1050" y="6330950"/>
            <a:ext cx="55514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2"/>
          <p:cNvSpPr txBox="1">
            <a:spLocks/>
          </p:cNvSpPr>
          <p:nvPr/>
        </p:nvSpPr>
        <p:spPr>
          <a:xfrm>
            <a:off x="579778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公司简介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文本占位符 13"/>
          <p:cNvSpPr txBox="1">
            <a:spLocks/>
          </p:cNvSpPr>
          <p:nvPr/>
        </p:nvSpPr>
        <p:spPr>
          <a:xfrm>
            <a:off x="7833294" y="36875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经营范围</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 name="文本占位符 14"/>
          <p:cNvSpPr txBox="1">
            <a:spLocks/>
          </p:cNvSpPr>
          <p:nvPr/>
        </p:nvSpPr>
        <p:spPr>
          <a:xfrm>
            <a:off x="579778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团队介绍</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文本占位符 15"/>
          <p:cNvSpPr txBox="1">
            <a:spLocks/>
          </p:cNvSpPr>
          <p:nvPr/>
        </p:nvSpPr>
        <p:spPr>
          <a:xfrm>
            <a:off x="7833294" y="43233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企业荣誉</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文本占位符 16"/>
          <p:cNvSpPr txBox="1">
            <a:spLocks/>
          </p:cNvSpPr>
          <p:nvPr/>
        </p:nvSpPr>
        <p:spPr>
          <a:xfrm>
            <a:off x="6450807" y="2507639"/>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smtClean="0">
                <a:latin typeface="微软雅黑" panose="020B0503020204020204" pitchFamily="34" charset="-122"/>
                <a:ea typeface="微软雅黑" panose="020B0503020204020204" pitchFamily="34" charset="-122"/>
                <a:cs typeface="+mn-ea"/>
                <a:sym typeface="+mn-lt"/>
              </a:rPr>
              <a:t>关于我们</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5" name="文本占位符 17"/>
          <p:cNvSpPr txBox="1">
            <a:spLocks/>
          </p:cNvSpPr>
          <p:nvPr/>
        </p:nvSpPr>
        <p:spPr>
          <a:xfrm>
            <a:off x="6440488" y="2932371"/>
            <a:ext cx="254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smtClean="0">
                <a:latin typeface="微软雅黑" panose="020B0503020204020204" pitchFamily="34" charset="-122"/>
                <a:ea typeface="微软雅黑" panose="020B0503020204020204" pitchFamily="34" charset="-122"/>
                <a:cs typeface="+mn-ea"/>
                <a:sym typeface="+mn-lt"/>
              </a:rPr>
              <a:t>ABOUT US</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26" name="标题 1"/>
          <p:cNvSpPr txBox="1">
            <a:spLocks/>
          </p:cNvSpPr>
          <p:nvPr/>
        </p:nvSpPr>
        <p:spPr bwMode="auto">
          <a:xfrm>
            <a:off x="0" y="592428"/>
            <a:ext cx="12192000" cy="5738522"/>
          </a:xfrm>
          <a:prstGeom prst="rect">
            <a:avLst/>
          </a:prstGeom>
          <a:solidFill>
            <a:srgbClr val="C8A063">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cs typeface="宋体" panose="02010600030101010101" pitchFamily="2" charset="-122"/>
                <a:sym typeface="Calibri" panose="020F0502020204030204" pitchFamily="34" charset="0"/>
              </a:defRPr>
            </a:lvl1pPr>
            <a:lvl2pPr marL="914400" indent="-9144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2pPr>
            <a:lvl3pPr marL="1143000" indent="-9144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3pPr>
            <a:lvl4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4pPr>
            <a:lvl5pPr marL="914400" indent="-9144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5pPr>
            <a:lvl6pPr marL="13716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6pPr>
            <a:lvl7pPr marL="18288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7pPr>
            <a:lvl8pPr marL="22860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8pPr>
            <a:lvl9pPr marL="2743200" indent="-9144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cs typeface="宋体" panose="02010600030101010101" pitchFamily="2" charset="-122"/>
                <a:sym typeface="Calibri" panose="020F0502020204030204" pitchFamily="34" charset="0"/>
              </a:defRPr>
            </a:lvl9pPr>
          </a:lstStyle>
          <a:p>
            <a:pPr algn="ctr">
              <a:lnSpc>
                <a:spcPct val="100000"/>
              </a:lnSpc>
              <a:spcBef>
                <a:spcPct val="0"/>
              </a:spcBef>
              <a:spcAft>
                <a:spcPts val="1200"/>
              </a:spcAft>
              <a:buFontTx/>
              <a:buNone/>
            </a:pPr>
            <a:endParaRPr lang="en-US" altLang="zh-CN"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Calibri Light" panose="020F0302020204030204" pitchFamily="34" charset="0"/>
            </a:endParaRPr>
          </a:p>
        </p:txBody>
      </p:sp>
      <p:sp>
        <p:nvSpPr>
          <p:cNvPr id="27" name="文本占位符 12"/>
          <p:cNvSpPr txBox="1">
            <a:spLocks/>
          </p:cNvSpPr>
          <p:nvPr/>
        </p:nvSpPr>
        <p:spPr>
          <a:xfrm>
            <a:off x="595018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设计理念</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文本占位符 13"/>
          <p:cNvSpPr txBox="1">
            <a:spLocks/>
          </p:cNvSpPr>
          <p:nvPr/>
        </p:nvSpPr>
        <p:spPr>
          <a:xfrm>
            <a:off x="7985694" y="3839989"/>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功能一览</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文本占位符 14"/>
          <p:cNvSpPr txBox="1">
            <a:spLocks/>
          </p:cNvSpPr>
          <p:nvPr/>
        </p:nvSpPr>
        <p:spPr>
          <a:xfrm>
            <a:off x="5950184" y="44757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产品优势</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文本占位符 15"/>
          <p:cNvSpPr txBox="1">
            <a:spLocks/>
          </p:cNvSpPr>
          <p:nvPr/>
        </p:nvSpPr>
        <p:spPr>
          <a:xfrm>
            <a:off x="7985694" y="4475776"/>
            <a:ext cx="1800000"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sz="2800" dirty="0" smtClean="0">
                <a:solidFill>
                  <a:srgbClr val="FFFFFF"/>
                </a:solidFill>
                <a:latin typeface="微软雅黑" panose="020B0503020204020204" pitchFamily="34" charset="-122"/>
                <a:ea typeface="微软雅黑" panose="020B0503020204020204" pitchFamily="34" charset="-122"/>
              </a:rPr>
              <a:t>未来设想</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1" name="文本占位符 16"/>
          <p:cNvSpPr txBox="1">
            <a:spLocks/>
          </p:cNvSpPr>
          <p:nvPr/>
        </p:nvSpPr>
        <p:spPr>
          <a:xfrm>
            <a:off x="6603207" y="2518375"/>
            <a:ext cx="2519362" cy="480131"/>
          </a:xfrm>
          <a:prstGeom prst="rect">
            <a:avLst/>
          </a:prstGeom>
        </p:spPr>
        <p:txBody>
          <a:bodyPr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cs typeface="+mn-ea"/>
                <a:sym typeface="+mn-lt"/>
              </a:rPr>
              <a:t>产品设计</a:t>
            </a:r>
            <a:endParaRPr lang="zh-CN" altLang="en-US" sz="2800" dirty="0">
              <a:latin typeface="微软雅黑" panose="020B0503020204020204" pitchFamily="34" charset="-122"/>
              <a:ea typeface="微软雅黑" panose="020B0503020204020204" pitchFamily="34" charset="-122"/>
              <a:cs typeface="+mn-ea"/>
              <a:sym typeface="+mn-lt"/>
            </a:endParaRPr>
          </a:p>
        </p:txBody>
      </p:sp>
      <p:sp>
        <p:nvSpPr>
          <p:cNvPr id="32" name="文本占位符 17"/>
          <p:cNvSpPr txBox="1">
            <a:spLocks/>
          </p:cNvSpPr>
          <p:nvPr/>
        </p:nvSpPr>
        <p:spPr>
          <a:xfrm>
            <a:off x="6592888" y="2998506"/>
            <a:ext cx="3040406" cy="369332"/>
          </a:xfrm>
          <a:prstGeom prst="rect">
            <a:avLst/>
          </a:prstGeom>
        </p:spPr>
        <p:txBody>
          <a:bodyPr wrap="square" anchor="ctr"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cs typeface="+mn-ea"/>
                <a:sym typeface="+mn-lt"/>
              </a:rPr>
              <a:t>PRODUCT&amp;SERVICES</a:t>
            </a:r>
            <a:endParaRPr lang="zh-CN" altLang="en-US" sz="2000" dirty="0">
              <a:latin typeface="微软雅黑" panose="020B0503020204020204" pitchFamily="34" charset="-122"/>
              <a:ea typeface="微软雅黑" panose="020B0503020204020204" pitchFamily="34" charset="-122"/>
              <a:cs typeface="+mn-ea"/>
              <a:sym typeface="+mn-lt"/>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124717" y="1155657"/>
            <a:ext cx="2326741" cy="2788956"/>
          </a:xfrm>
          <a:prstGeom prst="rect">
            <a:avLst/>
          </a:prstGeom>
        </p:spPr>
      </p:pic>
    </p:spTree>
    <p:extLst>
      <p:ext uri="{BB962C8B-B14F-4D97-AF65-F5344CB8AC3E}">
        <p14:creationId xmlns:p14="http://schemas.microsoft.com/office/powerpoint/2010/main" val="195131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337385" y="574005"/>
            <a:ext cx="11624806" cy="410882"/>
          </a:xfrm>
          <a:prstGeom prst="rect">
            <a:avLst/>
          </a:prstGeom>
        </p:spPr>
        <p:txBody>
          <a:bodyPr wrap="square">
            <a:spAutoFit/>
          </a:bodyPr>
          <a:lstStyle/>
          <a:p>
            <a:pPr>
              <a:lnSpc>
                <a:spcPct val="115000"/>
              </a:lnSpc>
              <a:spcBef>
                <a:spcPts val="2400"/>
              </a:spcBef>
              <a:spcAft>
                <a:spcPts val="0"/>
              </a:spcAft>
            </a:pPr>
            <a:r>
              <a:rPr lang="zh-CN" altLang="en-US" b="1" dirty="0" smtClean="0">
                <a:solidFill>
                  <a:srgbClr val="C8A063"/>
                </a:solidFill>
                <a:latin typeface="微软雅黑" panose="020B0503020204020204" pitchFamily="34" charset="-122"/>
                <a:ea typeface="微软雅黑" panose="020B0503020204020204" pitchFamily="34" charset="-122"/>
              </a:rPr>
              <a:t>专注于平衡现金流（</a:t>
            </a:r>
            <a:r>
              <a:rPr lang="en-US" altLang="zh-CN" b="1" dirty="0" smtClean="0">
                <a:solidFill>
                  <a:srgbClr val="C8A063"/>
                </a:solidFill>
                <a:latin typeface="微软雅黑" panose="020B0503020204020204" pitchFamily="34" charset="-122"/>
                <a:ea typeface="微软雅黑" panose="020B0503020204020204" pitchFamily="34" charset="-122"/>
              </a:rPr>
              <a:t>Balanced Cash</a:t>
            </a:r>
            <a:r>
              <a:rPr lang="zh-CN" altLang="en-US" b="1" dirty="0" smtClean="0">
                <a:solidFill>
                  <a:srgbClr val="C8A063"/>
                </a:solidFill>
                <a:latin typeface="微软雅黑" panose="020B0503020204020204" pitchFamily="34" charset="-122"/>
                <a:ea typeface="微软雅黑" panose="020B0503020204020204" pitchFamily="34" charset="-122"/>
              </a:rPr>
              <a:t>）的系统服务</a:t>
            </a:r>
            <a:endParaRPr lang="en-US" altLang="zh-CN" b="1" dirty="0">
              <a:solidFill>
                <a:srgbClr val="C8A063"/>
              </a:solidFill>
              <a:latin typeface="微软雅黑" panose="020B0503020204020204" pitchFamily="34" charset="-122"/>
              <a:ea typeface="微软雅黑" panose="020B0503020204020204" pitchFamily="34" charset="-122"/>
            </a:endParaRPr>
          </a:p>
        </p:txBody>
      </p:sp>
      <p:grpSp>
        <p:nvGrpSpPr>
          <p:cNvPr id="16" name="组合 5"/>
          <p:cNvGrpSpPr/>
          <p:nvPr/>
        </p:nvGrpSpPr>
        <p:grpSpPr>
          <a:xfrm>
            <a:off x="-2320612" y="1278909"/>
            <a:ext cx="12875590" cy="5689600"/>
            <a:chOff x="-2334590" y="1498600"/>
            <a:chExt cx="12875590" cy="5689600"/>
          </a:xfrm>
        </p:grpSpPr>
        <p:sp>
          <p:nvSpPr>
            <p:cNvPr id="17" name="弧形 1"/>
            <p:cNvSpPr/>
            <p:nvPr/>
          </p:nvSpPr>
          <p:spPr>
            <a:xfrm rot="2261725">
              <a:off x="-2334590" y="1498600"/>
              <a:ext cx="4430090" cy="5689600"/>
            </a:xfrm>
            <a:prstGeom prst="arc">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nvGrpSpPr>
            <p:cNvPr id="18" name="组合 4"/>
            <p:cNvGrpSpPr/>
            <p:nvPr/>
          </p:nvGrpSpPr>
          <p:grpSpPr>
            <a:xfrm>
              <a:off x="1632712" y="2090166"/>
              <a:ext cx="8908288" cy="3440684"/>
              <a:chOff x="1632712" y="2090166"/>
              <a:chExt cx="8908288" cy="3440684"/>
            </a:xfrm>
          </p:grpSpPr>
          <p:sp>
            <p:nvSpPr>
              <p:cNvPr id="19" name="圆角矩形 10"/>
              <p:cNvSpPr/>
              <p:nvPr/>
            </p:nvSpPr>
            <p:spPr>
              <a:xfrm>
                <a:off x="2251011" y="2090166"/>
                <a:ext cx="7528691" cy="504000"/>
              </a:xfrm>
              <a:prstGeom prst="round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zh-CN" altLang="en-US" sz="1600" b="1" dirty="0" smtClean="0">
                    <a:solidFill>
                      <a:srgbClr val="C8A063"/>
                    </a:solidFill>
                    <a:latin typeface="微软雅黑" panose="020B0503020204020204" pitchFamily="34" charset="-122"/>
                    <a:ea typeface="微软雅黑" panose="020B0503020204020204" pitchFamily="34" charset="-122"/>
                  </a:rPr>
                  <a:t>基础功能：</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多笔资</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产现金流的拆分</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和归集</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，显示资产</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池净现金</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流状况。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椭圆 2"/>
              <p:cNvSpPr>
                <a:spLocks noChangeAspect="1"/>
              </p:cNvSpPr>
              <p:nvPr/>
            </p:nvSpPr>
            <p:spPr>
              <a:xfrm>
                <a:off x="1632712" y="2090166"/>
                <a:ext cx="504000" cy="504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lumMod val="50000"/>
                      </a:schemeClr>
                    </a:solidFill>
                    <a:latin typeface="Microsoft JhengHei" panose="020B0604030504040204" pitchFamily="34" charset="-120"/>
                    <a:ea typeface="Microsoft JhengHei" panose="020B0604030504040204" pitchFamily="34" charset="-120"/>
                  </a:rPr>
                  <a:t>1</a:t>
                </a:r>
                <a:endParaRPr lang="zh-CN" altLang="en-US" b="1" dirty="0">
                  <a:solidFill>
                    <a:schemeClr val="bg1">
                      <a:lumMod val="50000"/>
                    </a:schemeClr>
                  </a:solidFill>
                  <a:latin typeface="Microsoft JhengHei" panose="020B0604030504040204" pitchFamily="34" charset="-120"/>
                  <a:ea typeface="Microsoft JhengHei" panose="020B0604030504040204" pitchFamily="34" charset="-120"/>
                </a:endParaRPr>
              </a:p>
            </p:txBody>
          </p:sp>
          <p:sp>
            <p:nvSpPr>
              <p:cNvPr id="24" name="椭圆 7"/>
              <p:cNvSpPr>
                <a:spLocks noChangeAspect="1"/>
              </p:cNvSpPr>
              <p:nvPr/>
            </p:nvSpPr>
            <p:spPr>
              <a:xfrm>
                <a:off x="2042700" y="3085824"/>
                <a:ext cx="504000" cy="504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lumMod val="50000"/>
                      </a:schemeClr>
                    </a:solidFill>
                    <a:latin typeface="Microsoft JhengHei" panose="020B0604030504040204" pitchFamily="34" charset="-120"/>
                    <a:ea typeface="Microsoft JhengHei" panose="020B0604030504040204" pitchFamily="34" charset="-120"/>
                  </a:rPr>
                  <a:t>2</a:t>
                </a:r>
                <a:endParaRPr lang="zh-CN" altLang="en-US" b="1" dirty="0">
                  <a:solidFill>
                    <a:schemeClr val="bg1">
                      <a:lumMod val="50000"/>
                    </a:schemeClr>
                  </a:solidFill>
                  <a:latin typeface="Microsoft JhengHei" panose="020B0604030504040204" pitchFamily="34" charset="-120"/>
                  <a:ea typeface="Microsoft JhengHei" panose="020B0604030504040204" pitchFamily="34" charset="-120"/>
                </a:endParaRPr>
              </a:p>
            </p:txBody>
          </p:sp>
          <p:sp>
            <p:nvSpPr>
              <p:cNvPr id="25" name="圆角矩形 11"/>
              <p:cNvSpPr/>
              <p:nvPr/>
            </p:nvSpPr>
            <p:spPr>
              <a:xfrm>
                <a:off x="2650300" y="3085824"/>
                <a:ext cx="7890700" cy="504000"/>
              </a:xfrm>
              <a:prstGeom prst="round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zh-CN" altLang="en-US" sz="1600" b="1" dirty="0" smtClean="0">
                    <a:solidFill>
                      <a:srgbClr val="C8A063"/>
                    </a:solidFill>
                    <a:latin typeface="微软雅黑" panose="020B0503020204020204" pitchFamily="34" charset="-122"/>
                    <a:ea typeface="微软雅黑" panose="020B0503020204020204" pitchFamily="34" charset="-122"/>
                  </a:rPr>
                  <a:t>高级功能</a:t>
                </a:r>
                <a:r>
                  <a:rPr lang="en-US" altLang="zh-CN" sz="1600" b="1" dirty="0" smtClean="0">
                    <a:solidFill>
                      <a:srgbClr val="C8A063"/>
                    </a:solidFill>
                    <a:latin typeface="微软雅黑" panose="020B0503020204020204" pitchFamily="34" charset="-122"/>
                    <a:ea typeface="微软雅黑" panose="020B0503020204020204" pitchFamily="34" charset="-122"/>
                  </a:rPr>
                  <a:t>-</a:t>
                </a:r>
                <a:r>
                  <a:rPr lang="zh-CN" altLang="en-US" sz="1600" b="1" dirty="0" smtClean="0">
                    <a:solidFill>
                      <a:srgbClr val="C8A063"/>
                    </a:solidFill>
                    <a:latin typeface="微软雅黑" panose="020B0503020204020204" pitchFamily="34" charset="-122"/>
                    <a:ea typeface="微软雅黑" panose="020B0503020204020204" pitchFamily="34" charset="-122"/>
                  </a:rPr>
                  <a:t>申购赎回：</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允许进行申购，赎回操作，</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并同步改变</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资产池现金流</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状况。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圆角矩形 12"/>
              <p:cNvSpPr/>
              <p:nvPr/>
            </p:nvSpPr>
            <p:spPr>
              <a:xfrm>
                <a:off x="2673700" y="4056337"/>
                <a:ext cx="7867300" cy="504000"/>
              </a:xfrm>
              <a:prstGeom prst="round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zh-CN" altLang="en-US" sz="1600" b="1" dirty="0" smtClean="0">
                    <a:solidFill>
                      <a:srgbClr val="C8A063"/>
                    </a:solidFill>
                    <a:latin typeface="微软雅黑" panose="020B0503020204020204" pitchFamily="34" charset="-122"/>
                    <a:ea typeface="微软雅黑" panose="020B0503020204020204" pitchFamily="34" charset="-122"/>
                  </a:rPr>
                  <a:t>高级功能</a:t>
                </a:r>
                <a:r>
                  <a:rPr lang="en-US" altLang="zh-CN" sz="1600" b="1" dirty="0" smtClean="0">
                    <a:solidFill>
                      <a:srgbClr val="C8A063"/>
                    </a:solidFill>
                    <a:latin typeface="微软雅黑" panose="020B0503020204020204" pitchFamily="34" charset="-122"/>
                    <a:ea typeface="微软雅黑" panose="020B0503020204020204" pitchFamily="34" charset="-122"/>
                  </a:rPr>
                  <a:t>-</a:t>
                </a:r>
                <a:r>
                  <a:rPr lang="zh-CN" altLang="en-US" sz="1600" b="1" dirty="0">
                    <a:solidFill>
                      <a:srgbClr val="C8A063"/>
                    </a:solidFill>
                    <a:latin typeface="微软雅黑" panose="020B0503020204020204" pitchFamily="34" charset="-122"/>
                    <a:ea typeface="微软雅黑" panose="020B0503020204020204" pitchFamily="34" charset="-122"/>
                  </a:rPr>
                  <a:t>预测</a:t>
                </a:r>
                <a:r>
                  <a:rPr lang="zh-CN" altLang="en-US" sz="1600" b="1" dirty="0" smtClean="0">
                    <a:solidFill>
                      <a:srgbClr val="C8A063"/>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根据往期数据及同类产品数据预测未来申购赎回状况。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椭圆 13"/>
              <p:cNvSpPr>
                <a:spLocks noChangeAspect="1"/>
              </p:cNvSpPr>
              <p:nvPr/>
            </p:nvSpPr>
            <p:spPr>
              <a:xfrm>
                <a:off x="2042700" y="4056337"/>
                <a:ext cx="504000" cy="504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lumMod val="50000"/>
                      </a:schemeClr>
                    </a:solidFill>
                    <a:latin typeface="Microsoft JhengHei" panose="020B0604030504040204" pitchFamily="34" charset="-120"/>
                    <a:ea typeface="Microsoft JhengHei" panose="020B0604030504040204" pitchFamily="34" charset="-120"/>
                  </a:rPr>
                  <a:t>3</a:t>
                </a:r>
                <a:endParaRPr lang="zh-CN" altLang="en-US" b="1" dirty="0">
                  <a:solidFill>
                    <a:schemeClr val="bg1">
                      <a:lumMod val="50000"/>
                    </a:schemeClr>
                  </a:solidFill>
                  <a:latin typeface="Microsoft JhengHei" panose="020B0604030504040204" pitchFamily="34" charset="-120"/>
                  <a:ea typeface="Microsoft JhengHei" panose="020B0604030504040204" pitchFamily="34" charset="-120"/>
                </a:endParaRPr>
              </a:p>
            </p:txBody>
          </p:sp>
          <p:sp>
            <p:nvSpPr>
              <p:cNvPr id="28" name="圆角矩形 14"/>
              <p:cNvSpPr/>
              <p:nvPr/>
            </p:nvSpPr>
            <p:spPr>
              <a:xfrm>
                <a:off x="2243900" y="5026850"/>
                <a:ext cx="8005238" cy="504000"/>
              </a:xfrm>
              <a:prstGeom prst="round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zh-CN" altLang="en-US" sz="1600" b="1" dirty="0" smtClean="0">
                    <a:solidFill>
                      <a:srgbClr val="C8A063"/>
                    </a:solidFill>
                    <a:latin typeface="微软雅黑" panose="020B0503020204020204" pitchFamily="34" charset="-122"/>
                    <a:ea typeface="微软雅黑" panose="020B0503020204020204" pitchFamily="34" charset="-122"/>
                  </a:rPr>
                  <a:t>高级功能</a:t>
                </a:r>
                <a:r>
                  <a:rPr lang="en-US" altLang="zh-CN" sz="1600" b="1" dirty="0" smtClean="0">
                    <a:solidFill>
                      <a:srgbClr val="C8A063"/>
                    </a:solidFill>
                    <a:latin typeface="微软雅黑" panose="020B0503020204020204" pitchFamily="34" charset="-122"/>
                    <a:ea typeface="微软雅黑" panose="020B0503020204020204" pitchFamily="34" charset="-122"/>
                  </a:rPr>
                  <a:t>-</a:t>
                </a:r>
                <a:r>
                  <a:rPr lang="zh-CN" altLang="en-US" sz="1600" b="1" dirty="0" smtClean="0">
                    <a:solidFill>
                      <a:srgbClr val="C8A063"/>
                    </a:solidFill>
                    <a:latin typeface="微软雅黑" panose="020B0503020204020204" pitchFamily="34" charset="-122"/>
                    <a:ea typeface="微软雅黑" panose="020B0503020204020204" pitchFamily="34" charset="-122"/>
                  </a:rPr>
                  <a:t>预警和应急预案：</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当申购赎回导致资产池现金流失衡，进行预警并提供预案。</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椭圆 15"/>
              <p:cNvSpPr>
                <a:spLocks noChangeAspect="1"/>
              </p:cNvSpPr>
              <p:nvPr/>
            </p:nvSpPr>
            <p:spPr>
              <a:xfrm>
                <a:off x="1638300" y="5026850"/>
                <a:ext cx="504000" cy="504000"/>
              </a:xfrm>
              <a:prstGeom prst="ellipse">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lumMod val="50000"/>
                      </a:schemeClr>
                    </a:solidFill>
                    <a:latin typeface="Microsoft JhengHei" panose="020B0604030504040204" pitchFamily="34" charset="-120"/>
                    <a:ea typeface="Microsoft JhengHei" panose="020B0604030504040204" pitchFamily="34" charset="-120"/>
                  </a:rPr>
                  <a:t>4</a:t>
                </a:r>
                <a:endParaRPr lang="zh-CN" altLang="en-US" b="1" dirty="0">
                  <a:solidFill>
                    <a:schemeClr val="bg1">
                      <a:lumMod val="50000"/>
                    </a:schemeClr>
                  </a:solidFill>
                  <a:latin typeface="Microsoft JhengHei" panose="020B0604030504040204" pitchFamily="34" charset="-120"/>
                  <a:ea typeface="Microsoft JhengHei" panose="020B0604030504040204" pitchFamily="34" charset="-120"/>
                </a:endParaRPr>
              </a:p>
            </p:txBody>
          </p:sp>
        </p:grpSp>
      </p:grpSp>
    </p:spTree>
    <p:extLst>
      <p:ext uri="{BB962C8B-B14F-4D97-AF65-F5344CB8AC3E}">
        <p14:creationId xmlns:p14="http://schemas.microsoft.com/office/powerpoint/2010/main" val="374313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等腰三角形 85"/>
          <p:cNvSpPr>
            <a:spLocks noChangeAspect="1"/>
          </p:cNvSpPr>
          <p:nvPr/>
        </p:nvSpPr>
        <p:spPr>
          <a:xfrm rot="5736619">
            <a:off x="2193545" y="3760063"/>
            <a:ext cx="464551" cy="314764"/>
          </a:xfrm>
          <a:prstGeom prst="triangle">
            <a:avLst/>
          </a:prstGeom>
          <a:solidFill>
            <a:srgbClr val="D7B98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a:solidFill>
                <a:sysClr val="windowText" lastClr="000000"/>
              </a:solidFill>
            </a:endParaRPr>
          </a:p>
        </p:txBody>
      </p:sp>
      <p:sp>
        <p:nvSpPr>
          <p:cNvPr id="87" name="等腰三角形 86"/>
          <p:cNvSpPr>
            <a:spLocks noChangeAspect="1"/>
          </p:cNvSpPr>
          <p:nvPr/>
        </p:nvSpPr>
        <p:spPr>
          <a:xfrm rot="1311121">
            <a:off x="4552896" y="3748214"/>
            <a:ext cx="593594" cy="370888"/>
          </a:xfrm>
          <a:prstGeom prst="triangle">
            <a:avLst/>
          </a:pr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a:solidFill>
                <a:sysClr val="windowText" lastClr="000000"/>
              </a:solidFill>
            </a:endParaRPr>
          </a:p>
        </p:txBody>
      </p:sp>
      <p:sp>
        <p:nvSpPr>
          <p:cNvPr id="88" name="等腰三角形 87"/>
          <p:cNvSpPr>
            <a:spLocks noChangeAspect="1"/>
          </p:cNvSpPr>
          <p:nvPr/>
        </p:nvSpPr>
        <p:spPr>
          <a:xfrm rot="10800000">
            <a:off x="3397537" y="2572792"/>
            <a:ext cx="470837" cy="433076"/>
          </a:xfrm>
          <a:prstGeom prst="triangle">
            <a:avLst/>
          </a:prstGeom>
          <a:solidFill>
            <a:schemeClr val="bg2">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a:solidFill>
                <a:sysClr val="windowText" lastClr="000000"/>
              </a:solidFill>
            </a:endParaRPr>
          </a:p>
        </p:txBody>
      </p:sp>
      <p:sp>
        <p:nvSpPr>
          <p:cNvPr id="8" name="Rectangle 3"/>
          <p:cNvSpPr/>
          <p:nvPr/>
        </p:nvSpPr>
        <p:spPr>
          <a:xfrm>
            <a:off x="337385" y="574005"/>
            <a:ext cx="11624806" cy="386196"/>
          </a:xfrm>
          <a:prstGeom prst="rect">
            <a:avLst/>
          </a:prstGeom>
        </p:spPr>
        <p:txBody>
          <a:bodyPr wrap="square">
            <a:spAutoFit/>
          </a:bodyPr>
          <a:lstStyle/>
          <a:p>
            <a:pPr>
              <a:lnSpc>
                <a:spcPct val="115000"/>
              </a:lnSpc>
              <a:spcBef>
                <a:spcPts val="2400"/>
              </a:spcBef>
              <a:spcAft>
                <a:spcPts val="0"/>
              </a:spcAft>
            </a:pPr>
            <a:r>
              <a:rPr lang="en-US" altLang="zh-CN" b="1" dirty="0" smtClean="0">
                <a:solidFill>
                  <a:srgbClr val="C8A063"/>
                </a:solidFill>
                <a:latin typeface="微软雅黑" panose="020B0503020204020204" pitchFamily="34" charset="-122"/>
                <a:ea typeface="微软雅黑" panose="020B0503020204020204" pitchFamily="34" charset="-122"/>
              </a:rPr>
              <a:t>BCF</a:t>
            </a:r>
            <a:r>
              <a:rPr lang="zh-CN" altLang="en-US" b="1" dirty="0" smtClean="0">
                <a:solidFill>
                  <a:srgbClr val="C8A063"/>
                </a:solidFill>
                <a:latin typeface="微软雅黑" panose="020B0503020204020204" pitchFamily="34" charset="-122"/>
                <a:ea typeface="微软雅黑" panose="020B0503020204020204" pitchFamily="34" charset="-122"/>
              </a:rPr>
              <a:t>产品及服务</a:t>
            </a:r>
            <a:endParaRPr lang="en-US" altLang="zh-CN" b="1" dirty="0">
              <a:solidFill>
                <a:srgbClr val="C8A063"/>
              </a:solidFill>
              <a:latin typeface="微软雅黑" panose="020B0503020204020204" pitchFamily="34" charset="-122"/>
              <a:ea typeface="微软雅黑" panose="020B0503020204020204" pitchFamily="34" charset="-122"/>
            </a:endParaRPr>
          </a:p>
        </p:txBody>
      </p:sp>
      <p:sp>
        <p:nvSpPr>
          <p:cNvPr id="12" name="AutoShape 2" descr="http://www.goldenstand.cn/images/view-1.png"/>
          <p:cNvSpPr>
            <a:spLocks noChangeAspect="1" noChangeArrowheads="1"/>
          </p:cNvSpPr>
          <p:nvPr/>
        </p:nvSpPr>
        <p:spPr bwMode="auto">
          <a:xfrm>
            <a:off x="4498974" y="-916001"/>
            <a:ext cx="4187825" cy="41878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AutoShape 4" descr="http://www.goldenstand.cn/images/view-1.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AutoShape 6" descr="http://www.goldenstand.cn/images/view-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 name="组合 43"/>
          <p:cNvGrpSpPr>
            <a:grpSpLocks noChangeAspect="1"/>
          </p:cNvGrpSpPr>
          <p:nvPr/>
        </p:nvGrpSpPr>
        <p:grpSpPr>
          <a:xfrm rot="18733178">
            <a:off x="3816081" y="2871811"/>
            <a:ext cx="4448221" cy="3327404"/>
            <a:chOff x="455673" y="1235630"/>
            <a:chExt cx="4440221" cy="3221957"/>
          </a:xfrm>
        </p:grpSpPr>
        <p:sp>
          <p:nvSpPr>
            <p:cNvPr id="63" name="等腰三角形 62"/>
            <p:cNvSpPr/>
            <p:nvPr/>
          </p:nvSpPr>
          <p:spPr>
            <a:xfrm rot="3130917">
              <a:off x="384023" y="1307280"/>
              <a:ext cx="478325" cy="335026"/>
            </a:xfrm>
            <a:prstGeom prst="triangle">
              <a:avLst/>
            </a:pr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a:solidFill>
                  <a:sysClr val="windowText" lastClr="000000"/>
                </a:solidFill>
              </a:endParaRPr>
            </a:p>
          </p:txBody>
        </p:sp>
        <p:sp>
          <p:nvSpPr>
            <p:cNvPr id="66" name="椭圆 65"/>
            <p:cNvSpPr/>
            <p:nvPr/>
          </p:nvSpPr>
          <p:spPr>
            <a:xfrm>
              <a:off x="2234923" y="1796616"/>
              <a:ext cx="2660971" cy="2660971"/>
            </a:xfrm>
            <a:prstGeom prst="ellipse">
              <a:avLst/>
            </a:prstGeom>
            <a:no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kern="0">
                <a:solidFill>
                  <a:sysClr val="window" lastClr="FFFFFF"/>
                </a:solidFill>
                <a:latin typeface="Calibri"/>
                <a:ea typeface="宋体"/>
              </a:endParaRPr>
            </a:p>
          </p:txBody>
        </p:sp>
      </p:grpSp>
      <p:sp>
        <p:nvSpPr>
          <p:cNvPr id="79" name="Freeform 7"/>
          <p:cNvSpPr>
            <a:spLocks noChangeAspect="1"/>
          </p:cNvSpPr>
          <p:nvPr/>
        </p:nvSpPr>
        <p:spPr bwMode="auto">
          <a:xfrm rot="13426420">
            <a:off x="727946" y="2719496"/>
            <a:ext cx="2253114" cy="2355481"/>
          </a:xfrm>
          <a:custGeom>
            <a:avLst/>
            <a:gdLst>
              <a:gd name="T0" fmla="*/ 8693 w 8847"/>
              <a:gd name="T1" fmla="*/ 8976 h 8976"/>
              <a:gd name="T2" fmla="*/ 279 w 8847"/>
              <a:gd name="T3" fmla="*/ 5 h 8976"/>
              <a:gd name="T4" fmla="*/ 0 w 8847"/>
              <a:gd name="T5" fmla="*/ 0 h 8976"/>
              <a:gd name="T6" fmla="*/ 0 w 8847"/>
              <a:gd name="T7" fmla="*/ 4349 h 8976"/>
              <a:gd name="T8" fmla="*/ 4349 w 8847"/>
              <a:gd name="T9" fmla="*/ 8697 h 8976"/>
              <a:gd name="T10" fmla="*/ 4347 w 8847"/>
              <a:gd name="T11" fmla="*/ 8837 h 8976"/>
              <a:gd name="T12" fmla="*/ 8693 w 8847"/>
              <a:gd name="T13" fmla="*/ 8976 h 8976"/>
            </a:gdLst>
            <a:ahLst/>
            <a:cxnLst>
              <a:cxn ang="0">
                <a:pos x="T0" y="T1"/>
              </a:cxn>
              <a:cxn ang="0">
                <a:pos x="T2" y="T3"/>
              </a:cxn>
              <a:cxn ang="0">
                <a:pos x="T4" y="T5"/>
              </a:cxn>
              <a:cxn ang="0">
                <a:pos x="T6" y="T7"/>
              </a:cxn>
              <a:cxn ang="0">
                <a:pos x="T8" y="T9"/>
              </a:cxn>
              <a:cxn ang="0">
                <a:pos x="T10" y="T11"/>
              </a:cxn>
              <a:cxn ang="0">
                <a:pos x="T12" y="T13"/>
              </a:cxn>
            </a:cxnLst>
            <a:rect l="0" t="0" r="r" b="b"/>
            <a:pathLst>
              <a:path w="8847" h="8976">
                <a:moveTo>
                  <a:pt x="8693" y="8976"/>
                </a:moveTo>
                <a:cubicBezTo>
                  <a:pt x="8847" y="4175"/>
                  <a:pt x="5080" y="159"/>
                  <a:pt x="279" y="5"/>
                </a:cubicBezTo>
                <a:cubicBezTo>
                  <a:pt x="186" y="2"/>
                  <a:pt x="93" y="0"/>
                  <a:pt x="0" y="0"/>
                </a:cubicBezTo>
                <a:lnTo>
                  <a:pt x="0" y="4349"/>
                </a:lnTo>
                <a:cubicBezTo>
                  <a:pt x="2402" y="4349"/>
                  <a:pt x="4349" y="6296"/>
                  <a:pt x="4349" y="8697"/>
                </a:cubicBezTo>
                <a:cubicBezTo>
                  <a:pt x="4349" y="8744"/>
                  <a:pt x="4348" y="8790"/>
                  <a:pt x="4347" y="8837"/>
                </a:cubicBezTo>
                <a:lnTo>
                  <a:pt x="8693" y="8976"/>
                </a:lnTo>
                <a:close/>
              </a:path>
            </a:pathLst>
          </a:custGeom>
          <a:solidFill>
            <a:srgbClr val="D7B98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dirty="0">
              <a:solidFill>
                <a:sysClr val="windowText" lastClr="000000"/>
              </a:solidFill>
            </a:endParaRPr>
          </a:p>
        </p:txBody>
      </p:sp>
      <p:sp>
        <p:nvSpPr>
          <p:cNvPr id="82" name="Freeform 7"/>
          <p:cNvSpPr>
            <a:spLocks noChangeAspect="1"/>
          </p:cNvSpPr>
          <p:nvPr/>
        </p:nvSpPr>
        <p:spPr bwMode="auto">
          <a:xfrm rot="8025901">
            <a:off x="2448448" y="4509613"/>
            <a:ext cx="2253114" cy="2355481"/>
          </a:xfrm>
          <a:custGeom>
            <a:avLst/>
            <a:gdLst>
              <a:gd name="T0" fmla="*/ 8693 w 8847"/>
              <a:gd name="T1" fmla="*/ 8976 h 8976"/>
              <a:gd name="T2" fmla="*/ 279 w 8847"/>
              <a:gd name="T3" fmla="*/ 5 h 8976"/>
              <a:gd name="T4" fmla="*/ 0 w 8847"/>
              <a:gd name="T5" fmla="*/ 0 h 8976"/>
              <a:gd name="T6" fmla="*/ 0 w 8847"/>
              <a:gd name="T7" fmla="*/ 4349 h 8976"/>
              <a:gd name="T8" fmla="*/ 4349 w 8847"/>
              <a:gd name="T9" fmla="*/ 8697 h 8976"/>
              <a:gd name="T10" fmla="*/ 4347 w 8847"/>
              <a:gd name="T11" fmla="*/ 8837 h 8976"/>
              <a:gd name="T12" fmla="*/ 8693 w 8847"/>
              <a:gd name="T13" fmla="*/ 8976 h 8976"/>
            </a:gdLst>
            <a:ahLst/>
            <a:cxnLst>
              <a:cxn ang="0">
                <a:pos x="T0" y="T1"/>
              </a:cxn>
              <a:cxn ang="0">
                <a:pos x="T2" y="T3"/>
              </a:cxn>
              <a:cxn ang="0">
                <a:pos x="T4" y="T5"/>
              </a:cxn>
              <a:cxn ang="0">
                <a:pos x="T6" y="T7"/>
              </a:cxn>
              <a:cxn ang="0">
                <a:pos x="T8" y="T9"/>
              </a:cxn>
              <a:cxn ang="0">
                <a:pos x="T10" y="T11"/>
              </a:cxn>
              <a:cxn ang="0">
                <a:pos x="T12" y="T13"/>
              </a:cxn>
            </a:cxnLst>
            <a:rect l="0" t="0" r="r" b="b"/>
            <a:pathLst>
              <a:path w="8847" h="8976">
                <a:moveTo>
                  <a:pt x="8693" y="8976"/>
                </a:moveTo>
                <a:cubicBezTo>
                  <a:pt x="8847" y="4175"/>
                  <a:pt x="5080" y="159"/>
                  <a:pt x="279" y="5"/>
                </a:cubicBezTo>
                <a:cubicBezTo>
                  <a:pt x="186" y="2"/>
                  <a:pt x="93" y="0"/>
                  <a:pt x="0" y="0"/>
                </a:cubicBezTo>
                <a:lnTo>
                  <a:pt x="0" y="4349"/>
                </a:lnTo>
                <a:cubicBezTo>
                  <a:pt x="2402" y="4349"/>
                  <a:pt x="4349" y="6296"/>
                  <a:pt x="4349" y="8697"/>
                </a:cubicBezTo>
                <a:cubicBezTo>
                  <a:pt x="4349" y="8744"/>
                  <a:pt x="4348" y="8790"/>
                  <a:pt x="4347" y="8837"/>
                </a:cubicBezTo>
                <a:lnTo>
                  <a:pt x="8693" y="8976"/>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dirty="0">
              <a:solidFill>
                <a:sysClr val="windowText" lastClr="000000"/>
              </a:solidFill>
            </a:endParaRPr>
          </a:p>
        </p:txBody>
      </p:sp>
      <p:sp>
        <p:nvSpPr>
          <p:cNvPr id="83" name="Freeform 7"/>
          <p:cNvSpPr>
            <a:spLocks noChangeAspect="1"/>
          </p:cNvSpPr>
          <p:nvPr/>
        </p:nvSpPr>
        <p:spPr bwMode="auto">
          <a:xfrm rot="18827143">
            <a:off x="2516481" y="1018255"/>
            <a:ext cx="2253114" cy="2355481"/>
          </a:xfrm>
          <a:custGeom>
            <a:avLst/>
            <a:gdLst>
              <a:gd name="T0" fmla="*/ 8693 w 8847"/>
              <a:gd name="T1" fmla="*/ 8976 h 8976"/>
              <a:gd name="T2" fmla="*/ 279 w 8847"/>
              <a:gd name="T3" fmla="*/ 5 h 8976"/>
              <a:gd name="T4" fmla="*/ 0 w 8847"/>
              <a:gd name="T5" fmla="*/ 0 h 8976"/>
              <a:gd name="T6" fmla="*/ 0 w 8847"/>
              <a:gd name="T7" fmla="*/ 4349 h 8976"/>
              <a:gd name="T8" fmla="*/ 4349 w 8847"/>
              <a:gd name="T9" fmla="*/ 8697 h 8976"/>
              <a:gd name="T10" fmla="*/ 4347 w 8847"/>
              <a:gd name="T11" fmla="*/ 8837 h 8976"/>
              <a:gd name="T12" fmla="*/ 8693 w 8847"/>
              <a:gd name="T13" fmla="*/ 8976 h 8976"/>
            </a:gdLst>
            <a:ahLst/>
            <a:cxnLst>
              <a:cxn ang="0">
                <a:pos x="T0" y="T1"/>
              </a:cxn>
              <a:cxn ang="0">
                <a:pos x="T2" y="T3"/>
              </a:cxn>
              <a:cxn ang="0">
                <a:pos x="T4" y="T5"/>
              </a:cxn>
              <a:cxn ang="0">
                <a:pos x="T6" y="T7"/>
              </a:cxn>
              <a:cxn ang="0">
                <a:pos x="T8" y="T9"/>
              </a:cxn>
              <a:cxn ang="0">
                <a:pos x="T10" y="T11"/>
              </a:cxn>
              <a:cxn ang="0">
                <a:pos x="T12" y="T13"/>
              </a:cxn>
            </a:cxnLst>
            <a:rect l="0" t="0" r="r" b="b"/>
            <a:pathLst>
              <a:path w="8847" h="8976">
                <a:moveTo>
                  <a:pt x="8693" y="8976"/>
                </a:moveTo>
                <a:cubicBezTo>
                  <a:pt x="8847" y="4175"/>
                  <a:pt x="5080" y="159"/>
                  <a:pt x="279" y="5"/>
                </a:cubicBezTo>
                <a:cubicBezTo>
                  <a:pt x="186" y="2"/>
                  <a:pt x="93" y="0"/>
                  <a:pt x="0" y="0"/>
                </a:cubicBezTo>
                <a:lnTo>
                  <a:pt x="0" y="4349"/>
                </a:lnTo>
                <a:cubicBezTo>
                  <a:pt x="2402" y="4349"/>
                  <a:pt x="4349" y="6296"/>
                  <a:pt x="4349" y="8697"/>
                </a:cubicBezTo>
                <a:cubicBezTo>
                  <a:pt x="4349" y="8744"/>
                  <a:pt x="4348" y="8790"/>
                  <a:pt x="4347" y="8837"/>
                </a:cubicBezTo>
                <a:lnTo>
                  <a:pt x="8693" y="8976"/>
                </a:lnTo>
                <a:close/>
              </a:path>
            </a:pathLst>
          </a:custGeom>
          <a:solidFill>
            <a:schemeClr val="bg2">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dirty="0">
              <a:solidFill>
                <a:sysClr val="windowText" lastClr="000000"/>
              </a:solidFill>
            </a:endParaRPr>
          </a:p>
        </p:txBody>
      </p:sp>
      <p:sp>
        <p:nvSpPr>
          <p:cNvPr id="84" name="Freeform 7"/>
          <p:cNvSpPr>
            <a:spLocks noChangeAspect="1"/>
          </p:cNvSpPr>
          <p:nvPr/>
        </p:nvSpPr>
        <p:spPr bwMode="auto">
          <a:xfrm rot="2602380">
            <a:off x="4231555" y="2757194"/>
            <a:ext cx="2253114" cy="2355481"/>
          </a:xfrm>
          <a:custGeom>
            <a:avLst/>
            <a:gdLst>
              <a:gd name="T0" fmla="*/ 8693 w 8847"/>
              <a:gd name="T1" fmla="*/ 8976 h 8976"/>
              <a:gd name="T2" fmla="*/ 279 w 8847"/>
              <a:gd name="T3" fmla="*/ 5 h 8976"/>
              <a:gd name="T4" fmla="*/ 0 w 8847"/>
              <a:gd name="T5" fmla="*/ 0 h 8976"/>
              <a:gd name="T6" fmla="*/ 0 w 8847"/>
              <a:gd name="T7" fmla="*/ 4349 h 8976"/>
              <a:gd name="T8" fmla="*/ 4349 w 8847"/>
              <a:gd name="T9" fmla="*/ 8697 h 8976"/>
              <a:gd name="T10" fmla="*/ 4347 w 8847"/>
              <a:gd name="T11" fmla="*/ 8837 h 8976"/>
              <a:gd name="T12" fmla="*/ 8693 w 8847"/>
              <a:gd name="T13" fmla="*/ 8976 h 8976"/>
            </a:gdLst>
            <a:ahLst/>
            <a:cxnLst>
              <a:cxn ang="0">
                <a:pos x="T0" y="T1"/>
              </a:cxn>
              <a:cxn ang="0">
                <a:pos x="T2" y="T3"/>
              </a:cxn>
              <a:cxn ang="0">
                <a:pos x="T4" y="T5"/>
              </a:cxn>
              <a:cxn ang="0">
                <a:pos x="T6" y="T7"/>
              </a:cxn>
              <a:cxn ang="0">
                <a:pos x="T8" y="T9"/>
              </a:cxn>
              <a:cxn ang="0">
                <a:pos x="T10" y="T11"/>
              </a:cxn>
              <a:cxn ang="0">
                <a:pos x="T12" y="T13"/>
              </a:cxn>
            </a:cxnLst>
            <a:rect l="0" t="0" r="r" b="b"/>
            <a:pathLst>
              <a:path w="8847" h="8976">
                <a:moveTo>
                  <a:pt x="8693" y="8976"/>
                </a:moveTo>
                <a:cubicBezTo>
                  <a:pt x="8847" y="4175"/>
                  <a:pt x="5080" y="159"/>
                  <a:pt x="279" y="5"/>
                </a:cubicBezTo>
                <a:cubicBezTo>
                  <a:pt x="186" y="2"/>
                  <a:pt x="93" y="0"/>
                  <a:pt x="0" y="0"/>
                </a:cubicBezTo>
                <a:lnTo>
                  <a:pt x="0" y="4349"/>
                </a:lnTo>
                <a:cubicBezTo>
                  <a:pt x="2402" y="4349"/>
                  <a:pt x="4349" y="6296"/>
                  <a:pt x="4349" y="8697"/>
                </a:cubicBezTo>
                <a:cubicBezTo>
                  <a:pt x="4349" y="8744"/>
                  <a:pt x="4348" y="8790"/>
                  <a:pt x="4347" y="8837"/>
                </a:cubicBezTo>
                <a:lnTo>
                  <a:pt x="8693" y="8976"/>
                </a:lnTo>
                <a:close/>
              </a:path>
            </a:pathLst>
          </a:custGeom>
          <a:solidFill>
            <a:schemeClr val="accent1">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dirty="0">
              <a:solidFill>
                <a:sysClr val="windowText" lastClr="000000"/>
              </a:solidFill>
            </a:endParaRPr>
          </a:p>
        </p:txBody>
      </p:sp>
      <p:sp>
        <p:nvSpPr>
          <p:cNvPr id="89" name="文本框 88"/>
          <p:cNvSpPr txBox="1"/>
          <p:nvPr/>
        </p:nvSpPr>
        <p:spPr>
          <a:xfrm>
            <a:off x="2450600" y="1920006"/>
            <a:ext cx="2399093"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产品信息录入接口</a:t>
            </a:r>
            <a:endParaRPr lang="en-US" altLang="zh-CN" sz="1600" b="1" dirty="0" smtClean="0">
              <a:solidFill>
                <a:schemeClr val="bg1"/>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1147719" y="3732779"/>
            <a:ext cx="1369639" cy="58477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现金</a:t>
            </a:r>
            <a:r>
              <a:rPr lang="zh-CN" altLang="en-US" sz="1600" b="1" dirty="0" smtClean="0">
                <a:solidFill>
                  <a:schemeClr val="bg1"/>
                </a:solidFill>
                <a:latin typeface="微软雅黑" panose="020B0503020204020204" pitchFamily="34" charset="-122"/>
                <a:ea typeface="微软雅黑" panose="020B0503020204020204" pitchFamily="34" charset="-122"/>
              </a:rPr>
              <a:t>流拆分归集</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4915737" y="3618522"/>
            <a:ext cx="1127232" cy="58477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智能分析数据模型</a:t>
            </a:r>
          </a:p>
        </p:txBody>
      </p:sp>
      <p:sp>
        <p:nvSpPr>
          <p:cNvPr id="94" name="文本框 93"/>
          <p:cNvSpPr txBox="1"/>
          <p:nvPr/>
        </p:nvSpPr>
        <p:spPr>
          <a:xfrm>
            <a:off x="2728101" y="5536920"/>
            <a:ext cx="1829874"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系统应用</a:t>
            </a:r>
            <a:r>
              <a:rPr lang="zh-CN" altLang="en-US" sz="1600" b="1" dirty="0" smtClean="0">
                <a:solidFill>
                  <a:schemeClr val="bg1"/>
                </a:solidFill>
                <a:latin typeface="微软雅黑" panose="020B0503020204020204" pitchFamily="34" charset="-122"/>
                <a:ea typeface="微软雅黑" panose="020B0503020204020204" pitchFamily="34" charset="-122"/>
              </a:rPr>
              <a:t>（</a:t>
            </a:r>
            <a:r>
              <a:rPr lang="en-US" altLang="zh-CN" sz="1600" b="1" dirty="0">
                <a:solidFill>
                  <a:schemeClr val="bg1"/>
                </a:solidFill>
                <a:latin typeface="微软雅黑" panose="020B0503020204020204" pitchFamily="34" charset="-122"/>
                <a:ea typeface="微软雅黑" panose="020B0503020204020204" pitchFamily="34" charset="-122"/>
              </a:rPr>
              <a:t>W</a:t>
            </a:r>
            <a:r>
              <a:rPr lang="en-US" altLang="zh-CN" sz="1600" b="1" dirty="0" smtClean="0">
                <a:solidFill>
                  <a:schemeClr val="bg1"/>
                </a:solidFill>
                <a:latin typeface="微软雅黑" panose="020B0503020204020204" pitchFamily="34" charset="-122"/>
                <a:ea typeface="微软雅黑" panose="020B0503020204020204" pitchFamily="34" charset="-122"/>
              </a:rPr>
              <a:t>eb</a:t>
            </a:r>
            <a:r>
              <a:rPr lang="zh-CN" altLang="en-US" sz="1600" b="1" dirty="0" smtClean="0">
                <a:solidFill>
                  <a:schemeClr val="bg1"/>
                </a:solidFill>
                <a:latin typeface="微软雅黑" panose="020B0503020204020204" pitchFamily="34" charset="-122"/>
                <a:ea typeface="微软雅黑" panose="020B0503020204020204" pitchFamily="34" charset="-122"/>
              </a:rPr>
              <a:t>）</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2718018" y="3624931"/>
            <a:ext cx="1829874" cy="646331"/>
          </a:xfrm>
          <a:prstGeom prst="rect">
            <a:avLst/>
          </a:prstGeom>
          <a:noFill/>
        </p:spPr>
        <p:txBody>
          <a:bodyPr wrap="square" rtlCol="0">
            <a:spAutoFit/>
          </a:bodyPr>
          <a:lstStyle/>
          <a:p>
            <a:pPr algn="ctr"/>
            <a:r>
              <a:rPr lang="zh-CN" altLang="en-US" b="1"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sym typeface="Tensentype LingHeiJ"/>
              </a:rPr>
              <a:t>平衡现金流</a:t>
            </a:r>
            <a:r>
              <a:rPr lang="zh-CN" altLang="en-US" b="1" kern="100" dirty="0" smtClean="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sym typeface="Tensentype LingHeiJ"/>
              </a:rPr>
              <a:t>整体</a:t>
            </a:r>
            <a:r>
              <a:rPr lang="zh-CN" altLang="en-US" b="1"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sym typeface="Tensentype LingHeiJ"/>
              </a:rPr>
              <a:t>流程</a:t>
            </a:r>
            <a:endParaRPr lang="zh-CN" altLang="en-US" b="1" kern="100" dirty="0">
              <a:solidFill>
                <a:schemeClr val="bg1">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sym typeface="Tensentype LingHeiJ"/>
            </a:endParaRPr>
          </a:p>
        </p:txBody>
      </p:sp>
      <p:sp>
        <p:nvSpPr>
          <p:cNvPr id="96" name="文本框 95"/>
          <p:cNvSpPr txBox="1"/>
          <p:nvPr/>
        </p:nvSpPr>
        <p:spPr>
          <a:xfrm>
            <a:off x="6643755" y="2089283"/>
            <a:ext cx="4926377" cy="3416320"/>
          </a:xfrm>
          <a:prstGeom prst="rect">
            <a:avLst/>
          </a:prstGeom>
          <a:noFill/>
        </p:spPr>
        <p:txBody>
          <a:bodyPr wrap="square" rtlCol="0">
            <a:spAutoFit/>
          </a:bodyPr>
          <a:lstStyle/>
          <a:p>
            <a:endParaRPr lang="en-US" altLang="zh-CN" sz="28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关键服务</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提供资产管理服务</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资产组合产品</a:t>
            </a: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自动按资产筛选条件进行资产</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筛选</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现金流分析</a:t>
            </a:r>
            <a:endParaRPr lang="zh-CN" altLang="en-US"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提供应急预案并筛选最优</a:t>
            </a:r>
            <a:endParaRPr lang="en-US"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整个过程中的系统维护和升级</a:t>
            </a:r>
            <a:endParaRPr lang="zh-CN" altLang="en-US" sz="2400" dirty="0"/>
          </a:p>
          <a:p>
            <a:endParaRPr lang="zh-CN" altLang="en-US" sz="2400" dirty="0"/>
          </a:p>
        </p:txBody>
      </p:sp>
    </p:spTree>
    <p:extLst>
      <p:ext uri="{BB962C8B-B14F-4D97-AF65-F5344CB8AC3E}">
        <p14:creationId xmlns:p14="http://schemas.microsoft.com/office/powerpoint/2010/main" val="530457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337385" y="574005"/>
            <a:ext cx="11624806" cy="386196"/>
          </a:xfrm>
          <a:prstGeom prst="rect">
            <a:avLst/>
          </a:prstGeom>
        </p:spPr>
        <p:txBody>
          <a:bodyPr wrap="square">
            <a:spAutoFit/>
          </a:bodyPr>
          <a:lstStyle/>
          <a:p>
            <a:pPr>
              <a:lnSpc>
                <a:spcPct val="115000"/>
              </a:lnSpc>
              <a:spcBef>
                <a:spcPts val="2400"/>
              </a:spcBef>
              <a:spcAft>
                <a:spcPts val="0"/>
              </a:spcAft>
            </a:pPr>
            <a:r>
              <a:rPr lang="zh-CN" altLang="en-US" b="1" dirty="0" smtClean="0">
                <a:solidFill>
                  <a:srgbClr val="C8A063"/>
                </a:solidFill>
                <a:latin typeface="微软雅黑" panose="020B0503020204020204" pitchFamily="34" charset="-122"/>
                <a:ea typeface="微软雅黑" panose="020B0503020204020204" pitchFamily="34" charset="-122"/>
              </a:rPr>
              <a:t>产品优势</a:t>
            </a:r>
            <a:endParaRPr lang="en-US" altLang="zh-CN" b="1" dirty="0">
              <a:solidFill>
                <a:srgbClr val="C8A063"/>
              </a:solidFill>
              <a:latin typeface="微软雅黑" panose="020B0503020204020204" pitchFamily="34" charset="-122"/>
              <a:ea typeface="微软雅黑" panose="020B0503020204020204" pitchFamily="34" charset="-122"/>
            </a:endParaRPr>
          </a:p>
        </p:txBody>
      </p:sp>
      <p:sp>
        <p:nvSpPr>
          <p:cNvPr id="14" name="矩形 13"/>
          <p:cNvSpPr/>
          <p:nvPr/>
        </p:nvSpPr>
        <p:spPr>
          <a:xfrm>
            <a:off x="2141739" y="2659798"/>
            <a:ext cx="323557" cy="2427357"/>
          </a:xfrm>
          <a:prstGeom prst="rect">
            <a:avLst/>
          </a:prstGeom>
          <a:solidFill>
            <a:srgbClr val="D7B9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flipV="1">
            <a:off x="2465296" y="3915177"/>
            <a:ext cx="323557" cy="1171977"/>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2788853" y="4114224"/>
            <a:ext cx="323557" cy="972932"/>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3703253" y="5048518"/>
            <a:ext cx="323557" cy="811369"/>
          </a:xfrm>
          <a:prstGeom prst="rect">
            <a:avLst/>
          </a:prstGeom>
          <a:solidFill>
            <a:srgbClr val="D7B9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4026810" y="4058314"/>
            <a:ext cx="323557" cy="1028839"/>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矩形 29"/>
          <p:cNvSpPr/>
          <p:nvPr/>
        </p:nvSpPr>
        <p:spPr>
          <a:xfrm>
            <a:off x="4363246" y="3194803"/>
            <a:ext cx="323557" cy="189235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椭圆形标注 1"/>
          <p:cNvSpPr/>
          <p:nvPr/>
        </p:nvSpPr>
        <p:spPr>
          <a:xfrm>
            <a:off x="4350367" y="1933838"/>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56" name="椭圆形标注 55"/>
          <p:cNvSpPr/>
          <p:nvPr/>
        </p:nvSpPr>
        <p:spPr>
          <a:xfrm>
            <a:off x="1905261" y="1523408"/>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57" name="椭圆形标注 56"/>
          <p:cNvSpPr/>
          <p:nvPr/>
        </p:nvSpPr>
        <p:spPr>
          <a:xfrm>
            <a:off x="2752732" y="2672965"/>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3" name="文本框 2"/>
          <p:cNvSpPr txBox="1"/>
          <p:nvPr/>
        </p:nvSpPr>
        <p:spPr>
          <a:xfrm>
            <a:off x="1914793" y="1671059"/>
            <a:ext cx="1797992" cy="584775"/>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操作简单</a:t>
            </a:r>
            <a:endParaRPr lang="en-US" altLang="zh-CN"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功能完善</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4383968" y="2196087"/>
            <a:ext cx="1752911"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结果直观</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2827641" y="2855417"/>
            <a:ext cx="1399736" cy="584775"/>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数据分析</a:t>
            </a:r>
            <a:endParaRPr lang="en-US" altLang="zh-CN"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计算优势</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矩形 59"/>
          <p:cNvSpPr/>
          <p:nvPr/>
        </p:nvSpPr>
        <p:spPr>
          <a:xfrm flipV="1">
            <a:off x="3389228" y="5074275"/>
            <a:ext cx="323557" cy="424413"/>
          </a:xfrm>
          <a:prstGeom prst="rect">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1" name="矩形 60"/>
          <p:cNvSpPr/>
          <p:nvPr/>
        </p:nvSpPr>
        <p:spPr>
          <a:xfrm>
            <a:off x="3111480" y="4275785"/>
            <a:ext cx="323557" cy="811369"/>
          </a:xfrm>
          <a:prstGeom prst="rect">
            <a:avLst/>
          </a:prstGeom>
          <a:solidFill>
            <a:srgbClr val="D7B9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flipV="1">
            <a:off x="1262130" y="5048518"/>
            <a:ext cx="4546242" cy="38637"/>
          </a:xfrm>
          <a:prstGeom prst="straightConnector1">
            <a:avLst/>
          </a:prstGeom>
          <a:ln>
            <a:solidFill>
              <a:srgbClr val="C8A063"/>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12410" y="6056243"/>
            <a:ext cx="2096612" cy="523220"/>
          </a:xfrm>
          <a:prstGeom prst="rect">
            <a:avLst/>
          </a:prstGeom>
          <a:noFill/>
        </p:spPr>
        <p:txBody>
          <a:bodyPr wrap="square" rtlCol="0">
            <a:spAutoFit/>
          </a:bodyPr>
          <a:lstStyle/>
          <a:p>
            <a:r>
              <a:rPr lang="en-US" altLang="zh-CN" sz="2800" b="1" dirty="0">
                <a:solidFill>
                  <a:srgbClr val="C8A063"/>
                </a:solidFill>
              </a:rPr>
              <a:t>E</a:t>
            </a:r>
            <a:r>
              <a:rPr lang="en-US" altLang="zh-CN" sz="2800" b="1" dirty="0" smtClean="0">
                <a:solidFill>
                  <a:srgbClr val="C8A063"/>
                </a:solidFill>
              </a:rPr>
              <a:t>xcel</a:t>
            </a:r>
            <a:endParaRPr lang="zh-CN" altLang="en-US" sz="2800" b="1" dirty="0">
              <a:solidFill>
                <a:srgbClr val="C8A063"/>
              </a:solidFill>
            </a:endParaRPr>
          </a:p>
        </p:txBody>
      </p:sp>
      <p:pic>
        <p:nvPicPr>
          <p:cNvPr id="23" name="图片 22"/>
          <p:cNvPicPr>
            <a:picLocks noChangeAspect="1"/>
          </p:cNvPicPr>
          <p:nvPr/>
        </p:nvPicPr>
        <p:blipFill rotWithShape="1">
          <a:blip r:embed="rId2"/>
          <a:srcRect l="12091"/>
          <a:stretch/>
        </p:blipFill>
        <p:spPr>
          <a:xfrm>
            <a:off x="7484426" y="1476769"/>
            <a:ext cx="3794334" cy="4010954"/>
          </a:xfrm>
          <a:prstGeom prst="rect">
            <a:avLst/>
          </a:prstGeom>
        </p:spPr>
      </p:pic>
      <p:sp>
        <p:nvSpPr>
          <p:cNvPr id="24" name="椭圆形标注 23"/>
          <p:cNvSpPr/>
          <p:nvPr/>
        </p:nvSpPr>
        <p:spPr>
          <a:xfrm>
            <a:off x="10489566" y="1863041"/>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25" name="椭圆形标注 24"/>
          <p:cNvSpPr/>
          <p:nvPr/>
        </p:nvSpPr>
        <p:spPr>
          <a:xfrm>
            <a:off x="7484425" y="1375756"/>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26" name="椭圆形标注 25"/>
          <p:cNvSpPr/>
          <p:nvPr/>
        </p:nvSpPr>
        <p:spPr>
          <a:xfrm>
            <a:off x="8504176" y="2659798"/>
            <a:ext cx="1120069" cy="880078"/>
          </a:xfrm>
          <a:prstGeom prst="wedgeEllipseCallou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2"/>
              </a:solidFill>
            </a:endParaRPr>
          </a:p>
        </p:txBody>
      </p:sp>
      <p:sp>
        <p:nvSpPr>
          <p:cNvPr id="27" name="文本框 2"/>
          <p:cNvSpPr txBox="1"/>
          <p:nvPr/>
        </p:nvSpPr>
        <p:spPr>
          <a:xfrm>
            <a:off x="7583601" y="1606515"/>
            <a:ext cx="1797992"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操作简单</a:t>
            </a:r>
            <a:endParaRPr lang="en-US" altLang="zh-CN"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
          <p:cNvSpPr txBox="1"/>
          <p:nvPr/>
        </p:nvSpPr>
        <p:spPr>
          <a:xfrm>
            <a:off x="8604494" y="2905885"/>
            <a:ext cx="1797992"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针对性强</a:t>
            </a:r>
            <a:endParaRPr lang="en-US" altLang="zh-CN"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文本框 3"/>
          <p:cNvSpPr txBox="1"/>
          <p:nvPr/>
        </p:nvSpPr>
        <p:spPr>
          <a:xfrm>
            <a:off x="10625742" y="2196087"/>
            <a:ext cx="1752911" cy="338554"/>
          </a:xfrm>
          <a:prstGeom prst="rect">
            <a:avLst/>
          </a:prstGeom>
          <a:noFill/>
        </p:spPr>
        <p:txBody>
          <a:bodyPr wrap="square" rtlCol="0">
            <a:spAutoFit/>
          </a:bodyPr>
          <a:lstStyle/>
          <a:p>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功能完善</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TextBox 30"/>
          <p:cNvSpPr txBox="1"/>
          <p:nvPr/>
        </p:nvSpPr>
        <p:spPr>
          <a:xfrm>
            <a:off x="8504176" y="6056243"/>
            <a:ext cx="2096612" cy="523220"/>
          </a:xfrm>
          <a:prstGeom prst="rect">
            <a:avLst/>
          </a:prstGeom>
          <a:noFill/>
        </p:spPr>
        <p:txBody>
          <a:bodyPr wrap="square" rtlCol="0">
            <a:spAutoFit/>
          </a:bodyPr>
          <a:lstStyle/>
          <a:p>
            <a:r>
              <a:rPr lang="en-US" altLang="zh-CN" sz="2800" b="1" dirty="0" err="1" smtClean="0">
                <a:solidFill>
                  <a:srgbClr val="3EB6C6"/>
                </a:solidFill>
              </a:rPr>
              <a:t>QuickTerm</a:t>
            </a:r>
            <a:endParaRPr lang="zh-CN" altLang="en-US" sz="2800" b="1" dirty="0">
              <a:solidFill>
                <a:srgbClr val="3EB6C6"/>
              </a:solidFill>
            </a:endParaRPr>
          </a:p>
        </p:txBody>
      </p:sp>
    </p:spTree>
    <p:extLst>
      <p:ext uri="{BB962C8B-B14F-4D97-AF65-F5344CB8AC3E}">
        <p14:creationId xmlns:p14="http://schemas.microsoft.com/office/powerpoint/2010/main" val="104318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P spid="22" grpId="0" animBg="1"/>
      <p:bldP spid="30"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p:nvPr/>
        </p:nvSpPr>
        <p:spPr>
          <a:xfrm>
            <a:off x="337385" y="574005"/>
            <a:ext cx="11624806" cy="410882"/>
          </a:xfrm>
          <a:prstGeom prst="rect">
            <a:avLst/>
          </a:prstGeom>
        </p:spPr>
        <p:txBody>
          <a:bodyPr wrap="square">
            <a:spAutoFit/>
          </a:bodyPr>
          <a:lstStyle/>
          <a:p>
            <a:pPr>
              <a:lnSpc>
                <a:spcPct val="115000"/>
              </a:lnSpc>
              <a:spcBef>
                <a:spcPts val="2400"/>
              </a:spcBef>
              <a:spcAft>
                <a:spcPts val="0"/>
              </a:spcAft>
            </a:pPr>
            <a:r>
              <a:rPr lang="zh-CN" altLang="en-US" b="1" dirty="0" smtClean="0">
                <a:solidFill>
                  <a:srgbClr val="C8A063"/>
                </a:solidFill>
                <a:latin typeface="微软雅黑" panose="020B0503020204020204" pitchFamily="34" charset="-122"/>
                <a:ea typeface="微软雅黑" panose="020B0503020204020204" pitchFamily="34" charset="-122"/>
              </a:rPr>
              <a:t>未来设想</a:t>
            </a:r>
            <a:endParaRPr lang="en-US" altLang="zh-CN" b="1" dirty="0">
              <a:solidFill>
                <a:srgbClr val="C8A063"/>
              </a:solidFill>
              <a:latin typeface="微软雅黑" panose="020B0503020204020204" pitchFamily="34" charset="-122"/>
              <a:ea typeface="微软雅黑" panose="020B0503020204020204" pitchFamily="34" charset="-122"/>
            </a:endParaRPr>
          </a:p>
        </p:txBody>
      </p:sp>
      <p:sp>
        <p:nvSpPr>
          <p:cNvPr id="5" name="Rounded Rectangle 4"/>
          <p:cNvSpPr/>
          <p:nvPr/>
        </p:nvSpPr>
        <p:spPr>
          <a:xfrm>
            <a:off x="474842" y="1866042"/>
            <a:ext cx="1440000" cy="407269"/>
          </a:xfrm>
          <a:prstGeom prst="round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600" b="1" dirty="0" smtClean="0">
                <a:solidFill>
                  <a:schemeClr val="tx1">
                    <a:lumMod val="50000"/>
                    <a:lumOff val="50000"/>
                  </a:schemeClr>
                </a:solidFill>
                <a:latin typeface="微软雅黑 Light" panose="020B0502040204020203" pitchFamily="34" charset="-122"/>
                <a:ea typeface="微软雅黑 Light" panose="020B0502040204020203" pitchFamily="34" charset="-122"/>
              </a:rPr>
              <a:t>系统安全</a:t>
            </a:r>
            <a:endPar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7" name="TextBox 6"/>
          <p:cNvSpPr txBox="1"/>
          <p:nvPr/>
        </p:nvSpPr>
        <p:spPr>
          <a:xfrm>
            <a:off x="2047742" y="1900399"/>
            <a:ext cx="8017103" cy="830997"/>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在系统稳定性优于同类产品的前提下，进一步增加系统的安全性和稳定性</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a:t>
            </a:r>
            <a:endParaRPr lang="en-US" altLang="zh-CN"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endParaRPr>
          </a:p>
          <a:p>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以专业</a:t>
            </a:r>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的数据隔离、高可用性、灾备方案</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满足高标准</a:t>
            </a:r>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的系统安全</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要求。</a:t>
            </a:r>
            <a:endParaRPr lang="en-US" altLang="zh-CN"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endParaRPr>
          </a:p>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增加用户权限模块。</a:t>
            </a: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9" name="Rounded Rectangle 8"/>
          <p:cNvSpPr/>
          <p:nvPr/>
        </p:nvSpPr>
        <p:spPr>
          <a:xfrm>
            <a:off x="474842" y="2739945"/>
            <a:ext cx="1440000" cy="407269"/>
          </a:xfrm>
          <a:prstGeom prst="round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600" b="1" dirty="0" smtClean="0">
                <a:solidFill>
                  <a:schemeClr val="tx1">
                    <a:lumMod val="50000"/>
                    <a:lumOff val="50000"/>
                  </a:schemeClr>
                </a:solidFill>
                <a:latin typeface="微软雅黑 Light" panose="020B0502040204020203" pitchFamily="34" charset="-122"/>
                <a:ea typeface="微软雅黑 Light" panose="020B0502040204020203" pitchFamily="34" charset="-122"/>
              </a:rPr>
              <a:t>预测</a:t>
            </a:r>
            <a:endPar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0" name="TextBox 9"/>
          <p:cNvSpPr txBox="1"/>
          <p:nvPr/>
        </p:nvSpPr>
        <p:spPr>
          <a:xfrm>
            <a:off x="2047742" y="2774302"/>
            <a:ext cx="9431355" cy="338554"/>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结合机器学习和数据分析，对申购赎回操作</a:t>
            </a:r>
            <a:r>
              <a:rPr lang="en-US" altLang="zh-CN"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资产池净现金流状况进行更准确的预测。</a:t>
            </a: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4" name="Rounded Rectangle 13"/>
          <p:cNvSpPr/>
          <p:nvPr/>
        </p:nvSpPr>
        <p:spPr>
          <a:xfrm>
            <a:off x="474842" y="3613847"/>
            <a:ext cx="1440000" cy="407269"/>
          </a:xfrm>
          <a:prstGeom prst="round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600" b="1"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应急预案</a:t>
            </a:r>
            <a:endPar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5" name="TextBox 14"/>
          <p:cNvSpPr txBox="1"/>
          <p:nvPr/>
        </p:nvSpPr>
        <p:spPr>
          <a:xfrm>
            <a:off x="2047742" y="3648204"/>
            <a:ext cx="8402543" cy="338554"/>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当现金流失衡时，通过计算机强大的计算能力，查找出问题原因并自动提供合理的应急预案。</a:t>
            </a: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0" name="Rounded Rectangle 19"/>
          <p:cNvSpPr/>
          <p:nvPr/>
        </p:nvSpPr>
        <p:spPr>
          <a:xfrm>
            <a:off x="474842" y="4539928"/>
            <a:ext cx="1440000" cy="407269"/>
          </a:xfrm>
          <a:prstGeom prst="round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600" b="1" dirty="0" smtClean="0">
                <a:solidFill>
                  <a:schemeClr val="tx1">
                    <a:lumMod val="50000"/>
                    <a:lumOff val="50000"/>
                  </a:schemeClr>
                </a:solidFill>
                <a:latin typeface="微软雅黑 Light" panose="020B0502040204020203" pitchFamily="34" charset="-122"/>
                <a:ea typeface="微软雅黑 Light" panose="020B0502040204020203" pitchFamily="34" charset="-122"/>
              </a:rPr>
              <a:t>最优投资比</a:t>
            </a:r>
            <a:endPar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1" name="TextBox 20"/>
          <p:cNvSpPr txBox="1"/>
          <p:nvPr/>
        </p:nvSpPr>
        <p:spPr>
          <a:xfrm>
            <a:off x="2047742" y="4574285"/>
            <a:ext cx="9130330" cy="338554"/>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通过计算对比，从规定的投资组合中得到几种收益</a:t>
            </a:r>
            <a:r>
              <a:rPr lang="en-US" altLang="zh-CN"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风险率较高的产品，以供筛选。</a:t>
            </a: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1" name="TextBox 10"/>
          <p:cNvSpPr txBox="1"/>
          <p:nvPr/>
        </p:nvSpPr>
        <p:spPr>
          <a:xfrm>
            <a:off x="2047742" y="5399576"/>
            <a:ext cx="9130330" cy="338554"/>
          </a:xfrm>
          <a:prstGeom prst="rect">
            <a:avLst/>
          </a:prstGeom>
          <a:noFill/>
        </p:spPr>
        <p:txBody>
          <a:bodyPr wrap="square" rtlCol="0">
            <a:spAutoFit/>
          </a:bodyPr>
          <a:lstStyle/>
          <a:p>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实现文件管理</a:t>
            </a:r>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、版本控制</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、存档</a:t>
            </a:r>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a:t>
            </a:r>
            <a:r>
              <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rPr>
              <a:t>留</a:t>
            </a:r>
            <a:r>
              <a:rPr lang="zh-CN" altLang="en-US" sz="16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痕，每日自动生成文档。</a:t>
            </a:r>
            <a:endParaRPr lang="zh-CN" altLang="en-US" sz="160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12" name="Rounded Rectangle 19"/>
          <p:cNvSpPr/>
          <p:nvPr/>
        </p:nvSpPr>
        <p:spPr>
          <a:xfrm>
            <a:off x="474842" y="5399576"/>
            <a:ext cx="1440000" cy="407269"/>
          </a:xfrm>
          <a:prstGeom prst="roundRect">
            <a:avLst/>
          </a:prstGeom>
          <a:solidFill>
            <a:schemeClr val="bg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600" b="1" dirty="0" smtClean="0">
                <a:solidFill>
                  <a:schemeClr val="tx1">
                    <a:lumMod val="50000"/>
                    <a:lumOff val="50000"/>
                  </a:schemeClr>
                </a:solidFill>
                <a:latin typeface="微软雅黑 Light" panose="020B0502040204020203" pitchFamily="34" charset="-122"/>
                <a:ea typeface="微软雅黑 Light" panose="020B0502040204020203" pitchFamily="34" charset="-122"/>
              </a:rPr>
              <a:t>版本控制</a:t>
            </a:r>
            <a:endParaRPr lang="zh-CN" altLang="en-US" sz="1600" b="1"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2020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5192</TotalTime>
  <Words>626</Words>
  <Application>Microsoft Office PowerPoint</Application>
  <PresentationFormat>自定义</PresentationFormat>
  <Paragraphs>101</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yaowa</dc:creator>
  <cp:lastModifiedBy>ASUS</cp:lastModifiedBy>
  <cp:revision>350</cp:revision>
  <dcterms:created xsi:type="dcterms:W3CDTF">2016-09-25T09:33:04Z</dcterms:created>
  <dcterms:modified xsi:type="dcterms:W3CDTF">2017-07-28T04:14:17Z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