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331" r:id="rId3"/>
    <p:sldId id="328" r:id="rId4"/>
    <p:sldId id="326" r:id="rId5"/>
    <p:sldId id="345" r:id="rId6"/>
    <p:sldId id="333" r:id="rId7"/>
    <p:sldId id="334" r:id="rId8"/>
    <p:sldId id="338" r:id="rId9"/>
    <p:sldId id="340" r:id="rId10"/>
    <p:sldId id="288" r:id="rId11"/>
    <p:sldId id="344" r:id="rId12"/>
    <p:sldId id="3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6C6"/>
    <a:srgbClr val="C8A063"/>
    <a:srgbClr val="D7B98D"/>
    <a:srgbClr val="A479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5" autoAdjust="0"/>
    <p:restoredTop sz="93508" autoAdjust="0"/>
  </p:normalViewPr>
  <p:slideViewPr>
    <p:cSldViewPr snapToGrid="0">
      <p:cViewPr>
        <p:scale>
          <a:sx n="68" d="100"/>
          <a:sy n="68" d="100"/>
        </p:scale>
        <p:origin x="-2184" y="-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Grid="0">
      <p:cViewPr varScale="1">
        <p:scale>
          <a:sx n="65" d="100"/>
          <a:sy n="65" d="100"/>
        </p:scale>
        <p:origin x="-33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106F-7B06-4EFC-9782-6F1AB3B1309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DD45-783F-4203-BFEB-5F8D68B2B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DF9">
                  <a:alpha val="100000"/>
                </a:srgbClr>
              </a:clrFrom>
              <a:clrTo>
                <a:srgbClr val="FFFD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0" y="0"/>
            <a:ext cx="1408430" cy="50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6330950"/>
            <a:ext cx="55514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2018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毕业设计答辩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肖晓珂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14123112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07" y="503789"/>
            <a:ext cx="6524173" cy="63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未来设想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842" y="1866042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系统安全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742" y="1900399"/>
            <a:ext cx="801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在系统稳定性优于同类产品的前提下，进一步增加系统的安全性和稳定性。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以专业的数据隔离、高可用性、灾备方案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满足高标准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的系统安全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增加用户权限模块。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4842" y="2739945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预测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742" y="2774302"/>
            <a:ext cx="9431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结合机器学习和数据分析，对申购赎回操作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资产池净现金流状况进行更准确的预测。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4842" y="3613847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应急预案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742" y="3648204"/>
            <a:ext cx="840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当现金流失衡时，通过计算机强大的计算能力，查找出问题原因并自动提供合理的应急预案。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4842" y="4539928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最优投资比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7742" y="4574285"/>
            <a:ext cx="913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通过计算对比，从规定的投资组合中得到几种收益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风险率较高的产品，以供筛选。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7742" y="5399576"/>
            <a:ext cx="913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实现文件管理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、版本控制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、存档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、留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痕，每日自动生成文档。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ounded Rectangle 19"/>
          <p:cNvSpPr/>
          <p:nvPr/>
        </p:nvSpPr>
        <p:spPr>
          <a:xfrm>
            <a:off x="474842" y="5399576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版本控制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2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6330950"/>
            <a:ext cx="55514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PROJECT_SHOW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98" y="502709"/>
            <a:ext cx="6524173" cy="63552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940" y="2762658"/>
            <a:ext cx="9944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老师们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en-US" altLang="zh-CN" sz="5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7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6330950"/>
            <a:ext cx="55514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192087" y="606919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个人概述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43107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个人概述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789" y="1364566"/>
            <a:ext cx="6549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600" kern="1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Winterfell</a:t>
            </a:r>
            <a:r>
              <a:rPr lang="zh-CN" altLang="en-US" sz="16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团队由七人</a:t>
            </a:r>
            <a:r>
              <a:rPr lang="zh-CN" altLang="en-US" sz="16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组成，成员包括资深开发，需求分析专员，金融精英。有较长时间的合作经历，曾共同完成多项任务。本次项目中团队分为三个小组，即需求小组，资产设计小组，开发小组。</a:t>
            </a:r>
            <a:endParaRPr lang="zh-CN" altLang="en-US" sz="16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9788" y="1536077"/>
            <a:ext cx="5559380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需求说明：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5"/>
          <p:cNvGrpSpPr/>
          <p:nvPr/>
        </p:nvGrpSpPr>
        <p:grpSpPr>
          <a:xfrm>
            <a:off x="-2320612" y="1278909"/>
            <a:ext cx="12875590" cy="5689600"/>
            <a:chOff x="-2334590" y="1498600"/>
            <a:chExt cx="12875590" cy="5689600"/>
          </a:xfrm>
        </p:grpSpPr>
        <p:sp>
          <p:nvSpPr>
            <p:cNvPr id="17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"/>
            <p:cNvGrpSpPr/>
            <p:nvPr/>
          </p:nvGrpSpPr>
          <p:grpSpPr>
            <a:xfrm>
              <a:off x="1632712" y="2090166"/>
              <a:ext cx="8908288" cy="3440684"/>
              <a:chOff x="1632712" y="2090166"/>
              <a:chExt cx="8908288" cy="3440684"/>
            </a:xfrm>
          </p:grpSpPr>
          <p:sp>
            <p:nvSpPr>
              <p:cNvPr id="19" name="圆角矩形 10"/>
              <p:cNvSpPr/>
              <p:nvPr/>
            </p:nvSpPr>
            <p:spPr>
              <a:xfrm>
                <a:off x="2251011" y="2090166"/>
                <a:ext cx="752869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基础功能：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多笔资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产现金流的拆分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和归集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，显示资产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池净现金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流状况。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圆角矩形 11"/>
              <p:cNvSpPr/>
              <p:nvPr/>
            </p:nvSpPr>
            <p:spPr>
              <a:xfrm>
                <a:off x="2650300" y="3085824"/>
                <a:ext cx="78907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申购赎回：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允许进行申购，赎回操作，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并同步改变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资产池现金流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圆角矩形 12"/>
              <p:cNvSpPr/>
              <p:nvPr/>
            </p:nvSpPr>
            <p:spPr>
              <a:xfrm>
                <a:off x="2673700" y="4056337"/>
                <a:ext cx="78673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根据往期数据及同类产品数据预测未来申购赎回状况。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圆角矩形 14"/>
              <p:cNvSpPr/>
              <p:nvPr/>
            </p:nvSpPr>
            <p:spPr>
              <a:xfrm>
                <a:off x="2243900" y="5026850"/>
                <a:ext cx="8005238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预警和应急预案：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当申购赎回导致资产池现金流失衡，进行预警并提供预案。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6330950"/>
            <a:ext cx="55514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存储建模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PRODUCT&amp;SERVICES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专注于平衡现金流（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Balanced Cash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）的系统服务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5"/>
          <p:cNvGrpSpPr/>
          <p:nvPr/>
        </p:nvGrpSpPr>
        <p:grpSpPr>
          <a:xfrm>
            <a:off x="-2320612" y="1278909"/>
            <a:ext cx="12875590" cy="5689600"/>
            <a:chOff x="-2334590" y="1498600"/>
            <a:chExt cx="12875590" cy="5689600"/>
          </a:xfrm>
        </p:grpSpPr>
        <p:sp>
          <p:nvSpPr>
            <p:cNvPr id="17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"/>
            <p:cNvGrpSpPr/>
            <p:nvPr/>
          </p:nvGrpSpPr>
          <p:grpSpPr>
            <a:xfrm>
              <a:off x="1632712" y="2090166"/>
              <a:ext cx="8908288" cy="3440684"/>
              <a:chOff x="1632712" y="2090166"/>
              <a:chExt cx="8908288" cy="3440684"/>
            </a:xfrm>
          </p:grpSpPr>
          <p:sp>
            <p:nvSpPr>
              <p:cNvPr id="19" name="圆角矩形 10"/>
              <p:cNvSpPr/>
              <p:nvPr/>
            </p:nvSpPr>
            <p:spPr>
              <a:xfrm>
                <a:off x="2251011" y="2090166"/>
                <a:ext cx="752869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基础功能：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多笔资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产现金流的拆分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和归集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，显示资产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池净现金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流状况。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圆角矩形 11"/>
              <p:cNvSpPr/>
              <p:nvPr/>
            </p:nvSpPr>
            <p:spPr>
              <a:xfrm>
                <a:off x="2650300" y="3085824"/>
                <a:ext cx="78907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申购赎回：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允许进行申购，赎回操作，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并同步改变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资产池现金流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圆角矩形 12"/>
              <p:cNvSpPr/>
              <p:nvPr/>
            </p:nvSpPr>
            <p:spPr>
              <a:xfrm>
                <a:off x="2673700" y="4056337"/>
                <a:ext cx="78673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根据往期数据及同类产品数据预测未来申购赎回状况。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圆角矩形 14"/>
              <p:cNvSpPr/>
              <p:nvPr/>
            </p:nvSpPr>
            <p:spPr>
              <a:xfrm>
                <a:off x="2243900" y="5026850"/>
                <a:ext cx="8005238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高级功能</a:t>
                </a:r>
                <a:r>
                  <a:rPr lang="en-US" altLang="zh-CN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预警和应急预案：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当申购赎回导致资产池现金流失衡，进行预警并提供预案。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1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等腰三角形 85"/>
          <p:cNvSpPr>
            <a:spLocks noChangeAspect="1"/>
          </p:cNvSpPr>
          <p:nvPr/>
        </p:nvSpPr>
        <p:spPr>
          <a:xfrm rot="5736619">
            <a:off x="2193545" y="3760063"/>
            <a:ext cx="464551" cy="314764"/>
          </a:xfrm>
          <a:prstGeom prst="triangle">
            <a:avLst/>
          </a:pr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7" name="等腰三角形 86"/>
          <p:cNvSpPr>
            <a:spLocks noChangeAspect="1"/>
          </p:cNvSpPr>
          <p:nvPr/>
        </p:nvSpPr>
        <p:spPr>
          <a:xfrm rot="1311121">
            <a:off x="4552896" y="3748214"/>
            <a:ext cx="593594" cy="37088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8" name="等腰三角形 87"/>
          <p:cNvSpPr>
            <a:spLocks noChangeAspect="1"/>
          </p:cNvSpPr>
          <p:nvPr/>
        </p:nvSpPr>
        <p:spPr>
          <a:xfrm rot="10800000">
            <a:off x="3397537" y="2572792"/>
            <a:ext cx="470837" cy="433076"/>
          </a:xfrm>
          <a:prstGeom prst="triangle">
            <a:avLst/>
          </a:pr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BCF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产品及服务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2" descr="http://www.goldenstand.cn/images/view-1.png"/>
          <p:cNvSpPr>
            <a:spLocks noChangeAspect="1" noChangeArrowheads="1"/>
          </p:cNvSpPr>
          <p:nvPr/>
        </p:nvSpPr>
        <p:spPr bwMode="auto">
          <a:xfrm>
            <a:off x="4498974" y="-916001"/>
            <a:ext cx="4187825" cy="41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4" descr="http://www.goldenstand.cn/images/view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AutoShape 6" descr="http://www.goldenstand.cn/images/view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 rot="18733178">
            <a:off x="3816081" y="2871811"/>
            <a:ext cx="4448221" cy="3327404"/>
            <a:chOff x="455673" y="1235630"/>
            <a:chExt cx="4440221" cy="3221957"/>
          </a:xfrm>
        </p:grpSpPr>
        <p:sp>
          <p:nvSpPr>
            <p:cNvPr id="63" name="等腰三角形 62"/>
            <p:cNvSpPr/>
            <p:nvPr/>
          </p:nvSpPr>
          <p:spPr>
            <a:xfrm rot="3130917">
              <a:off x="384023" y="1307280"/>
              <a:ext cx="478325" cy="33502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234923" y="1796616"/>
              <a:ext cx="2660971" cy="2660971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79" name="Freeform 7"/>
          <p:cNvSpPr>
            <a:spLocks noChangeAspect="1"/>
          </p:cNvSpPr>
          <p:nvPr/>
        </p:nvSpPr>
        <p:spPr bwMode="auto">
          <a:xfrm rot="13426420">
            <a:off x="727946" y="2719496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2" name="Freeform 7"/>
          <p:cNvSpPr>
            <a:spLocks noChangeAspect="1"/>
          </p:cNvSpPr>
          <p:nvPr/>
        </p:nvSpPr>
        <p:spPr bwMode="auto">
          <a:xfrm rot="8025901">
            <a:off x="2448448" y="4509613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3" name="Freeform 7"/>
          <p:cNvSpPr>
            <a:spLocks noChangeAspect="1"/>
          </p:cNvSpPr>
          <p:nvPr/>
        </p:nvSpPr>
        <p:spPr bwMode="auto">
          <a:xfrm rot="18827143">
            <a:off x="2516481" y="1018255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Freeform 7"/>
          <p:cNvSpPr>
            <a:spLocks noChangeAspect="1"/>
          </p:cNvSpPr>
          <p:nvPr/>
        </p:nvSpPr>
        <p:spPr bwMode="auto">
          <a:xfrm rot="2602380">
            <a:off x="4231555" y="2757194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450600" y="1920006"/>
            <a:ext cx="2399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产品信息录入接口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147719" y="3732779"/>
            <a:ext cx="13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流拆分归集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15737" y="3618522"/>
            <a:ext cx="112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智能分析数据模型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2728101" y="5536920"/>
            <a:ext cx="182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系统应用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718018" y="3624931"/>
            <a:ext cx="182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Tensentype LingHeiJ"/>
              </a:rPr>
              <a:t>平衡现金流整体</a:t>
            </a:r>
            <a:r>
              <a:rPr lang="zh-CN" altLang="en-US" b="1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Tensentype LingHeiJ"/>
              </a:rPr>
              <a:t>流程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643755" y="2089283"/>
            <a:ext cx="4926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关键服务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提供资产管理服务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资产组合产品设计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自动按资产筛选条件进行资产筛选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现金流分析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提供应急预案并筛选最优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整个过程中的系统维护和升级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4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739" y="2659798"/>
            <a:ext cx="323557" cy="2427357"/>
          </a:xfrm>
          <a:prstGeom prst="rect">
            <a:avLst/>
          </a:prstGeom>
          <a:solidFill>
            <a:srgbClr val="D7B9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2465296" y="3915177"/>
            <a:ext cx="323557" cy="11719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8853" y="4114224"/>
            <a:ext cx="323557" cy="97293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3253" y="5048518"/>
            <a:ext cx="323557" cy="811369"/>
          </a:xfrm>
          <a:prstGeom prst="rect">
            <a:avLst/>
          </a:prstGeom>
          <a:solidFill>
            <a:srgbClr val="D7B9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6810" y="4058314"/>
            <a:ext cx="323557" cy="10288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63246" y="3194803"/>
            <a:ext cx="323557" cy="189235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4350367" y="1933838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6" name="椭圆形标注 55"/>
          <p:cNvSpPr/>
          <p:nvPr/>
        </p:nvSpPr>
        <p:spPr>
          <a:xfrm>
            <a:off x="1905261" y="1523408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7" name="椭圆形标注 56"/>
          <p:cNvSpPr/>
          <p:nvPr/>
        </p:nvSpPr>
        <p:spPr>
          <a:xfrm>
            <a:off x="2752732" y="2672965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4793" y="1671059"/>
            <a:ext cx="179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操作简单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功能完善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3968" y="2196087"/>
            <a:ext cx="1752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结果直观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7641" y="2855417"/>
            <a:ext cx="139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计算优势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 flipV="1">
            <a:off x="3389228" y="5074275"/>
            <a:ext cx="323557" cy="4244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11480" y="4275785"/>
            <a:ext cx="323557" cy="811369"/>
          </a:xfrm>
          <a:prstGeom prst="rect">
            <a:avLst/>
          </a:prstGeom>
          <a:solidFill>
            <a:srgbClr val="D7B9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62130" y="5048518"/>
            <a:ext cx="4546242" cy="38637"/>
          </a:xfrm>
          <a:prstGeom prst="straightConnector1">
            <a:avLst/>
          </a:prstGeom>
          <a:ln>
            <a:solidFill>
              <a:srgbClr val="C8A0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2410" y="6056243"/>
            <a:ext cx="209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8A063"/>
                </a:solidFill>
              </a:rPr>
              <a:t>E</a:t>
            </a:r>
            <a:r>
              <a:rPr lang="en-US" altLang="zh-CN" sz="2800" b="1" dirty="0" smtClean="0">
                <a:solidFill>
                  <a:srgbClr val="C8A063"/>
                </a:solidFill>
              </a:rPr>
              <a:t>xcel</a:t>
            </a:r>
            <a:endParaRPr lang="zh-CN" altLang="en-US" sz="2800" b="1" dirty="0">
              <a:solidFill>
                <a:srgbClr val="C8A063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12091"/>
          <a:stretch/>
        </p:blipFill>
        <p:spPr>
          <a:xfrm>
            <a:off x="7484426" y="1476769"/>
            <a:ext cx="3794334" cy="4010954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>
            <a:off x="10489566" y="1863041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7484425" y="1375756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8504176" y="2659798"/>
            <a:ext cx="1120069" cy="880078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7583601" y="1606515"/>
            <a:ext cx="1797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操作简单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"/>
          <p:cNvSpPr txBox="1"/>
          <p:nvPr/>
        </p:nvSpPr>
        <p:spPr>
          <a:xfrm>
            <a:off x="8604494" y="2905885"/>
            <a:ext cx="1797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针对性强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10625742" y="2196087"/>
            <a:ext cx="1752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功能完善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04176" y="6056243"/>
            <a:ext cx="209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3EB6C6"/>
                </a:solidFill>
              </a:rPr>
              <a:t>QuickTerm</a:t>
            </a:r>
            <a:endParaRPr lang="zh-CN" altLang="en-US" sz="2800" b="1" dirty="0">
              <a:solidFill>
                <a:srgbClr val="3EB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  <p:bldP spid="22" grpId="0" animBg="1"/>
      <p:bldP spid="30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</TotalTime>
  <Words>554</Words>
  <Application>Microsoft Office PowerPoint</Application>
  <PresentationFormat>自定义</PresentationFormat>
  <Paragraphs>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yaowa</dc:creator>
  <cp:lastModifiedBy>ASUS</cp:lastModifiedBy>
  <cp:revision>355</cp:revision>
  <dcterms:created xsi:type="dcterms:W3CDTF">2016-09-25T09:33:04Z</dcterms:created>
  <dcterms:modified xsi:type="dcterms:W3CDTF">2018-06-04T04:16:20Z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