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57" r:id="rId5"/>
    <p:sldId id="266" r:id="rId6"/>
    <p:sldId id="258" r:id="rId7"/>
    <p:sldId id="265" r:id="rId8"/>
    <p:sldId id="259" r:id="rId9"/>
    <p:sldId id="267" r:id="rId10"/>
    <p:sldId id="261" r:id="rId11"/>
    <p:sldId id="262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8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BA3FD3-5DB7-4689-986D-4E5FACB83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DBAA05B-DA8A-4BFE-8956-60E07CEC6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727C7A-B573-43D5-83EB-786F3D252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E81A-2217-4C1E-B4E1-FEDCECE0BAB0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5FC74C-EA29-4EF7-952E-3E9DC08BC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2AF769-B5D1-43A7-9437-62D5705FC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CF2C-2443-40F0-AF5A-B83B23839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70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3AA6F7-D35B-48CF-AADD-EDD3D1918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7058049-5BD4-4180-A77A-AFA8AEFA3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726461-8DE1-43AA-94DF-252985C76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E81A-2217-4C1E-B4E1-FEDCECE0BAB0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8B883B-72E9-40E8-82F4-70379CEDD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75694D-03F2-49B9-B202-49B37F3D7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CF2C-2443-40F0-AF5A-B83B23839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1947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A75D215-457F-421A-9573-2D37C6A5AF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4240E54-BF34-44AE-ABB4-82D503441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697B4A-48B2-42A1-B405-6BD998B63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E81A-2217-4C1E-B4E1-FEDCECE0BAB0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AB9492-A754-422E-AABF-8B692F3EB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DFA937-8A25-4953-8140-C48E7F07B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CF2C-2443-40F0-AF5A-B83B23839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461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685566-78F8-477F-AF81-14ECCC899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2A8C75-BAE5-4112-9708-C4B126DD9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52D03C-1D5A-4053-9709-D0EF7ED45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E81A-2217-4C1E-B4E1-FEDCECE0BAB0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D83230-444D-4B38-B3AF-F4BB70054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69D0A1-B0BB-4DF3-B4AB-0E6AF8E0B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CF2C-2443-40F0-AF5A-B83B23839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3372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6243F3-723A-410D-BDB5-2477ECF5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CD06CFF-1665-4D30-A883-686AC05AD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28BD86-45FF-44DF-9FBB-7088B17C5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E81A-2217-4C1E-B4E1-FEDCECE0BAB0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A3556D-2AE9-4CAD-B192-CD0BD2B3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BD82A7-C70E-46C3-93A9-FBC0F0590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CF2C-2443-40F0-AF5A-B83B23839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048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264034-2E48-4A56-8457-D10DD8BAA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1A1C27-0AF0-4B2C-B653-5DA55C438F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AE1B3A1-B396-4525-BE43-F0ACE0DE0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A0C414D-4DE7-40B8-AED6-850F320CB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E81A-2217-4C1E-B4E1-FEDCECE0BAB0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BFC9073-27F5-46B6-A313-C95DA7908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AA97841-F0CD-414E-9672-F891F7D92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CF2C-2443-40F0-AF5A-B83B23839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0255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DB720F-1558-4825-88D0-06A141937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F6EE5A-1532-4C63-A56B-B35118DFE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06C773C-938A-45DD-879A-4AFF98A06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F3F9775-49E5-47C0-95D3-A7566E75C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13AE885-ED64-4696-837C-0D0B7F9A4B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2D37D23-0D1D-470D-9C78-4CA7DEE7F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E81A-2217-4C1E-B4E1-FEDCECE0BAB0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775FC69-E0FD-4316-BB18-202A6C830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6D1B6D1-8A67-4FD4-A5B9-80501033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CF2C-2443-40F0-AF5A-B83B23839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564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0700B5-4D7E-4DB0-9E40-E44353214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6E06954-BC45-438C-914E-81C4E3B83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E81A-2217-4C1E-B4E1-FEDCECE0BAB0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B562923-DFD1-44C5-94CC-8C83F80ED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B5D64F7-440E-410C-941D-A3707BA87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CF2C-2443-40F0-AF5A-B83B23839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6347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38497E6-B309-463C-86EA-E3F450A04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E81A-2217-4C1E-B4E1-FEDCECE0BAB0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5A0E2AC-DCE6-49B6-9686-FFB8EAFEA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6F757AF-DB68-491B-A606-69B706224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CF2C-2443-40F0-AF5A-B83B23839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9951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05F85F-740B-435B-8C87-F19B323F8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82DB0B-7686-499B-9C16-1A777483C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307F629-BA3D-4AA1-9A93-A937A0316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F91C2D-8B25-49C0-AEB8-2F2CDFD38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E81A-2217-4C1E-B4E1-FEDCECE0BAB0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72DECE5-D2CF-407E-8F3F-678AD912D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4A1893A-CACE-4F83-9D01-4247C47EF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CF2C-2443-40F0-AF5A-B83B23839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83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21233C-03D4-431A-85E9-43038DC81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3F3669D-5C05-4794-AAFF-0332A2A16A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89746B-84D6-4E0B-A7FD-2B51D4F4B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AB5DA73-CCF1-426A-BA59-D4CF3B7F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E81A-2217-4C1E-B4E1-FEDCECE0BAB0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59CF1D3-F077-4DD9-853F-C134744A4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B168B78-14AF-4215-9102-8BEA648C1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CF2C-2443-40F0-AF5A-B83B23839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7885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7ACED3-F6FF-4FDF-8D73-8667B558A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2C6D0FC-9E7C-473F-897C-56D27DFF2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FA2431-85E9-4FBF-9B4B-44B1154A3D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6E81A-2217-4C1E-B4E1-FEDCECE0BAB0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025D48-235F-4790-85E5-DE861AE34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5B2373-CBA8-4B2D-9FE9-FB5966FF5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1CF2C-2443-40F0-AF5A-B83B23839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413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1A7681-506E-456B-8C98-BFA62C0B8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  <a:ln w="127000">
            <a:solidFill>
              <a:srgbClr val="F39803"/>
            </a:solidFill>
          </a:ln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sz="32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DevOps External Online Course</a:t>
            </a:r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sz="44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sz="44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sz="44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ru-RU" sz="3600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ru-RU" sz="36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>Final Project Presentation</a:t>
            </a:r>
            <a:r>
              <a:rPr lang="ru-RU" sz="4400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ru-RU" sz="44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Theme: CI/</a:t>
            </a:r>
            <a:r>
              <a:rPr lang="ru-RU" sz="3600" dirty="0">
                <a:solidFill>
                  <a:schemeClr val="bg1">
                    <a:lumMod val="95000"/>
                  </a:schemeClr>
                </a:solidFill>
              </a:rPr>
              <a:t>С</a:t>
            </a:r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D </a:t>
            </a:r>
            <a:r>
              <a:rPr lang="en-US" sz="3600" dirty="0" err="1">
                <a:solidFill>
                  <a:schemeClr val="bg1">
                    <a:lumMod val="95000"/>
                  </a:schemeClr>
                </a:solidFill>
              </a:rPr>
              <a:t>Pipiline</a:t>
            </a:r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sz="36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3600" dirty="0" err="1">
                <a:solidFill>
                  <a:schemeClr val="bg1">
                    <a:lumMod val="95000"/>
                  </a:schemeClr>
                </a:solidFill>
              </a:rPr>
              <a:t>PetClinic</a:t>
            </a:r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sz="44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sz="44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sz="44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ru-RU" sz="4400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ru-RU" sz="44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4000" dirty="0">
                <a:solidFill>
                  <a:schemeClr val="bg1">
                    <a:lumMod val="95000"/>
                  </a:schemeClr>
                </a:solidFill>
              </a:rPr>
              <a:t>Sinelnik Igor</a:t>
            </a:r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sz="44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ru-RU" sz="2000" dirty="0"/>
              <a:t/>
            </a:r>
            <a:br>
              <a:rPr lang="ru-RU" sz="2000" dirty="0"/>
            </a:b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026826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1A7681-506E-456B-8C98-BFA62C0B8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  <a:ln w="127000">
            <a:solidFill>
              <a:srgbClr val="F39803"/>
            </a:solidFill>
          </a:ln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sz="32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ru-RU" sz="2000" dirty="0"/>
              <a:t/>
            </a:r>
            <a:br>
              <a:rPr lang="ru-RU" sz="2000" dirty="0"/>
            </a:br>
            <a:endParaRPr lang="ru-RU" sz="54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811687C-E6F4-4020-8F7E-55F728B6AF0A}"/>
              </a:ext>
            </a:extLst>
          </p:cNvPr>
          <p:cNvSpPr/>
          <p:nvPr/>
        </p:nvSpPr>
        <p:spPr>
          <a:xfrm>
            <a:off x="2765659" y="159992"/>
            <a:ext cx="7519244" cy="363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+mj-lt"/>
              </a:rPr>
              <a:t>JOB for Publication java app as Service</a:t>
            </a:r>
            <a:endParaRPr lang="ru-RU" sz="1100" dirty="0">
              <a:latin typeface="+mj-l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31" y="2440643"/>
            <a:ext cx="2529874" cy="1653185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369831" y="1392352"/>
            <a:ext cx="2524372" cy="914400"/>
          </a:xfrm>
          <a:prstGeom prst="rect">
            <a:avLst/>
          </a:prstGeom>
          <a:noFill/>
          <a:ln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job “</a:t>
            </a:r>
            <a:r>
              <a:rPr lang="en-US" dirty="0" err="1"/>
              <a:t>Petclinic</a:t>
            </a:r>
            <a:r>
              <a:rPr lang="en-US" dirty="0"/>
              <a:t> as service” if previously job ended right!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987932" y="805723"/>
            <a:ext cx="4478270" cy="5717106"/>
          </a:xfrm>
          <a:prstGeom prst="rect">
            <a:avLst/>
          </a:prstGeom>
          <a:noFill/>
          <a:ln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JM" sz="900" dirty="0"/>
              <a:t>cat &gt; petclinic.sh &lt;&lt;EOF</a:t>
            </a:r>
          </a:p>
          <a:p>
            <a:r>
              <a:rPr lang="en-JM" sz="900" dirty="0"/>
              <a:t>#!/bin/sh</a:t>
            </a:r>
          </a:p>
          <a:p>
            <a:r>
              <a:rPr lang="en-JM" sz="900" dirty="0"/>
              <a:t>java -jar /home/ubuntu/*.jar</a:t>
            </a:r>
          </a:p>
          <a:p>
            <a:r>
              <a:rPr lang="en-JM" sz="900" dirty="0"/>
              <a:t>EOF</a:t>
            </a:r>
          </a:p>
          <a:p>
            <a:endParaRPr lang="en-JM" sz="900" dirty="0"/>
          </a:p>
          <a:p>
            <a:r>
              <a:rPr lang="en-JM" sz="900" dirty="0" err="1"/>
              <a:t>chmod</a:t>
            </a:r>
            <a:r>
              <a:rPr lang="en-JM" sz="900" dirty="0"/>
              <a:t> </a:t>
            </a:r>
            <a:r>
              <a:rPr lang="en-JM" sz="900" dirty="0" err="1"/>
              <a:t>a+x</a:t>
            </a:r>
            <a:r>
              <a:rPr lang="en-JM" sz="900" dirty="0"/>
              <a:t> petclinic.sh</a:t>
            </a:r>
          </a:p>
          <a:p>
            <a:endParaRPr lang="en-JM" sz="900" dirty="0"/>
          </a:p>
          <a:p>
            <a:r>
              <a:rPr lang="en-JM" sz="900" dirty="0"/>
              <a:t>cat &gt; </a:t>
            </a:r>
            <a:r>
              <a:rPr lang="en-JM" sz="900" dirty="0" err="1"/>
              <a:t>petclinic.service</a:t>
            </a:r>
            <a:r>
              <a:rPr lang="en-JM" sz="900" dirty="0"/>
              <a:t> &lt;&lt;EOF</a:t>
            </a:r>
          </a:p>
          <a:p>
            <a:r>
              <a:rPr lang="en-JM" sz="900" dirty="0"/>
              <a:t>[Unit]</a:t>
            </a:r>
          </a:p>
          <a:p>
            <a:r>
              <a:rPr lang="en-JM" sz="900" dirty="0"/>
              <a:t>Description=Run petclinic.sh</a:t>
            </a:r>
          </a:p>
          <a:p>
            <a:r>
              <a:rPr lang="en-JM" sz="900" dirty="0"/>
              <a:t>[Service]</a:t>
            </a:r>
          </a:p>
          <a:p>
            <a:r>
              <a:rPr lang="en-JM" sz="900" dirty="0"/>
              <a:t>ExecStart=/home/ubuntu/petclinic.sh</a:t>
            </a:r>
          </a:p>
          <a:p>
            <a:r>
              <a:rPr lang="en-JM" sz="900" dirty="0"/>
              <a:t>[Install]</a:t>
            </a:r>
          </a:p>
          <a:p>
            <a:r>
              <a:rPr lang="en-JM" sz="900" dirty="0" err="1"/>
              <a:t>WantedBy</a:t>
            </a:r>
            <a:r>
              <a:rPr lang="en-JM" sz="900" dirty="0"/>
              <a:t>=multi-</a:t>
            </a:r>
            <a:r>
              <a:rPr lang="en-JM" sz="900" dirty="0" err="1"/>
              <a:t>user.target</a:t>
            </a:r>
            <a:endParaRPr lang="en-JM" sz="900" dirty="0"/>
          </a:p>
          <a:p>
            <a:r>
              <a:rPr lang="en-JM" sz="900" dirty="0"/>
              <a:t>EOF</a:t>
            </a:r>
          </a:p>
          <a:p>
            <a:endParaRPr lang="en-JM" sz="900" dirty="0"/>
          </a:p>
          <a:p>
            <a:endParaRPr lang="en-JM" sz="900" dirty="0"/>
          </a:p>
          <a:p>
            <a:endParaRPr lang="en-JM" sz="900" dirty="0"/>
          </a:p>
          <a:p>
            <a:r>
              <a:rPr lang="en-JM" sz="900" dirty="0"/>
              <a:t>cat &gt; petclinicservice.sh &lt;&lt;EOF</a:t>
            </a:r>
          </a:p>
          <a:p>
            <a:r>
              <a:rPr lang="en-JM" sz="900" dirty="0"/>
              <a:t># remove prev. service</a:t>
            </a:r>
          </a:p>
          <a:p>
            <a:r>
              <a:rPr lang="en-JM" sz="900" dirty="0" err="1"/>
              <a:t>sudo</a:t>
            </a:r>
            <a:r>
              <a:rPr lang="en-JM" sz="900" dirty="0"/>
              <a:t> </a:t>
            </a:r>
            <a:r>
              <a:rPr lang="en-JM" sz="900" dirty="0" err="1"/>
              <a:t>systemctl</a:t>
            </a:r>
            <a:r>
              <a:rPr lang="en-JM" sz="900" dirty="0"/>
              <a:t> stop </a:t>
            </a:r>
            <a:r>
              <a:rPr lang="en-JM" sz="900" dirty="0" err="1"/>
              <a:t>petclinic.service</a:t>
            </a:r>
            <a:endParaRPr lang="en-JM" sz="900" dirty="0"/>
          </a:p>
          <a:p>
            <a:r>
              <a:rPr lang="en-JM" sz="900" dirty="0" err="1"/>
              <a:t>sudo</a:t>
            </a:r>
            <a:r>
              <a:rPr lang="en-JM" sz="900" dirty="0"/>
              <a:t> </a:t>
            </a:r>
            <a:r>
              <a:rPr lang="en-JM" sz="900" dirty="0" err="1"/>
              <a:t>systemctl</a:t>
            </a:r>
            <a:r>
              <a:rPr lang="en-JM" sz="900" dirty="0"/>
              <a:t> disable </a:t>
            </a:r>
            <a:r>
              <a:rPr lang="en-JM" sz="900" dirty="0" err="1"/>
              <a:t>petclinic.service</a:t>
            </a:r>
            <a:endParaRPr lang="en-JM" sz="900" dirty="0"/>
          </a:p>
          <a:p>
            <a:endParaRPr lang="en-JM" sz="900" dirty="0"/>
          </a:p>
          <a:p>
            <a:r>
              <a:rPr lang="en-JM" sz="900" dirty="0"/>
              <a:t># move service to </a:t>
            </a:r>
            <a:r>
              <a:rPr lang="en-JM" sz="900" dirty="0" err="1"/>
              <a:t>dst</a:t>
            </a:r>
            <a:r>
              <a:rPr lang="en-JM" sz="900" dirty="0"/>
              <a:t> </a:t>
            </a:r>
            <a:r>
              <a:rPr lang="en-JM" sz="900" dirty="0" err="1"/>
              <a:t>dir</a:t>
            </a:r>
            <a:endParaRPr lang="en-JM" sz="900" dirty="0"/>
          </a:p>
          <a:p>
            <a:r>
              <a:rPr lang="en-JM" sz="900" dirty="0" err="1"/>
              <a:t>sudo</a:t>
            </a:r>
            <a:r>
              <a:rPr lang="en-JM" sz="900" dirty="0"/>
              <a:t> mv </a:t>
            </a:r>
            <a:r>
              <a:rPr lang="en-JM" sz="900" dirty="0" err="1"/>
              <a:t>petclinic.service</a:t>
            </a:r>
            <a:r>
              <a:rPr lang="en-JM" sz="900" dirty="0"/>
              <a:t> /etc/</a:t>
            </a:r>
            <a:r>
              <a:rPr lang="en-JM" sz="900" dirty="0" err="1"/>
              <a:t>systemd</a:t>
            </a:r>
            <a:r>
              <a:rPr lang="en-JM" sz="900" dirty="0"/>
              <a:t>/system/</a:t>
            </a:r>
          </a:p>
          <a:p>
            <a:endParaRPr lang="en-JM" sz="900" dirty="0"/>
          </a:p>
          <a:p>
            <a:r>
              <a:rPr lang="en-JM" sz="900" dirty="0"/>
              <a:t># start service</a:t>
            </a:r>
          </a:p>
          <a:p>
            <a:r>
              <a:rPr lang="en-JM" sz="900" dirty="0" err="1"/>
              <a:t>sudo</a:t>
            </a:r>
            <a:r>
              <a:rPr lang="en-JM" sz="900" dirty="0"/>
              <a:t> </a:t>
            </a:r>
            <a:r>
              <a:rPr lang="en-JM" sz="900" dirty="0" err="1"/>
              <a:t>systemctl</a:t>
            </a:r>
            <a:r>
              <a:rPr lang="en-JM" sz="900" dirty="0"/>
              <a:t> daemon-reload</a:t>
            </a:r>
          </a:p>
          <a:p>
            <a:r>
              <a:rPr lang="en-JM" sz="900" dirty="0" err="1"/>
              <a:t>sudo</a:t>
            </a:r>
            <a:r>
              <a:rPr lang="en-JM" sz="900" dirty="0"/>
              <a:t> </a:t>
            </a:r>
            <a:r>
              <a:rPr lang="en-JM" sz="900" dirty="0" err="1"/>
              <a:t>systemctl</a:t>
            </a:r>
            <a:r>
              <a:rPr lang="en-JM" sz="900" dirty="0"/>
              <a:t> enable </a:t>
            </a:r>
            <a:r>
              <a:rPr lang="en-JM" sz="900" dirty="0" err="1"/>
              <a:t>petclinic.service</a:t>
            </a:r>
            <a:endParaRPr lang="en-JM" sz="900" dirty="0"/>
          </a:p>
          <a:p>
            <a:r>
              <a:rPr lang="en-JM" sz="900" dirty="0" err="1"/>
              <a:t>sudo</a:t>
            </a:r>
            <a:r>
              <a:rPr lang="en-JM" sz="900" dirty="0"/>
              <a:t> </a:t>
            </a:r>
            <a:r>
              <a:rPr lang="en-JM" sz="900" dirty="0" err="1"/>
              <a:t>systemctl</a:t>
            </a:r>
            <a:r>
              <a:rPr lang="en-JM" sz="900" dirty="0"/>
              <a:t> start </a:t>
            </a:r>
            <a:r>
              <a:rPr lang="en-JM" sz="900" dirty="0" err="1"/>
              <a:t>petclinic.service</a:t>
            </a:r>
            <a:endParaRPr lang="en-JM" sz="900" dirty="0"/>
          </a:p>
          <a:p>
            <a:r>
              <a:rPr lang="en-JM" sz="900" dirty="0" err="1"/>
              <a:t>sudo</a:t>
            </a:r>
            <a:r>
              <a:rPr lang="en-JM" sz="900" dirty="0"/>
              <a:t> </a:t>
            </a:r>
            <a:r>
              <a:rPr lang="en-JM" sz="900" dirty="0" err="1"/>
              <a:t>systemctl</a:t>
            </a:r>
            <a:r>
              <a:rPr lang="en-JM" sz="900" dirty="0"/>
              <a:t> status </a:t>
            </a:r>
            <a:r>
              <a:rPr lang="en-JM" sz="900" dirty="0" err="1"/>
              <a:t>petclinic.service</a:t>
            </a:r>
            <a:endParaRPr lang="en-JM" sz="900" dirty="0"/>
          </a:p>
          <a:p>
            <a:r>
              <a:rPr lang="en-JM" sz="900" dirty="0"/>
              <a:t>EOF</a:t>
            </a:r>
          </a:p>
          <a:p>
            <a:r>
              <a:rPr lang="en-US" sz="900" dirty="0" err="1"/>
              <a:t>chmod</a:t>
            </a:r>
            <a:r>
              <a:rPr lang="en-US" sz="900" dirty="0"/>
              <a:t> </a:t>
            </a:r>
            <a:r>
              <a:rPr lang="en-US" sz="900" dirty="0" err="1"/>
              <a:t>a+x</a:t>
            </a:r>
            <a:r>
              <a:rPr lang="en-US" sz="900" dirty="0"/>
              <a:t> petclinicservice.sh</a:t>
            </a:r>
            <a:endParaRPr lang="en-JM" sz="9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61F4FD6-3479-446C-B1BB-365D13088C1E}"/>
              </a:ext>
            </a:extLst>
          </p:cNvPr>
          <p:cNvSpPr/>
          <p:nvPr/>
        </p:nvSpPr>
        <p:spPr>
          <a:xfrm>
            <a:off x="192947" y="631672"/>
            <a:ext cx="11806106" cy="6118263"/>
          </a:xfrm>
          <a:prstGeom prst="rect">
            <a:avLst/>
          </a:prstGeom>
          <a:noFill/>
          <a:ln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B50A419-CC7F-417E-ACCA-3E364B12DA0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49" y="631672"/>
            <a:ext cx="760680" cy="760680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54D8C2C-0F50-468B-AE8A-9CCB92A9F2B3}"/>
              </a:ext>
            </a:extLst>
          </p:cNvPr>
          <p:cNvSpPr/>
          <p:nvPr/>
        </p:nvSpPr>
        <p:spPr>
          <a:xfrm>
            <a:off x="292880" y="645952"/>
            <a:ext cx="2179899" cy="746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Node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02D5E36-BC8B-48E2-9E5E-D6EF7C7B38F8}"/>
              </a:ext>
            </a:extLst>
          </p:cNvPr>
          <p:cNvSpPr/>
          <p:nvPr/>
        </p:nvSpPr>
        <p:spPr>
          <a:xfrm>
            <a:off x="4588778" y="926543"/>
            <a:ext cx="2014810" cy="465809"/>
          </a:xfrm>
          <a:prstGeom prst="rect">
            <a:avLst/>
          </a:prstGeom>
          <a:noFill/>
          <a:ln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Script for run Java APP</a:t>
            </a:r>
            <a:endParaRPr lang="ru-RU" sz="14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908E76C-DD9B-4EC9-8F15-9058ACE2C93A}"/>
              </a:ext>
            </a:extLst>
          </p:cNvPr>
          <p:cNvSpPr/>
          <p:nvPr/>
        </p:nvSpPr>
        <p:spPr>
          <a:xfrm>
            <a:off x="5045252" y="1791119"/>
            <a:ext cx="2014810" cy="1136639"/>
          </a:xfrm>
          <a:prstGeom prst="rect">
            <a:avLst/>
          </a:prstGeom>
          <a:noFill/>
          <a:ln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File of service which run prev. script</a:t>
            </a:r>
            <a:endParaRPr lang="ru-RU" sz="14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A88A3E1-CC68-4417-851B-FB00CA99FBE0}"/>
              </a:ext>
            </a:extLst>
          </p:cNvPr>
          <p:cNvSpPr/>
          <p:nvPr/>
        </p:nvSpPr>
        <p:spPr>
          <a:xfrm>
            <a:off x="5298319" y="3267235"/>
            <a:ext cx="2014810" cy="2034607"/>
          </a:xfrm>
          <a:prstGeom prst="rect">
            <a:avLst/>
          </a:prstGeom>
          <a:noFill/>
          <a:ln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Script which manage </a:t>
            </a:r>
            <a:r>
              <a:rPr lang="en-JM" sz="1400" dirty="0" err="1"/>
              <a:t>petclinic.service</a:t>
            </a:r>
            <a:r>
              <a:rPr lang="en-US" sz="1400" dirty="0"/>
              <a:t> </a:t>
            </a:r>
            <a:endParaRPr lang="ru-RU" sz="14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3F6E462-90E9-41C0-A61C-2EA524DD73AF}"/>
              </a:ext>
            </a:extLst>
          </p:cNvPr>
          <p:cNvSpPr/>
          <p:nvPr/>
        </p:nvSpPr>
        <p:spPr>
          <a:xfrm>
            <a:off x="7843706" y="788565"/>
            <a:ext cx="3865254" cy="5712903"/>
          </a:xfrm>
          <a:prstGeom prst="rect">
            <a:avLst/>
          </a:prstGeom>
          <a:noFill/>
          <a:ln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export WEB2IP=$(cat ~/workspace/FromGit_EC2_PetClinic/m1/</a:t>
            </a:r>
            <a:r>
              <a:rPr lang="en-US" sz="1200" dirty="0" err="1"/>
              <a:t>final_project</a:t>
            </a:r>
            <a:r>
              <a:rPr lang="en-US" sz="1200" dirty="0"/>
              <a:t>/</a:t>
            </a:r>
            <a:r>
              <a:rPr lang="en-US" sz="1200" dirty="0" err="1"/>
              <a:t>terraform_jenkins</a:t>
            </a:r>
            <a:r>
              <a:rPr lang="en-US" sz="1200" dirty="0"/>
              <a:t>/WEB_2_publick_ip.txt)</a:t>
            </a:r>
          </a:p>
          <a:p>
            <a:r>
              <a:rPr lang="en-US" sz="1200" dirty="0"/>
              <a:t>echo $WEB2IP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 err="1"/>
              <a:t>scp</a:t>
            </a:r>
            <a:r>
              <a:rPr lang="en-US" sz="1200" dirty="0"/>
              <a:t> -o </a:t>
            </a:r>
            <a:r>
              <a:rPr lang="en-US" sz="1200" dirty="0" err="1"/>
              <a:t>StrictHostKeyChecking</a:t>
            </a:r>
            <a:r>
              <a:rPr lang="en-US" sz="1200" dirty="0"/>
              <a:t>=no ./petclinic.* ubuntu@$WEB2IP:/home/ubuntu/</a:t>
            </a:r>
          </a:p>
          <a:p>
            <a:r>
              <a:rPr lang="en-US" sz="1200" dirty="0" err="1"/>
              <a:t>scp</a:t>
            </a:r>
            <a:r>
              <a:rPr lang="en-US" sz="1200" dirty="0"/>
              <a:t> -o </a:t>
            </a:r>
            <a:r>
              <a:rPr lang="en-US" sz="1200" dirty="0" err="1"/>
              <a:t>StrictHostKeyChecking</a:t>
            </a:r>
            <a:r>
              <a:rPr lang="en-US" sz="1200" dirty="0"/>
              <a:t>=no petclinicservice.sh ubuntu@$WEB2IP:/home/ubuntu/</a:t>
            </a:r>
          </a:p>
          <a:p>
            <a:r>
              <a:rPr lang="en-US" sz="1200" dirty="0" err="1"/>
              <a:t>ssh</a:t>
            </a:r>
            <a:r>
              <a:rPr lang="en-US" sz="1200" dirty="0"/>
              <a:t> -o </a:t>
            </a:r>
            <a:r>
              <a:rPr lang="en-US" sz="1200" dirty="0" err="1"/>
              <a:t>StrictHostKeyChecking</a:t>
            </a:r>
            <a:r>
              <a:rPr lang="en-US" sz="1200" dirty="0"/>
              <a:t>=no ubuntu@$WEB2IP ./petclinicservice.sh</a:t>
            </a:r>
            <a:endParaRPr lang="ru-RU" sz="12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9C891584-1799-4141-83B8-8C64FBE36D79}"/>
              </a:ext>
            </a:extLst>
          </p:cNvPr>
          <p:cNvSpPr/>
          <p:nvPr/>
        </p:nvSpPr>
        <p:spPr>
          <a:xfrm>
            <a:off x="8012163" y="1616473"/>
            <a:ext cx="3528340" cy="466157"/>
          </a:xfrm>
          <a:prstGeom prst="rect">
            <a:avLst/>
          </a:prstGeom>
          <a:noFill/>
          <a:ln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Create variable with WEB server address</a:t>
            </a:r>
            <a:endParaRPr lang="ru-RU" sz="140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38BA27B8-871A-4094-ADA0-7D4C71EE4991}"/>
              </a:ext>
            </a:extLst>
          </p:cNvPr>
          <p:cNvSpPr/>
          <p:nvPr/>
        </p:nvSpPr>
        <p:spPr>
          <a:xfrm>
            <a:off x="8012163" y="3363986"/>
            <a:ext cx="3528340" cy="559896"/>
          </a:xfrm>
          <a:prstGeom prst="rect">
            <a:avLst/>
          </a:prstGeom>
          <a:noFill/>
          <a:ln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Copy scripts and </a:t>
            </a:r>
            <a:r>
              <a:rPr lang="en-JM" sz="1400" dirty="0" err="1"/>
              <a:t>petclinic.service</a:t>
            </a:r>
            <a:r>
              <a:rPr lang="en-US" sz="1400" dirty="0"/>
              <a:t>  to web server</a:t>
            </a:r>
          </a:p>
        </p:txBody>
      </p:sp>
    </p:spTree>
    <p:extLst>
      <p:ext uri="{BB962C8B-B14F-4D97-AF65-F5344CB8AC3E}">
        <p14:creationId xmlns:p14="http://schemas.microsoft.com/office/powerpoint/2010/main" val="1480420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1A7681-506E-456B-8C98-BFA62C0B8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  <a:ln w="127000">
            <a:solidFill>
              <a:srgbClr val="F39803"/>
            </a:solidFill>
          </a:ln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sz="32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ru-RU" sz="2000" dirty="0"/>
              <a:t/>
            </a:r>
            <a:br>
              <a:rPr lang="ru-RU" sz="2000" dirty="0"/>
            </a:br>
            <a:endParaRPr lang="ru-RU" sz="54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811687C-E6F4-4020-8F7E-55F728B6AF0A}"/>
              </a:ext>
            </a:extLst>
          </p:cNvPr>
          <p:cNvSpPr/>
          <p:nvPr/>
        </p:nvSpPr>
        <p:spPr>
          <a:xfrm>
            <a:off x="2765659" y="159992"/>
            <a:ext cx="6660682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+mj-lt"/>
              </a:rPr>
              <a:t>It Works!</a:t>
            </a:r>
            <a:endParaRPr lang="ru-RU" sz="1600" dirty="0">
              <a:latin typeface="+mj-l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234384"/>
            <a:ext cx="10058400" cy="501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195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1A7681-506E-456B-8C98-BFA62C0B8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  <a:ln w="127000">
            <a:solidFill>
              <a:srgbClr val="F39803"/>
            </a:solidFill>
          </a:ln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sz="44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ru-RU" sz="2000" dirty="0"/>
              <a:t/>
            </a:r>
            <a:br>
              <a:rPr lang="ru-RU" sz="2000" dirty="0"/>
            </a:br>
            <a:endParaRPr lang="ru-RU" sz="5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E23B9EF-CF19-4A0E-AEA4-773C357911E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7613" y="657758"/>
            <a:ext cx="2693201" cy="2019901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4038186-75B1-44FB-BE6F-5EEF003EE4C6}"/>
              </a:ext>
            </a:extLst>
          </p:cNvPr>
          <p:cNvSpPr/>
          <p:nvPr/>
        </p:nvSpPr>
        <p:spPr>
          <a:xfrm>
            <a:off x="2723951" y="3728452"/>
            <a:ext cx="9278752" cy="21028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I’m Head System Administrator in middle company. </a:t>
            </a:r>
          </a:p>
          <a:p>
            <a:endParaRPr lang="en-US" dirty="0"/>
          </a:p>
          <a:p>
            <a:r>
              <a:rPr lang="en-US" dirty="0"/>
              <a:t>My experience about 7 years.</a:t>
            </a:r>
          </a:p>
          <a:p>
            <a:endParaRPr lang="en-US" dirty="0"/>
          </a:p>
          <a:p>
            <a:r>
              <a:rPr lang="en-US" dirty="0"/>
              <a:t>Since </a:t>
            </a:r>
            <a:r>
              <a:rPr lang="en-US" dirty="0" smtClean="0"/>
              <a:t>I </a:t>
            </a:r>
            <a:r>
              <a:rPr lang="en-US" dirty="0"/>
              <a:t>was yang – I interested in electronics, mechanics and other technical things.</a:t>
            </a:r>
          </a:p>
          <a:p>
            <a:endParaRPr lang="en-US" dirty="0"/>
          </a:p>
          <a:p>
            <a:r>
              <a:rPr lang="en-US" dirty="0"/>
              <a:t>Now, IT technologies is most interesting for me as hobbies as my future professional way!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4513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1A7681-506E-456B-8C98-BFA62C0B8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  <a:ln w="127000">
            <a:solidFill>
              <a:srgbClr val="F39803"/>
            </a:solidFill>
          </a:ln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sz="44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sz="44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sz="44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sz="44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ru-RU" sz="2000" dirty="0"/>
              <a:t/>
            </a:r>
            <a:br>
              <a:rPr lang="ru-RU" sz="2000" dirty="0"/>
            </a:br>
            <a:endParaRPr lang="ru-RU" sz="54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4038186-75B1-44FB-BE6F-5EEF003EE4C6}"/>
              </a:ext>
            </a:extLst>
          </p:cNvPr>
          <p:cNvSpPr/>
          <p:nvPr/>
        </p:nvSpPr>
        <p:spPr>
          <a:xfrm>
            <a:off x="248652" y="1655545"/>
            <a:ext cx="11694695" cy="4417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Motivation</a:t>
            </a:r>
          </a:p>
          <a:p>
            <a:pPr algn="ctr"/>
            <a:r>
              <a:rPr lang="en-US" sz="2800" dirty="0"/>
              <a:t>I wanted get knowledge in DevOps practices and use it on practice!</a:t>
            </a:r>
            <a:br>
              <a:rPr lang="en-US" sz="2800" dirty="0"/>
            </a:br>
            <a:r>
              <a:rPr lang="en-US" sz="2800" dirty="0"/>
              <a:t>It’s project more simpler than I wanted made, but it works now! 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Destination</a:t>
            </a:r>
          </a:p>
          <a:p>
            <a:pPr algn="ctr"/>
            <a:r>
              <a:rPr lang="en-US" sz="2800" dirty="0"/>
              <a:t>My project shows opportunity get more simpler process between developing app and publication it on </a:t>
            </a:r>
            <a:r>
              <a:rPr lang="en-US" sz="2800" dirty="0" err="1"/>
              <a:t>differents</a:t>
            </a:r>
            <a:r>
              <a:rPr lang="en-US" sz="2800" dirty="0"/>
              <a:t> destination servers.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In depended on needed servers </a:t>
            </a:r>
            <a:r>
              <a:rPr lang="en-US" sz="2800" dirty="0" err="1"/>
              <a:t>lifecycling</a:t>
            </a:r>
            <a:r>
              <a:rPr lang="en-US" sz="2800" dirty="0"/>
              <a:t> - they can work all time or will creating to some jobs - example build project and after that will be remove.  This approach for Cloud infrastructure help save money.</a:t>
            </a:r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1286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1A7681-506E-456B-8C98-BFA62C0B8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  <a:ln w="127000">
            <a:solidFill>
              <a:srgbClr val="F39803"/>
            </a:solidFill>
          </a:ln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sz="28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ru-RU" sz="1800" dirty="0"/>
              <a:t/>
            </a:r>
            <a:br>
              <a:rPr lang="ru-RU" sz="1800" dirty="0"/>
            </a:br>
            <a:endParaRPr lang="ru-RU" sz="48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10C93CA-A6E7-4F46-813E-7BDE458AEADF}"/>
              </a:ext>
            </a:extLst>
          </p:cNvPr>
          <p:cNvSpPr/>
          <p:nvPr/>
        </p:nvSpPr>
        <p:spPr>
          <a:xfrm>
            <a:off x="2765659" y="159992"/>
            <a:ext cx="6660682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+mj-lt"/>
              </a:rPr>
              <a:t>Main infrastructure</a:t>
            </a:r>
            <a:endParaRPr lang="ru-RU" sz="1600" dirty="0">
              <a:latin typeface="+mj-lt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1B18B0E-5B23-40AE-9A00-2CF7424974B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49" y="2148783"/>
            <a:ext cx="2560433" cy="256043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D7D3876-59F3-4D02-82E4-AB34BDF8F0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860" y="1317335"/>
            <a:ext cx="3595313" cy="2666524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29BC90D-0789-441B-A419-EF4FF5128F6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275" y="2027130"/>
            <a:ext cx="2513449" cy="2269959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9094210" y="3574236"/>
            <a:ext cx="1770611" cy="1134980"/>
          </a:xfrm>
          <a:prstGeom prst="rect">
            <a:avLst/>
          </a:prstGeom>
          <a:noFill/>
          <a:ln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Instances:</a:t>
            </a:r>
            <a:br>
              <a:rPr lang="en-US" dirty="0"/>
            </a:br>
            <a:r>
              <a:rPr lang="en-US" dirty="0"/>
              <a:t>Server </a:t>
            </a:r>
            <a:r>
              <a:rPr lang="en-US" dirty="0" smtClean="0"/>
              <a:t>–Jenkins / Terraform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Server - WEB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9103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1A7681-506E-456B-8C98-BFA62C0B8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  <a:ln w="127000">
            <a:solidFill>
              <a:srgbClr val="F39803"/>
            </a:solidFill>
          </a:ln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sz="32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ru-RU" sz="2000" dirty="0"/>
              <a:t/>
            </a:r>
            <a:br>
              <a:rPr lang="ru-RU" sz="2000" dirty="0"/>
            </a:br>
            <a:endParaRPr lang="ru-RU" sz="54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734B45C-410C-4B27-819A-6E95053F322C}"/>
              </a:ext>
            </a:extLst>
          </p:cNvPr>
          <p:cNvSpPr/>
          <p:nvPr/>
        </p:nvSpPr>
        <p:spPr>
          <a:xfrm>
            <a:off x="4889588" y="159567"/>
            <a:ext cx="6660682" cy="731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+mj-lt"/>
              </a:rPr>
              <a:t>Start work process</a:t>
            </a:r>
            <a:endParaRPr lang="ru-RU" sz="1400" dirty="0">
              <a:latin typeface="+mj-l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0AB41BE-AC48-4FC7-B2D6-7BC723CBF18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8248" y="173319"/>
            <a:ext cx="941486" cy="698269"/>
          </a:xfrm>
          <a:prstGeom prst="rect">
            <a:avLst/>
          </a:prstGeom>
        </p:spPr>
      </p:pic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054F0A97-B554-4A43-8D43-C2D0C7C229CE}"/>
              </a:ext>
            </a:extLst>
          </p:cNvPr>
          <p:cNvCxnSpPr>
            <a:cxnSpLocks/>
            <a:stCxn id="27" idx="3"/>
            <a:endCxn id="32" idx="1"/>
          </p:cNvCxnSpPr>
          <p:nvPr/>
        </p:nvCxnSpPr>
        <p:spPr>
          <a:xfrm flipV="1">
            <a:off x="2302560" y="2041068"/>
            <a:ext cx="926227" cy="336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174566" y="731520"/>
            <a:ext cx="5120839" cy="5888814"/>
          </a:xfrm>
          <a:prstGeom prst="rect">
            <a:avLst/>
          </a:prstGeom>
          <a:noFill/>
          <a:ln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0B594192-1C59-44C8-AB4B-4C7982A5BC4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906" y="785064"/>
            <a:ext cx="760680" cy="760680"/>
          </a:xfrm>
          <a:prstGeom prst="rect">
            <a:avLst/>
          </a:prstGeom>
        </p:spPr>
      </p:pic>
      <p:sp>
        <p:nvSpPr>
          <p:cNvPr id="27" name="Прямоугольник 26"/>
          <p:cNvSpPr/>
          <p:nvPr/>
        </p:nvSpPr>
        <p:spPr>
          <a:xfrm>
            <a:off x="351524" y="1663298"/>
            <a:ext cx="1951036" cy="762273"/>
          </a:xfrm>
          <a:prstGeom prst="rect">
            <a:avLst/>
          </a:prstGeom>
          <a:noFill/>
          <a:ln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JOB - Create WEB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</a:rPr>
              <a:t>Inf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sz="12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Schedule - Start in the morning</a:t>
            </a:r>
            <a:endParaRPr lang="ru-RU" sz="1200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3228787" y="1321388"/>
            <a:ext cx="1821888" cy="1439359"/>
          </a:xfrm>
          <a:prstGeom prst="rect">
            <a:avLst/>
          </a:prstGeom>
          <a:noFill/>
          <a:ln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Creating WEB Server</a:t>
            </a:r>
            <a:endParaRPr lang="ru-RU" sz="1200" dirty="0"/>
          </a:p>
        </p:txBody>
      </p:sp>
      <p:pic>
        <p:nvPicPr>
          <p:cNvPr id="34" name="Рисунок 33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486" y="1359524"/>
            <a:ext cx="1553206" cy="812818"/>
          </a:xfrm>
          <a:prstGeom prst="rect">
            <a:avLst/>
          </a:prstGeom>
        </p:spPr>
      </p:pic>
      <p:sp>
        <p:nvSpPr>
          <p:cNvPr id="36" name="Прямоугольник 35"/>
          <p:cNvSpPr/>
          <p:nvPr/>
        </p:nvSpPr>
        <p:spPr>
          <a:xfrm>
            <a:off x="351524" y="3350024"/>
            <a:ext cx="1951036" cy="995788"/>
          </a:xfrm>
          <a:prstGeom prst="rect">
            <a:avLst/>
          </a:prstGeom>
          <a:noFill/>
          <a:ln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JOB FromGit_EC2_PetClinic</a:t>
            </a:r>
            <a:br>
              <a:rPr lang="en-US" sz="12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sz="12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Starting Build APP in more powerful Node</a:t>
            </a:r>
            <a:endParaRPr lang="ru-RU" sz="1400" dirty="0"/>
          </a:p>
        </p:txBody>
      </p: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054F0A97-B554-4A43-8D43-C2D0C7C229CE}"/>
              </a:ext>
            </a:extLst>
          </p:cNvPr>
          <p:cNvCxnSpPr>
            <a:cxnSpLocks/>
            <a:stCxn id="27" idx="2"/>
            <a:endCxn id="36" idx="0"/>
          </p:cNvCxnSpPr>
          <p:nvPr/>
        </p:nvCxnSpPr>
        <p:spPr>
          <a:xfrm>
            <a:off x="1327042" y="2425571"/>
            <a:ext cx="0" cy="92445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Прямоугольник 45"/>
          <p:cNvSpPr/>
          <p:nvPr/>
        </p:nvSpPr>
        <p:spPr>
          <a:xfrm>
            <a:off x="3188093" y="2991979"/>
            <a:ext cx="1862582" cy="796785"/>
          </a:xfrm>
          <a:prstGeom prst="rect">
            <a:avLst/>
          </a:prstGeom>
          <a:noFill/>
          <a:ln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If node does not exist – creating node through - </a:t>
            </a:r>
            <a:r>
              <a:rPr lang="en-US" sz="1200" dirty="0">
                <a:solidFill>
                  <a:srgbClr val="00B0F0"/>
                </a:solidFill>
              </a:rPr>
              <a:t>Amazon EC2 plugin</a:t>
            </a:r>
            <a:endParaRPr lang="ru-RU" sz="1200" dirty="0">
              <a:solidFill>
                <a:srgbClr val="00B0F0"/>
              </a:solidFill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10778248" y="1663298"/>
            <a:ext cx="1271926" cy="3573720"/>
          </a:xfrm>
          <a:prstGeom prst="rect">
            <a:avLst/>
          </a:prstGeom>
          <a:noFill/>
          <a:ln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WEB Server</a:t>
            </a:r>
            <a:br>
              <a:rPr lang="en-US" sz="1200" dirty="0"/>
            </a:br>
            <a:r>
              <a:rPr lang="en-US" sz="1200" dirty="0"/>
              <a:t>Ready to APP</a:t>
            </a:r>
            <a:endParaRPr lang="ru-RU" sz="1200" dirty="0"/>
          </a:p>
        </p:txBody>
      </p:sp>
      <p:sp>
        <p:nvSpPr>
          <p:cNvPr id="52" name="Прямоугольник 51"/>
          <p:cNvSpPr/>
          <p:nvPr/>
        </p:nvSpPr>
        <p:spPr>
          <a:xfrm>
            <a:off x="7495927" y="3975715"/>
            <a:ext cx="1951036" cy="842841"/>
          </a:xfrm>
          <a:prstGeom prst="rect">
            <a:avLst/>
          </a:prstGeom>
          <a:noFill/>
          <a:ln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Build APP</a:t>
            </a:r>
            <a:br>
              <a:rPr lang="en-US" sz="1200" dirty="0"/>
            </a:br>
            <a:endParaRPr lang="ru-RU" sz="1200" dirty="0"/>
          </a:p>
        </p:txBody>
      </p: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054F0A97-B554-4A43-8D43-C2D0C7C229CE}"/>
              </a:ext>
            </a:extLst>
          </p:cNvPr>
          <p:cNvCxnSpPr>
            <a:cxnSpLocks/>
            <a:stCxn id="36" idx="2"/>
            <a:endCxn id="29" idx="0"/>
          </p:cNvCxnSpPr>
          <p:nvPr/>
        </p:nvCxnSpPr>
        <p:spPr>
          <a:xfrm>
            <a:off x="1327042" y="4345812"/>
            <a:ext cx="1312" cy="103485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Прямоугольник 28"/>
          <p:cNvSpPr/>
          <p:nvPr/>
        </p:nvSpPr>
        <p:spPr>
          <a:xfrm>
            <a:off x="352836" y="5380666"/>
            <a:ext cx="1951036" cy="995788"/>
          </a:xfrm>
          <a:prstGeom prst="rect">
            <a:avLst/>
          </a:prstGeom>
          <a:noFill/>
          <a:ln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JOB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</a:rPr>
              <a:t>Petclinic_as_service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sz="12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Take APP.JAR and run one in WEB Server as service</a:t>
            </a:r>
            <a:br>
              <a:rPr lang="en-US" sz="1200" dirty="0">
                <a:solidFill>
                  <a:schemeClr val="bg1">
                    <a:lumMod val="95000"/>
                  </a:schemeClr>
                </a:solidFill>
              </a:rPr>
            </a:br>
            <a:endParaRPr lang="ru-RU" sz="1400" dirty="0"/>
          </a:p>
        </p:txBody>
      </p:sp>
      <p:sp>
        <p:nvSpPr>
          <p:cNvPr id="31" name="Прямоугольник 30"/>
          <p:cNvSpPr/>
          <p:nvPr/>
        </p:nvSpPr>
        <p:spPr>
          <a:xfrm>
            <a:off x="7475305" y="5391090"/>
            <a:ext cx="1951036" cy="995788"/>
          </a:xfrm>
          <a:prstGeom prst="rect">
            <a:avLst/>
          </a:prstGeom>
          <a:noFill/>
          <a:ln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Copy APP.JAR to WEB Server and made service</a:t>
            </a:r>
            <a:endParaRPr lang="ru-RU" sz="1200" dirty="0"/>
          </a:p>
        </p:txBody>
      </p: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054F0A97-B554-4A43-8D43-C2D0C7C229CE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>
            <a:off x="2303872" y="5878560"/>
            <a:ext cx="5171433" cy="1042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Прямоугольник 39"/>
          <p:cNvSpPr/>
          <p:nvPr/>
        </p:nvSpPr>
        <p:spPr>
          <a:xfrm>
            <a:off x="6530736" y="2172342"/>
            <a:ext cx="3535977" cy="4450782"/>
          </a:xfrm>
          <a:prstGeom prst="rect">
            <a:avLst/>
          </a:prstGeom>
          <a:noFill/>
          <a:ln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0B594192-1C59-44C8-AB4B-4C7982A5BC4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891" y="2310621"/>
            <a:ext cx="760680" cy="760680"/>
          </a:xfrm>
          <a:prstGeom prst="rect">
            <a:avLst/>
          </a:prstGeom>
        </p:spPr>
      </p:pic>
      <p:sp>
        <p:nvSpPr>
          <p:cNvPr id="23" name="Прямоугольник 22"/>
          <p:cNvSpPr/>
          <p:nvPr/>
        </p:nvSpPr>
        <p:spPr>
          <a:xfrm>
            <a:off x="7014946" y="2234766"/>
            <a:ext cx="2432017" cy="746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Node</a:t>
            </a:r>
            <a:endParaRPr lang="ru-RU" dirty="0"/>
          </a:p>
        </p:txBody>
      </p:sp>
      <p:cxnSp>
        <p:nvCxnSpPr>
          <p:cNvPr id="68" name="Соединительная линия уступом 67"/>
          <p:cNvCxnSpPr>
            <a:cxnSpLocks/>
          </p:cNvCxnSpPr>
          <p:nvPr/>
        </p:nvCxnSpPr>
        <p:spPr>
          <a:xfrm>
            <a:off x="8349626" y="1359524"/>
            <a:ext cx="2428622" cy="722683"/>
          </a:xfrm>
          <a:prstGeom prst="bentConnector3">
            <a:avLst>
              <a:gd name="adj1" fmla="val 81433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Соединительная линия уступом 117"/>
          <p:cNvCxnSpPr>
            <a:stCxn id="36" idx="3"/>
            <a:endCxn id="52" idx="1"/>
          </p:cNvCxnSpPr>
          <p:nvPr/>
        </p:nvCxnSpPr>
        <p:spPr>
          <a:xfrm>
            <a:off x="2302560" y="3847918"/>
            <a:ext cx="5193367" cy="549218"/>
          </a:xfrm>
          <a:prstGeom prst="bentConnector3">
            <a:avLst>
              <a:gd name="adj1" fmla="val 9984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Соединительная линия уступом 122"/>
          <p:cNvCxnSpPr>
            <a:stCxn id="36" idx="3"/>
            <a:endCxn id="46" idx="1"/>
          </p:cNvCxnSpPr>
          <p:nvPr/>
        </p:nvCxnSpPr>
        <p:spPr>
          <a:xfrm flipV="1">
            <a:off x="2302560" y="3390372"/>
            <a:ext cx="885533" cy="457546"/>
          </a:xfrm>
          <a:prstGeom prst="bentConnector3">
            <a:avLst>
              <a:gd name="adj1" fmla="val 34980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 стрелкой 126">
            <a:extLst>
              <a:ext uri="{FF2B5EF4-FFF2-40B4-BE49-F238E27FC236}">
                <a16:creationId xmlns:a16="http://schemas.microsoft.com/office/drawing/2014/main" id="{054F0A97-B554-4A43-8D43-C2D0C7C229CE}"/>
              </a:ext>
            </a:extLst>
          </p:cNvPr>
          <p:cNvCxnSpPr>
            <a:cxnSpLocks/>
            <a:stCxn id="46" idx="3"/>
          </p:cNvCxnSpPr>
          <p:nvPr/>
        </p:nvCxnSpPr>
        <p:spPr>
          <a:xfrm flipV="1">
            <a:off x="5050675" y="3390371"/>
            <a:ext cx="1480061" cy="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Соединитель: уступ 10">
            <a:extLst>
              <a:ext uri="{FF2B5EF4-FFF2-40B4-BE49-F238E27FC236}">
                <a16:creationId xmlns:a16="http://schemas.microsoft.com/office/drawing/2014/main" id="{83A6D7E2-01B9-4081-BD5F-66D81820061F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5050675" y="1357798"/>
            <a:ext cx="3319874" cy="683270"/>
          </a:xfrm>
          <a:prstGeom prst="bentConnector3">
            <a:avLst>
              <a:gd name="adj1" fmla="val 25995"/>
            </a:avLst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Соединительная линия уступом 67">
            <a:extLst>
              <a:ext uri="{FF2B5EF4-FFF2-40B4-BE49-F238E27FC236}">
                <a16:creationId xmlns:a16="http://schemas.microsoft.com/office/drawing/2014/main" id="{46F4E8BA-6529-4394-96BE-03298A75ECD9}"/>
              </a:ext>
            </a:extLst>
          </p:cNvPr>
          <p:cNvCxnSpPr>
            <a:cxnSpLocks/>
            <a:stCxn id="31" idx="3"/>
            <a:endCxn id="48" idx="2"/>
          </p:cNvCxnSpPr>
          <p:nvPr/>
        </p:nvCxnSpPr>
        <p:spPr>
          <a:xfrm flipV="1">
            <a:off x="9426341" y="5237018"/>
            <a:ext cx="1987870" cy="651966"/>
          </a:xfrm>
          <a:prstGeom prst="bentConnector2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252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1A7681-506E-456B-8C98-BFA62C0B8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  <a:ln w="127000">
            <a:solidFill>
              <a:srgbClr val="F39803"/>
            </a:solidFill>
          </a:ln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sz="32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ru-RU" sz="2000" dirty="0"/>
              <a:t/>
            </a:r>
            <a:br>
              <a:rPr lang="ru-RU" sz="2000" dirty="0"/>
            </a:br>
            <a:endParaRPr lang="ru-RU" sz="54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734B45C-410C-4B27-819A-6E95053F322C}"/>
              </a:ext>
            </a:extLst>
          </p:cNvPr>
          <p:cNvSpPr/>
          <p:nvPr/>
        </p:nvSpPr>
        <p:spPr>
          <a:xfrm>
            <a:off x="2765659" y="0"/>
            <a:ext cx="6660682" cy="731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>
                <a:latin typeface="+mj-lt"/>
              </a:rPr>
              <a:t>Git</a:t>
            </a:r>
            <a:r>
              <a:rPr lang="en-US" sz="4400" dirty="0">
                <a:latin typeface="+mj-lt"/>
              </a:rPr>
              <a:t> Hook</a:t>
            </a:r>
            <a:endParaRPr lang="ru-RU" sz="1400" dirty="0">
              <a:latin typeface="+mj-l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B0231A0-434D-4B84-AF81-F08C5C1CC7D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02" y="355307"/>
            <a:ext cx="1817524" cy="181752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0AB41BE-AC48-4FC7-B2D6-7BC723CBF18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811" y="180142"/>
            <a:ext cx="941486" cy="69826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10702E0-C2E9-40EC-AA37-9FACEF186417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00" y="4039351"/>
            <a:ext cx="1494082" cy="1364553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BB81518-FD51-46A2-9703-E4015DB21AF9}"/>
              </a:ext>
            </a:extLst>
          </p:cNvPr>
          <p:cNvSpPr/>
          <p:nvPr/>
        </p:nvSpPr>
        <p:spPr>
          <a:xfrm>
            <a:off x="422002" y="2257813"/>
            <a:ext cx="1817524" cy="597088"/>
          </a:xfrm>
          <a:prstGeom prst="rect">
            <a:avLst/>
          </a:prstGeom>
          <a:noFill/>
          <a:ln w="28575"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Changes code</a:t>
            </a:r>
            <a:br>
              <a:rPr lang="en-US" sz="1200" dirty="0"/>
            </a:br>
            <a:r>
              <a:rPr lang="en-US" sz="1200" dirty="0"/>
              <a:t>Git Commit </a:t>
            </a:r>
            <a:br>
              <a:rPr lang="en-US" sz="1200" dirty="0"/>
            </a:br>
            <a:r>
              <a:rPr lang="en-US" sz="1200" dirty="0"/>
              <a:t>Git Push</a:t>
            </a:r>
            <a:endParaRPr lang="ru-RU" sz="12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75DB0A9-07E2-4544-A074-99C776AD7C46}"/>
              </a:ext>
            </a:extLst>
          </p:cNvPr>
          <p:cNvSpPr/>
          <p:nvPr/>
        </p:nvSpPr>
        <p:spPr>
          <a:xfrm>
            <a:off x="422002" y="5582200"/>
            <a:ext cx="1812279" cy="782155"/>
          </a:xfrm>
          <a:prstGeom prst="rect">
            <a:avLst/>
          </a:prstGeom>
          <a:noFill/>
          <a:ln w="28575"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Check new commit</a:t>
            </a:r>
            <a:br>
              <a:rPr lang="en-US" sz="1200" dirty="0"/>
            </a:br>
            <a:r>
              <a:rPr lang="en-US" sz="1200" dirty="0"/>
              <a:t>Take Git Hook to Jenkins</a:t>
            </a:r>
            <a:endParaRPr lang="ru-RU" sz="1200" dirty="0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BFB9E8C-674E-4B8A-9EB3-E491869BB310}"/>
              </a:ext>
            </a:extLst>
          </p:cNvPr>
          <p:cNvCxnSpPr>
            <a:cxnSpLocks/>
          </p:cNvCxnSpPr>
          <p:nvPr/>
        </p:nvCxnSpPr>
        <p:spPr>
          <a:xfrm flipH="1">
            <a:off x="1314986" y="3111199"/>
            <a:ext cx="13155" cy="59371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2981322" y="731520"/>
            <a:ext cx="4941645" cy="5935287"/>
          </a:xfrm>
          <a:prstGeom prst="rect">
            <a:avLst/>
          </a:prstGeom>
          <a:noFill/>
          <a:ln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Соединительная линия уступом 18"/>
          <p:cNvCxnSpPr>
            <a:cxnSpLocks/>
            <a:stCxn id="10" idx="3"/>
            <a:endCxn id="36" idx="1"/>
          </p:cNvCxnSpPr>
          <p:nvPr/>
        </p:nvCxnSpPr>
        <p:spPr>
          <a:xfrm flipV="1">
            <a:off x="2234281" y="2669532"/>
            <a:ext cx="2249651" cy="3303746"/>
          </a:xfrm>
          <a:prstGeom prst="bentConnector3">
            <a:avLst>
              <a:gd name="adj1" fmla="val 50000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Прямоугольник 35"/>
          <p:cNvSpPr/>
          <p:nvPr/>
        </p:nvSpPr>
        <p:spPr>
          <a:xfrm>
            <a:off x="4483932" y="2172831"/>
            <a:ext cx="1951036" cy="993402"/>
          </a:xfrm>
          <a:prstGeom prst="rect">
            <a:avLst/>
          </a:prstGeom>
          <a:noFill/>
          <a:ln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JOB FromGit_EC2_PetClinic</a:t>
            </a:r>
            <a:br>
              <a:rPr lang="en-US" sz="12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sz="12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1200" dirty="0"/>
              <a:t>Get </a:t>
            </a:r>
            <a:r>
              <a:rPr lang="en-US" sz="1200" dirty="0" err="1"/>
              <a:t>Git</a:t>
            </a:r>
            <a:r>
              <a:rPr lang="en-US" sz="1200" dirty="0"/>
              <a:t> Hook and start 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build APP</a:t>
            </a:r>
            <a:endParaRPr lang="ru-RU" sz="1400" dirty="0"/>
          </a:p>
        </p:txBody>
      </p: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054F0A97-B554-4A43-8D43-C2D0C7C229CE}"/>
              </a:ext>
            </a:extLst>
          </p:cNvPr>
          <p:cNvCxnSpPr>
            <a:cxnSpLocks/>
            <a:stCxn id="36" idx="2"/>
            <a:endCxn id="82" idx="0"/>
          </p:cNvCxnSpPr>
          <p:nvPr/>
        </p:nvCxnSpPr>
        <p:spPr>
          <a:xfrm flipH="1">
            <a:off x="5452143" y="3166233"/>
            <a:ext cx="7307" cy="123484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Прямоугольник 47"/>
          <p:cNvSpPr/>
          <p:nvPr/>
        </p:nvSpPr>
        <p:spPr>
          <a:xfrm>
            <a:off x="9088473" y="1422501"/>
            <a:ext cx="1951036" cy="1537453"/>
          </a:xfrm>
          <a:prstGeom prst="rect">
            <a:avLst/>
          </a:prstGeom>
          <a:noFill/>
          <a:ln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WEB Server</a:t>
            </a:r>
            <a:br>
              <a:rPr lang="en-US" sz="1200" dirty="0"/>
            </a:br>
            <a:r>
              <a:rPr lang="en-US" sz="1200" dirty="0"/>
              <a:t>Show APP</a:t>
            </a:r>
            <a:endParaRPr lang="ru-RU" sz="1200" dirty="0"/>
          </a:p>
        </p:txBody>
      </p:sp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0B594192-1C59-44C8-AB4B-4C7982A5BC48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789" y="939695"/>
            <a:ext cx="760680" cy="760680"/>
          </a:xfrm>
          <a:prstGeom prst="rect">
            <a:avLst/>
          </a:prstGeom>
        </p:spPr>
      </p:pic>
      <p:sp>
        <p:nvSpPr>
          <p:cNvPr id="59" name="Прямоугольник 58"/>
          <p:cNvSpPr/>
          <p:nvPr/>
        </p:nvSpPr>
        <p:spPr>
          <a:xfrm>
            <a:off x="4803285" y="953975"/>
            <a:ext cx="2179899" cy="746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Node</a:t>
            </a:r>
            <a:endParaRPr lang="ru-RU" dirty="0"/>
          </a:p>
        </p:txBody>
      </p:sp>
      <p:sp>
        <p:nvSpPr>
          <p:cNvPr id="82" name="Прямоугольник 81"/>
          <p:cNvSpPr/>
          <p:nvPr/>
        </p:nvSpPr>
        <p:spPr>
          <a:xfrm>
            <a:off x="4476625" y="4401075"/>
            <a:ext cx="1951036" cy="995788"/>
          </a:xfrm>
          <a:prstGeom prst="rect">
            <a:avLst/>
          </a:prstGeom>
          <a:noFill/>
          <a:ln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JOB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</a:rPr>
              <a:t>Petclinic_as_service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sz="12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Take APP.JAR and run one in WEB Server as service</a:t>
            </a:r>
            <a:br>
              <a:rPr lang="en-US" sz="1200" dirty="0">
                <a:solidFill>
                  <a:schemeClr val="bg1">
                    <a:lumMod val="95000"/>
                  </a:schemeClr>
                </a:solidFill>
              </a:rPr>
            </a:br>
            <a:endParaRPr lang="ru-RU" sz="1400" dirty="0"/>
          </a:p>
        </p:txBody>
      </p:sp>
      <p:cxnSp>
        <p:nvCxnSpPr>
          <p:cNvPr id="87" name="Соединительная линия уступом 86"/>
          <p:cNvCxnSpPr>
            <a:stCxn id="82" idx="3"/>
            <a:endCxn id="48" idx="1"/>
          </p:cNvCxnSpPr>
          <p:nvPr/>
        </p:nvCxnSpPr>
        <p:spPr>
          <a:xfrm flipV="1">
            <a:off x="6427661" y="2191228"/>
            <a:ext cx="2660812" cy="2707741"/>
          </a:xfrm>
          <a:prstGeom prst="bentConnector3">
            <a:avLst>
              <a:gd name="adj1" fmla="val 41803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Рисунок 90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567" y="3497003"/>
            <a:ext cx="3658845" cy="189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193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1A7681-506E-456B-8C98-BFA62C0B8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  <a:ln w="127000">
            <a:solidFill>
              <a:srgbClr val="F39803"/>
            </a:solidFill>
          </a:ln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sz="32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ru-RU" sz="2000" dirty="0"/>
              <a:t/>
            </a:r>
            <a:br>
              <a:rPr lang="ru-RU" sz="2000" dirty="0"/>
            </a:br>
            <a:endParaRPr lang="ru-RU" sz="54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734B45C-410C-4B27-819A-6E95053F322C}"/>
              </a:ext>
            </a:extLst>
          </p:cNvPr>
          <p:cNvSpPr/>
          <p:nvPr/>
        </p:nvSpPr>
        <p:spPr>
          <a:xfrm>
            <a:off x="2765659" y="159992"/>
            <a:ext cx="6660682" cy="5362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+mj-lt"/>
              </a:rPr>
              <a:t>Credentials</a:t>
            </a:r>
            <a:endParaRPr lang="ru-RU" sz="1600" dirty="0">
              <a:latin typeface="+mj-lt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BB81518-FD51-46A2-9703-E4015DB21AF9}"/>
              </a:ext>
            </a:extLst>
          </p:cNvPr>
          <p:cNvSpPr/>
          <p:nvPr/>
        </p:nvSpPr>
        <p:spPr>
          <a:xfrm>
            <a:off x="1147972" y="966023"/>
            <a:ext cx="4019647" cy="3748591"/>
          </a:xfrm>
          <a:prstGeom prst="rect">
            <a:avLst/>
          </a:prstGeom>
          <a:noFill/>
          <a:ln w="28575"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i="0" dirty="0">
                <a:solidFill>
                  <a:schemeClr val="bg1"/>
                </a:solidFill>
                <a:effectLst/>
                <a:latin typeface="-apple-system"/>
              </a:rPr>
              <a:t>GitHub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-apple-system"/>
              </a:rPr>
              <a:t>Git app with Jenkins credentials tools</a:t>
            </a:r>
          </a:p>
          <a:p>
            <a:pPr algn="ctr"/>
            <a:endParaRPr lang="en-US" sz="2000" b="1" i="0" dirty="0">
              <a:solidFill>
                <a:schemeClr val="bg1"/>
              </a:solidFill>
              <a:effectLst/>
              <a:latin typeface="-apple-system"/>
            </a:endParaRPr>
          </a:p>
          <a:p>
            <a:pPr algn="ctr"/>
            <a:endParaRPr lang="en-US" sz="2000" b="1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C5D050E-E9D0-45D4-B7B1-554C2BC68E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034" y="1894122"/>
            <a:ext cx="3085521" cy="2690287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3F9D3FE-9930-45B2-B741-52B414F49FE9}"/>
              </a:ext>
            </a:extLst>
          </p:cNvPr>
          <p:cNvSpPr/>
          <p:nvPr/>
        </p:nvSpPr>
        <p:spPr>
          <a:xfrm>
            <a:off x="6603316" y="955838"/>
            <a:ext cx="4092647" cy="3758776"/>
          </a:xfrm>
          <a:prstGeom prst="rect">
            <a:avLst/>
          </a:prstGeom>
          <a:noFill/>
          <a:ln w="28575"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i="0" dirty="0">
                <a:solidFill>
                  <a:schemeClr val="bg1"/>
                </a:solidFill>
                <a:effectLst/>
                <a:latin typeface="-apple-system"/>
              </a:rPr>
              <a:t>SSH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-apple-system"/>
              </a:rPr>
              <a:t>Jenkins SSH agent plugin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D354997-D387-4DA9-B07A-FF3C9189B7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484" y="1680014"/>
            <a:ext cx="3092309" cy="2819241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830E42D-D36F-4493-97D7-1398F97774D9}"/>
              </a:ext>
            </a:extLst>
          </p:cNvPr>
          <p:cNvSpPr/>
          <p:nvPr/>
        </p:nvSpPr>
        <p:spPr>
          <a:xfrm>
            <a:off x="3174610" y="5318293"/>
            <a:ext cx="5842780" cy="1065402"/>
          </a:xfrm>
          <a:prstGeom prst="rect">
            <a:avLst/>
          </a:prstGeom>
          <a:noFill/>
          <a:ln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Terraform              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export AWS_ACCESS_KEY_ID=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dirty="0"/>
              <a:t>Jenkins host     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export AWS_SECRET_ACCESS_KEY=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1097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1A7681-506E-456B-8C98-BFA62C0B8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  <a:ln w="127000">
            <a:solidFill>
              <a:srgbClr val="F39803"/>
            </a:solidFill>
          </a:ln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sz="32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ru-RU" sz="2000" dirty="0"/>
              <a:t/>
            </a:r>
            <a:br>
              <a:rPr lang="ru-RU" sz="2000" dirty="0"/>
            </a:br>
            <a:endParaRPr lang="ru-RU" sz="54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B594192-1C59-44C8-AB4B-4C7982A5BC4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823" y="158172"/>
            <a:ext cx="966164" cy="966164"/>
          </a:xfrm>
          <a:prstGeom prst="rect">
            <a:avLst/>
          </a:prstGeom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E6A9977-726A-413F-A22E-2EA0558B5EA9}"/>
              </a:ext>
            </a:extLst>
          </p:cNvPr>
          <p:cNvSpPr/>
          <p:nvPr/>
        </p:nvSpPr>
        <p:spPr>
          <a:xfrm>
            <a:off x="201336" y="1282508"/>
            <a:ext cx="11786532" cy="5328017"/>
          </a:xfrm>
          <a:prstGeom prst="rect">
            <a:avLst/>
          </a:prstGeom>
          <a:noFill/>
          <a:ln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Schedule starting first job “</a:t>
            </a:r>
            <a:r>
              <a:rPr lang="en-US" b="1" dirty="0" err="1"/>
              <a:t>Create_WEB_Inf</a:t>
            </a:r>
            <a:r>
              <a:rPr lang="en-US" b="1" dirty="0"/>
              <a:t>”</a:t>
            </a:r>
            <a:endParaRPr lang="ru-RU" b="1" dirty="0"/>
          </a:p>
          <a:p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/>
              <a:t>cd m1/</a:t>
            </a:r>
            <a:r>
              <a:rPr lang="en-US" sz="1100" dirty="0" err="1"/>
              <a:t>final_project</a:t>
            </a:r>
            <a:r>
              <a:rPr lang="en-US" sz="1100" dirty="0"/>
              <a:t>/</a:t>
            </a:r>
            <a:r>
              <a:rPr lang="en-US" sz="1100" dirty="0" err="1"/>
              <a:t>terraform_jenkins</a:t>
            </a:r>
            <a:r>
              <a:rPr lang="en-US" sz="1100" dirty="0"/>
              <a:t>/</a:t>
            </a:r>
          </a:p>
          <a:p>
            <a:endParaRPr lang="en-US" sz="1100" dirty="0"/>
          </a:p>
          <a:p>
            <a:r>
              <a:rPr lang="en-US" sz="1100" dirty="0"/>
              <a:t>#!!!Before add variables KEY under </a:t>
            </a:r>
            <a:r>
              <a:rPr lang="en-US" sz="1100" dirty="0" err="1"/>
              <a:t>jenkins</a:t>
            </a:r>
            <a:r>
              <a:rPr lang="en-US" sz="1100" dirty="0"/>
              <a:t> user!!!</a:t>
            </a:r>
          </a:p>
          <a:p>
            <a:endParaRPr lang="en-US" sz="1100" dirty="0"/>
          </a:p>
          <a:p>
            <a:r>
              <a:rPr lang="en-US" sz="1100" dirty="0"/>
              <a:t>terraform </a:t>
            </a:r>
            <a:r>
              <a:rPr lang="en-US" sz="1100" dirty="0" err="1"/>
              <a:t>init</a:t>
            </a:r>
            <a:endParaRPr lang="en-US" sz="1100" dirty="0"/>
          </a:p>
          <a:p>
            <a:r>
              <a:rPr lang="en-US" sz="1100" dirty="0"/>
              <a:t>terraform apply -auto-approve</a:t>
            </a:r>
          </a:p>
          <a:p>
            <a:endParaRPr lang="en-US" sz="1100" dirty="0"/>
          </a:p>
          <a:p>
            <a:r>
              <a:rPr lang="en-US" sz="1100" dirty="0"/>
              <a:t>terraform show | grep WEB_2_publick_ip &gt; temp </a:t>
            </a:r>
          </a:p>
          <a:p>
            <a:endParaRPr lang="en-US" sz="1100" dirty="0"/>
          </a:p>
          <a:p>
            <a:r>
              <a:rPr lang="en-US" sz="1100" dirty="0"/>
              <a:t>touch WEB_2_publick_ip.txt</a:t>
            </a:r>
          </a:p>
          <a:p>
            <a:r>
              <a:rPr lang="en-US" sz="1100" dirty="0"/>
              <a:t>grep -o '[0-9]\{1,3\}\.[0-9]\{1,3\}\.[0-9]\{1,3\}\.[0-9]\{1,3\}' temp &gt; WEB_2_publick_ip.txt</a:t>
            </a:r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git add /var/lib/</a:t>
            </a:r>
            <a:r>
              <a:rPr lang="en-US" sz="1100" dirty="0" err="1"/>
              <a:t>jenkins</a:t>
            </a:r>
            <a:r>
              <a:rPr lang="en-US" sz="1100" dirty="0"/>
              <a:t>/workspace/</a:t>
            </a:r>
            <a:r>
              <a:rPr lang="en-US" sz="1100" dirty="0" err="1"/>
              <a:t>Create_WEB_Inf</a:t>
            </a:r>
            <a:r>
              <a:rPr lang="en-US" sz="1100" dirty="0"/>
              <a:t>/m1/</a:t>
            </a:r>
            <a:r>
              <a:rPr lang="en-US" sz="1100" dirty="0" err="1"/>
              <a:t>final_project</a:t>
            </a:r>
            <a:r>
              <a:rPr lang="en-US" sz="1100" dirty="0"/>
              <a:t>/</a:t>
            </a:r>
            <a:r>
              <a:rPr lang="en-US" sz="1100" dirty="0" err="1"/>
              <a:t>terraform_jenkins</a:t>
            </a:r>
            <a:r>
              <a:rPr lang="en-US" sz="1100" dirty="0"/>
              <a:t>/* :!/var/lib/</a:t>
            </a:r>
            <a:r>
              <a:rPr lang="en-US" sz="1100" dirty="0" err="1"/>
              <a:t>jenkins</a:t>
            </a:r>
            <a:r>
              <a:rPr lang="en-US" sz="1100" dirty="0"/>
              <a:t>/workspace/</a:t>
            </a:r>
            <a:r>
              <a:rPr lang="en-US" sz="1100" dirty="0" err="1"/>
              <a:t>Create_WEB_Inf</a:t>
            </a:r>
            <a:r>
              <a:rPr lang="en-US" sz="1100" dirty="0"/>
              <a:t>/m1/</a:t>
            </a:r>
            <a:r>
              <a:rPr lang="en-US" sz="1100" dirty="0" err="1"/>
              <a:t>final_project</a:t>
            </a:r>
            <a:r>
              <a:rPr lang="en-US" sz="1100" dirty="0"/>
              <a:t>/</a:t>
            </a:r>
            <a:r>
              <a:rPr lang="en-US" sz="1100" dirty="0" err="1"/>
              <a:t>terraform_jenkins</a:t>
            </a:r>
            <a:r>
              <a:rPr lang="en-US" sz="1100" dirty="0"/>
              <a:t>/.terraform/*</a:t>
            </a:r>
          </a:p>
          <a:p>
            <a:r>
              <a:rPr lang="en-US" sz="1100" dirty="0"/>
              <a:t>git commit -m "job terraform </a:t>
            </a:r>
            <a:r>
              <a:rPr lang="en-US" sz="1100" dirty="0" err="1"/>
              <a:t>upd</a:t>
            </a:r>
            <a:r>
              <a:rPr lang="en-US" sz="1100" dirty="0"/>
              <a:t>"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1B45A778-EF04-44B4-928A-7496510B1111}"/>
              </a:ext>
            </a:extLst>
          </p:cNvPr>
          <p:cNvSpPr/>
          <p:nvPr/>
        </p:nvSpPr>
        <p:spPr>
          <a:xfrm>
            <a:off x="2765659" y="159992"/>
            <a:ext cx="6660682" cy="889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+mj-lt"/>
              </a:rPr>
              <a:t>Creating WEB Server</a:t>
            </a:r>
            <a:endParaRPr lang="ru-RU" sz="3200" dirty="0">
              <a:latin typeface="+mj-lt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776B92EB-B810-4D01-A44B-6BE4E3306873}"/>
              </a:ext>
            </a:extLst>
          </p:cNvPr>
          <p:cNvSpPr/>
          <p:nvPr/>
        </p:nvSpPr>
        <p:spPr>
          <a:xfrm>
            <a:off x="5486399" y="2742120"/>
            <a:ext cx="5662569" cy="914400"/>
          </a:xfrm>
          <a:prstGeom prst="rect">
            <a:avLst/>
          </a:prstGeom>
          <a:noFill/>
          <a:ln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#Save IP address WEB server into </a:t>
            </a:r>
            <a:r>
              <a:rPr lang="en-US" sz="1800" dirty="0"/>
              <a:t>WEB_2_publick_ip.txt</a:t>
            </a:r>
          </a:p>
          <a:p>
            <a:pPr algn="ctr"/>
            <a:endParaRPr lang="ru-RU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36D46A1B-D49C-4F8B-B78D-0ADDBB863E53}"/>
              </a:ext>
            </a:extLst>
          </p:cNvPr>
          <p:cNvSpPr/>
          <p:nvPr/>
        </p:nvSpPr>
        <p:spPr>
          <a:xfrm>
            <a:off x="286624" y="4303551"/>
            <a:ext cx="4360877" cy="411379"/>
          </a:xfrm>
          <a:prstGeom prst="rect">
            <a:avLst/>
          </a:prstGeom>
          <a:noFill/>
          <a:ln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#Push updated Terraform files back to Git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0576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1A7681-506E-456B-8C98-BFA62C0B8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  <a:ln w="127000">
            <a:solidFill>
              <a:srgbClr val="F39803"/>
            </a:solidFill>
          </a:ln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sz="32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ru-RU" sz="2000" dirty="0"/>
              <a:t/>
            </a:r>
            <a:br>
              <a:rPr lang="ru-RU" sz="2000" dirty="0"/>
            </a:br>
            <a:endParaRPr lang="ru-RU" sz="54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B594192-1C59-44C8-AB4B-4C7982A5BC4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964" y="97755"/>
            <a:ext cx="966164" cy="966164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66A778A-6A08-4DC4-A267-CBA5F39091A2}"/>
              </a:ext>
            </a:extLst>
          </p:cNvPr>
          <p:cNvSpPr/>
          <p:nvPr/>
        </p:nvSpPr>
        <p:spPr>
          <a:xfrm>
            <a:off x="199089" y="1056439"/>
            <a:ext cx="3219196" cy="6224631"/>
          </a:xfrm>
          <a:prstGeom prst="rect">
            <a:avLst/>
          </a:prstGeom>
          <a:noFill/>
          <a:ln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Git Hook starting first job “FromGit_EC2_PetClinic”</a:t>
            </a:r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ru-RU" sz="14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E6A9977-726A-413F-A22E-2EA0558B5EA9}"/>
              </a:ext>
            </a:extLst>
          </p:cNvPr>
          <p:cNvSpPr/>
          <p:nvPr/>
        </p:nvSpPr>
        <p:spPr>
          <a:xfrm>
            <a:off x="3693219" y="1056439"/>
            <a:ext cx="3109334" cy="2383946"/>
          </a:xfrm>
          <a:prstGeom prst="rect">
            <a:avLst/>
          </a:prstGeom>
          <a:noFill/>
          <a:ln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Amazon EC2 plugin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Started Launch Instance</a:t>
            </a:r>
          </a:p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t2.medium</a:t>
            </a:r>
          </a:p>
          <a:p>
            <a:r>
              <a:rPr lang="en-US" sz="1200" dirty="0"/>
              <a:t>Idle termination time 180 min</a:t>
            </a:r>
          </a:p>
          <a:p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user data:</a:t>
            </a:r>
          </a:p>
          <a:p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200" dirty="0"/>
              <a:t>#!/bin/bash</a:t>
            </a:r>
          </a:p>
          <a:p>
            <a:r>
              <a:rPr lang="en-US" sz="1200" dirty="0" err="1"/>
              <a:t>sudo</a:t>
            </a:r>
            <a:r>
              <a:rPr lang="en-US" sz="1200" dirty="0"/>
              <a:t> apt update</a:t>
            </a:r>
          </a:p>
          <a:p>
            <a:r>
              <a:rPr lang="en-US" sz="1200" dirty="0" err="1"/>
              <a:t>sudo</a:t>
            </a:r>
            <a:r>
              <a:rPr lang="en-US" sz="1200" dirty="0"/>
              <a:t> apt install openjdk-11-jdk -y</a:t>
            </a:r>
          </a:p>
          <a:p>
            <a:r>
              <a:rPr lang="en-US" sz="1200" dirty="0" err="1"/>
              <a:t>sudo</a:t>
            </a:r>
            <a:r>
              <a:rPr lang="en-US" sz="1200" dirty="0"/>
              <a:t> apt install -y maven</a:t>
            </a:r>
          </a:p>
          <a:p>
            <a:r>
              <a:rPr lang="en-US" sz="1200" dirty="0" err="1"/>
              <a:t>sudo</a:t>
            </a:r>
            <a:r>
              <a:rPr lang="en-US" sz="1200" dirty="0"/>
              <a:t> </a:t>
            </a:r>
            <a:r>
              <a:rPr lang="en-US" sz="1200" dirty="0" err="1"/>
              <a:t>timedatectl</a:t>
            </a:r>
            <a:r>
              <a:rPr lang="en-US" sz="1200" dirty="0"/>
              <a:t> set-</a:t>
            </a:r>
            <a:r>
              <a:rPr lang="en-US" sz="1200" dirty="0" err="1"/>
              <a:t>timezone</a:t>
            </a:r>
            <a:r>
              <a:rPr lang="en-US" sz="1200" dirty="0"/>
              <a:t> Europe/</a:t>
            </a:r>
            <a:r>
              <a:rPr lang="en-US" sz="1200" dirty="0" err="1"/>
              <a:t>KievIdle</a:t>
            </a:r>
            <a:endParaRPr lang="ru-RU" sz="1200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2BCDBFC-0EBA-4DB0-8CB9-F0230DE23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39" y="2909921"/>
            <a:ext cx="2762449" cy="2159621"/>
          </a:xfrm>
          <a:prstGeom prst="rect">
            <a:avLst/>
          </a:prstGeom>
        </p:spPr>
      </p:pic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1B45A778-EF04-44B4-928A-7496510B1111}"/>
              </a:ext>
            </a:extLst>
          </p:cNvPr>
          <p:cNvSpPr/>
          <p:nvPr/>
        </p:nvSpPr>
        <p:spPr>
          <a:xfrm>
            <a:off x="3408780" y="186230"/>
            <a:ext cx="6752488" cy="675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+mj-lt"/>
              </a:rPr>
              <a:t>Build APP and Creating Jenkins Node</a:t>
            </a:r>
            <a:endParaRPr lang="ru-RU" sz="3200" dirty="0">
              <a:latin typeface="+mj-lt"/>
            </a:endParaRPr>
          </a:p>
        </p:txBody>
      </p:sp>
      <p:cxnSp>
        <p:nvCxnSpPr>
          <p:cNvPr id="6" name="Соединитель: уступ 5">
            <a:extLst>
              <a:ext uri="{FF2B5EF4-FFF2-40B4-BE49-F238E27FC236}">
                <a16:creationId xmlns:a16="http://schemas.microsoft.com/office/drawing/2014/main" id="{1CEDC1BE-CBCD-427E-B205-5489B7049832}"/>
              </a:ext>
            </a:extLst>
          </p:cNvPr>
          <p:cNvCxnSpPr>
            <a:cxnSpLocks/>
            <a:stCxn id="37" idx="3"/>
            <a:endCxn id="13" idx="1"/>
          </p:cNvCxnSpPr>
          <p:nvPr/>
        </p:nvCxnSpPr>
        <p:spPr>
          <a:xfrm flipV="1">
            <a:off x="3261760" y="2248412"/>
            <a:ext cx="431459" cy="1491213"/>
          </a:xfrm>
          <a:prstGeom prst="bentConnector3">
            <a:avLst>
              <a:gd name="adj1" fmla="val 59722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1E80CBA9-D910-4EE0-A656-D8BD626F50F2}"/>
              </a:ext>
            </a:extLst>
          </p:cNvPr>
          <p:cNvSpPr/>
          <p:nvPr/>
        </p:nvSpPr>
        <p:spPr>
          <a:xfrm>
            <a:off x="7059958" y="1049153"/>
            <a:ext cx="4936299" cy="5469093"/>
          </a:xfrm>
          <a:prstGeom prst="rect">
            <a:avLst/>
          </a:prstGeom>
          <a:noFill/>
          <a:ln w="19050"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05F03666-A347-4F6B-BB0C-B24F4E2A536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973" y="1185273"/>
            <a:ext cx="760680" cy="760680"/>
          </a:xfrm>
          <a:prstGeom prst="rect">
            <a:avLst/>
          </a:prstGeom>
        </p:spPr>
      </p:pic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D3FC55D3-625B-4D91-AE76-4F7EC86195E3}"/>
              </a:ext>
            </a:extLst>
          </p:cNvPr>
          <p:cNvSpPr/>
          <p:nvPr/>
        </p:nvSpPr>
        <p:spPr>
          <a:xfrm>
            <a:off x="8437704" y="1199553"/>
            <a:ext cx="2179899" cy="746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Node</a:t>
            </a:r>
            <a:endParaRPr lang="ru-RU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BBBAC4F8-D5FF-43A1-807F-9265DAE9C575}"/>
              </a:ext>
            </a:extLst>
          </p:cNvPr>
          <p:cNvSpPr/>
          <p:nvPr/>
        </p:nvSpPr>
        <p:spPr>
          <a:xfrm>
            <a:off x="7180210" y="2177483"/>
            <a:ext cx="4662868" cy="3953256"/>
          </a:xfrm>
          <a:prstGeom prst="rect">
            <a:avLst/>
          </a:prstGeom>
          <a:noFill/>
          <a:ln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/>
              <a:t>cd m1/</a:t>
            </a:r>
            <a:r>
              <a:rPr lang="en-US" sz="1000" dirty="0" err="1"/>
              <a:t>final_project</a:t>
            </a:r>
            <a:r>
              <a:rPr lang="en-US" sz="1000" dirty="0"/>
              <a:t>/</a:t>
            </a:r>
            <a:r>
              <a:rPr lang="en-US" sz="1000" dirty="0" err="1"/>
              <a:t>petclinic</a:t>
            </a:r>
            <a:r>
              <a:rPr lang="en-US" sz="1000" dirty="0"/>
              <a:t>/</a:t>
            </a:r>
          </a:p>
          <a:p>
            <a:endParaRPr lang="en-US" sz="1000" dirty="0"/>
          </a:p>
          <a:p>
            <a:r>
              <a:rPr lang="en-US" sz="1000" dirty="0" err="1"/>
              <a:t>chmod</a:t>
            </a:r>
            <a:r>
              <a:rPr lang="en-US" sz="1000" dirty="0"/>
              <a:t> +x ./</a:t>
            </a:r>
            <a:r>
              <a:rPr lang="en-US" sz="1000" dirty="0" err="1"/>
              <a:t>mvnw</a:t>
            </a:r>
            <a:endParaRPr lang="en-US" sz="1000" dirty="0"/>
          </a:p>
          <a:p>
            <a:r>
              <a:rPr lang="en-US" sz="1000" dirty="0"/>
              <a:t>./</a:t>
            </a:r>
            <a:r>
              <a:rPr lang="en-US" sz="1000" dirty="0" err="1"/>
              <a:t>mvnw</a:t>
            </a:r>
            <a:r>
              <a:rPr lang="en-US" sz="1000" dirty="0"/>
              <a:t> package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 err="1"/>
              <a:t>scp</a:t>
            </a:r>
            <a:r>
              <a:rPr lang="en-US" sz="1000" dirty="0"/>
              <a:t> -o </a:t>
            </a:r>
            <a:r>
              <a:rPr lang="en-US" sz="1000" dirty="0" err="1"/>
              <a:t>StrictHostKeyChecking</a:t>
            </a:r>
            <a:r>
              <a:rPr lang="en-US" sz="1000" dirty="0"/>
              <a:t>=no ubuntu@172.31.28.59:/var/lib/</a:t>
            </a:r>
            <a:r>
              <a:rPr lang="en-US" sz="1000" dirty="0" err="1"/>
              <a:t>jenkins</a:t>
            </a:r>
            <a:r>
              <a:rPr lang="en-US" sz="1000" dirty="0"/>
              <a:t>/workspace/</a:t>
            </a:r>
            <a:r>
              <a:rPr lang="en-US" sz="1000" dirty="0" err="1"/>
              <a:t>Create_WEB_Inf</a:t>
            </a:r>
            <a:r>
              <a:rPr lang="en-US" sz="1000" dirty="0"/>
              <a:t>/m1/</a:t>
            </a:r>
            <a:r>
              <a:rPr lang="en-US" sz="1000" dirty="0" err="1"/>
              <a:t>final_project</a:t>
            </a:r>
            <a:r>
              <a:rPr lang="en-US" sz="1000" dirty="0"/>
              <a:t>/</a:t>
            </a:r>
            <a:r>
              <a:rPr lang="en-US" sz="1000" dirty="0" err="1"/>
              <a:t>terraform_jenkins</a:t>
            </a:r>
            <a:r>
              <a:rPr lang="en-US" sz="1000" dirty="0"/>
              <a:t>/*.txt ~/workspace/FromGit_EC2_PetClinic/m1/</a:t>
            </a:r>
            <a:r>
              <a:rPr lang="en-US" sz="1000" dirty="0" err="1"/>
              <a:t>final_project</a:t>
            </a:r>
            <a:r>
              <a:rPr lang="en-US" sz="1000" dirty="0"/>
              <a:t>/</a:t>
            </a:r>
            <a:r>
              <a:rPr lang="en-US" sz="1000" dirty="0" err="1"/>
              <a:t>terraform_jenkins</a:t>
            </a:r>
            <a:r>
              <a:rPr lang="en-US" sz="1000" dirty="0"/>
              <a:t>/ 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export WEB2IP=$(cat ~/workspace/FromGit_EC2_PetClinic/m1/</a:t>
            </a:r>
            <a:r>
              <a:rPr lang="en-US" sz="1000" dirty="0" err="1"/>
              <a:t>final_project</a:t>
            </a:r>
            <a:r>
              <a:rPr lang="en-US" sz="1000" dirty="0"/>
              <a:t>/</a:t>
            </a:r>
            <a:r>
              <a:rPr lang="en-US" sz="1000" dirty="0" err="1"/>
              <a:t>terraform_jenkins</a:t>
            </a:r>
            <a:r>
              <a:rPr lang="en-US" sz="1000" dirty="0"/>
              <a:t>/WEB_2_publick_ip.txt)</a:t>
            </a:r>
          </a:p>
          <a:p>
            <a:r>
              <a:rPr lang="en-US" sz="1000" dirty="0"/>
              <a:t>echo $WEB2IP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 err="1"/>
              <a:t>scp</a:t>
            </a:r>
            <a:r>
              <a:rPr lang="en-US" sz="1000" dirty="0"/>
              <a:t> -o </a:t>
            </a:r>
            <a:r>
              <a:rPr lang="en-US" sz="1000" dirty="0" err="1"/>
              <a:t>StrictHostKeyChecking</a:t>
            </a:r>
            <a:r>
              <a:rPr lang="en-US" sz="1000" dirty="0"/>
              <a:t>=no ./target/*.jar ubuntu@$WEB2IP:/home/ubuntu/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ru-RU" sz="1000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8BE4150E-880D-4D32-ACD4-A205E2E82DAF}"/>
              </a:ext>
            </a:extLst>
          </p:cNvPr>
          <p:cNvSpPr/>
          <p:nvPr/>
        </p:nvSpPr>
        <p:spPr>
          <a:xfrm>
            <a:off x="8383483" y="2523248"/>
            <a:ext cx="1684965" cy="363619"/>
          </a:xfrm>
          <a:prstGeom prst="rect">
            <a:avLst/>
          </a:prstGeom>
          <a:noFill/>
          <a:ln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 Java APP</a:t>
            </a:r>
            <a:endParaRPr lang="ru-RU" dirty="0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D516E3F5-12A9-4A13-A133-D988F95AC579}"/>
              </a:ext>
            </a:extLst>
          </p:cNvPr>
          <p:cNvSpPr/>
          <p:nvPr/>
        </p:nvSpPr>
        <p:spPr>
          <a:xfrm>
            <a:off x="7285991" y="3243249"/>
            <a:ext cx="4483327" cy="334363"/>
          </a:xfrm>
          <a:prstGeom prst="rect">
            <a:avLst/>
          </a:prstGeom>
          <a:noFill/>
          <a:ln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#copy WEB_2_publick_ip.txt from main Jenkins to workspace in Node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4320787C-BC1A-4ECA-AF34-231D4C78CD47}"/>
              </a:ext>
            </a:extLst>
          </p:cNvPr>
          <p:cNvSpPr/>
          <p:nvPr/>
        </p:nvSpPr>
        <p:spPr>
          <a:xfrm>
            <a:off x="7285991" y="4392563"/>
            <a:ext cx="3103306" cy="233871"/>
          </a:xfrm>
          <a:prstGeom prst="rect">
            <a:avLst/>
          </a:prstGeom>
          <a:noFill/>
          <a:ln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 variables from WEB_2_publick_ip.txt  </a:t>
            </a:r>
            <a:endParaRPr lang="ru-RU" sz="1200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4DBDF248-F75A-45DE-B4A9-8A75BB223C5B}"/>
              </a:ext>
            </a:extLst>
          </p:cNvPr>
          <p:cNvSpPr/>
          <p:nvPr/>
        </p:nvSpPr>
        <p:spPr>
          <a:xfrm>
            <a:off x="7280007" y="5442777"/>
            <a:ext cx="3103306" cy="233871"/>
          </a:xfrm>
          <a:prstGeom prst="rect">
            <a:avLst/>
          </a:prstGeom>
          <a:noFill/>
          <a:ln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Copy .JAR to WEB Server</a:t>
            </a:r>
            <a:endParaRPr lang="ru-RU" sz="1200" dirty="0"/>
          </a:p>
        </p:txBody>
      </p:sp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590A96D7-87EC-4369-A784-EA25F2D003F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66" y="1038025"/>
            <a:ext cx="728784" cy="728784"/>
          </a:xfrm>
          <a:prstGeom prst="rect">
            <a:avLst/>
          </a:prstGeom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6C9AA619-4820-481F-88DB-A46DA22FA6F1}"/>
              </a:ext>
            </a:extLst>
          </p:cNvPr>
          <p:cNvSpPr/>
          <p:nvPr/>
        </p:nvSpPr>
        <p:spPr>
          <a:xfrm>
            <a:off x="318782" y="2306972"/>
            <a:ext cx="2942978" cy="2865305"/>
          </a:xfrm>
          <a:prstGeom prst="rect">
            <a:avLst/>
          </a:prstGeom>
          <a:noFill/>
          <a:ln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/>
              <a:t>If Node doesn’t exist – it will be create</a:t>
            </a:r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397424DF-CF58-40F6-AF7F-88FE575DF2D8}"/>
              </a:ext>
            </a:extLst>
          </p:cNvPr>
          <p:cNvSpPr/>
          <p:nvPr/>
        </p:nvSpPr>
        <p:spPr>
          <a:xfrm>
            <a:off x="590645" y="5403437"/>
            <a:ext cx="2399252" cy="914400"/>
          </a:xfrm>
          <a:prstGeom prst="rect">
            <a:avLst/>
          </a:prstGeom>
          <a:noFill/>
          <a:ln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Build Java APP</a:t>
            </a:r>
            <a:endParaRPr lang="ru-RU" dirty="0"/>
          </a:p>
        </p:txBody>
      </p:sp>
      <p:cxnSp>
        <p:nvCxnSpPr>
          <p:cNvPr id="41" name="Соединитель: уступ 40">
            <a:extLst>
              <a:ext uri="{FF2B5EF4-FFF2-40B4-BE49-F238E27FC236}">
                <a16:creationId xmlns:a16="http://schemas.microsoft.com/office/drawing/2014/main" id="{33C8BA06-9916-4019-9D63-DDEA1BC525F5}"/>
              </a:ext>
            </a:extLst>
          </p:cNvPr>
          <p:cNvCxnSpPr>
            <a:cxnSpLocks/>
            <a:stCxn id="39" idx="3"/>
            <a:endCxn id="14" idx="1"/>
          </p:cNvCxnSpPr>
          <p:nvPr/>
        </p:nvCxnSpPr>
        <p:spPr>
          <a:xfrm flipV="1">
            <a:off x="2989897" y="3783700"/>
            <a:ext cx="4070061" cy="2076937"/>
          </a:xfrm>
          <a:prstGeom prst="bentConnector3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3903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461</Words>
  <Application>Microsoft Office PowerPoint</Application>
  <PresentationFormat>Широкоэкранный</PresentationFormat>
  <Paragraphs>191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Consolas</vt:lpstr>
      <vt:lpstr>Тема Office</vt:lpstr>
      <vt:lpstr> DevOps External Online Course    Final Project Presentation Theme: CI/СD Pipiline PetClinic    Sinelnik Igor  </vt:lpstr>
      <vt:lpstr>  </vt:lpstr>
      <vt:lpstr>     </vt:lpstr>
      <vt:lpstr>  </vt:lpstr>
      <vt:lpstr>  </vt:lpstr>
      <vt:lpstr>  </vt:lpstr>
      <vt:lpstr>  </vt:lpstr>
      <vt:lpstr>  </vt:lpstr>
      <vt:lpstr>  </vt:lpstr>
      <vt:lpstr>  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DevOps External Online Course    Final Project Presentation Theme: CI/СD Pipiline PetClinic    Sinelnik Igor  </dc:title>
  <dc:creator>Igor</dc:creator>
  <cp:lastModifiedBy>Игорь Синельник</cp:lastModifiedBy>
  <cp:revision>22</cp:revision>
  <dcterms:created xsi:type="dcterms:W3CDTF">2022-02-06T16:27:02Z</dcterms:created>
  <dcterms:modified xsi:type="dcterms:W3CDTF">2022-02-14T14:33:24Z</dcterms:modified>
</cp:coreProperties>
</file>