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Playfair Display"/>
      <p:regular r:id="rId44"/>
      <p:bold r:id="rId45"/>
      <p:italic r:id="rId46"/>
      <p:boldItalic r:id="rId47"/>
    </p:embeddedFont>
    <p:embeddedFont>
      <p:font typeface="Lato"/>
      <p:regular r:id="rId48"/>
      <p:bold r:id="rId49"/>
      <p:italic r:id="rId50"/>
      <p:boldItalic r:id="rId51"/>
    </p:embeddedFont>
    <p:embeddedFont>
      <p:font typeface="Merriweather"/>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F21830-85E4-45FC-B802-AECC24E3C918}">
  <a:tblStyle styleId="{2CF21830-85E4-45FC-B802-AECC24E3C9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PlayfairDisplay-regular.fntdata"/><Relationship Id="rId43" Type="http://schemas.openxmlformats.org/officeDocument/2006/relationships/slide" Target="slides/slide37.xml"/><Relationship Id="rId46" Type="http://schemas.openxmlformats.org/officeDocument/2006/relationships/font" Target="fonts/PlayfairDisplay-italic.fntdata"/><Relationship Id="rId45"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PlayfairDisplay-boldItalic.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Merriweather-bold.fntdata"/><Relationship Id="rId52" Type="http://schemas.openxmlformats.org/officeDocument/2006/relationships/font" Target="fonts/Merriweather-regular.fntdata"/><Relationship Id="rId11" Type="http://schemas.openxmlformats.org/officeDocument/2006/relationships/slide" Target="slides/slide5.xml"/><Relationship Id="rId55" Type="http://schemas.openxmlformats.org/officeDocument/2006/relationships/font" Target="fonts/Merriweather-boldItalic.fntdata"/><Relationship Id="rId10" Type="http://schemas.openxmlformats.org/officeDocument/2006/relationships/slide" Target="slides/slide4.xml"/><Relationship Id="rId54"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5428e76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5428e76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4c761b11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4c761b11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4c761b11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4c761b11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4c761b11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4c761b11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4c761b11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4c761b11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4c761b11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4c761b11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4c761b11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4c761b11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4c761b11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4c761b11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4c761b11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4c761b11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5428e767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5428e767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singing rhythm using hand gestures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4c761b11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4c761b11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Importance of music: Music plays an important role in our life, anyone of you go party? You need music; when you’re stuck in traffic jams in KL, you listen to radio; you play games and watch movies? Soundtrack plays a huge role in setting moods for them. In short, music has become something that we encounter every single day, but how much do we know about them?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In the old days, before recording equipment was invented, if you want to listen to music, you either 1) perform it yourself or 2) travel to a concert hall. Recording equipment changed how music can be consumed today.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Q: Who went to an orchestral concert before?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Q: What do you feel when attending a concert there?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Attending a live concert, doesn’t matter if it’s a classical or pop concert, it provides a live experience that you cannot get from listening to recording, and also live performance provides more musical liveliness. (In my opinion)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19ed459f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19ed459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19ed459f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19ed459f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19ed459f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19ed459f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5428e767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5428e76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4c761b11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4c761b11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4c761b11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4c761b11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4c761b11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4c761b11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4c761b11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4c761b11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4c761b11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4c761b11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4c761b11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4c761b11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19ed459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19ed459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from american national public radio</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4c761b11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4c761b11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4c761b11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4c761b11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4c761b11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4c761b11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4c761b111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4c761b111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19ed459f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19ed459f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5428e767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5428e76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4c761b11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4c761b11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5428e767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5428e767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4c761b11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4c761b11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4c761b11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4c761b11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a:t>
            </a:r>
            <a:r>
              <a:rPr lang="en" sz="700">
                <a:solidFill>
                  <a:schemeClr val="dk1"/>
                </a:solidFill>
              </a:rPr>
              <a:t>         </a:t>
            </a:r>
            <a:r>
              <a:rPr lang="en">
                <a:solidFill>
                  <a:schemeClr val="dk1"/>
                </a:solidFill>
              </a:rPr>
              <a:t>So today we will be talking about </a:t>
            </a:r>
            <a:r>
              <a:rPr b="1" lang="en">
                <a:solidFill>
                  <a:schemeClr val="dk1"/>
                </a:solidFill>
              </a:rPr>
              <a:t>Elements of music, </a:t>
            </a:r>
            <a:r>
              <a:rPr lang="en">
                <a:solidFill>
                  <a:schemeClr val="dk1"/>
                </a:solidFill>
              </a:rPr>
              <a:t>anyone knows what does elements mean?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t>
            </a:r>
            <a:r>
              <a:rPr lang="en" sz="700">
                <a:solidFill>
                  <a:schemeClr val="dk1"/>
                </a:solidFill>
              </a:rPr>
              <a:t>         </a:t>
            </a:r>
            <a:r>
              <a:rPr lang="en">
                <a:solidFill>
                  <a:schemeClr val="dk1"/>
                </a:solidFill>
              </a:rPr>
              <a:t>ELEMENT: (Noun) An essential or characteristic part of something abstract.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t>
            </a:r>
            <a:r>
              <a:rPr lang="en" sz="700">
                <a:solidFill>
                  <a:schemeClr val="dk1"/>
                </a:solidFill>
              </a:rPr>
              <a:t>         </a:t>
            </a:r>
            <a:r>
              <a:rPr lang="en">
                <a:solidFill>
                  <a:schemeClr val="dk1"/>
                </a:solidFill>
              </a:rPr>
              <a:t>Music is an abstract art, you cannot see it, touch it; but you know it’s there, why?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So when we are listening to music, what properties do we listen to?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“Music is part of this world of sound, an art based on the organization of sounds in time. We distinguish music from other sounds by recognizing the four main properties of musical sounds: </a:t>
            </a:r>
            <a:r>
              <a:rPr b="1" lang="en">
                <a:solidFill>
                  <a:schemeClr val="dk1"/>
                </a:solidFill>
              </a:rPr>
              <a:t>Pitch, dynamics (loudness or softness), tone color, and duration.”</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4c761b11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4c761b11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The first properties we will be looking at today is </a:t>
            </a:r>
            <a:r>
              <a:rPr b="1" lang="en">
                <a:solidFill>
                  <a:schemeClr val="dk1"/>
                </a:solidFill>
              </a:rPr>
              <a:t>Pitch</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Pitch is the relative highness or lowness we hear in a sound, in western music pitch are separated in to 7 main pitches, can anyone tell me what these pitch are? Or sing them.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Great, so the pitch of a sound is determined by the frequency of its vibration.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(Demonstrate using twirl pipe)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In music, a definite pitch is called a </a:t>
            </a:r>
            <a:r>
              <a:rPr b="1" lang="en">
                <a:solidFill>
                  <a:schemeClr val="dk1"/>
                </a:solidFill>
              </a:rPr>
              <a:t>Tone</a:t>
            </a:r>
            <a:r>
              <a:rPr lang="en">
                <a:solidFill>
                  <a:schemeClr val="dk1"/>
                </a:solidFill>
              </a:rPr>
              <a:t>. Which means when the frequency is consistent it will produce a pitch, so if a sound has an inconsistent frequency, it will not produce a consistent tone.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4c761b11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4c761b11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c761b11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c761b11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t>
            </a:r>
            <a:r>
              <a:rPr lang="en" sz="700"/>
              <a:t>         </a:t>
            </a:r>
            <a:r>
              <a:rPr lang="en"/>
              <a:t>In western music pitch are separated in to 7 main tones, can anyone tell me what these tones are? Or sing them.</a:t>
            </a:r>
            <a:endParaRPr/>
          </a:p>
          <a:p>
            <a:pPr indent="0" lvl="0" marL="0" rtl="0" algn="l">
              <a:lnSpc>
                <a:spcPct val="115000"/>
              </a:lnSpc>
              <a:spcBef>
                <a:spcPts val="1200"/>
              </a:spcBef>
              <a:spcAft>
                <a:spcPts val="0"/>
              </a:spcAft>
              <a:buClr>
                <a:schemeClr val="dk1"/>
              </a:buClr>
              <a:buSzPts val="1100"/>
              <a:buFont typeface="Arial"/>
              <a:buNone/>
            </a:pPr>
            <a:r>
              <a:rPr lang="en"/>
              <a:t>-</a:t>
            </a:r>
            <a:r>
              <a:rPr lang="en" sz="700"/>
              <a:t>         </a:t>
            </a:r>
            <a:r>
              <a:rPr lang="en"/>
              <a:t>Great, now when we talk about the distance between each tone we call them intervals, but when we talk about the distance between the same low and higher tone, we call them intervals.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Clr>
                <a:schemeClr val="dk1"/>
              </a:buClr>
              <a:buSzPts val="1100"/>
              <a:buFont typeface="Arial"/>
              <a:buNone/>
            </a:pPr>
            <a:r>
              <a:rPr lang="en"/>
              <a:t>#sing doremi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19ed459f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19ed459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ffcaP94N8KM" TargetMode="Externa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youtube.com/watch?v=9DjoipqbkC8" TargetMode="Externa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youtube.com/watch?v=E8_ig4SPAak" TargetMode="Externa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2.png"/><Relationship Id="rId4" Type="http://schemas.openxmlformats.org/officeDocument/2006/relationships/image" Target="../media/image30.png"/><Relationship Id="rId9" Type="http://schemas.openxmlformats.org/officeDocument/2006/relationships/image" Target="../media/image31.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youtube.com/watch?v=cN1vniebhzM" TargetMode="External"/><Relationship Id="rId4" Type="http://schemas.openxmlformats.org/officeDocument/2006/relationships/image" Target="../media/image3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ww.youtube.com/watch?v=R2-43p3GVTQ" TargetMode="External"/><Relationship Id="rId4" Type="http://schemas.openxmlformats.org/officeDocument/2006/relationships/image" Target="../media/image3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1.png"/><Relationship Id="rId4" Type="http://schemas.openxmlformats.org/officeDocument/2006/relationships/image" Target="../media/image29.png"/><Relationship Id="rId5" Type="http://schemas.openxmlformats.org/officeDocument/2006/relationships/hyperlink" Target="http://drive.google.com/file/d/1CC32AXReg461mcO_MmehUZ4iOTMrCe91/view" TargetMode="External"/><Relationship Id="rId6" Type="http://schemas.openxmlformats.org/officeDocument/2006/relationships/image" Target="../media/image20.png"/><Relationship Id="rId7" Type="http://schemas.openxmlformats.org/officeDocument/2006/relationships/hyperlink" Target="http://drive.google.com/file/d/11RrmzACIem8JKo6g71vfM0RgKKNdA4Ze/view"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png"/><Relationship Id="rId4" Type="http://schemas.openxmlformats.org/officeDocument/2006/relationships/hyperlink" Target="http://www.youtube.com/watch?v=JzmO2EyQ7bs" TargetMode="External"/><Relationship Id="rId5" Type="http://schemas.openxmlformats.org/officeDocument/2006/relationships/image" Target="../media/image4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9.png"/><Relationship Id="rId4" Type="http://schemas.openxmlformats.org/officeDocument/2006/relationships/hyperlink" Target="http://drive.google.com/file/d/1xbw1KNXRTAGEDzM9C8OItyjYq-WUKzAp/view" TargetMode="External"/><Relationship Id="rId5"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drive.google.com/file/d/1s2GpOgkKMIYSCIxM-C7mjPOsQnki3Yyl/view" TargetMode="External"/><Relationship Id="rId4" Type="http://schemas.openxmlformats.org/officeDocument/2006/relationships/image" Target="../media/image20.png"/><Relationship Id="rId5" Type="http://schemas.openxmlformats.org/officeDocument/2006/relationships/hyperlink" Target="http://drive.google.com/file/d/1IPlPWfgnUuizPsWKLdFmoa6Agtbj5DEd/view"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www.youtube.com/watch?v=_D0ZQPqeJkk" TargetMode="External"/><Relationship Id="rId4" Type="http://schemas.openxmlformats.org/officeDocument/2006/relationships/image" Target="../media/image3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SJv49kfQFwA" TargetMode="Externa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Music Appreciation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Kenny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 on the keyboard</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2"/>
          <p:cNvPicPr preferRelativeResize="0"/>
          <p:nvPr/>
        </p:nvPicPr>
        <p:blipFill>
          <a:blip r:embed="rId3">
            <a:alphaModFix/>
          </a:blip>
          <a:stretch>
            <a:fillRect/>
          </a:stretch>
        </p:blipFill>
        <p:spPr>
          <a:xfrm>
            <a:off x="860675" y="1017455"/>
            <a:ext cx="7422650" cy="387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Pitch range/ Range</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distance between the lowest and highest tones that a voice or instrument can produce.</a:t>
            </a:r>
            <a:endParaRPr/>
          </a:p>
          <a:p>
            <a:pPr indent="-342900" lvl="0" marL="457200" rtl="0" algn="l">
              <a:spcBef>
                <a:spcPts val="0"/>
              </a:spcBef>
              <a:spcAft>
                <a:spcPts val="0"/>
              </a:spcAft>
              <a:buSzPts val="1800"/>
              <a:buChar char="●"/>
            </a:pPr>
            <a:r>
              <a:rPr lang="en"/>
              <a:t>E.G. Piano’s range is over 7 octaves; an average untrained voice is between 1 and 2 octaves.</a:t>
            </a:r>
            <a:endParaRPr/>
          </a:p>
        </p:txBody>
      </p:sp>
      <p:pic>
        <p:nvPicPr>
          <p:cNvPr id="128" name="Google Shape;128;p23"/>
          <p:cNvPicPr preferRelativeResize="0"/>
          <p:nvPr/>
        </p:nvPicPr>
        <p:blipFill>
          <a:blip r:embed="rId3">
            <a:alphaModFix/>
          </a:blip>
          <a:stretch>
            <a:fillRect/>
          </a:stretch>
        </p:blipFill>
        <p:spPr>
          <a:xfrm>
            <a:off x="5456675" y="2571750"/>
            <a:ext cx="2857500" cy="1295400"/>
          </a:xfrm>
          <a:prstGeom prst="rect">
            <a:avLst/>
          </a:prstGeom>
          <a:noFill/>
          <a:ln>
            <a:noFill/>
          </a:ln>
        </p:spPr>
      </p:pic>
      <p:sp>
        <p:nvSpPr>
          <p:cNvPr id="129" name="Google Shape;129;p23"/>
          <p:cNvSpPr txBox="1"/>
          <p:nvPr/>
        </p:nvSpPr>
        <p:spPr>
          <a:xfrm>
            <a:off x="5254825" y="3867150"/>
            <a:ext cx="3706500" cy="11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latin typeface="Merriweather"/>
                <a:ea typeface="Merriweather"/>
                <a:cs typeface="Merriweather"/>
                <a:sym typeface="Merriweather"/>
              </a:rPr>
              <a:t>Soprano voice range:</a:t>
            </a:r>
            <a:endParaRPr sz="2400">
              <a:solidFill>
                <a:srgbClr val="CC0000"/>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Indefinite Pitches in Music</a:t>
            </a:r>
            <a:endParaRPr/>
          </a:p>
        </p:txBody>
      </p:sp>
      <p:sp>
        <p:nvSpPr>
          <p:cNvPr id="135" name="Google Shape;135;p24"/>
          <p:cNvSpPr txBox="1"/>
          <p:nvPr>
            <p:ph idx="1" type="body"/>
          </p:nvPr>
        </p:nvSpPr>
        <p:spPr>
          <a:xfrm>
            <a:off x="311700" y="1152475"/>
            <a:ext cx="8520600" cy="1864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Drums, percussions</a:t>
            </a:r>
            <a:endParaRPr sz="2000"/>
          </a:p>
          <a:p>
            <a:pPr indent="-355600" lvl="0" marL="457200" rtl="0" algn="l">
              <a:spcBef>
                <a:spcPts val="0"/>
              </a:spcBef>
              <a:spcAft>
                <a:spcPts val="0"/>
              </a:spcAft>
              <a:buSzPts val="2000"/>
              <a:buChar char="●"/>
            </a:pPr>
            <a:r>
              <a:rPr lang="en" sz="2000"/>
              <a:t>Plays important role in contemporary western music and in musical cultures around the world</a:t>
            </a:r>
            <a:endParaRPr sz="2000"/>
          </a:p>
          <a:p>
            <a:pPr indent="-355600" lvl="0" marL="457200" rtl="0" algn="l">
              <a:spcBef>
                <a:spcPts val="0"/>
              </a:spcBef>
              <a:spcAft>
                <a:spcPts val="0"/>
              </a:spcAft>
              <a:buSzPts val="2000"/>
              <a:buChar char="●"/>
            </a:pPr>
            <a:r>
              <a:rPr lang="en" sz="2000"/>
              <a:t>http://tegrity.columbiabasin.edu/classes/MUS115RP/Pitch_Lesson_2_10/Pitch_Lesson_2_105.html</a:t>
            </a:r>
            <a:endParaRPr sz="2000"/>
          </a:p>
        </p:txBody>
      </p:sp>
      <p:pic>
        <p:nvPicPr>
          <p:cNvPr id="136" name="Google Shape;136;p24"/>
          <p:cNvPicPr preferRelativeResize="0"/>
          <p:nvPr/>
        </p:nvPicPr>
        <p:blipFill>
          <a:blip r:embed="rId3">
            <a:alphaModFix/>
          </a:blip>
          <a:stretch>
            <a:fillRect/>
          </a:stretch>
        </p:blipFill>
        <p:spPr>
          <a:xfrm>
            <a:off x="1733550" y="2958075"/>
            <a:ext cx="5676900" cy="128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Dynamics</a:t>
            </a:r>
            <a:endParaRPr/>
          </a:p>
        </p:txBody>
      </p:sp>
      <p:sp>
        <p:nvSpPr>
          <p:cNvPr id="142" name="Google Shape;142;p25"/>
          <p:cNvSpPr txBox="1"/>
          <p:nvPr>
            <p:ph idx="1" type="body"/>
          </p:nvPr>
        </p:nvSpPr>
        <p:spPr>
          <a:xfrm>
            <a:off x="311700" y="1152475"/>
            <a:ext cx="8520600" cy="573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Degree of Loudness or Softness in music.</a:t>
            </a:r>
            <a:endParaRPr sz="2000"/>
          </a:p>
        </p:txBody>
      </p:sp>
      <p:pic>
        <p:nvPicPr>
          <p:cNvPr id="143" name="Google Shape;143;p25"/>
          <p:cNvPicPr preferRelativeResize="0"/>
          <p:nvPr/>
        </p:nvPicPr>
        <p:blipFill>
          <a:blip r:embed="rId3">
            <a:alphaModFix/>
          </a:blip>
          <a:stretch>
            <a:fillRect/>
          </a:stretch>
        </p:blipFill>
        <p:spPr>
          <a:xfrm>
            <a:off x="552450" y="1860800"/>
            <a:ext cx="8039100" cy="267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symbols</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6"/>
          <p:cNvPicPr preferRelativeResize="0"/>
          <p:nvPr/>
        </p:nvPicPr>
        <p:blipFill>
          <a:blip r:embed="rId3">
            <a:alphaModFix/>
          </a:blip>
          <a:stretch>
            <a:fillRect/>
          </a:stretch>
        </p:blipFill>
        <p:spPr>
          <a:xfrm>
            <a:off x="352700" y="1580900"/>
            <a:ext cx="8438601" cy="244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Learn music theory: https://www.libertyparkmusic.com/learn-music-theory/&#10;https://www.libertyparkmusic.com/courses/abrsm-music-theory/ &#10;&#10;Are you learning the basic dynamics of music? You may be wondering what is piano? What is forte? And what is mezzo piano? Dynamics are markings that usually indicate how the volume of a piece should be played. Basic dynamics illustrate the loudness of any given note. Some common dynamic markings are piano, forte, mezzo forte, mezzo piano, pianissimo, and fortissimo. Find out how they are marked and how they are played in this short lesson excerpt from liberty park music. If you are looking to learn the basics of music notation and music theory visit http://www.libertyparkmusic.com for online lessons! &#10;Take online music theory lessons with Liberty Park Music (LPM), an online music school teaching music through video tutorials and email/chat support from the teachers. Learn piano, guitar, music theory, and drums online with us: first 30 days for free, and you can cancel anytime.  Try out a free trial and follow our well-designed course curriculum from experienced music teachers to reach your music learning goals. &#10;&#10;Free download of sheet music for this video and many others: https://goo.gl/YwgqPN  &#10; &#10;New videos every Tuesday and Thursday! Request songs in the comments below or connect with us by using the hashtag #askLPM&#10; &#10;Facebook: https://www.facebook.com/libertyparkmusic &#10;Blog: https://libertyparkmusic.com/blog &#10;Twitter: https://twitter.com/Liberty_Park &#10;Instagram: https://instagram.com/liberty_park_music  &#10;Google+: https://plus.google.com/+Libertyparkmusic_LPM&#10;&#10;Dynamics In Music | Music Dynamics | Piano Dynamics | Dynamics Markings | Piano Music | Forte | Forte Music | Mezzo Forte | Mezzo Piano | Pianissimo | Music Theory | Liberty Park Music |" id="156" name="Google Shape;156;p27" title="Basic Dynamics in Music | Music Theory Tutorial">
            <a:hlinkClick r:id="rId3"/>
          </p:cNvPr>
          <p:cNvPicPr preferRelativeResize="0"/>
          <p:nvPr/>
        </p:nvPicPr>
        <p:blipFill>
          <a:blip r:embed="rId4">
            <a:alphaModFix/>
          </a:blip>
          <a:stretch>
            <a:fillRect/>
          </a:stretch>
        </p:blipFill>
        <p:spPr>
          <a:xfrm>
            <a:off x="1291450" y="0"/>
            <a:ext cx="6709550" cy="5032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Rhythm</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“In music, rhythm refers to the ordered durations of sounds and silences.”</a:t>
            </a:r>
            <a:endParaRPr i="1"/>
          </a:p>
          <a:p>
            <a:pPr indent="0" lvl="0" marL="0" rtl="0" algn="l">
              <a:spcBef>
                <a:spcPts val="1600"/>
              </a:spcBef>
              <a:spcAft>
                <a:spcPts val="0"/>
              </a:spcAft>
              <a:buNone/>
            </a:pPr>
            <a:r>
              <a:t/>
            </a:r>
            <a:endParaRPr i="1"/>
          </a:p>
          <a:p>
            <a:pPr indent="-342900" lvl="0" marL="457200" rtl="0" algn="l">
              <a:spcBef>
                <a:spcPts val="1600"/>
              </a:spcBef>
              <a:spcAft>
                <a:spcPts val="0"/>
              </a:spcAft>
              <a:buSzPts val="1800"/>
              <a:buChar char="●"/>
            </a:pPr>
            <a:r>
              <a:rPr lang="en"/>
              <a:t>BEAT</a:t>
            </a:r>
            <a:endParaRPr/>
          </a:p>
          <a:p>
            <a:pPr indent="-342900" lvl="0" marL="457200" rtl="0" algn="l">
              <a:spcBef>
                <a:spcPts val="0"/>
              </a:spcBef>
              <a:spcAft>
                <a:spcPts val="0"/>
              </a:spcAft>
              <a:buSzPts val="1800"/>
              <a:buChar char="●"/>
            </a:pPr>
            <a:r>
              <a:rPr lang="en"/>
              <a:t>METER</a:t>
            </a:r>
            <a:endParaRPr/>
          </a:p>
          <a:p>
            <a:pPr indent="-342900" lvl="0" marL="457200" rtl="0" algn="l">
              <a:spcBef>
                <a:spcPts val="0"/>
              </a:spcBef>
              <a:spcAft>
                <a:spcPts val="0"/>
              </a:spcAft>
              <a:buSzPts val="1800"/>
              <a:buChar char="●"/>
            </a:pPr>
            <a:r>
              <a:rPr lang="en"/>
              <a:t>ACCENT AND SYNCOPATION</a:t>
            </a:r>
            <a:endParaRPr/>
          </a:p>
          <a:p>
            <a:pPr indent="-342900" lvl="0" marL="457200" rtl="0" algn="l">
              <a:spcBef>
                <a:spcPts val="0"/>
              </a:spcBef>
              <a:spcAft>
                <a:spcPts val="0"/>
              </a:spcAft>
              <a:buSzPts val="1800"/>
              <a:buChar char="●"/>
            </a:pPr>
            <a:r>
              <a:rPr lang="en"/>
              <a:t>TEMPO</a:t>
            </a:r>
            <a:endParaRPr/>
          </a:p>
        </p:txBody>
      </p:sp>
      <p:pic>
        <p:nvPicPr>
          <p:cNvPr id="163" name="Google Shape;163;p28"/>
          <p:cNvPicPr preferRelativeResize="0"/>
          <p:nvPr/>
        </p:nvPicPr>
        <p:blipFill>
          <a:blip r:embed="rId3">
            <a:alphaModFix/>
          </a:blip>
          <a:stretch>
            <a:fillRect/>
          </a:stretch>
        </p:blipFill>
        <p:spPr>
          <a:xfrm>
            <a:off x="5723950" y="1736730"/>
            <a:ext cx="3108350" cy="233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BEAT &amp; RHYTHM</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What is a beat and how is it different from rhythm?  Most people cannot explain it.  This video will clarify the difference.-- Created using PowToon -- Free sign up at http://www.powtoon.com/youtube/ -- Create animated videos and animated presentations for free.  PowToon is a free tool that allows you to develop cool animated clips and animated presentations for your website, office meeting, sales pitch, nonprofit fundraiser, product launch, video resume, or anything else you could use an animated explainer video. PowToon's animation templates help you create animated presentations and animated explainer videos from scratch.  Anyone can produce awesome animations quickly with PowToon, without the cost or hassle other professional animation services require." id="170" name="Google Shape;170;p29" title="Beat and Rhythm Explained">
            <a:hlinkClick r:id="rId3"/>
          </p:cNvPr>
          <p:cNvPicPr preferRelativeResize="0"/>
          <p:nvPr/>
        </p:nvPicPr>
        <p:blipFill>
          <a:blip r:embed="rId4">
            <a:alphaModFix/>
          </a:blip>
          <a:stretch>
            <a:fillRect/>
          </a:stretch>
        </p:blipFill>
        <p:spPr>
          <a:xfrm>
            <a:off x="1851800" y="946325"/>
            <a:ext cx="5440400" cy="408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BEAT &amp; RHYTHM</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Beats are the consistent pulse throughout a piece of music.</a:t>
            </a:r>
            <a:endParaRPr/>
          </a:p>
          <a:p>
            <a:pPr indent="-342900" lvl="0" marL="457200" rtl="0" algn="l">
              <a:spcBef>
                <a:spcPts val="0"/>
              </a:spcBef>
              <a:spcAft>
                <a:spcPts val="0"/>
              </a:spcAft>
              <a:buSzPts val="1800"/>
              <a:buChar char="●"/>
            </a:pPr>
            <a:r>
              <a:rPr lang="en"/>
              <a:t>Rhythm are the ordered flow of melody through time.</a:t>
            </a:r>
            <a:endParaRPr/>
          </a:p>
        </p:txBody>
      </p:sp>
      <p:pic>
        <p:nvPicPr>
          <p:cNvPr descr="You can support me on Patreon: https://www.patreon.com/QueenHouse85&#10;Instagram: https://www.instagram.com/queenhouse85/&#10;Facbook: https://www.facebook.com/QueenHouse85&#10;&#10;Fuck Communism!" id="177" name="Google Shape;177;p30" title="Queen - We Will Rock You (Live In Budapest - corrected version)">
            <a:hlinkClick r:id="rId3"/>
          </p:cNvPr>
          <p:cNvPicPr preferRelativeResize="0"/>
          <p:nvPr/>
        </p:nvPicPr>
        <p:blipFill>
          <a:blip r:embed="rId4">
            <a:alphaModFix/>
          </a:blip>
          <a:stretch>
            <a:fillRect/>
          </a:stretch>
        </p:blipFill>
        <p:spPr>
          <a:xfrm>
            <a:off x="2473413" y="1895450"/>
            <a:ext cx="4197175" cy="3147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values &amp; Rests</a:t>
            </a:r>
            <a:endParaRPr/>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31"/>
          <p:cNvPicPr preferRelativeResize="0"/>
          <p:nvPr/>
        </p:nvPicPr>
        <p:blipFill>
          <a:blip r:embed="rId3">
            <a:alphaModFix/>
          </a:blip>
          <a:stretch>
            <a:fillRect/>
          </a:stretch>
        </p:blipFill>
        <p:spPr>
          <a:xfrm>
            <a:off x="1773524" y="1152475"/>
            <a:ext cx="5596964" cy="3811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Music Appreciation?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7" name="Google Shape;67;p14"/>
          <p:cNvPicPr preferRelativeResize="0"/>
          <p:nvPr/>
        </p:nvPicPr>
        <p:blipFill>
          <a:blip r:embed="rId3">
            <a:alphaModFix/>
          </a:blip>
          <a:stretch>
            <a:fillRect/>
          </a:stretch>
        </p:blipFill>
        <p:spPr>
          <a:xfrm>
            <a:off x="3024188" y="1370000"/>
            <a:ext cx="3095625" cy="2981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the rhythms</a:t>
            </a:r>
            <a:endParaRPr/>
          </a:p>
        </p:txBody>
      </p:sp>
      <p:pic>
        <p:nvPicPr>
          <p:cNvPr id="190" name="Google Shape;190;p32"/>
          <p:cNvPicPr preferRelativeResize="0"/>
          <p:nvPr/>
        </p:nvPicPr>
        <p:blipFill>
          <a:blip r:embed="rId3">
            <a:alphaModFix/>
          </a:blip>
          <a:stretch>
            <a:fillRect/>
          </a:stretch>
        </p:blipFill>
        <p:spPr>
          <a:xfrm>
            <a:off x="2259679" y="1152475"/>
            <a:ext cx="4095875" cy="938375"/>
          </a:xfrm>
          <a:prstGeom prst="rect">
            <a:avLst/>
          </a:prstGeom>
          <a:noFill/>
          <a:ln>
            <a:noFill/>
          </a:ln>
        </p:spPr>
      </p:pic>
      <p:sp>
        <p:nvSpPr>
          <p:cNvPr id="191" name="Google Shape;191;p32"/>
          <p:cNvSpPr txBox="1"/>
          <p:nvPr/>
        </p:nvSpPr>
        <p:spPr>
          <a:xfrm>
            <a:off x="3081775" y="1844725"/>
            <a:ext cx="4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TA</a:t>
            </a:r>
            <a:endParaRPr>
              <a:solidFill>
                <a:schemeClr val="dk1"/>
              </a:solidFill>
              <a:latin typeface="Lato"/>
              <a:ea typeface="Lato"/>
              <a:cs typeface="Lato"/>
              <a:sym typeface="Lato"/>
            </a:endParaRPr>
          </a:p>
        </p:txBody>
      </p:sp>
      <p:pic>
        <p:nvPicPr>
          <p:cNvPr id="192" name="Google Shape;192;p32"/>
          <p:cNvPicPr preferRelativeResize="0"/>
          <p:nvPr/>
        </p:nvPicPr>
        <p:blipFill>
          <a:blip r:embed="rId4">
            <a:alphaModFix/>
          </a:blip>
          <a:stretch>
            <a:fillRect/>
          </a:stretch>
        </p:blipFill>
        <p:spPr>
          <a:xfrm>
            <a:off x="1858175" y="2399875"/>
            <a:ext cx="5086980" cy="938375"/>
          </a:xfrm>
          <a:prstGeom prst="rect">
            <a:avLst/>
          </a:prstGeom>
          <a:noFill/>
          <a:ln>
            <a:noFill/>
          </a:ln>
        </p:spPr>
      </p:pic>
      <p:sp>
        <p:nvSpPr>
          <p:cNvPr id="193" name="Google Shape;193;p32"/>
          <p:cNvSpPr txBox="1"/>
          <p:nvPr/>
        </p:nvSpPr>
        <p:spPr>
          <a:xfrm>
            <a:off x="2637175" y="3072200"/>
            <a:ext cx="9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TA         TI</a:t>
            </a:r>
            <a:endParaRPr>
              <a:solidFill>
                <a:schemeClr val="dk1"/>
              </a:solidFill>
              <a:latin typeface="Lato"/>
              <a:ea typeface="Lato"/>
              <a:cs typeface="Lato"/>
              <a:sym typeface="Lato"/>
            </a:endParaRPr>
          </a:p>
        </p:txBody>
      </p:sp>
      <p:sp>
        <p:nvSpPr>
          <p:cNvPr id="194" name="Google Shape;194;p32"/>
          <p:cNvSpPr txBox="1"/>
          <p:nvPr/>
        </p:nvSpPr>
        <p:spPr>
          <a:xfrm>
            <a:off x="1475775" y="1464925"/>
            <a:ext cx="4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Lato"/>
                <a:ea typeface="Lato"/>
                <a:cs typeface="Lato"/>
                <a:sym typeface="Lato"/>
              </a:rPr>
              <a:t>1</a:t>
            </a:r>
            <a:r>
              <a:rPr lang="en" sz="2000">
                <a:solidFill>
                  <a:schemeClr val="dk1"/>
                </a:solidFill>
                <a:latin typeface="Lato"/>
                <a:ea typeface="Lato"/>
                <a:cs typeface="Lato"/>
                <a:sym typeface="Lato"/>
              </a:rPr>
              <a:t>.</a:t>
            </a:r>
            <a:endParaRPr sz="2000">
              <a:solidFill>
                <a:schemeClr val="dk1"/>
              </a:solidFill>
              <a:latin typeface="Lato"/>
              <a:ea typeface="Lato"/>
              <a:cs typeface="Lato"/>
              <a:sym typeface="Lato"/>
            </a:endParaRPr>
          </a:p>
        </p:txBody>
      </p:sp>
      <p:sp>
        <p:nvSpPr>
          <p:cNvPr id="195" name="Google Shape;195;p32"/>
          <p:cNvSpPr txBox="1"/>
          <p:nvPr/>
        </p:nvSpPr>
        <p:spPr>
          <a:xfrm>
            <a:off x="1139875" y="2622763"/>
            <a:ext cx="4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Lato"/>
                <a:ea typeface="Lato"/>
                <a:cs typeface="Lato"/>
                <a:sym typeface="Lato"/>
              </a:rPr>
              <a:t>2</a:t>
            </a:r>
            <a:r>
              <a:rPr lang="en" sz="2000">
                <a:solidFill>
                  <a:schemeClr val="dk1"/>
                </a:solidFill>
                <a:latin typeface="Lato"/>
                <a:ea typeface="Lato"/>
                <a:cs typeface="Lato"/>
                <a:sym typeface="Lato"/>
              </a:rPr>
              <a:t>.</a:t>
            </a:r>
            <a:endParaRPr sz="2000">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33"/>
          <p:cNvPicPr preferRelativeResize="0"/>
          <p:nvPr/>
        </p:nvPicPr>
        <p:blipFill>
          <a:blip r:embed="rId3">
            <a:alphaModFix/>
          </a:blip>
          <a:stretch>
            <a:fillRect/>
          </a:stretch>
        </p:blipFill>
        <p:spPr>
          <a:xfrm>
            <a:off x="2131605" y="1226205"/>
            <a:ext cx="4751400" cy="966175"/>
          </a:xfrm>
          <a:prstGeom prst="rect">
            <a:avLst/>
          </a:prstGeom>
          <a:noFill/>
          <a:ln>
            <a:noFill/>
          </a:ln>
        </p:spPr>
      </p:pic>
      <p:sp>
        <p:nvSpPr>
          <p:cNvPr id="202" name="Google Shape;202;p33"/>
          <p:cNvSpPr txBox="1"/>
          <p:nvPr/>
        </p:nvSpPr>
        <p:spPr>
          <a:xfrm>
            <a:off x="1475775" y="1464925"/>
            <a:ext cx="4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Lato"/>
                <a:ea typeface="Lato"/>
                <a:cs typeface="Lato"/>
                <a:sym typeface="Lato"/>
              </a:rPr>
              <a:t>3.</a:t>
            </a:r>
            <a:endParaRPr sz="2000">
              <a:solidFill>
                <a:schemeClr val="dk1"/>
              </a:solidFill>
              <a:latin typeface="Lato"/>
              <a:ea typeface="Lato"/>
              <a:cs typeface="Lato"/>
              <a:sym typeface="Lato"/>
            </a:endParaRPr>
          </a:p>
        </p:txBody>
      </p:sp>
      <p:pic>
        <p:nvPicPr>
          <p:cNvPr id="203" name="Google Shape;203;p33"/>
          <p:cNvPicPr preferRelativeResize="0"/>
          <p:nvPr/>
        </p:nvPicPr>
        <p:blipFill>
          <a:blip r:embed="rId4">
            <a:alphaModFix/>
          </a:blip>
          <a:stretch>
            <a:fillRect/>
          </a:stretch>
        </p:blipFill>
        <p:spPr>
          <a:xfrm>
            <a:off x="1107325" y="2833074"/>
            <a:ext cx="7580758" cy="966175"/>
          </a:xfrm>
          <a:prstGeom prst="rect">
            <a:avLst/>
          </a:prstGeom>
          <a:noFill/>
          <a:ln>
            <a:noFill/>
          </a:ln>
        </p:spPr>
      </p:pic>
      <p:sp>
        <p:nvSpPr>
          <p:cNvPr id="204" name="Google Shape;204;p33"/>
          <p:cNvSpPr txBox="1"/>
          <p:nvPr/>
        </p:nvSpPr>
        <p:spPr>
          <a:xfrm>
            <a:off x="543050" y="3069863"/>
            <a:ext cx="4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Lato"/>
                <a:ea typeface="Lato"/>
                <a:cs typeface="Lato"/>
                <a:sym typeface="Lato"/>
              </a:rPr>
              <a:t>4</a:t>
            </a:r>
            <a:r>
              <a:rPr lang="en" sz="2000">
                <a:solidFill>
                  <a:schemeClr val="dk1"/>
                </a:solidFill>
                <a:latin typeface="Lato"/>
                <a:ea typeface="Lato"/>
                <a:cs typeface="Lato"/>
                <a:sym typeface="Lato"/>
              </a:rPr>
              <a:t>.</a:t>
            </a:r>
            <a:endParaRPr sz="2000">
              <a:solidFill>
                <a:schemeClr val="dk1"/>
              </a:solidFill>
              <a:latin typeface="Lato"/>
              <a:ea typeface="Lato"/>
              <a:cs typeface="Lato"/>
              <a:sym typeface="Lato"/>
            </a:endParaRPr>
          </a:p>
        </p:txBody>
      </p:sp>
      <p:sp>
        <p:nvSpPr>
          <p:cNvPr id="205" name="Google Shape;205;p33"/>
          <p:cNvSpPr txBox="1"/>
          <p:nvPr/>
        </p:nvSpPr>
        <p:spPr>
          <a:xfrm>
            <a:off x="1769075" y="3636475"/>
            <a:ext cx="312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TA                            TA        KA         TA       KA</a:t>
            </a:r>
            <a:endParaRPr>
              <a:solidFill>
                <a:schemeClr val="dk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4"/>
          <p:cNvPicPr preferRelativeResize="0"/>
          <p:nvPr/>
        </p:nvPicPr>
        <p:blipFill>
          <a:blip r:embed="rId3">
            <a:alphaModFix/>
          </a:blip>
          <a:stretch>
            <a:fillRect/>
          </a:stretch>
        </p:blipFill>
        <p:spPr>
          <a:xfrm>
            <a:off x="2137105" y="609900"/>
            <a:ext cx="4869800" cy="900300"/>
          </a:xfrm>
          <a:prstGeom prst="rect">
            <a:avLst/>
          </a:prstGeom>
          <a:noFill/>
          <a:ln>
            <a:noFill/>
          </a:ln>
        </p:spPr>
      </p:pic>
      <p:pic>
        <p:nvPicPr>
          <p:cNvPr id="211" name="Google Shape;211;p34"/>
          <p:cNvPicPr preferRelativeResize="0"/>
          <p:nvPr/>
        </p:nvPicPr>
        <p:blipFill>
          <a:blip r:embed="rId4">
            <a:alphaModFix/>
          </a:blip>
          <a:stretch>
            <a:fillRect/>
          </a:stretch>
        </p:blipFill>
        <p:spPr>
          <a:xfrm>
            <a:off x="396263" y="2964750"/>
            <a:ext cx="8351467" cy="900300"/>
          </a:xfrm>
          <a:prstGeom prst="rect">
            <a:avLst/>
          </a:prstGeom>
          <a:noFill/>
          <a:ln>
            <a:noFill/>
          </a:ln>
        </p:spPr>
      </p:pic>
      <p:sp>
        <p:nvSpPr>
          <p:cNvPr id="212" name="Google Shape;212;p34"/>
          <p:cNvSpPr txBox="1"/>
          <p:nvPr/>
        </p:nvSpPr>
        <p:spPr>
          <a:xfrm>
            <a:off x="1497975" y="813738"/>
            <a:ext cx="4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Lato"/>
                <a:ea typeface="Lato"/>
                <a:cs typeface="Lato"/>
                <a:sym typeface="Lato"/>
              </a:rPr>
              <a:t>5</a:t>
            </a:r>
            <a:r>
              <a:rPr lang="en" sz="2000">
                <a:solidFill>
                  <a:schemeClr val="dk1"/>
                </a:solidFill>
                <a:latin typeface="Lato"/>
                <a:ea typeface="Lato"/>
                <a:cs typeface="Lato"/>
                <a:sym typeface="Lato"/>
              </a:rPr>
              <a:t>.</a:t>
            </a:r>
            <a:endParaRPr sz="2000">
              <a:solidFill>
                <a:schemeClr val="dk1"/>
              </a:solidFill>
              <a:latin typeface="Lato"/>
              <a:ea typeface="Lato"/>
              <a:cs typeface="Lato"/>
              <a:sym typeface="Lato"/>
            </a:endParaRPr>
          </a:p>
        </p:txBody>
      </p:sp>
      <p:sp>
        <p:nvSpPr>
          <p:cNvPr id="213" name="Google Shape;213;p34"/>
          <p:cNvSpPr txBox="1"/>
          <p:nvPr/>
        </p:nvSpPr>
        <p:spPr>
          <a:xfrm>
            <a:off x="44375" y="3168588"/>
            <a:ext cx="4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Lato"/>
                <a:ea typeface="Lato"/>
                <a:cs typeface="Lato"/>
                <a:sym typeface="Lato"/>
              </a:rPr>
              <a:t>6</a:t>
            </a:r>
            <a:r>
              <a:rPr lang="en" sz="2000">
                <a:solidFill>
                  <a:schemeClr val="dk1"/>
                </a:solidFill>
                <a:latin typeface="Lato"/>
                <a:ea typeface="Lato"/>
                <a:cs typeface="Lato"/>
                <a:sym typeface="Lato"/>
              </a:rPr>
              <a:t>.</a:t>
            </a:r>
            <a:endParaRPr sz="2000">
              <a:solidFill>
                <a:schemeClr val="dk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Signatures</a:t>
            </a:r>
            <a:endParaRPr/>
          </a:p>
        </p:txBody>
      </p:sp>
      <p:pic>
        <p:nvPicPr>
          <p:cNvPr id="219" name="Google Shape;219;p35"/>
          <p:cNvPicPr preferRelativeResize="0"/>
          <p:nvPr/>
        </p:nvPicPr>
        <p:blipFill>
          <a:blip r:embed="rId3">
            <a:alphaModFix/>
          </a:blip>
          <a:stretch>
            <a:fillRect/>
          </a:stretch>
        </p:blipFill>
        <p:spPr>
          <a:xfrm>
            <a:off x="611925" y="1152473"/>
            <a:ext cx="894425" cy="1059187"/>
          </a:xfrm>
          <a:prstGeom prst="rect">
            <a:avLst/>
          </a:prstGeom>
          <a:noFill/>
          <a:ln>
            <a:noFill/>
          </a:ln>
        </p:spPr>
      </p:pic>
      <p:pic>
        <p:nvPicPr>
          <p:cNvPr id="220" name="Google Shape;220;p35"/>
          <p:cNvPicPr preferRelativeResize="0"/>
          <p:nvPr/>
        </p:nvPicPr>
        <p:blipFill>
          <a:blip r:embed="rId4">
            <a:alphaModFix/>
          </a:blip>
          <a:stretch>
            <a:fillRect/>
          </a:stretch>
        </p:blipFill>
        <p:spPr>
          <a:xfrm>
            <a:off x="2245363" y="3641388"/>
            <a:ext cx="704850" cy="1009650"/>
          </a:xfrm>
          <a:prstGeom prst="rect">
            <a:avLst/>
          </a:prstGeom>
          <a:noFill/>
          <a:ln>
            <a:noFill/>
          </a:ln>
        </p:spPr>
      </p:pic>
      <p:pic>
        <p:nvPicPr>
          <p:cNvPr id="221" name="Google Shape;221;p35"/>
          <p:cNvPicPr preferRelativeResize="0"/>
          <p:nvPr/>
        </p:nvPicPr>
        <p:blipFill>
          <a:blip r:embed="rId5">
            <a:alphaModFix/>
          </a:blip>
          <a:stretch>
            <a:fillRect/>
          </a:stretch>
        </p:blipFill>
        <p:spPr>
          <a:xfrm>
            <a:off x="2235850" y="1201607"/>
            <a:ext cx="723900" cy="863755"/>
          </a:xfrm>
          <a:prstGeom prst="rect">
            <a:avLst/>
          </a:prstGeom>
          <a:noFill/>
          <a:ln>
            <a:noFill/>
          </a:ln>
        </p:spPr>
      </p:pic>
      <p:pic>
        <p:nvPicPr>
          <p:cNvPr id="222" name="Google Shape;222;p35"/>
          <p:cNvPicPr preferRelativeResize="0"/>
          <p:nvPr/>
        </p:nvPicPr>
        <p:blipFill>
          <a:blip r:embed="rId6">
            <a:alphaModFix/>
          </a:blip>
          <a:stretch>
            <a:fillRect/>
          </a:stretch>
        </p:blipFill>
        <p:spPr>
          <a:xfrm>
            <a:off x="2278700" y="2249525"/>
            <a:ext cx="638175" cy="942975"/>
          </a:xfrm>
          <a:prstGeom prst="rect">
            <a:avLst/>
          </a:prstGeom>
          <a:noFill/>
          <a:ln>
            <a:noFill/>
          </a:ln>
        </p:spPr>
      </p:pic>
      <p:pic>
        <p:nvPicPr>
          <p:cNvPr id="223" name="Google Shape;223;p35"/>
          <p:cNvPicPr preferRelativeResize="0"/>
          <p:nvPr/>
        </p:nvPicPr>
        <p:blipFill>
          <a:blip r:embed="rId7">
            <a:alphaModFix/>
          </a:blip>
          <a:stretch>
            <a:fillRect/>
          </a:stretch>
        </p:blipFill>
        <p:spPr>
          <a:xfrm>
            <a:off x="5768450" y="3665213"/>
            <a:ext cx="723900" cy="962025"/>
          </a:xfrm>
          <a:prstGeom prst="rect">
            <a:avLst/>
          </a:prstGeom>
          <a:noFill/>
          <a:ln>
            <a:noFill/>
          </a:ln>
        </p:spPr>
      </p:pic>
      <p:pic>
        <p:nvPicPr>
          <p:cNvPr id="224" name="Google Shape;224;p35"/>
          <p:cNvPicPr preferRelativeResize="0"/>
          <p:nvPr/>
        </p:nvPicPr>
        <p:blipFill>
          <a:blip r:embed="rId8">
            <a:alphaModFix/>
          </a:blip>
          <a:stretch>
            <a:fillRect/>
          </a:stretch>
        </p:blipFill>
        <p:spPr>
          <a:xfrm>
            <a:off x="4030713" y="3641388"/>
            <a:ext cx="657225" cy="962025"/>
          </a:xfrm>
          <a:prstGeom prst="rect">
            <a:avLst/>
          </a:prstGeom>
          <a:noFill/>
          <a:ln>
            <a:noFill/>
          </a:ln>
        </p:spPr>
      </p:pic>
      <p:sp>
        <p:nvSpPr>
          <p:cNvPr id="225" name="Google Shape;225;p35"/>
          <p:cNvSpPr txBox="1"/>
          <p:nvPr/>
        </p:nvSpPr>
        <p:spPr>
          <a:xfrm>
            <a:off x="1597750" y="1433388"/>
            <a:ext cx="638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OR</a:t>
            </a:r>
            <a:endParaRPr sz="1700">
              <a:latin typeface="Lato"/>
              <a:ea typeface="Lato"/>
              <a:cs typeface="Lato"/>
              <a:sym typeface="Lato"/>
            </a:endParaRPr>
          </a:p>
        </p:txBody>
      </p:sp>
      <p:sp>
        <p:nvSpPr>
          <p:cNvPr id="226" name="Google Shape;226;p35"/>
          <p:cNvSpPr txBox="1"/>
          <p:nvPr/>
        </p:nvSpPr>
        <p:spPr>
          <a:xfrm>
            <a:off x="3135275" y="1420975"/>
            <a:ext cx="29820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Four Quarter Beats in a Bar</a:t>
            </a:r>
            <a:endParaRPr sz="1700">
              <a:latin typeface="Lato"/>
              <a:ea typeface="Lato"/>
              <a:cs typeface="Lato"/>
              <a:sym typeface="Lato"/>
            </a:endParaRPr>
          </a:p>
        </p:txBody>
      </p:sp>
      <p:sp>
        <p:nvSpPr>
          <p:cNvPr id="227" name="Google Shape;227;p35"/>
          <p:cNvSpPr txBox="1"/>
          <p:nvPr/>
        </p:nvSpPr>
        <p:spPr>
          <a:xfrm>
            <a:off x="3135275" y="2520913"/>
            <a:ext cx="3602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Alla-breve: 2 Half  Beats in a Bar</a:t>
            </a:r>
            <a:endParaRPr sz="1700">
              <a:latin typeface="Lato"/>
              <a:ea typeface="Lato"/>
              <a:cs typeface="Lato"/>
              <a:sym typeface="Lato"/>
            </a:endParaRPr>
          </a:p>
        </p:txBody>
      </p:sp>
      <p:pic>
        <p:nvPicPr>
          <p:cNvPr id="228" name="Google Shape;228;p35"/>
          <p:cNvPicPr preferRelativeResize="0"/>
          <p:nvPr/>
        </p:nvPicPr>
        <p:blipFill>
          <a:blip r:embed="rId9">
            <a:alphaModFix/>
          </a:blip>
          <a:stretch>
            <a:fillRect/>
          </a:stretch>
        </p:blipFill>
        <p:spPr>
          <a:xfrm>
            <a:off x="611925" y="2232121"/>
            <a:ext cx="894425" cy="977804"/>
          </a:xfrm>
          <a:prstGeom prst="rect">
            <a:avLst/>
          </a:prstGeom>
          <a:noFill/>
          <a:ln>
            <a:noFill/>
          </a:ln>
        </p:spPr>
      </p:pic>
      <p:sp>
        <p:nvSpPr>
          <p:cNvPr id="229" name="Google Shape;229;p35"/>
          <p:cNvSpPr txBox="1"/>
          <p:nvPr/>
        </p:nvSpPr>
        <p:spPr>
          <a:xfrm>
            <a:off x="1573475" y="2520913"/>
            <a:ext cx="638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OR</a:t>
            </a:r>
            <a:endParaRPr sz="1700">
              <a:latin typeface="Lato"/>
              <a:ea typeface="Lato"/>
              <a:cs typeface="Lato"/>
              <a:sym typeface="Lato"/>
            </a:endParaRPr>
          </a:p>
        </p:txBody>
      </p:sp>
      <p:sp>
        <p:nvSpPr>
          <p:cNvPr id="230" name="Google Shape;230;p35"/>
          <p:cNvSpPr/>
          <p:nvPr/>
        </p:nvSpPr>
        <p:spPr>
          <a:xfrm>
            <a:off x="3370325" y="3081162"/>
            <a:ext cx="2398121" cy="400201"/>
          </a:xfrm>
          <a:prstGeom prst="rect">
            <a:avLst/>
          </a:prstGeom>
        </p:spPr>
        <p:txBody>
          <a:bodyPr>
            <a:prstTxWarp prst="textPlain"/>
          </a:bodyPr>
          <a:lstStyle/>
          <a:p>
            <a:pPr lvl="0" algn="ctr"/>
            <a:r>
              <a:rPr b="0" i="0">
                <a:ln cap="flat" cmpd="sng" w="9525">
                  <a:solidFill>
                    <a:schemeClr val="accent6"/>
                  </a:solidFill>
                  <a:prstDash val="solid"/>
                  <a:round/>
                  <a:headEnd len="sm" w="sm" type="none"/>
                  <a:tailEnd len="sm" w="sm" type="none"/>
                </a:ln>
                <a:solidFill>
                  <a:schemeClr val="dk1"/>
                </a:solidFill>
                <a:latin typeface="Arial"/>
              </a:rPr>
              <a:t>Questions: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Meter</a:t>
            </a:r>
            <a:endParaRPr/>
          </a:p>
        </p:txBody>
      </p:sp>
      <p:sp>
        <p:nvSpPr>
          <p:cNvPr id="236" name="Google Shape;23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repeated pattern of strong beats plus one or more weaker beats.”</a:t>
            </a:r>
            <a:endParaRPr/>
          </a:p>
          <a:p>
            <a:pPr indent="0" lvl="0" marL="0" rtl="0" algn="l">
              <a:spcBef>
                <a:spcPts val="1600"/>
              </a:spcBef>
              <a:spcAft>
                <a:spcPts val="0"/>
              </a:spcAft>
              <a:buNone/>
            </a:pPr>
            <a:r>
              <a:rPr lang="en"/>
              <a:t>Types of Meter:</a:t>
            </a:r>
            <a:endParaRPr/>
          </a:p>
          <a:p>
            <a:pPr indent="-342900" lvl="0" marL="457200" rtl="0" algn="l">
              <a:spcBef>
                <a:spcPts val="1600"/>
              </a:spcBef>
              <a:spcAft>
                <a:spcPts val="0"/>
              </a:spcAft>
              <a:buSzPts val="1800"/>
              <a:buChar char="●"/>
            </a:pPr>
            <a:r>
              <a:rPr lang="en"/>
              <a:t>Duple Meter</a:t>
            </a:r>
            <a:endParaRPr/>
          </a:p>
          <a:p>
            <a:pPr indent="-342900" lvl="0" marL="457200" rtl="0" algn="l">
              <a:spcBef>
                <a:spcPts val="0"/>
              </a:spcBef>
              <a:spcAft>
                <a:spcPts val="0"/>
              </a:spcAft>
              <a:buSzPts val="1800"/>
              <a:buChar char="●"/>
            </a:pPr>
            <a:r>
              <a:rPr lang="en"/>
              <a:t>Tripler Meter</a:t>
            </a:r>
            <a:endParaRPr/>
          </a:p>
          <a:p>
            <a:pPr indent="-342900" lvl="0" marL="457200" rtl="0" algn="l">
              <a:spcBef>
                <a:spcPts val="0"/>
              </a:spcBef>
              <a:spcAft>
                <a:spcPts val="0"/>
              </a:spcAft>
              <a:buSzPts val="1800"/>
              <a:buChar char="●"/>
            </a:pPr>
            <a:r>
              <a:rPr lang="en"/>
              <a:t>Quadruple Meter</a:t>
            </a:r>
            <a:endParaRPr/>
          </a:p>
          <a:p>
            <a:pPr indent="-342900" lvl="0" marL="457200" rtl="0" algn="l">
              <a:spcBef>
                <a:spcPts val="0"/>
              </a:spcBef>
              <a:spcAft>
                <a:spcPts val="0"/>
              </a:spcAft>
              <a:buSzPts val="1800"/>
              <a:buChar char="●"/>
            </a:pPr>
            <a:r>
              <a:rPr lang="en"/>
              <a:t>Quintuple Meter</a:t>
            </a:r>
            <a:endParaRPr/>
          </a:p>
          <a:p>
            <a:pPr indent="-342900" lvl="0" marL="457200" rtl="0" algn="l">
              <a:spcBef>
                <a:spcPts val="0"/>
              </a:spcBef>
              <a:spcAft>
                <a:spcPts val="0"/>
              </a:spcAft>
              <a:buSzPts val="1800"/>
              <a:buChar char="●"/>
            </a:pPr>
            <a:r>
              <a:rPr lang="en"/>
              <a:t>Sextuple Meter</a:t>
            </a:r>
            <a:endParaRPr/>
          </a:p>
          <a:p>
            <a:pPr indent="-342900" lvl="0" marL="457200" rtl="0" algn="l">
              <a:spcBef>
                <a:spcPts val="0"/>
              </a:spcBef>
              <a:spcAft>
                <a:spcPts val="0"/>
              </a:spcAft>
              <a:buSzPts val="1800"/>
              <a:buChar char="●"/>
            </a:pPr>
            <a:r>
              <a:rPr lang="en"/>
              <a:t>Septuple Meter</a:t>
            </a:r>
            <a:endParaRPr/>
          </a:p>
        </p:txBody>
      </p:sp>
      <p:pic>
        <p:nvPicPr>
          <p:cNvPr id="237" name="Google Shape;237;p36"/>
          <p:cNvPicPr preferRelativeResize="0"/>
          <p:nvPr/>
        </p:nvPicPr>
        <p:blipFill>
          <a:blip r:embed="rId3">
            <a:alphaModFix/>
          </a:blip>
          <a:stretch>
            <a:fillRect/>
          </a:stretch>
        </p:blipFill>
        <p:spPr>
          <a:xfrm>
            <a:off x="6515475" y="1580900"/>
            <a:ext cx="2316826" cy="3475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 STEP-BY-STEP TUTORIAL: https://online-weddingdance.com/product-eng-145-Dance-Tutorial-Second-Waltz-Dmitri-Shostakovich.html?query_id=1&#10;🔴 Support Us on Patreon: https://www.patreon.com/weddingdanceonline&#10;---------------&#10;Dance routine to: Second Waltz - Shostakovich | Andre Rieu.  A beautiful, romantic choreography based on Vinnese Waltz. The choreography consist of simple, effective and easy to learn steps and figures. Prefect for first wedding dance. &#10;---------------&#10;Music: https://www.youtube.com/watch?v=mmCnQDUSO4I&#10;---------------&#10;Location: https://www.palaclasotow.pl&#10;---------------&#10;Our Most Beautiful Choreographies: &#10;A ti Korita Vu - Sanave - Angel of Wishes:  https://youtu.be/pz5DANsTt_0&#10;Unchained - The Righteus Brothers: https://youtu.be/T2U_RXmCAlM&#10;Everything - Micheal Buble: https://youtu.be/Nb5YGNYpLoU&#10;Tango Por una Cabeza - Carlos Gardel: https://youtu.be/sM48r4XnCeY &#10;I Don't Want to Miss a Thing - Aerosmith: https://youtu.be/ZlHctxE3Nkk&#10;Say You love me - Jessie Ware: https://youtu.be/9k0czWOYAXk&#10;Thousand Years - Christina Perry: https://youtu.be/ytUZfddj95g&#10;Jasmine Thompson - Willow : https://youtu.be/iqxWk7AqadM&#10;Calum Scott - You are the reason : https://youtu.be/vZnQf2fIIrU&#10;Whitney Houston - I have nothing : https://youtu.be/xYthy_UF-kI&#10;What a wonderful world  - Louis Armstrong: https://youtu.be/1kgkP-UF5N4&#10;&#10;Subscribe !  :)" id="244" name="Google Shape;244;p37" title="Waltz No.2 - Dmitri Shostakovich | Andre Rieu | Second Waltz | Wedding Dance Choreography">
            <a:hlinkClick r:id="rId3"/>
          </p:cNvPr>
          <p:cNvPicPr preferRelativeResize="0"/>
          <p:nvPr/>
        </p:nvPicPr>
        <p:blipFill>
          <a:blip r:embed="rId4">
            <a:alphaModFix/>
          </a:blip>
          <a:stretch>
            <a:fillRect/>
          </a:stretch>
        </p:blipFill>
        <p:spPr>
          <a:xfrm>
            <a:off x="1280300" y="0"/>
            <a:ext cx="6720700" cy="504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ubscribe and 🔔 to OFFICIAL BBC YouTube 👉 https://bit.ly/2IXqEIn&#10;Stream original BBC programmes FIRST on BBC iPlayer 👉 https://bbc.in/2J18jYJ&#10;&#10;In this clip, Sakari Oramo conducts the BBC Symphony Orchestra in Elgar's Pomp and Circumstance March No. 1 in D major ('Land of Hope and Glory').&#10;&#10;The BBC Proms is a classical music festival held every summer at the Royal Albert Hall in London, and in recent years has explored new venue spaces through the innovative Proms at... series of events. Its aim; to bring the best in classical music to the widest possible audience, which remains true to founder-conductor Henry Wood's original vision in 1895.&#10;&#10;Whether you are a classical connoisseur or think 'classical music is not for me' there is surely something for everyone in the 8 week stretch of concerts, workshops, talks and family events.&#10;&#10;BBC Proms | 2014&#10;&#10;#BBC #Proms&#10;All our TV channels and S4C are available to watch live through BBC iPlayer, although some programmes may not be available to stream online due to rights. If you would like to read more on what types of programmes are available to watch live, check the 'Are all programmes that are broadcast available on BBC iPlayer?' FAQ 👉 https://bbc.in/2m8ks6v." id="251" name="Google Shape;251;p38" title="Elgar: Pomp and Circumstance | BBC Proms 2014 - BBC">
            <a:hlinkClick r:id="rId3"/>
          </p:cNvPr>
          <p:cNvPicPr preferRelativeResize="0"/>
          <p:nvPr/>
        </p:nvPicPr>
        <p:blipFill>
          <a:blip r:embed="rId4">
            <a:alphaModFix/>
          </a:blip>
          <a:stretch>
            <a:fillRect/>
          </a:stretch>
        </p:blipFill>
        <p:spPr>
          <a:xfrm>
            <a:off x="1280300" y="0"/>
            <a:ext cx="6720700" cy="504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Accent and Syncopation</a:t>
            </a:r>
            <a:endParaRPr/>
          </a:p>
        </p:txBody>
      </p:sp>
      <p:sp>
        <p:nvSpPr>
          <p:cNvPr id="257" name="Google Shape;25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20000"/>
              </a:lnSpc>
              <a:spcBef>
                <a:spcPts val="600"/>
              </a:spcBef>
              <a:spcAft>
                <a:spcPts val="0"/>
              </a:spcAft>
              <a:buSzPts val="2000"/>
              <a:buChar char="●"/>
            </a:pPr>
            <a:r>
              <a:rPr lang="en" sz="2000"/>
              <a:t>Accent is a type of dynamic</a:t>
            </a:r>
            <a:endParaRPr sz="2000"/>
          </a:p>
          <a:p>
            <a:pPr indent="-355600" lvl="0" marL="457200" rtl="0" algn="l">
              <a:lnSpc>
                <a:spcPct val="120000"/>
              </a:lnSpc>
              <a:spcBef>
                <a:spcPts val="0"/>
              </a:spcBef>
              <a:spcAft>
                <a:spcPts val="0"/>
              </a:spcAft>
              <a:buSzPts val="2000"/>
              <a:buChar char="●"/>
            </a:pPr>
            <a:r>
              <a:rPr lang="en" sz="2000"/>
              <a:t>when an accented note comes where we normally would not expect one, the effect is known as </a:t>
            </a:r>
            <a:r>
              <a:rPr b="1" lang="en" sz="2000"/>
              <a:t>syncopation</a:t>
            </a:r>
            <a:endParaRPr b="1" sz="2000"/>
          </a:p>
          <a:p>
            <a:pPr indent="-355600" lvl="0" marL="457200" rtl="0" algn="l">
              <a:lnSpc>
                <a:spcPct val="120000"/>
              </a:lnSpc>
              <a:spcBef>
                <a:spcPts val="0"/>
              </a:spcBef>
              <a:spcAft>
                <a:spcPts val="0"/>
              </a:spcAft>
              <a:buSzPts val="2000"/>
              <a:buChar char="●"/>
            </a:pPr>
            <a:r>
              <a:rPr lang="en" sz="2000"/>
              <a:t>“offbeat”</a:t>
            </a:r>
            <a:endParaRPr sz="2000"/>
          </a:p>
          <a:p>
            <a:pPr indent="-355600" lvl="0" marL="457200" rtl="0" algn="l">
              <a:lnSpc>
                <a:spcPct val="120000"/>
              </a:lnSpc>
              <a:spcBef>
                <a:spcPts val="0"/>
              </a:spcBef>
              <a:spcAft>
                <a:spcPts val="0"/>
              </a:spcAft>
              <a:buSzPts val="2000"/>
              <a:buChar char="●"/>
            </a:pPr>
            <a:r>
              <a:rPr lang="en" sz="2000"/>
              <a:t>Syncopation is a characteristic feature of jazz</a:t>
            </a:r>
            <a:endParaRPr sz="2000"/>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Syncopated Rhythms</a:t>
            </a:r>
            <a:endParaRPr/>
          </a:p>
        </p:txBody>
      </p:sp>
      <p:sp>
        <p:nvSpPr>
          <p:cNvPr id="263" name="Google Shape;263;p40"/>
          <p:cNvSpPr txBox="1"/>
          <p:nvPr/>
        </p:nvSpPr>
        <p:spPr>
          <a:xfrm>
            <a:off x="633575" y="1400950"/>
            <a:ext cx="7445100" cy="9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Lato"/>
                <a:ea typeface="Lato"/>
                <a:cs typeface="Lato"/>
                <a:sym typeface="Lato"/>
              </a:rPr>
              <a:t>Rhythm that are stressed or accented on where the beats don’t normally occur.</a:t>
            </a:r>
            <a:endParaRPr sz="2000">
              <a:solidFill>
                <a:schemeClr val="dk2"/>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1"/>
          <p:cNvPicPr preferRelativeResize="0"/>
          <p:nvPr/>
        </p:nvPicPr>
        <p:blipFill>
          <a:blip r:embed="rId3">
            <a:alphaModFix/>
          </a:blip>
          <a:stretch>
            <a:fillRect/>
          </a:stretch>
        </p:blipFill>
        <p:spPr>
          <a:xfrm>
            <a:off x="957263" y="412575"/>
            <a:ext cx="7229475" cy="1390650"/>
          </a:xfrm>
          <a:prstGeom prst="rect">
            <a:avLst/>
          </a:prstGeom>
          <a:noFill/>
          <a:ln>
            <a:noFill/>
          </a:ln>
        </p:spPr>
      </p:pic>
      <p:pic>
        <p:nvPicPr>
          <p:cNvPr id="269" name="Google Shape;269;p41"/>
          <p:cNvPicPr preferRelativeResize="0"/>
          <p:nvPr/>
        </p:nvPicPr>
        <p:blipFill>
          <a:blip r:embed="rId4">
            <a:alphaModFix/>
          </a:blip>
          <a:stretch>
            <a:fillRect/>
          </a:stretch>
        </p:blipFill>
        <p:spPr>
          <a:xfrm>
            <a:off x="957275" y="2273075"/>
            <a:ext cx="7861875" cy="1520175"/>
          </a:xfrm>
          <a:prstGeom prst="rect">
            <a:avLst/>
          </a:prstGeom>
          <a:noFill/>
          <a:ln>
            <a:noFill/>
          </a:ln>
        </p:spPr>
      </p:pic>
      <p:sp>
        <p:nvSpPr>
          <p:cNvPr id="270" name="Google Shape;270;p41"/>
          <p:cNvSpPr/>
          <p:nvPr/>
        </p:nvSpPr>
        <p:spPr>
          <a:xfrm>
            <a:off x="293350" y="737900"/>
            <a:ext cx="663925" cy="740000"/>
          </a:xfrm>
          <a:prstGeom prst="rect">
            <a:avLst/>
          </a:prstGeom>
        </p:spPr>
        <p:txBody>
          <a:bodyPr>
            <a:prstTxWarp prst="textPlain"/>
          </a:bodyPr>
          <a:lstStyle/>
          <a:p>
            <a:pPr lvl="0" algn="ctr"/>
            <a:r>
              <a:rPr b="0" i="0">
                <a:ln cap="flat" cmpd="sng" w="9525">
                  <a:solidFill>
                    <a:srgbClr val="00FFFF"/>
                  </a:solidFill>
                  <a:prstDash val="solid"/>
                  <a:round/>
                  <a:headEnd len="sm" w="sm" type="none"/>
                  <a:tailEnd len="sm" w="sm" type="none"/>
                </a:ln>
                <a:solidFill>
                  <a:srgbClr val="9900FF"/>
                </a:solidFill>
                <a:latin typeface="Arial"/>
              </a:rPr>
              <a:t>A</a:t>
            </a:r>
          </a:p>
        </p:txBody>
      </p:sp>
      <p:sp>
        <p:nvSpPr>
          <p:cNvPr id="271" name="Google Shape;271;p41"/>
          <p:cNvSpPr/>
          <p:nvPr/>
        </p:nvSpPr>
        <p:spPr>
          <a:xfrm>
            <a:off x="293350" y="2663163"/>
            <a:ext cx="536094" cy="740000"/>
          </a:xfrm>
          <a:prstGeom prst="rect">
            <a:avLst/>
          </a:prstGeom>
        </p:spPr>
        <p:txBody>
          <a:bodyPr>
            <a:prstTxWarp prst="textPlain"/>
          </a:bodyPr>
          <a:lstStyle/>
          <a:p>
            <a:pPr lvl="0" algn="ctr"/>
            <a:r>
              <a:rPr b="0" i="0">
                <a:ln cap="flat" cmpd="sng" w="9525">
                  <a:solidFill>
                    <a:srgbClr val="00FFFF"/>
                  </a:solidFill>
                  <a:prstDash val="solid"/>
                  <a:round/>
                  <a:headEnd len="sm" w="sm" type="none"/>
                  <a:tailEnd len="sm" w="sm" type="none"/>
                </a:ln>
                <a:solidFill>
                  <a:srgbClr val="9900FF"/>
                </a:solidFill>
                <a:latin typeface="Arial"/>
              </a:rPr>
              <a:t>B</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would you want to listen to </a:t>
            </a:r>
            <a:r>
              <a:rPr lang="en"/>
              <a:t>classical</a:t>
            </a:r>
            <a:r>
              <a:rPr lang="en"/>
              <a:t> music?</a:t>
            </a:r>
            <a:endParaRPr/>
          </a:p>
        </p:txBody>
      </p:sp>
      <p:sp>
        <p:nvSpPr>
          <p:cNvPr id="73" name="Google Shape;73;p15"/>
          <p:cNvSpPr txBox="1"/>
          <p:nvPr>
            <p:ph idx="1" type="body"/>
          </p:nvPr>
        </p:nvSpPr>
        <p:spPr>
          <a:xfrm>
            <a:off x="311700" y="1627700"/>
            <a:ext cx="8520600" cy="294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Helps them to relax.</a:t>
            </a:r>
            <a:endParaRPr/>
          </a:p>
          <a:p>
            <a:pPr indent="-342900" lvl="0" marL="457200" rtl="0" algn="l">
              <a:spcBef>
                <a:spcPts val="0"/>
              </a:spcBef>
              <a:spcAft>
                <a:spcPts val="0"/>
              </a:spcAft>
              <a:buSzPts val="1800"/>
              <a:buAutoNum type="arabicPeriod"/>
            </a:pPr>
            <a:r>
              <a:rPr lang="en"/>
              <a:t>Helps us center the mind, allowing the listener to concentrate.</a:t>
            </a:r>
            <a:endParaRPr/>
          </a:p>
          <a:p>
            <a:pPr indent="-342900" lvl="0" marL="457200" rtl="0" algn="l">
              <a:spcBef>
                <a:spcPts val="0"/>
              </a:spcBef>
              <a:spcAft>
                <a:spcPts val="0"/>
              </a:spcAft>
              <a:buSzPts val="1800"/>
              <a:buAutoNum type="arabicPeriod"/>
            </a:pPr>
            <a:r>
              <a:rPr lang="en"/>
              <a:t>Classical music provides a vision of a better world.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2"/>
          <p:cNvPicPr preferRelativeResize="0"/>
          <p:nvPr/>
        </p:nvPicPr>
        <p:blipFill>
          <a:blip r:embed="rId3">
            <a:alphaModFix/>
          </a:blip>
          <a:stretch>
            <a:fillRect/>
          </a:stretch>
        </p:blipFill>
        <p:spPr>
          <a:xfrm>
            <a:off x="1167938" y="668956"/>
            <a:ext cx="7448550" cy="1352550"/>
          </a:xfrm>
          <a:prstGeom prst="rect">
            <a:avLst/>
          </a:prstGeom>
          <a:noFill/>
          <a:ln>
            <a:noFill/>
          </a:ln>
        </p:spPr>
      </p:pic>
      <p:pic>
        <p:nvPicPr>
          <p:cNvPr id="277" name="Google Shape;277;p42"/>
          <p:cNvPicPr preferRelativeResize="0"/>
          <p:nvPr/>
        </p:nvPicPr>
        <p:blipFill>
          <a:blip r:embed="rId4">
            <a:alphaModFix/>
          </a:blip>
          <a:stretch>
            <a:fillRect/>
          </a:stretch>
        </p:blipFill>
        <p:spPr>
          <a:xfrm>
            <a:off x="1795550" y="2434031"/>
            <a:ext cx="5953125" cy="1447800"/>
          </a:xfrm>
          <a:prstGeom prst="rect">
            <a:avLst/>
          </a:prstGeom>
          <a:noFill/>
          <a:ln>
            <a:noFill/>
          </a:ln>
        </p:spPr>
      </p:pic>
      <p:sp>
        <p:nvSpPr>
          <p:cNvPr id="278" name="Google Shape;278;p42"/>
          <p:cNvSpPr/>
          <p:nvPr/>
        </p:nvSpPr>
        <p:spPr>
          <a:xfrm>
            <a:off x="293350" y="975225"/>
            <a:ext cx="627260" cy="764805"/>
          </a:xfrm>
          <a:prstGeom prst="rect">
            <a:avLst/>
          </a:prstGeom>
        </p:spPr>
        <p:txBody>
          <a:bodyPr>
            <a:prstTxWarp prst="textPlain"/>
          </a:bodyPr>
          <a:lstStyle/>
          <a:p>
            <a:pPr lvl="0" algn="ctr"/>
            <a:r>
              <a:rPr b="0" i="0">
                <a:ln cap="flat" cmpd="sng" w="9525">
                  <a:solidFill>
                    <a:srgbClr val="00FFFF"/>
                  </a:solidFill>
                  <a:prstDash val="solid"/>
                  <a:round/>
                  <a:headEnd len="sm" w="sm" type="none"/>
                  <a:tailEnd len="sm" w="sm" type="none"/>
                </a:ln>
                <a:solidFill>
                  <a:srgbClr val="9900FF"/>
                </a:solidFill>
                <a:latin typeface="Arial"/>
              </a:rPr>
              <a:t>C</a:t>
            </a:r>
          </a:p>
        </p:txBody>
      </p:sp>
      <p:sp>
        <p:nvSpPr>
          <p:cNvPr id="279" name="Google Shape;279;p42"/>
          <p:cNvSpPr/>
          <p:nvPr/>
        </p:nvSpPr>
        <p:spPr>
          <a:xfrm>
            <a:off x="920600" y="2787925"/>
            <a:ext cx="586632" cy="740000"/>
          </a:xfrm>
          <a:prstGeom prst="rect">
            <a:avLst/>
          </a:prstGeom>
        </p:spPr>
        <p:txBody>
          <a:bodyPr>
            <a:prstTxWarp prst="textPlain"/>
          </a:bodyPr>
          <a:lstStyle/>
          <a:p>
            <a:pPr lvl="0" algn="ctr"/>
            <a:r>
              <a:rPr b="0" i="0">
                <a:ln cap="flat" cmpd="sng" w="9525">
                  <a:solidFill>
                    <a:srgbClr val="00FFFF"/>
                  </a:solidFill>
                  <a:prstDash val="solid"/>
                  <a:round/>
                  <a:headEnd len="sm" w="sm" type="none"/>
                  <a:tailEnd len="sm" w="sm" type="none"/>
                </a:ln>
                <a:solidFill>
                  <a:srgbClr val="9900FF"/>
                </a:solidFill>
                <a:latin typeface="Arial"/>
              </a:rPr>
              <a:t>D</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Syncopated Melody</a:t>
            </a:r>
            <a:endParaRPr/>
          </a:p>
        </p:txBody>
      </p:sp>
      <p:pic>
        <p:nvPicPr>
          <p:cNvPr id="285" name="Google Shape;285;p43"/>
          <p:cNvPicPr preferRelativeResize="0"/>
          <p:nvPr/>
        </p:nvPicPr>
        <p:blipFill>
          <a:blip r:embed="rId3">
            <a:alphaModFix/>
          </a:blip>
          <a:stretch>
            <a:fillRect/>
          </a:stretch>
        </p:blipFill>
        <p:spPr>
          <a:xfrm>
            <a:off x="155850" y="1440975"/>
            <a:ext cx="8832301" cy="927083"/>
          </a:xfrm>
          <a:prstGeom prst="rect">
            <a:avLst/>
          </a:prstGeom>
          <a:noFill/>
          <a:ln>
            <a:noFill/>
          </a:ln>
        </p:spPr>
      </p:pic>
      <p:pic>
        <p:nvPicPr>
          <p:cNvPr id="286" name="Google Shape;286;p43"/>
          <p:cNvPicPr preferRelativeResize="0"/>
          <p:nvPr/>
        </p:nvPicPr>
        <p:blipFill>
          <a:blip r:embed="rId4">
            <a:alphaModFix/>
          </a:blip>
          <a:stretch>
            <a:fillRect/>
          </a:stretch>
        </p:blipFill>
        <p:spPr>
          <a:xfrm>
            <a:off x="152400" y="2978782"/>
            <a:ext cx="8839200" cy="808633"/>
          </a:xfrm>
          <a:prstGeom prst="rect">
            <a:avLst/>
          </a:prstGeom>
          <a:noFill/>
          <a:ln>
            <a:noFill/>
          </a:ln>
        </p:spPr>
      </p:pic>
      <p:pic>
        <p:nvPicPr>
          <p:cNvPr id="287" name="Google Shape;287;p43" title="melody synco 1.mp3">
            <a:hlinkClick r:id="rId5"/>
          </p:cNvPr>
          <p:cNvPicPr preferRelativeResize="0"/>
          <p:nvPr/>
        </p:nvPicPr>
        <p:blipFill>
          <a:blip r:embed="rId6">
            <a:alphaModFix/>
          </a:blip>
          <a:stretch>
            <a:fillRect/>
          </a:stretch>
        </p:blipFill>
        <p:spPr>
          <a:xfrm>
            <a:off x="311700" y="2343141"/>
            <a:ext cx="457200" cy="457200"/>
          </a:xfrm>
          <a:prstGeom prst="rect">
            <a:avLst/>
          </a:prstGeom>
          <a:noFill/>
          <a:ln>
            <a:noFill/>
          </a:ln>
        </p:spPr>
      </p:pic>
      <p:pic>
        <p:nvPicPr>
          <p:cNvPr id="288" name="Google Shape;288;p43" title="melody synco 2.mp3">
            <a:hlinkClick r:id="rId7"/>
          </p:cNvPr>
          <p:cNvPicPr preferRelativeResize="0"/>
          <p:nvPr/>
        </p:nvPicPr>
        <p:blipFill>
          <a:blip r:embed="rId6">
            <a:alphaModFix/>
          </a:blip>
          <a:stretch>
            <a:fillRect/>
          </a:stretch>
        </p:blipFill>
        <p:spPr>
          <a:xfrm>
            <a:off x="311700" y="3888891"/>
            <a:ext cx="457200" cy="457200"/>
          </a:xfrm>
          <a:prstGeom prst="rect">
            <a:avLst/>
          </a:prstGeom>
          <a:noFill/>
          <a:ln>
            <a:noFill/>
          </a:ln>
        </p:spPr>
      </p:pic>
      <p:sp>
        <p:nvSpPr>
          <p:cNvPr id="289" name="Google Shape;289;p43"/>
          <p:cNvSpPr/>
          <p:nvPr/>
        </p:nvSpPr>
        <p:spPr>
          <a:xfrm>
            <a:off x="3321325" y="1375000"/>
            <a:ext cx="1901100" cy="1018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3"/>
          <p:cNvSpPr/>
          <p:nvPr/>
        </p:nvSpPr>
        <p:spPr>
          <a:xfrm rot="-5400000">
            <a:off x="2155700" y="2286000"/>
            <a:ext cx="220800" cy="1465200"/>
          </a:xfrm>
          <a:prstGeom prst="rightBrace">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3"/>
          <p:cNvSpPr/>
          <p:nvPr/>
        </p:nvSpPr>
        <p:spPr>
          <a:xfrm rot="-5400000">
            <a:off x="4256275" y="2380650"/>
            <a:ext cx="220800" cy="1275900"/>
          </a:xfrm>
          <a:prstGeom prst="rightBrace">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3"/>
          <p:cNvSpPr/>
          <p:nvPr/>
        </p:nvSpPr>
        <p:spPr>
          <a:xfrm rot="-5400000">
            <a:off x="6817725" y="2467350"/>
            <a:ext cx="220800" cy="1102500"/>
          </a:xfrm>
          <a:prstGeom prst="rightBrace">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Tempo</a:t>
            </a:r>
            <a:endParaRPr/>
          </a:p>
        </p:txBody>
      </p:sp>
      <p:sp>
        <p:nvSpPr>
          <p:cNvPr id="298" name="Google Shape;298;p44"/>
          <p:cNvSpPr txBox="1"/>
          <p:nvPr>
            <p:ph idx="1" type="body"/>
          </p:nvPr>
        </p:nvSpPr>
        <p:spPr>
          <a:xfrm>
            <a:off x="311700" y="1152475"/>
            <a:ext cx="4260300" cy="163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Speed of the Beat</a:t>
            </a:r>
            <a:endParaRPr/>
          </a:p>
          <a:p>
            <a:pPr indent="-342900" lvl="0" marL="457200" rtl="0" algn="l">
              <a:spcBef>
                <a:spcPts val="0"/>
              </a:spcBef>
              <a:spcAft>
                <a:spcPts val="0"/>
              </a:spcAft>
              <a:buSzPts val="1800"/>
              <a:buChar char="●"/>
            </a:pPr>
            <a:r>
              <a:rPr lang="en"/>
              <a:t>A </a:t>
            </a:r>
            <a:r>
              <a:rPr b="1" lang="en"/>
              <a:t>tempo indication</a:t>
            </a:r>
            <a:r>
              <a:rPr lang="en"/>
              <a:t> is usually given </a:t>
            </a:r>
            <a:br>
              <a:rPr lang="en"/>
            </a:br>
            <a:r>
              <a:rPr lang="en"/>
              <a:t>at the beginning of  a piece of music.</a:t>
            </a:r>
            <a:endParaRPr/>
          </a:p>
        </p:txBody>
      </p:sp>
      <p:graphicFrame>
        <p:nvGraphicFramePr>
          <p:cNvPr id="299" name="Google Shape;299;p44"/>
          <p:cNvGraphicFramePr/>
          <p:nvPr/>
        </p:nvGraphicFramePr>
        <p:xfrm>
          <a:off x="4834300" y="391350"/>
          <a:ext cx="3000000" cy="3000000"/>
        </p:xfrm>
        <a:graphic>
          <a:graphicData uri="http://schemas.openxmlformats.org/drawingml/2006/table">
            <a:tbl>
              <a:tblPr>
                <a:noFill/>
                <a:tableStyleId>{2CF21830-85E4-45FC-B802-AECC24E3C918}</a:tableStyleId>
              </a:tblPr>
              <a:tblGrid>
                <a:gridCol w="1999000"/>
                <a:gridCol w="1999000"/>
              </a:tblGrid>
              <a:tr h="387950">
                <a:tc>
                  <a:txBody>
                    <a:bodyPr/>
                    <a:lstStyle/>
                    <a:p>
                      <a:pPr indent="0" lvl="0" marL="0" rtl="0" algn="ctr">
                        <a:spcBef>
                          <a:spcPts val="0"/>
                        </a:spcBef>
                        <a:spcAft>
                          <a:spcPts val="0"/>
                        </a:spcAft>
                        <a:buNone/>
                      </a:pPr>
                      <a:r>
                        <a:rPr b="1" lang="en">
                          <a:solidFill>
                            <a:srgbClr val="FFFFFF"/>
                          </a:solidFill>
                        </a:rPr>
                        <a:t>Term</a:t>
                      </a:r>
                      <a:endParaRPr b="1">
                        <a:solidFill>
                          <a:srgbClr val="FFFFFF"/>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b="1" lang="en">
                          <a:solidFill>
                            <a:srgbClr val="FFFFFF"/>
                          </a:solidFill>
                        </a:rPr>
                        <a:t>Meaning</a:t>
                      </a:r>
                      <a:endParaRPr b="1">
                        <a:solidFill>
                          <a:srgbClr val="FFFFFF"/>
                        </a:solidFill>
                      </a:endParaRPr>
                    </a:p>
                  </a:txBody>
                  <a:tcPr marT="91425" marB="91425" marR="91425" marL="91425">
                    <a:solidFill>
                      <a:schemeClr val="dk1"/>
                    </a:solidFill>
                  </a:tcPr>
                </a:tc>
              </a:tr>
              <a:tr h="387950">
                <a:tc>
                  <a:txBody>
                    <a:bodyPr/>
                    <a:lstStyle/>
                    <a:p>
                      <a:pPr indent="0" lvl="0" marL="0" rtl="0" algn="ctr">
                        <a:spcBef>
                          <a:spcPts val="0"/>
                        </a:spcBef>
                        <a:spcAft>
                          <a:spcPts val="0"/>
                        </a:spcAft>
                        <a:buNone/>
                      </a:pPr>
                      <a:r>
                        <a:rPr lang="en">
                          <a:solidFill>
                            <a:schemeClr val="dk2"/>
                          </a:solidFill>
                        </a:rPr>
                        <a:t>Largo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Very slow, broad</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Grave</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Very slow, solemn</a:t>
                      </a:r>
                      <a:endParaRPr>
                        <a:solidFill>
                          <a:schemeClr val="dk2"/>
                        </a:solidFill>
                      </a:endParaRPr>
                    </a:p>
                  </a:txBody>
                  <a:tcPr marT="91425" marB="91425" marR="91425" marL="91425"/>
                </a:tc>
              </a:tr>
              <a:tr h="564325">
                <a:tc>
                  <a:txBody>
                    <a:bodyPr/>
                    <a:lstStyle/>
                    <a:p>
                      <a:pPr indent="0" lvl="0" marL="0" rtl="0" algn="ctr">
                        <a:spcBef>
                          <a:spcPts val="0"/>
                        </a:spcBef>
                        <a:spcAft>
                          <a:spcPts val="0"/>
                        </a:spcAft>
                        <a:buNone/>
                      </a:pPr>
                      <a:r>
                        <a:rPr lang="en">
                          <a:solidFill>
                            <a:schemeClr val="dk2"/>
                          </a:solidFill>
                        </a:rPr>
                        <a:t>Adagio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Moderately slow, a walking pace</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Moderato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Moderate</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Allegretto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Moderately fast</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Allegro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Fast</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Vivace</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Lively</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Presto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Very fast</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Prestissimo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As fast as possible</a:t>
                      </a:r>
                      <a:endParaRPr>
                        <a:solidFill>
                          <a:schemeClr val="dk2"/>
                        </a:solidFill>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Accelerando &amp; Ritardando</a:t>
            </a:r>
            <a:endParaRPr/>
          </a:p>
        </p:txBody>
      </p:sp>
      <p:sp>
        <p:nvSpPr>
          <p:cNvPr id="305" name="Google Shape;305;p45"/>
          <p:cNvSpPr txBox="1"/>
          <p:nvPr>
            <p:ph idx="1" type="body"/>
          </p:nvPr>
        </p:nvSpPr>
        <p:spPr>
          <a:xfrm>
            <a:off x="311700" y="1152475"/>
            <a:ext cx="8520600" cy="17163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Accelerando (Accel…)</a:t>
            </a:r>
            <a:endParaRPr sz="2100"/>
          </a:p>
          <a:p>
            <a:pPr indent="-336550" lvl="1" marL="914400" rtl="0" algn="l">
              <a:spcBef>
                <a:spcPts val="0"/>
              </a:spcBef>
              <a:spcAft>
                <a:spcPts val="0"/>
              </a:spcAft>
              <a:buSzPts val="1700"/>
              <a:buChar char="○"/>
            </a:pPr>
            <a:r>
              <a:rPr lang="en" sz="1700"/>
              <a:t>Beat getting faster</a:t>
            </a:r>
            <a:endParaRPr sz="1700"/>
          </a:p>
          <a:p>
            <a:pPr indent="-361950" lvl="0" marL="457200" rtl="0" algn="l">
              <a:spcBef>
                <a:spcPts val="0"/>
              </a:spcBef>
              <a:spcAft>
                <a:spcPts val="0"/>
              </a:spcAft>
              <a:buSzPts val="2100"/>
              <a:buChar char="●"/>
            </a:pPr>
            <a:r>
              <a:rPr lang="en" sz="2100"/>
              <a:t>Ritardando (Rit…)</a:t>
            </a:r>
            <a:endParaRPr sz="2100"/>
          </a:p>
          <a:p>
            <a:pPr indent="-336550" lvl="1" marL="914400" rtl="0" algn="l">
              <a:spcBef>
                <a:spcPts val="0"/>
              </a:spcBef>
              <a:spcAft>
                <a:spcPts val="0"/>
              </a:spcAft>
              <a:buSzPts val="1700"/>
              <a:buChar char="○"/>
            </a:pPr>
            <a:r>
              <a:rPr lang="en" sz="1700"/>
              <a:t>Beat getting slower</a:t>
            </a:r>
            <a:endParaRPr sz="1700"/>
          </a:p>
        </p:txBody>
      </p:sp>
      <p:pic>
        <p:nvPicPr>
          <p:cNvPr id="306" name="Google Shape;306;p45"/>
          <p:cNvPicPr preferRelativeResize="0"/>
          <p:nvPr/>
        </p:nvPicPr>
        <p:blipFill>
          <a:blip r:embed="rId3">
            <a:alphaModFix/>
          </a:blip>
          <a:stretch>
            <a:fillRect/>
          </a:stretch>
        </p:blipFill>
        <p:spPr>
          <a:xfrm>
            <a:off x="5700400" y="1306807"/>
            <a:ext cx="3363475" cy="2529900"/>
          </a:xfrm>
          <a:prstGeom prst="rect">
            <a:avLst/>
          </a:prstGeom>
          <a:noFill/>
          <a:ln>
            <a:noFill/>
          </a:ln>
        </p:spPr>
      </p:pic>
      <p:pic>
        <p:nvPicPr>
          <p:cNvPr id="307" name="Google Shape;307;p45" title="Accelerando ritardando">
            <a:hlinkClick r:id="rId4"/>
          </p:cNvPr>
          <p:cNvPicPr preferRelativeResize="0"/>
          <p:nvPr/>
        </p:nvPicPr>
        <p:blipFill>
          <a:blip r:embed="rId5">
            <a:alphaModFix/>
          </a:blip>
          <a:stretch>
            <a:fillRect/>
          </a:stretch>
        </p:blipFill>
        <p:spPr>
          <a:xfrm>
            <a:off x="713625" y="2868775"/>
            <a:ext cx="2829775" cy="2122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a:t>
            </a:r>
            <a:endParaRPr/>
          </a:p>
        </p:txBody>
      </p:sp>
      <p:sp>
        <p:nvSpPr>
          <p:cNvPr id="313" name="Google Shape;31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do some “analysis”!</a:t>
            </a:r>
            <a:endParaRPr/>
          </a:p>
        </p:txBody>
      </p:sp>
      <p:sp>
        <p:nvSpPr>
          <p:cNvPr id="319" name="Google Shape;31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0" name="Google Shape;320;p47"/>
          <p:cNvPicPr preferRelativeResize="0"/>
          <p:nvPr/>
        </p:nvPicPr>
        <p:blipFill>
          <a:blip r:embed="rId3">
            <a:alphaModFix/>
          </a:blip>
          <a:stretch>
            <a:fillRect/>
          </a:stretch>
        </p:blipFill>
        <p:spPr>
          <a:xfrm>
            <a:off x="467542" y="1017449"/>
            <a:ext cx="8208909" cy="3991025"/>
          </a:xfrm>
          <a:prstGeom prst="rect">
            <a:avLst/>
          </a:prstGeom>
          <a:noFill/>
          <a:ln>
            <a:noFill/>
          </a:ln>
        </p:spPr>
      </p:pic>
      <p:pic>
        <p:nvPicPr>
          <p:cNvPr id="321" name="Google Shape;321;p47" title="twinkle star.mp3">
            <a:hlinkClick r:id="rId4"/>
          </p:cNvPr>
          <p:cNvPicPr preferRelativeResize="0"/>
          <p:nvPr/>
        </p:nvPicPr>
        <p:blipFill>
          <a:blip r:embed="rId5">
            <a:alphaModFix/>
          </a:blip>
          <a:stretch>
            <a:fillRect/>
          </a:stretch>
        </p:blipFill>
        <p:spPr>
          <a:xfrm>
            <a:off x="5451475" y="391352"/>
            <a:ext cx="626100" cy="626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Tone Color</a:t>
            </a:r>
            <a:endParaRPr/>
          </a:p>
        </p:txBody>
      </p:sp>
      <p:sp>
        <p:nvSpPr>
          <p:cNvPr id="327" name="Google Shape;327;p48"/>
          <p:cNvSpPr txBox="1"/>
          <p:nvPr>
            <p:ph idx="1" type="body"/>
          </p:nvPr>
        </p:nvSpPr>
        <p:spPr>
          <a:xfrm>
            <a:off x="504075" y="1098438"/>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a:t>•The quality to distinguish different tones of different instrument is called </a:t>
            </a:r>
            <a:r>
              <a:rPr b="1" lang="en"/>
              <a:t>tone color, </a:t>
            </a:r>
            <a:r>
              <a:rPr lang="en"/>
              <a:t>OR</a:t>
            </a:r>
            <a:r>
              <a:rPr b="1" lang="en"/>
              <a:t> timbre (</a:t>
            </a:r>
            <a:r>
              <a:rPr lang="en"/>
              <a:t>pronounced tam’-ber)</a:t>
            </a:r>
            <a:endParaRPr/>
          </a:p>
          <a:p>
            <a:pPr indent="0" lvl="0" marL="0" rtl="0" algn="l">
              <a:lnSpc>
                <a:spcPct val="120000"/>
              </a:lnSpc>
              <a:spcBef>
                <a:spcPts val="600"/>
              </a:spcBef>
              <a:spcAft>
                <a:spcPts val="0"/>
              </a:spcAft>
              <a:buNone/>
            </a:pPr>
            <a:r>
              <a:rPr lang="en"/>
              <a:t>•Tone color is described by words such as </a:t>
            </a:r>
            <a:r>
              <a:rPr b="1" lang="en"/>
              <a:t>bright, dark, brilliant, mellow, and rich.</a:t>
            </a:r>
            <a:endParaRPr b="1"/>
          </a:p>
          <a:p>
            <a:pPr indent="0" lvl="0" marL="0" rtl="0" algn="l">
              <a:lnSpc>
                <a:spcPct val="120000"/>
              </a:lnSpc>
              <a:spcBef>
                <a:spcPts val="600"/>
              </a:spcBef>
              <a:spcAft>
                <a:spcPts val="0"/>
              </a:spcAft>
              <a:buNone/>
            </a:pPr>
            <a:r>
              <a:t/>
            </a:r>
            <a:endParaRPr/>
          </a:p>
          <a:p>
            <a:pPr indent="0" lvl="0" marL="0" rtl="0" algn="l">
              <a:lnSpc>
                <a:spcPct val="120000"/>
              </a:lnSpc>
              <a:spcBef>
                <a:spcPts val="600"/>
              </a:spcBef>
              <a:spcAft>
                <a:spcPts val="0"/>
              </a:spcAft>
              <a:buNone/>
            </a:pPr>
            <a:r>
              <a:rPr lang="en"/>
              <a:t>•</a:t>
            </a:r>
            <a:r>
              <a:rPr b="1" lang="en"/>
              <a:t>Listening*</a:t>
            </a:r>
            <a:endParaRPr b="1"/>
          </a:p>
          <a:p>
            <a:pPr indent="0" lvl="0" marL="0" rtl="0" algn="l">
              <a:lnSpc>
                <a:spcPct val="120000"/>
              </a:lnSpc>
              <a:spcBef>
                <a:spcPts val="600"/>
              </a:spcBef>
              <a:spcAft>
                <a:spcPts val="0"/>
              </a:spcAft>
              <a:buNone/>
            </a:pPr>
            <a:r>
              <a:rPr lang="en"/>
              <a:t>•</a:t>
            </a:r>
            <a:r>
              <a:rPr b="1" lang="en"/>
              <a:t>Wagner Longherin (disc1, no.1)</a:t>
            </a:r>
            <a:endParaRPr b="1"/>
          </a:p>
          <a:p>
            <a:pPr indent="0" lvl="0" marL="0" rtl="0" algn="l">
              <a:lnSpc>
                <a:spcPct val="120000"/>
              </a:lnSpc>
              <a:spcBef>
                <a:spcPts val="600"/>
              </a:spcBef>
              <a:spcAft>
                <a:spcPts val="0"/>
              </a:spcAft>
              <a:buNone/>
            </a:pPr>
            <a:r>
              <a:rPr lang="en"/>
              <a:t>•</a:t>
            </a:r>
            <a:r>
              <a:rPr b="1" lang="en"/>
              <a:t>Stravinsky firebird (disc1, no.8)</a:t>
            </a:r>
            <a:endParaRPr b="1"/>
          </a:p>
          <a:p>
            <a:pPr indent="0" lvl="0" marL="0" rtl="0" algn="l">
              <a:spcBef>
                <a:spcPts val="0"/>
              </a:spcBef>
              <a:spcAft>
                <a:spcPts val="1600"/>
              </a:spcAft>
              <a:buNone/>
            </a:pPr>
            <a:r>
              <a:t/>
            </a:r>
            <a:endParaRPr/>
          </a:p>
        </p:txBody>
      </p:sp>
      <p:pic>
        <p:nvPicPr>
          <p:cNvPr id="328" name="Google Shape;328;p48" title="01_Lohengrin.mp3">
            <a:hlinkClick r:id="rId3"/>
          </p:cNvPr>
          <p:cNvPicPr preferRelativeResize="0"/>
          <p:nvPr/>
        </p:nvPicPr>
        <p:blipFill>
          <a:blip r:embed="rId4">
            <a:alphaModFix/>
          </a:blip>
          <a:stretch>
            <a:fillRect/>
          </a:stretch>
        </p:blipFill>
        <p:spPr>
          <a:xfrm>
            <a:off x="3926000" y="3199500"/>
            <a:ext cx="444975" cy="444975"/>
          </a:xfrm>
          <a:prstGeom prst="rect">
            <a:avLst/>
          </a:prstGeom>
          <a:noFill/>
          <a:ln>
            <a:noFill/>
          </a:ln>
        </p:spPr>
      </p:pic>
      <p:pic>
        <p:nvPicPr>
          <p:cNvPr id="329" name="Google Shape;329;p48" title="08_The Firebird.mp3">
            <a:hlinkClick r:id="rId5"/>
          </p:cNvPr>
          <p:cNvPicPr preferRelativeResize="0"/>
          <p:nvPr/>
        </p:nvPicPr>
        <p:blipFill>
          <a:blip r:embed="rId4">
            <a:alphaModFix/>
          </a:blip>
          <a:stretch>
            <a:fillRect/>
          </a:stretch>
        </p:blipFill>
        <p:spPr>
          <a:xfrm>
            <a:off x="4613976" y="3550272"/>
            <a:ext cx="507250" cy="50720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Theme</a:t>
            </a:r>
            <a:endParaRPr/>
          </a:p>
        </p:txBody>
      </p:sp>
      <p:sp>
        <p:nvSpPr>
          <p:cNvPr id="335" name="Google Shape;335;p49"/>
          <p:cNvSpPr txBox="1"/>
          <p:nvPr>
            <p:ph idx="1" type="body"/>
          </p:nvPr>
        </p:nvSpPr>
        <p:spPr>
          <a:xfrm>
            <a:off x="311700" y="1135150"/>
            <a:ext cx="8520600" cy="2073300"/>
          </a:xfrm>
          <a:prstGeom prst="rect">
            <a:avLst/>
          </a:prstGeom>
        </p:spPr>
        <p:txBody>
          <a:bodyPr anchorCtr="0" anchor="t" bIns="91425" lIns="91425" spcFirstLastPara="1" rIns="91425" wrap="square" tIns="91425">
            <a:noAutofit/>
          </a:bodyPr>
          <a:lstStyle/>
          <a:p>
            <a:pPr indent="-336550" lvl="0" marL="457200" rtl="0" algn="l">
              <a:lnSpc>
                <a:spcPct val="120000"/>
              </a:lnSpc>
              <a:spcBef>
                <a:spcPts val="600"/>
              </a:spcBef>
              <a:spcAft>
                <a:spcPts val="0"/>
              </a:spcAft>
              <a:buSzPts val="1700"/>
              <a:buChar char="●"/>
            </a:pPr>
            <a:r>
              <a:rPr lang="en" sz="1900"/>
              <a:t>The musical material on which part or all of a work is based, usually having a recognizable melody and sometimes perceivable as a complete musical expression in itself, independent of the work to which it belongs. – </a:t>
            </a:r>
            <a:r>
              <a:rPr i="1" lang="en" sz="1900"/>
              <a:t>grove music online</a:t>
            </a:r>
            <a:endParaRPr i="1" sz="1900"/>
          </a:p>
          <a:p>
            <a:pPr indent="-336550" lvl="0" marL="457200" rtl="0" algn="l">
              <a:lnSpc>
                <a:spcPct val="120000"/>
              </a:lnSpc>
              <a:spcBef>
                <a:spcPts val="0"/>
              </a:spcBef>
              <a:spcAft>
                <a:spcPts val="0"/>
              </a:spcAft>
              <a:buSzPts val="1700"/>
              <a:buChar char="●"/>
            </a:pPr>
            <a:r>
              <a:rPr lang="en" sz="1900"/>
              <a:t>Theme can be recognizable through melody or rhythm</a:t>
            </a:r>
            <a:endParaRPr sz="1900"/>
          </a:p>
          <a:p>
            <a:pPr indent="0" lvl="0" marL="457200" rtl="0" algn="l">
              <a:spcBef>
                <a:spcPts val="0"/>
              </a:spcBef>
              <a:spcAft>
                <a:spcPts val="1600"/>
              </a:spcAft>
              <a:buNone/>
            </a:pPr>
            <a:r>
              <a:t/>
            </a:r>
            <a:endParaRPr sz="1700"/>
          </a:p>
        </p:txBody>
      </p:sp>
      <p:pic>
        <p:nvPicPr>
          <p:cNvPr descr="The opening theme in all of the Star Wars movies" id="336" name="Google Shape;336;p49" title="Star Wars Main Theme (Full)">
            <a:hlinkClick r:id="rId3"/>
          </p:cNvPr>
          <p:cNvPicPr preferRelativeResize="0"/>
          <p:nvPr/>
        </p:nvPicPr>
        <p:blipFill>
          <a:blip r:embed="rId4">
            <a:alphaModFix/>
          </a:blip>
          <a:stretch>
            <a:fillRect/>
          </a:stretch>
        </p:blipFill>
        <p:spPr>
          <a:xfrm>
            <a:off x="3270862" y="3039400"/>
            <a:ext cx="2602276" cy="195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623400" y="34048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Kahoot.it 					OR</a:t>
            </a:r>
            <a:endParaRPr/>
          </a:p>
        </p:txBody>
      </p:sp>
      <p:pic>
        <p:nvPicPr>
          <p:cNvPr id="79" name="Google Shape;79;p16"/>
          <p:cNvPicPr preferRelativeResize="0"/>
          <p:nvPr/>
        </p:nvPicPr>
        <p:blipFill>
          <a:blip r:embed="rId3">
            <a:alphaModFix/>
          </a:blip>
          <a:stretch>
            <a:fillRect/>
          </a:stretch>
        </p:blipFill>
        <p:spPr>
          <a:xfrm>
            <a:off x="1519800" y="391348"/>
            <a:ext cx="6104376" cy="2080850"/>
          </a:xfrm>
          <a:prstGeom prst="rect">
            <a:avLst/>
          </a:prstGeom>
          <a:noFill/>
          <a:ln>
            <a:noFill/>
          </a:ln>
        </p:spPr>
      </p:pic>
      <p:pic>
        <p:nvPicPr>
          <p:cNvPr id="80" name="Google Shape;80;p16"/>
          <p:cNvPicPr preferRelativeResize="0"/>
          <p:nvPr/>
        </p:nvPicPr>
        <p:blipFill>
          <a:blip r:embed="rId4">
            <a:alphaModFix/>
          </a:blip>
          <a:stretch>
            <a:fillRect/>
          </a:stretch>
        </p:blipFill>
        <p:spPr>
          <a:xfrm>
            <a:off x="6374175" y="27654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Music</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Q</a:t>
            </a:r>
            <a:r>
              <a:rPr lang="en" sz="2000"/>
              <a:t>: What is </a:t>
            </a:r>
            <a:r>
              <a:rPr b="1" lang="en" sz="2000"/>
              <a:t>sound</a:t>
            </a:r>
            <a:r>
              <a:rPr lang="en" sz="2000"/>
              <a:t>?</a:t>
            </a:r>
            <a:endParaRPr sz="2000"/>
          </a:p>
          <a:p>
            <a:pPr indent="0" lvl="0" marL="0" rtl="0" algn="l">
              <a:spcBef>
                <a:spcPts val="1600"/>
              </a:spcBef>
              <a:spcAft>
                <a:spcPts val="0"/>
              </a:spcAft>
              <a:buNone/>
            </a:pPr>
            <a:r>
              <a:rPr b="1" lang="en" sz="2000"/>
              <a:t>A</a:t>
            </a:r>
            <a:r>
              <a:rPr lang="en" sz="2000"/>
              <a:t>: “</a:t>
            </a:r>
            <a:r>
              <a:rPr b="1" lang="en" sz="2000"/>
              <a:t>Sound</a:t>
            </a:r>
            <a:r>
              <a:rPr lang="en" sz="2000"/>
              <a:t> begins with the vibration of an object.”</a:t>
            </a:r>
            <a:endParaRPr sz="2000"/>
          </a:p>
          <a:p>
            <a:pPr indent="-355600" lvl="0" marL="457200" rtl="0" algn="l">
              <a:spcBef>
                <a:spcPts val="1600"/>
              </a:spcBef>
              <a:spcAft>
                <a:spcPts val="0"/>
              </a:spcAft>
              <a:buSzPts val="2000"/>
              <a:buChar char="●"/>
            </a:pPr>
            <a:r>
              <a:rPr lang="en" sz="2000"/>
              <a:t>Pitch</a:t>
            </a:r>
            <a:endParaRPr sz="2000"/>
          </a:p>
          <a:p>
            <a:pPr indent="-355600" lvl="0" marL="457200" rtl="0" algn="l">
              <a:spcBef>
                <a:spcPts val="0"/>
              </a:spcBef>
              <a:spcAft>
                <a:spcPts val="0"/>
              </a:spcAft>
              <a:buSzPts val="2000"/>
              <a:buChar char="●"/>
            </a:pPr>
            <a:r>
              <a:rPr lang="en" sz="2000"/>
              <a:t>Dynamics</a:t>
            </a:r>
            <a:endParaRPr sz="2000"/>
          </a:p>
          <a:p>
            <a:pPr indent="-355600" lvl="0" marL="457200" rtl="0" algn="l">
              <a:spcBef>
                <a:spcPts val="0"/>
              </a:spcBef>
              <a:spcAft>
                <a:spcPts val="0"/>
              </a:spcAft>
              <a:buSzPts val="2000"/>
              <a:buChar char="●"/>
            </a:pPr>
            <a:r>
              <a:rPr lang="en" sz="2000"/>
              <a:t>Tone color</a:t>
            </a:r>
            <a:endParaRPr sz="2000"/>
          </a:p>
          <a:p>
            <a:pPr indent="-355600" lvl="0" marL="457200" rtl="0" algn="l">
              <a:spcBef>
                <a:spcPts val="0"/>
              </a:spcBef>
              <a:spcAft>
                <a:spcPts val="0"/>
              </a:spcAft>
              <a:buSzPts val="2000"/>
              <a:buChar char="●"/>
            </a:pPr>
            <a:r>
              <a:rPr lang="en" sz="2000"/>
              <a:t>Duration (Rhythm)</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Pitch</a:t>
            </a:r>
            <a:endParaRPr/>
          </a:p>
        </p:txBody>
      </p:sp>
      <p:sp>
        <p:nvSpPr>
          <p:cNvPr id="92" name="Google Shape;92;p18"/>
          <p:cNvSpPr txBox="1"/>
          <p:nvPr>
            <p:ph idx="1" type="body"/>
          </p:nvPr>
        </p:nvSpPr>
        <p:spPr>
          <a:xfrm>
            <a:off x="311700" y="1152475"/>
            <a:ext cx="8520600" cy="20898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sz="2300">
                <a:solidFill>
                  <a:srgbClr val="000000"/>
                </a:solidFill>
                <a:latin typeface="Arial"/>
                <a:ea typeface="Arial"/>
                <a:cs typeface="Arial"/>
                <a:sym typeface="Arial"/>
              </a:rPr>
              <a:t>• Pitch is the relative highness or lowness we hear in a sound.</a:t>
            </a:r>
            <a:endParaRPr sz="2300">
              <a:solidFill>
                <a:srgbClr val="000000"/>
              </a:solidFill>
              <a:latin typeface="Arial"/>
              <a:ea typeface="Arial"/>
              <a:cs typeface="Arial"/>
              <a:sym typeface="Arial"/>
            </a:endParaRPr>
          </a:p>
          <a:p>
            <a:pPr indent="0" lvl="0" marL="0" rtl="0" algn="l">
              <a:lnSpc>
                <a:spcPct val="120000"/>
              </a:lnSpc>
              <a:spcBef>
                <a:spcPts val="600"/>
              </a:spcBef>
              <a:spcAft>
                <a:spcPts val="0"/>
              </a:spcAft>
              <a:buNone/>
            </a:pPr>
            <a:r>
              <a:rPr lang="en" sz="2300">
                <a:solidFill>
                  <a:srgbClr val="000000"/>
                </a:solidFill>
                <a:latin typeface="Arial"/>
                <a:ea typeface="Arial"/>
                <a:cs typeface="Arial"/>
                <a:sym typeface="Arial"/>
              </a:rPr>
              <a:t>• The pitch of a sound is determined by the frequency of its vibration.</a:t>
            </a:r>
            <a:endParaRPr sz="2300">
              <a:solidFill>
                <a:srgbClr val="000000"/>
              </a:solidFill>
              <a:latin typeface="Arial"/>
              <a:ea typeface="Arial"/>
              <a:cs typeface="Arial"/>
              <a:sym typeface="Arial"/>
            </a:endParaRPr>
          </a:p>
          <a:p>
            <a:pPr indent="0" lvl="0" marL="0" rtl="0" algn="l">
              <a:lnSpc>
                <a:spcPct val="120000"/>
              </a:lnSpc>
              <a:spcBef>
                <a:spcPts val="600"/>
              </a:spcBef>
              <a:spcAft>
                <a:spcPts val="0"/>
              </a:spcAft>
              <a:buNone/>
            </a:pPr>
            <a:r>
              <a:rPr lang="en" sz="2300">
                <a:solidFill>
                  <a:srgbClr val="000000"/>
                </a:solidFill>
                <a:latin typeface="Arial"/>
                <a:ea typeface="Arial"/>
                <a:cs typeface="Arial"/>
                <a:sym typeface="Arial"/>
              </a:rPr>
              <a:t>• A definite pitch is called a </a:t>
            </a:r>
            <a:r>
              <a:rPr b="1" lang="en" sz="2300">
                <a:solidFill>
                  <a:srgbClr val="000000"/>
                </a:solidFill>
                <a:latin typeface="Arial"/>
                <a:ea typeface="Arial"/>
                <a:cs typeface="Arial"/>
                <a:sym typeface="Arial"/>
              </a:rPr>
              <a:t>TONE</a:t>
            </a:r>
            <a:endParaRPr b="1" sz="2300">
              <a:solidFill>
                <a:srgbClr val="000000"/>
              </a:solidFill>
              <a:latin typeface="Arial"/>
              <a:ea typeface="Arial"/>
              <a:cs typeface="Arial"/>
              <a:sym typeface="Arial"/>
            </a:endParaRPr>
          </a:p>
          <a:p>
            <a:pPr indent="0" lvl="0" marL="0" rtl="0" algn="l">
              <a:lnSpc>
                <a:spcPct val="120000"/>
              </a:lnSpc>
              <a:spcBef>
                <a:spcPts val="600"/>
              </a:spcBef>
              <a:spcAft>
                <a:spcPts val="0"/>
              </a:spcAft>
              <a:buNone/>
            </a:pPr>
            <a:r>
              <a:t/>
            </a:r>
            <a:endParaRPr sz="1700"/>
          </a:p>
        </p:txBody>
      </p:sp>
      <p:pic>
        <p:nvPicPr>
          <p:cNvPr id="93" name="Google Shape;93;p18"/>
          <p:cNvPicPr preferRelativeResize="0"/>
          <p:nvPr/>
        </p:nvPicPr>
        <p:blipFill>
          <a:blip r:embed="rId3">
            <a:alphaModFix/>
          </a:blip>
          <a:stretch>
            <a:fillRect/>
          </a:stretch>
        </p:blipFill>
        <p:spPr>
          <a:xfrm>
            <a:off x="5182675" y="2571750"/>
            <a:ext cx="3843425" cy="1882250"/>
          </a:xfrm>
          <a:prstGeom prst="rect">
            <a:avLst/>
          </a:prstGeom>
          <a:noFill/>
          <a:ln cap="flat" cmpd="sng" w="28575">
            <a:solidFill>
              <a:srgbClr val="FF99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eason 1, Episode 10 - Two Minute Music Theory&#10;&#10;Without pitch, we wouldn't have music. So what exactly is a pitch? &#10;&#10;Don't forget to Subscribe: https://www.youtube.com/twominutemusictheory&#10;More Two Minute Music Theory: https://www.youtube.com/playlist?list=PLdW0onEGGcNlKzBMnnH9FPbmmrkIzUrZi&#10;&#10;Connect on Social Media:&#10;Facebook: @twominutemusic&#10;Twitter: @twominutemusic&#10;Instagram: @twominutemusic&#10;&#10;Jesse Strickland Music on Social Media:&#10;Facebook: @jessestricklandmusic&#10;Twitter: @jgstrickland7&#10;Instagram: @jgstrickland7&#10;&#10;Music: Ukulele/The Jazz Piano - www.bensound.com" id="100" name="Google Shape;100;p19" title="What Exactly Is A Pitch - TWO MINUTE MUSIC THEORY #10">
            <a:hlinkClick r:id="rId3"/>
          </p:cNvPr>
          <p:cNvPicPr preferRelativeResize="0"/>
          <p:nvPr/>
        </p:nvPicPr>
        <p:blipFill>
          <a:blip r:embed="rId4">
            <a:alphaModFix/>
          </a:blip>
          <a:stretch>
            <a:fillRect/>
          </a:stretch>
        </p:blipFill>
        <p:spPr>
          <a:xfrm>
            <a:off x="1291450" y="0"/>
            <a:ext cx="6709550" cy="5032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20"/>
          <p:cNvPicPr preferRelativeResize="0"/>
          <p:nvPr/>
        </p:nvPicPr>
        <p:blipFill>
          <a:blip r:embed="rId3">
            <a:alphaModFix/>
          </a:blip>
          <a:stretch>
            <a:fillRect/>
          </a:stretch>
        </p:blipFill>
        <p:spPr>
          <a:xfrm>
            <a:off x="1345750" y="120849"/>
            <a:ext cx="6452500" cy="4901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to sing the pitches!</a:t>
            </a:r>
            <a:endParaRPr/>
          </a:p>
        </p:txBody>
      </p:sp>
      <p:sp>
        <p:nvSpPr>
          <p:cNvPr id="113" name="Google Shape;113;p21"/>
          <p:cNvSpPr txBox="1"/>
          <p:nvPr>
            <p:ph idx="1" type="body"/>
          </p:nvPr>
        </p:nvSpPr>
        <p:spPr>
          <a:xfrm>
            <a:off x="1114675" y="1017450"/>
            <a:ext cx="1044600" cy="4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5. SO</a:t>
            </a:r>
            <a:endParaRPr/>
          </a:p>
          <a:p>
            <a:pPr indent="0" lvl="0" marL="0" rtl="0" algn="l">
              <a:spcBef>
                <a:spcPts val="1600"/>
              </a:spcBef>
              <a:spcAft>
                <a:spcPts val="0"/>
              </a:spcAft>
              <a:buNone/>
            </a:pPr>
            <a:r>
              <a:rPr lang="en"/>
              <a:t>4. FA</a:t>
            </a:r>
            <a:endParaRPr/>
          </a:p>
          <a:p>
            <a:pPr indent="0" lvl="0" marL="0" rtl="0" algn="l">
              <a:spcBef>
                <a:spcPts val="1600"/>
              </a:spcBef>
              <a:spcAft>
                <a:spcPts val="0"/>
              </a:spcAft>
              <a:buNone/>
            </a:pPr>
            <a:r>
              <a:rPr lang="en"/>
              <a:t>3. MI</a:t>
            </a:r>
            <a:endParaRPr/>
          </a:p>
          <a:p>
            <a:pPr indent="0" lvl="0" marL="0" rtl="0" algn="l">
              <a:spcBef>
                <a:spcPts val="1600"/>
              </a:spcBef>
              <a:spcAft>
                <a:spcPts val="0"/>
              </a:spcAft>
              <a:buNone/>
            </a:pPr>
            <a:r>
              <a:rPr lang="en"/>
              <a:t>2. RE</a:t>
            </a:r>
            <a:endParaRPr/>
          </a:p>
          <a:p>
            <a:pPr indent="0" lvl="0" marL="0" rtl="0" algn="l">
              <a:spcBef>
                <a:spcPts val="1600"/>
              </a:spcBef>
              <a:spcAft>
                <a:spcPts val="1600"/>
              </a:spcAft>
              <a:buNone/>
            </a:pPr>
            <a:r>
              <a:rPr lang="en"/>
              <a:t>1. DO</a:t>
            </a:r>
            <a:endParaRPr/>
          </a:p>
        </p:txBody>
      </p:sp>
      <p:sp>
        <p:nvSpPr>
          <p:cNvPr id="114" name="Google Shape;114;p21"/>
          <p:cNvSpPr txBox="1"/>
          <p:nvPr>
            <p:ph idx="1" type="body"/>
          </p:nvPr>
        </p:nvSpPr>
        <p:spPr>
          <a:xfrm>
            <a:off x="5173550" y="1017450"/>
            <a:ext cx="1044600" cy="4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DO’</a:t>
            </a:r>
            <a:endParaRPr/>
          </a:p>
          <a:p>
            <a:pPr indent="0" lvl="0" marL="0" rtl="0" algn="l">
              <a:spcBef>
                <a:spcPts val="1600"/>
              </a:spcBef>
              <a:spcAft>
                <a:spcPts val="0"/>
              </a:spcAft>
              <a:buNone/>
            </a:pPr>
            <a:r>
              <a:rPr lang="en"/>
              <a:t>7. TI</a:t>
            </a:r>
            <a:endParaRPr/>
          </a:p>
          <a:p>
            <a:pPr indent="0" lvl="0" marL="0" rtl="0" algn="l">
              <a:spcBef>
                <a:spcPts val="1600"/>
              </a:spcBef>
              <a:spcAft>
                <a:spcPts val="0"/>
              </a:spcAft>
              <a:buNone/>
            </a:pPr>
            <a:r>
              <a:rPr lang="en"/>
              <a:t>6. LA</a:t>
            </a:r>
            <a:endParaRPr/>
          </a:p>
          <a:p>
            <a:pPr indent="0" lvl="0" marL="0" rtl="0" algn="l">
              <a:spcBef>
                <a:spcPts val="1600"/>
              </a:spcBef>
              <a:spcAft>
                <a:spcPts val="0"/>
              </a:spcAft>
              <a:buNone/>
            </a:pPr>
            <a:r>
              <a:rPr lang="en"/>
              <a:t>5. SO</a:t>
            </a:r>
            <a:endParaRPr/>
          </a:p>
          <a:p>
            <a:pPr indent="0" lvl="0" marL="0" rtl="0" algn="l">
              <a:spcBef>
                <a:spcPts val="1600"/>
              </a:spcBef>
              <a:spcAft>
                <a:spcPts val="0"/>
              </a:spcAft>
              <a:buNone/>
            </a:pPr>
            <a:r>
              <a:rPr lang="en"/>
              <a:t>4. FA</a:t>
            </a:r>
            <a:endParaRPr/>
          </a:p>
          <a:p>
            <a:pPr indent="0" lvl="0" marL="0" rtl="0" algn="l">
              <a:spcBef>
                <a:spcPts val="1600"/>
              </a:spcBef>
              <a:spcAft>
                <a:spcPts val="0"/>
              </a:spcAft>
              <a:buNone/>
            </a:pPr>
            <a:r>
              <a:rPr lang="en"/>
              <a:t>3. MI</a:t>
            </a:r>
            <a:endParaRPr/>
          </a:p>
          <a:p>
            <a:pPr indent="0" lvl="0" marL="0" rtl="0" algn="l">
              <a:spcBef>
                <a:spcPts val="1600"/>
              </a:spcBef>
              <a:spcAft>
                <a:spcPts val="0"/>
              </a:spcAft>
              <a:buNone/>
            </a:pPr>
            <a:r>
              <a:rPr lang="en"/>
              <a:t>2. RE</a:t>
            </a:r>
            <a:endParaRPr/>
          </a:p>
          <a:p>
            <a:pPr indent="0" lvl="0" marL="0" rtl="0" algn="l">
              <a:spcBef>
                <a:spcPts val="1600"/>
              </a:spcBef>
              <a:spcAft>
                <a:spcPts val="1600"/>
              </a:spcAft>
              <a:buNone/>
            </a:pPr>
            <a:r>
              <a:rPr lang="en"/>
              <a:t>1. DO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