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
      <p:font typeface="Montserrat"/>
      <p:regular r:id="rId44"/>
      <p:bold r:id="rId45"/>
      <p:italic r:id="rId46"/>
      <p:boldItalic r:id="rId47"/>
    </p:embeddedFon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Montserrat-regular.fntdata"/><Relationship Id="rId43" Type="http://schemas.openxmlformats.org/officeDocument/2006/relationships/font" Target="fonts/Roboto-boldItalic.fntdata"/><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Montserrat-boldItalic.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3c85cb120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3c85cb120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3c85cb120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3c85cb120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3c85cb120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3c85cb120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3c85cb120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3c85cb120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3c85cb120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3c85cb120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3c85cb120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3c85cb120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3c85cb120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3c85cb120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3c85cb120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3c85cb120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3c85cb120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b3c85cb120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ad04815cc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cad04815cc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3c85cb12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3c85cb12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•About the time Schoenberg and Stravinsky were changing the language of music in Europe, a new musical style called jazz was being developed in the United States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•Originated from New Orleans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•Based on Improvisation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•No one knows exactly when Jazz started, because it’s a type of music that exists only in performance, not written.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•For a long time it was a intended for dancing, but after 1940s it was more for listening</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cad04815cc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cad04815cc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ad04815cc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cad04815cc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ad04815cc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cad04815cc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ad04815cc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ad04815cc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ad04815cc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ad04815cc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cad04815cc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cad04815cc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cad04815cc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cad04815cc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ad04815cc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cad04815cc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cad04815cc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cad04815cc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ad04815cc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cad04815cc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3c85cb12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3c85cb12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cad04815cc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cad04815cc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cad04815cc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cad04815cc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cad04815cc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cad04815cc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cad04815cc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cad04815cc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cad04815cc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cad04815cc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3c85cb12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3c85cb12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3c85cb12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3c85cb12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3c85cb12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3c85cb12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3c85cb12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3c85cb12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3c85cb120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3c85cb120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3c85cb120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3c85cb120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Col Content">
  <p:cSld name="Title and 3 Col Content">
    <p:spTree>
      <p:nvGrpSpPr>
        <p:cNvPr id="130" name="Shape 130"/>
        <p:cNvGrpSpPr/>
        <p:nvPr/>
      </p:nvGrpSpPr>
      <p:grpSpPr>
        <a:xfrm>
          <a:off x="0" y="0"/>
          <a:ext cx="0" cy="0"/>
          <a:chOff x="0" y="0"/>
          <a:chExt cx="0" cy="0"/>
        </a:xfrm>
      </p:grpSpPr>
      <p:grpSp>
        <p:nvGrpSpPr>
          <p:cNvPr id="131" name="Google Shape;131;p13"/>
          <p:cNvGrpSpPr/>
          <p:nvPr/>
        </p:nvGrpSpPr>
        <p:grpSpPr>
          <a:xfrm flipH="1">
            <a:off x="28575" y="0"/>
            <a:ext cx="9438086" cy="5139929"/>
            <a:chOff x="-417513" y="0"/>
            <a:chExt cx="12584115" cy="6853238"/>
          </a:xfrm>
        </p:grpSpPr>
        <p:sp>
          <p:nvSpPr>
            <p:cNvPr id="132" name="Google Shape;132;p13"/>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3"/>
          <p:cNvSpPr txBox="1"/>
          <p:nvPr>
            <p:ph idx="12" type="sldNum"/>
          </p:nvPr>
        </p:nvSpPr>
        <p:spPr>
          <a:xfrm>
            <a:off x="7852410" y="240030"/>
            <a:ext cx="685800" cy="2400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54" name="Google Shape;154;p13"/>
          <p:cNvSpPr/>
          <p:nvPr/>
        </p:nvSpPr>
        <p:spPr>
          <a:xfrm flipH="1" rot="6176243">
            <a:off x="1902053" y="613835"/>
            <a:ext cx="1013015" cy="52028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55" name="Google Shape;155;p13"/>
          <p:cNvSpPr/>
          <p:nvPr/>
        </p:nvSpPr>
        <p:spPr>
          <a:xfrm flipH="1" rot="10800000">
            <a:off x="1" y="1440"/>
            <a:ext cx="2563751" cy="1804638"/>
          </a:xfrm>
          <a:custGeom>
            <a:rect b="b" l="l" r="r" t="t"/>
            <a:pathLst>
              <a:path extrusionOk="0" h="3194050" w="4537613">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56" name="Google Shape;156;p13"/>
          <p:cNvSpPr txBox="1"/>
          <p:nvPr>
            <p:ph type="title"/>
          </p:nvPr>
        </p:nvSpPr>
        <p:spPr>
          <a:xfrm>
            <a:off x="22997" y="-8105"/>
            <a:ext cx="2334300" cy="1842300"/>
          </a:xfrm>
          <a:prstGeom prst="rect">
            <a:avLst/>
          </a:prstGeom>
          <a:noFill/>
          <a:ln>
            <a:noFill/>
          </a:ln>
        </p:spPr>
        <p:txBody>
          <a:bodyPr anchorCtr="0" anchor="ctr" bIns="228600" lIns="228600" spcFirstLastPara="1" rIns="228600" wrap="square" tIns="228600">
            <a:noAutofit/>
          </a:bodyPr>
          <a:lstStyle>
            <a:lvl1pPr lvl="0" rtl="0" algn="ctr">
              <a:lnSpc>
                <a:spcPct val="85000"/>
              </a:lnSpc>
              <a:spcBef>
                <a:spcPts val="0"/>
              </a:spcBef>
              <a:spcAft>
                <a:spcPts val="0"/>
              </a:spcAft>
              <a:buClr>
                <a:schemeClr val="dk1"/>
              </a:buClr>
              <a:buSzPts val="3000"/>
              <a:buFont typeface="Rockwell"/>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13"/>
          <p:cNvSpPr txBox="1"/>
          <p:nvPr>
            <p:ph idx="11" type="ftr"/>
          </p:nvPr>
        </p:nvSpPr>
        <p:spPr>
          <a:xfrm>
            <a:off x="600671" y="4670298"/>
            <a:ext cx="7941600" cy="2400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8" name="Google Shape;158;p13"/>
          <p:cNvSpPr txBox="1"/>
          <p:nvPr>
            <p:ph idx="1" type="body"/>
          </p:nvPr>
        </p:nvSpPr>
        <p:spPr>
          <a:xfrm>
            <a:off x="600671" y="2732626"/>
            <a:ext cx="2565000" cy="1787100"/>
          </a:xfrm>
          <a:prstGeom prst="rect">
            <a:avLst/>
          </a:prstGeom>
          <a:noFill/>
          <a:ln>
            <a:noFill/>
          </a:ln>
        </p:spPr>
        <p:txBody>
          <a:bodyPr anchorCtr="0" anchor="t" bIns="45700" lIns="91425" spcFirstLastPara="1" rIns="91425" wrap="square" tIns="45700">
            <a:noAutofit/>
          </a:bodyPr>
          <a:lstStyle>
            <a:lvl1pPr indent="-354330" lvl="0" marL="457200" rtl="0" algn="l">
              <a:lnSpc>
                <a:spcPct val="120000"/>
              </a:lnSpc>
              <a:spcBef>
                <a:spcPts val="750"/>
              </a:spcBef>
              <a:spcAft>
                <a:spcPts val="0"/>
              </a:spcAft>
              <a:buSzPts val="1980"/>
              <a:buChar char="●"/>
              <a:defRPr/>
            </a:lvl1pPr>
            <a:lvl2pPr indent="-354330" lvl="1" marL="914400" rtl="0" algn="l">
              <a:lnSpc>
                <a:spcPct val="120000"/>
              </a:lnSpc>
              <a:spcBef>
                <a:spcPts val="1600"/>
              </a:spcBef>
              <a:spcAft>
                <a:spcPts val="0"/>
              </a:spcAft>
              <a:buSzPts val="1980"/>
              <a:buChar char="○"/>
              <a:defRPr/>
            </a:lvl2pPr>
            <a:lvl3pPr indent="-354330" lvl="2" marL="1371600" rtl="0" algn="l">
              <a:lnSpc>
                <a:spcPct val="120000"/>
              </a:lnSpc>
              <a:spcBef>
                <a:spcPts val="1600"/>
              </a:spcBef>
              <a:spcAft>
                <a:spcPts val="0"/>
              </a:spcAft>
              <a:buSzPts val="1980"/>
              <a:buChar char="■"/>
              <a:defRPr/>
            </a:lvl3pPr>
            <a:lvl4pPr indent="-354330" lvl="3" marL="1828800" rtl="0" algn="l">
              <a:lnSpc>
                <a:spcPct val="120000"/>
              </a:lnSpc>
              <a:spcBef>
                <a:spcPts val="1600"/>
              </a:spcBef>
              <a:spcAft>
                <a:spcPts val="0"/>
              </a:spcAft>
              <a:buSzPts val="1980"/>
              <a:buChar char="●"/>
              <a:defRPr/>
            </a:lvl4pPr>
            <a:lvl5pPr indent="-354329" lvl="4" marL="2286000" rtl="0" algn="l">
              <a:lnSpc>
                <a:spcPct val="120000"/>
              </a:lnSpc>
              <a:spcBef>
                <a:spcPts val="1600"/>
              </a:spcBef>
              <a:spcAft>
                <a:spcPts val="0"/>
              </a:spcAft>
              <a:buSzPts val="1980"/>
              <a:buChar char="○"/>
              <a:defRPr/>
            </a:lvl5pPr>
            <a:lvl6pPr indent="-354329" lvl="5" marL="2743200" rtl="0" algn="l">
              <a:lnSpc>
                <a:spcPct val="120000"/>
              </a:lnSpc>
              <a:spcBef>
                <a:spcPts val="1600"/>
              </a:spcBef>
              <a:spcAft>
                <a:spcPts val="0"/>
              </a:spcAft>
              <a:buSzPts val="1980"/>
              <a:buChar char="■"/>
              <a:defRPr/>
            </a:lvl6pPr>
            <a:lvl7pPr indent="-354329" lvl="6" marL="3200400" rtl="0" algn="l">
              <a:lnSpc>
                <a:spcPct val="120000"/>
              </a:lnSpc>
              <a:spcBef>
                <a:spcPts val="1600"/>
              </a:spcBef>
              <a:spcAft>
                <a:spcPts val="0"/>
              </a:spcAft>
              <a:buSzPts val="1980"/>
              <a:buChar char="●"/>
              <a:defRPr/>
            </a:lvl7pPr>
            <a:lvl8pPr indent="-354329" lvl="7" marL="3657600" rtl="0" algn="l">
              <a:lnSpc>
                <a:spcPct val="120000"/>
              </a:lnSpc>
              <a:spcBef>
                <a:spcPts val="1600"/>
              </a:spcBef>
              <a:spcAft>
                <a:spcPts val="0"/>
              </a:spcAft>
              <a:buSzPts val="1980"/>
              <a:buChar char="○"/>
              <a:defRPr/>
            </a:lvl8pPr>
            <a:lvl9pPr indent="-354329" lvl="8" marL="4114800" rtl="0" algn="l">
              <a:lnSpc>
                <a:spcPct val="120000"/>
              </a:lnSpc>
              <a:spcBef>
                <a:spcPts val="1600"/>
              </a:spcBef>
              <a:spcAft>
                <a:spcPts val="1600"/>
              </a:spcAft>
              <a:buSzPts val="1980"/>
              <a:buChar char="■"/>
              <a:defRPr/>
            </a:lvl9pPr>
          </a:lstStyle>
          <a:p/>
        </p:txBody>
      </p:sp>
      <p:sp>
        <p:nvSpPr>
          <p:cNvPr id="159" name="Google Shape;159;p13"/>
          <p:cNvSpPr txBox="1"/>
          <p:nvPr>
            <p:ph idx="2" type="body"/>
          </p:nvPr>
        </p:nvSpPr>
        <p:spPr>
          <a:xfrm>
            <a:off x="3290369" y="2732626"/>
            <a:ext cx="2565000" cy="1787100"/>
          </a:xfrm>
          <a:prstGeom prst="rect">
            <a:avLst/>
          </a:prstGeom>
          <a:noFill/>
          <a:ln>
            <a:noFill/>
          </a:ln>
        </p:spPr>
        <p:txBody>
          <a:bodyPr anchorCtr="0" anchor="t" bIns="45700" lIns="91425" spcFirstLastPara="1" rIns="91425" wrap="square" tIns="45700">
            <a:noAutofit/>
          </a:bodyPr>
          <a:lstStyle>
            <a:lvl1pPr indent="-354330" lvl="0" marL="457200" rtl="0" algn="l">
              <a:lnSpc>
                <a:spcPct val="120000"/>
              </a:lnSpc>
              <a:spcBef>
                <a:spcPts val="750"/>
              </a:spcBef>
              <a:spcAft>
                <a:spcPts val="0"/>
              </a:spcAft>
              <a:buSzPts val="1980"/>
              <a:buChar char="●"/>
              <a:defRPr/>
            </a:lvl1pPr>
            <a:lvl2pPr indent="-354330" lvl="1" marL="914400" rtl="0" algn="l">
              <a:lnSpc>
                <a:spcPct val="120000"/>
              </a:lnSpc>
              <a:spcBef>
                <a:spcPts val="1600"/>
              </a:spcBef>
              <a:spcAft>
                <a:spcPts val="0"/>
              </a:spcAft>
              <a:buSzPts val="1980"/>
              <a:buChar char="○"/>
              <a:defRPr/>
            </a:lvl2pPr>
            <a:lvl3pPr indent="-354330" lvl="2" marL="1371600" rtl="0" algn="l">
              <a:lnSpc>
                <a:spcPct val="120000"/>
              </a:lnSpc>
              <a:spcBef>
                <a:spcPts val="1600"/>
              </a:spcBef>
              <a:spcAft>
                <a:spcPts val="0"/>
              </a:spcAft>
              <a:buSzPts val="1980"/>
              <a:buChar char="■"/>
              <a:defRPr/>
            </a:lvl3pPr>
            <a:lvl4pPr indent="-354330" lvl="3" marL="1828800" rtl="0" algn="l">
              <a:lnSpc>
                <a:spcPct val="120000"/>
              </a:lnSpc>
              <a:spcBef>
                <a:spcPts val="1600"/>
              </a:spcBef>
              <a:spcAft>
                <a:spcPts val="0"/>
              </a:spcAft>
              <a:buSzPts val="1980"/>
              <a:buChar char="●"/>
              <a:defRPr/>
            </a:lvl4pPr>
            <a:lvl5pPr indent="-354329" lvl="4" marL="2286000" rtl="0" algn="l">
              <a:lnSpc>
                <a:spcPct val="120000"/>
              </a:lnSpc>
              <a:spcBef>
                <a:spcPts val="1600"/>
              </a:spcBef>
              <a:spcAft>
                <a:spcPts val="0"/>
              </a:spcAft>
              <a:buSzPts val="1980"/>
              <a:buChar char="○"/>
              <a:defRPr/>
            </a:lvl5pPr>
            <a:lvl6pPr indent="-354329" lvl="5" marL="2743200" rtl="0" algn="l">
              <a:lnSpc>
                <a:spcPct val="120000"/>
              </a:lnSpc>
              <a:spcBef>
                <a:spcPts val="1600"/>
              </a:spcBef>
              <a:spcAft>
                <a:spcPts val="0"/>
              </a:spcAft>
              <a:buSzPts val="1980"/>
              <a:buChar char="■"/>
              <a:defRPr/>
            </a:lvl6pPr>
            <a:lvl7pPr indent="-354329" lvl="6" marL="3200400" rtl="0" algn="l">
              <a:lnSpc>
                <a:spcPct val="120000"/>
              </a:lnSpc>
              <a:spcBef>
                <a:spcPts val="1600"/>
              </a:spcBef>
              <a:spcAft>
                <a:spcPts val="0"/>
              </a:spcAft>
              <a:buSzPts val="1980"/>
              <a:buChar char="●"/>
              <a:defRPr/>
            </a:lvl7pPr>
            <a:lvl8pPr indent="-354329" lvl="7" marL="3657600" rtl="0" algn="l">
              <a:lnSpc>
                <a:spcPct val="120000"/>
              </a:lnSpc>
              <a:spcBef>
                <a:spcPts val="1600"/>
              </a:spcBef>
              <a:spcAft>
                <a:spcPts val="0"/>
              </a:spcAft>
              <a:buSzPts val="1980"/>
              <a:buChar char="○"/>
              <a:defRPr/>
            </a:lvl8pPr>
            <a:lvl9pPr indent="-354329" lvl="8" marL="4114800" rtl="0" algn="l">
              <a:lnSpc>
                <a:spcPct val="120000"/>
              </a:lnSpc>
              <a:spcBef>
                <a:spcPts val="1600"/>
              </a:spcBef>
              <a:spcAft>
                <a:spcPts val="1600"/>
              </a:spcAft>
              <a:buSzPts val="1980"/>
              <a:buChar char="■"/>
              <a:defRPr/>
            </a:lvl9pPr>
          </a:lstStyle>
          <a:p/>
        </p:txBody>
      </p:sp>
      <p:sp>
        <p:nvSpPr>
          <p:cNvPr id="160" name="Google Shape;160;p13"/>
          <p:cNvSpPr txBox="1"/>
          <p:nvPr>
            <p:ph idx="3" type="body"/>
          </p:nvPr>
        </p:nvSpPr>
        <p:spPr>
          <a:xfrm>
            <a:off x="5980068" y="2732626"/>
            <a:ext cx="2565000" cy="1787100"/>
          </a:xfrm>
          <a:prstGeom prst="rect">
            <a:avLst/>
          </a:prstGeom>
          <a:noFill/>
          <a:ln>
            <a:noFill/>
          </a:ln>
        </p:spPr>
        <p:txBody>
          <a:bodyPr anchorCtr="0" anchor="t" bIns="45700" lIns="91425" spcFirstLastPara="1" rIns="91425" wrap="square" tIns="45700">
            <a:noAutofit/>
          </a:bodyPr>
          <a:lstStyle>
            <a:lvl1pPr indent="-354330" lvl="0" marL="457200" rtl="0" algn="l">
              <a:lnSpc>
                <a:spcPct val="120000"/>
              </a:lnSpc>
              <a:spcBef>
                <a:spcPts val="750"/>
              </a:spcBef>
              <a:spcAft>
                <a:spcPts val="0"/>
              </a:spcAft>
              <a:buSzPts val="1980"/>
              <a:buChar char="●"/>
              <a:defRPr/>
            </a:lvl1pPr>
            <a:lvl2pPr indent="-354330" lvl="1" marL="914400" rtl="0" algn="l">
              <a:lnSpc>
                <a:spcPct val="120000"/>
              </a:lnSpc>
              <a:spcBef>
                <a:spcPts val="1600"/>
              </a:spcBef>
              <a:spcAft>
                <a:spcPts val="0"/>
              </a:spcAft>
              <a:buSzPts val="1980"/>
              <a:buChar char="○"/>
              <a:defRPr/>
            </a:lvl2pPr>
            <a:lvl3pPr indent="-354330" lvl="2" marL="1371600" rtl="0" algn="l">
              <a:lnSpc>
                <a:spcPct val="120000"/>
              </a:lnSpc>
              <a:spcBef>
                <a:spcPts val="1600"/>
              </a:spcBef>
              <a:spcAft>
                <a:spcPts val="0"/>
              </a:spcAft>
              <a:buSzPts val="1980"/>
              <a:buChar char="■"/>
              <a:defRPr/>
            </a:lvl3pPr>
            <a:lvl4pPr indent="-354330" lvl="3" marL="1828800" rtl="0" algn="l">
              <a:lnSpc>
                <a:spcPct val="120000"/>
              </a:lnSpc>
              <a:spcBef>
                <a:spcPts val="1600"/>
              </a:spcBef>
              <a:spcAft>
                <a:spcPts val="0"/>
              </a:spcAft>
              <a:buSzPts val="1980"/>
              <a:buChar char="●"/>
              <a:defRPr/>
            </a:lvl4pPr>
            <a:lvl5pPr indent="-354329" lvl="4" marL="2286000" rtl="0" algn="l">
              <a:lnSpc>
                <a:spcPct val="120000"/>
              </a:lnSpc>
              <a:spcBef>
                <a:spcPts val="1600"/>
              </a:spcBef>
              <a:spcAft>
                <a:spcPts val="0"/>
              </a:spcAft>
              <a:buSzPts val="1980"/>
              <a:buChar char="○"/>
              <a:defRPr/>
            </a:lvl5pPr>
            <a:lvl6pPr indent="-354329" lvl="5" marL="2743200" rtl="0" algn="l">
              <a:lnSpc>
                <a:spcPct val="120000"/>
              </a:lnSpc>
              <a:spcBef>
                <a:spcPts val="1600"/>
              </a:spcBef>
              <a:spcAft>
                <a:spcPts val="0"/>
              </a:spcAft>
              <a:buSzPts val="1980"/>
              <a:buChar char="■"/>
              <a:defRPr/>
            </a:lvl6pPr>
            <a:lvl7pPr indent="-354329" lvl="6" marL="3200400" rtl="0" algn="l">
              <a:lnSpc>
                <a:spcPct val="120000"/>
              </a:lnSpc>
              <a:spcBef>
                <a:spcPts val="1600"/>
              </a:spcBef>
              <a:spcAft>
                <a:spcPts val="0"/>
              </a:spcAft>
              <a:buSzPts val="1980"/>
              <a:buChar char="●"/>
              <a:defRPr/>
            </a:lvl7pPr>
            <a:lvl8pPr indent="-354329" lvl="7" marL="3657600" rtl="0" algn="l">
              <a:lnSpc>
                <a:spcPct val="120000"/>
              </a:lnSpc>
              <a:spcBef>
                <a:spcPts val="1600"/>
              </a:spcBef>
              <a:spcAft>
                <a:spcPts val="0"/>
              </a:spcAft>
              <a:buSzPts val="1980"/>
              <a:buChar char="○"/>
              <a:defRPr/>
            </a:lvl8pPr>
            <a:lvl9pPr indent="-354329" lvl="8" marL="4114800" rtl="0" algn="l">
              <a:lnSpc>
                <a:spcPct val="120000"/>
              </a:lnSpc>
              <a:spcBef>
                <a:spcPts val="1600"/>
              </a:spcBef>
              <a:spcAft>
                <a:spcPts val="1600"/>
              </a:spcAft>
              <a:buSzPts val="1980"/>
              <a:buChar char="■"/>
              <a:defRPr/>
            </a:lvl9pPr>
          </a:lstStyle>
          <a:p/>
        </p:txBody>
      </p:sp>
      <p:sp>
        <p:nvSpPr>
          <p:cNvPr id="161" name="Google Shape;161;p13"/>
          <p:cNvSpPr txBox="1"/>
          <p:nvPr>
            <p:ph idx="4" type="body"/>
          </p:nvPr>
        </p:nvSpPr>
        <p:spPr>
          <a:xfrm>
            <a:off x="600671" y="2266233"/>
            <a:ext cx="2565000" cy="345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750"/>
              </a:spcBef>
              <a:spcAft>
                <a:spcPts val="0"/>
              </a:spcAft>
              <a:buSzPts val="1485"/>
              <a:buNone/>
              <a:defRPr sz="1350">
                <a:latin typeface="Rockwell"/>
                <a:ea typeface="Rockwell"/>
                <a:cs typeface="Rockwell"/>
                <a:sym typeface="Rockwell"/>
              </a:defRPr>
            </a:lvl1pPr>
            <a:lvl2pPr indent="-354330" lvl="1" marL="914400" rtl="0" algn="l">
              <a:lnSpc>
                <a:spcPct val="120000"/>
              </a:lnSpc>
              <a:spcBef>
                <a:spcPts val="1600"/>
              </a:spcBef>
              <a:spcAft>
                <a:spcPts val="0"/>
              </a:spcAft>
              <a:buSzPts val="1980"/>
              <a:buChar char="○"/>
              <a:defRPr/>
            </a:lvl2pPr>
            <a:lvl3pPr indent="-354330" lvl="2" marL="1371600" rtl="0" algn="l">
              <a:lnSpc>
                <a:spcPct val="120000"/>
              </a:lnSpc>
              <a:spcBef>
                <a:spcPts val="1600"/>
              </a:spcBef>
              <a:spcAft>
                <a:spcPts val="0"/>
              </a:spcAft>
              <a:buSzPts val="1980"/>
              <a:buChar char="■"/>
              <a:defRPr/>
            </a:lvl3pPr>
            <a:lvl4pPr indent="-354330" lvl="3" marL="1828800" rtl="0" algn="l">
              <a:lnSpc>
                <a:spcPct val="120000"/>
              </a:lnSpc>
              <a:spcBef>
                <a:spcPts val="1600"/>
              </a:spcBef>
              <a:spcAft>
                <a:spcPts val="0"/>
              </a:spcAft>
              <a:buSzPts val="1980"/>
              <a:buChar char="●"/>
              <a:defRPr/>
            </a:lvl4pPr>
            <a:lvl5pPr indent="-354329" lvl="4" marL="2286000" rtl="0" algn="l">
              <a:lnSpc>
                <a:spcPct val="120000"/>
              </a:lnSpc>
              <a:spcBef>
                <a:spcPts val="1600"/>
              </a:spcBef>
              <a:spcAft>
                <a:spcPts val="0"/>
              </a:spcAft>
              <a:buSzPts val="1980"/>
              <a:buChar char="○"/>
              <a:defRPr/>
            </a:lvl5pPr>
            <a:lvl6pPr indent="-354329" lvl="5" marL="2743200" rtl="0" algn="l">
              <a:lnSpc>
                <a:spcPct val="120000"/>
              </a:lnSpc>
              <a:spcBef>
                <a:spcPts val="1600"/>
              </a:spcBef>
              <a:spcAft>
                <a:spcPts val="0"/>
              </a:spcAft>
              <a:buSzPts val="1980"/>
              <a:buChar char="■"/>
              <a:defRPr/>
            </a:lvl6pPr>
            <a:lvl7pPr indent="-354329" lvl="6" marL="3200400" rtl="0" algn="l">
              <a:lnSpc>
                <a:spcPct val="120000"/>
              </a:lnSpc>
              <a:spcBef>
                <a:spcPts val="1600"/>
              </a:spcBef>
              <a:spcAft>
                <a:spcPts val="0"/>
              </a:spcAft>
              <a:buSzPts val="1980"/>
              <a:buChar char="●"/>
              <a:defRPr/>
            </a:lvl7pPr>
            <a:lvl8pPr indent="-354329" lvl="7" marL="3657600" rtl="0" algn="l">
              <a:lnSpc>
                <a:spcPct val="120000"/>
              </a:lnSpc>
              <a:spcBef>
                <a:spcPts val="1600"/>
              </a:spcBef>
              <a:spcAft>
                <a:spcPts val="0"/>
              </a:spcAft>
              <a:buSzPts val="1980"/>
              <a:buChar char="○"/>
              <a:defRPr/>
            </a:lvl8pPr>
            <a:lvl9pPr indent="-354329" lvl="8" marL="4114800" rtl="0" algn="l">
              <a:lnSpc>
                <a:spcPct val="120000"/>
              </a:lnSpc>
              <a:spcBef>
                <a:spcPts val="1600"/>
              </a:spcBef>
              <a:spcAft>
                <a:spcPts val="1600"/>
              </a:spcAft>
              <a:buSzPts val="1980"/>
              <a:buChar char="■"/>
              <a:defRPr/>
            </a:lvl9pPr>
          </a:lstStyle>
          <a:p/>
        </p:txBody>
      </p:sp>
      <p:sp>
        <p:nvSpPr>
          <p:cNvPr id="162" name="Google Shape;162;p13"/>
          <p:cNvSpPr txBox="1"/>
          <p:nvPr>
            <p:ph idx="5" type="body"/>
          </p:nvPr>
        </p:nvSpPr>
        <p:spPr>
          <a:xfrm>
            <a:off x="3290369" y="2266233"/>
            <a:ext cx="2565000" cy="345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750"/>
              </a:spcBef>
              <a:spcAft>
                <a:spcPts val="0"/>
              </a:spcAft>
              <a:buSzPts val="1485"/>
              <a:buNone/>
              <a:defRPr sz="1350">
                <a:latin typeface="Rockwell"/>
                <a:ea typeface="Rockwell"/>
                <a:cs typeface="Rockwell"/>
                <a:sym typeface="Rockwell"/>
              </a:defRPr>
            </a:lvl1pPr>
            <a:lvl2pPr indent="-354330" lvl="1" marL="914400" rtl="0" algn="l">
              <a:lnSpc>
                <a:spcPct val="120000"/>
              </a:lnSpc>
              <a:spcBef>
                <a:spcPts val="1600"/>
              </a:spcBef>
              <a:spcAft>
                <a:spcPts val="0"/>
              </a:spcAft>
              <a:buSzPts val="1980"/>
              <a:buChar char="○"/>
              <a:defRPr/>
            </a:lvl2pPr>
            <a:lvl3pPr indent="-354330" lvl="2" marL="1371600" rtl="0" algn="l">
              <a:lnSpc>
                <a:spcPct val="120000"/>
              </a:lnSpc>
              <a:spcBef>
                <a:spcPts val="1600"/>
              </a:spcBef>
              <a:spcAft>
                <a:spcPts val="0"/>
              </a:spcAft>
              <a:buSzPts val="1980"/>
              <a:buChar char="■"/>
              <a:defRPr/>
            </a:lvl3pPr>
            <a:lvl4pPr indent="-354330" lvl="3" marL="1828800" rtl="0" algn="l">
              <a:lnSpc>
                <a:spcPct val="120000"/>
              </a:lnSpc>
              <a:spcBef>
                <a:spcPts val="1600"/>
              </a:spcBef>
              <a:spcAft>
                <a:spcPts val="0"/>
              </a:spcAft>
              <a:buSzPts val="1980"/>
              <a:buChar char="●"/>
              <a:defRPr/>
            </a:lvl4pPr>
            <a:lvl5pPr indent="-354329" lvl="4" marL="2286000" rtl="0" algn="l">
              <a:lnSpc>
                <a:spcPct val="120000"/>
              </a:lnSpc>
              <a:spcBef>
                <a:spcPts val="1600"/>
              </a:spcBef>
              <a:spcAft>
                <a:spcPts val="0"/>
              </a:spcAft>
              <a:buSzPts val="1980"/>
              <a:buChar char="○"/>
              <a:defRPr/>
            </a:lvl5pPr>
            <a:lvl6pPr indent="-354329" lvl="5" marL="2743200" rtl="0" algn="l">
              <a:lnSpc>
                <a:spcPct val="120000"/>
              </a:lnSpc>
              <a:spcBef>
                <a:spcPts val="1600"/>
              </a:spcBef>
              <a:spcAft>
                <a:spcPts val="0"/>
              </a:spcAft>
              <a:buSzPts val="1980"/>
              <a:buChar char="■"/>
              <a:defRPr/>
            </a:lvl6pPr>
            <a:lvl7pPr indent="-354329" lvl="6" marL="3200400" rtl="0" algn="l">
              <a:lnSpc>
                <a:spcPct val="120000"/>
              </a:lnSpc>
              <a:spcBef>
                <a:spcPts val="1600"/>
              </a:spcBef>
              <a:spcAft>
                <a:spcPts val="0"/>
              </a:spcAft>
              <a:buSzPts val="1980"/>
              <a:buChar char="●"/>
              <a:defRPr/>
            </a:lvl7pPr>
            <a:lvl8pPr indent="-354329" lvl="7" marL="3657600" rtl="0" algn="l">
              <a:lnSpc>
                <a:spcPct val="120000"/>
              </a:lnSpc>
              <a:spcBef>
                <a:spcPts val="1600"/>
              </a:spcBef>
              <a:spcAft>
                <a:spcPts val="0"/>
              </a:spcAft>
              <a:buSzPts val="1980"/>
              <a:buChar char="○"/>
              <a:defRPr/>
            </a:lvl8pPr>
            <a:lvl9pPr indent="-354329" lvl="8" marL="4114800" rtl="0" algn="l">
              <a:lnSpc>
                <a:spcPct val="120000"/>
              </a:lnSpc>
              <a:spcBef>
                <a:spcPts val="1600"/>
              </a:spcBef>
              <a:spcAft>
                <a:spcPts val="1600"/>
              </a:spcAft>
              <a:buSzPts val="1980"/>
              <a:buChar char="■"/>
              <a:defRPr/>
            </a:lvl9pPr>
          </a:lstStyle>
          <a:p/>
        </p:txBody>
      </p:sp>
      <p:sp>
        <p:nvSpPr>
          <p:cNvPr id="163" name="Google Shape;163;p13"/>
          <p:cNvSpPr txBox="1"/>
          <p:nvPr>
            <p:ph idx="6" type="body"/>
          </p:nvPr>
        </p:nvSpPr>
        <p:spPr>
          <a:xfrm>
            <a:off x="5980068" y="2266233"/>
            <a:ext cx="2565000" cy="345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750"/>
              </a:spcBef>
              <a:spcAft>
                <a:spcPts val="0"/>
              </a:spcAft>
              <a:buSzPts val="1485"/>
              <a:buNone/>
              <a:defRPr sz="1350">
                <a:latin typeface="Rockwell"/>
                <a:ea typeface="Rockwell"/>
                <a:cs typeface="Rockwell"/>
                <a:sym typeface="Rockwell"/>
              </a:defRPr>
            </a:lvl1pPr>
            <a:lvl2pPr indent="-354330" lvl="1" marL="914400" rtl="0" algn="l">
              <a:lnSpc>
                <a:spcPct val="120000"/>
              </a:lnSpc>
              <a:spcBef>
                <a:spcPts val="1600"/>
              </a:spcBef>
              <a:spcAft>
                <a:spcPts val="0"/>
              </a:spcAft>
              <a:buSzPts val="1980"/>
              <a:buChar char="○"/>
              <a:defRPr/>
            </a:lvl2pPr>
            <a:lvl3pPr indent="-354330" lvl="2" marL="1371600" rtl="0" algn="l">
              <a:lnSpc>
                <a:spcPct val="120000"/>
              </a:lnSpc>
              <a:spcBef>
                <a:spcPts val="1600"/>
              </a:spcBef>
              <a:spcAft>
                <a:spcPts val="0"/>
              </a:spcAft>
              <a:buSzPts val="1980"/>
              <a:buChar char="■"/>
              <a:defRPr/>
            </a:lvl3pPr>
            <a:lvl4pPr indent="-354330" lvl="3" marL="1828800" rtl="0" algn="l">
              <a:lnSpc>
                <a:spcPct val="120000"/>
              </a:lnSpc>
              <a:spcBef>
                <a:spcPts val="1600"/>
              </a:spcBef>
              <a:spcAft>
                <a:spcPts val="0"/>
              </a:spcAft>
              <a:buSzPts val="1980"/>
              <a:buChar char="●"/>
              <a:defRPr/>
            </a:lvl4pPr>
            <a:lvl5pPr indent="-354329" lvl="4" marL="2286000" rtl="0" algn="l">
              <a:lnSpc>
                <a:spcPct val="120000"/>
              </a:lnSpc>
              <a:spcBef>
                <a:spcPts val="1600"/>
              </a:spcBef>
              <a:spcAft>
                <a:spcPts val="0"/>
              </a:spcAft>
              <a:buSzPts val="1980"/>
              <a:buChar char="○"/>
              <a:defRPr/>
            </a:lvl5pPr>
            <a:lvl6pPr indent="-354329" lvl="5" marL="2743200" rtl="0" algn="l">
              <a:lnSpc>
                <a:spcPct val="120000"/>
              </a:lnSpc>
              <a:spcBef>
                <a:spcPts val="1600"/>
              </a:spcBef>
              <a:spcAft>
                <a:spcPts val="0"/>
              </a:spcAft>
              <a:buSzPts val="1980"/>
              <a:buChar char="■"/>
              <a:defRPr/>
            </a:lvl6pPr>
            <a:lvl7pPr indent="-354329" lvl="6" marL="3200400" rtl="0" algn="l">
              <a:lnSpc>
                <a:spcPct val="120000"/>
              </a:lnSpc>
              <a:spcBef>
                <a:spcPts val="1600"/>
              </a:spcBef>
              <a:spcAft>
                <a:spcPts val="0"/>
              </a:spcAft>
              <a:buSzPts val="1980"/>
              <a:buChar char="●"/>
              <a:defRPr/>
            </a:lvl7pPr>
            <a:lvl8pPr indent="-354329" lvl="7" marL="3657600" rtl="0" algn="l">
              <a:lnSpc>
                <a:spcPct val="120000"/>
              </a:lnSpc>
              <a:spcBef>
                <a:spcPts val="1600"/>
              </a:spcBef>
              <a:spcAft>
                <a:spcPts val="0"/>
              </a:spcAft>
              <a:buSzPts val="1980"/>
              <a:buChar char="○"/>
              <a:defRPr/>
            </a:lvl8pPr>
            <a:lvl9pPr indent="-354329" lvl="8" marL="4114800" rtl="0" algn="l">
              <a:lnSpc>
                <a:spcPct val="120000"/>
              </a:lnSpc>
              <a:spcBef>
                <a:spcPts val="1600"/>
              </a:spcBef>
              <a:spcAft>
                <a:spcPts val="1600"/>
              </a:spcAft>
              <a:buSzPts val="1980"/>
              <a:buChar char="■"/>
              <a:defRPr/>
            </a:lvl9pPr>
          </a:lstStyle>
          <a:p/>
        </p:txBody>
      </p:sp>
      <p:cxnSp>
        <p:nvCxnSpPr>
          <p:cNvPr id="164" name="Google Shape;164;p13"/>
          <p:cNvCxnSpPr/>
          <p:nvPr/>
        </p:nvCxnSpPr>
        <p:spPr>
          <a:xfrm>
            <a:off x="3228020" y="2057400"/>
            <a:ext cx="0" cy="2733900"/>
          </a:xfrm>
          <a:prstGeom prst="straightConnector1">
            <a:avLst/>
          </a:prstGeom>
          <a:noFill/>
          <a:ln cap="flat" cmpd="sng" w="9525">
            <a:solidFill>
              <a:srgbClr val="F2F2F2"/>
            </a:solidFill>
            <a:prstDash val="solid"/>
            <a:round/>
            <a:headEnd len="sm" w="sm" type="none"/>
            <a:tailEnd len="sm" w="sm" type="none"/>
          </a:ln>
        </p:spPr>
      </p:cxnSp>
      <p:cxnSp>
        <p:nvCxnSpPr>
          <p:cNvPr id="165" name="Google Shape;165;p13"/>
          <p:cNvCxnSpPr/>
          <p:nvPr/>
        </p:nvCxnSpPr>
        <p:spPr>
          <a:xfrm>
            <a:off x="5917720" y="2057400"/>
            <a:ext cx="0" cy="2733900"/>
          </a:xfrm>
          <a:prstGeom prst="straightConnector1">
            <a:avLst/>
          </a:prstGeom>
          <a:noFill/>
          <a:ln cap="flat" cmpd="sng" w="9525">
            <a:solidFill>
              <a:srgbClr val="F2F2F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QTQQAWCqytE" TargetMode="Externa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youtube.com/watch?v=g8syRhvSZdk" TargetMode="Externa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youtube.com/watch?v=dYsGYWQT690" TargetMode="External"/><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youtube.com/watch?v=PwpriGltf9g" TargetMode="External"/><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jpg"/><Relationship Id="rId4" Type="http://schemas.openxmlformats.org/officeDocument/2006/relationships/hyperlink" Target="http://www.youtube.com/watch?v=wyLjbMBpGDA" TargetMode="External"/><Relationship Id="rId5"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youtube.com/watch?v=bGiPJZ-wRb4" TargetMode="External"/><Relationship Id="rId4" Type="http://schemas.openxmlformats.org/officeDocument/2006/relationships/image" Target="../media/image1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jpg"/><Relationship Id="rId4" Type="http://schemas.openxmlformats.org/officeDocument/2006/relationships/hyperlink" Target="http://www.youtube.com/watch?v=4zRwze8_SGk" TargetMode="External"/><Relationship Id="rId5" Type="http://schemas.openxmlformats.org/officeDocument/2006/relationships/image" Target="../media/image1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jpg"/><Relationship Id="rId4" Type="http://schemas.openxmlformats.org/officeDocument/2006/relationships/hyperlink" Target="http://www.youtube.com/watch?v=mkemox0461U" TargetMode="External"/><Relationship Id="rId5" Type="http://schemas.openxmlformats.org/officeDocument/2006/relationships/image" Target="../media/image2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www.youtube.com/watch?v=5rCSTY917sk" TargetMode="External"/><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www.youtube.com/watch?v=i_-RNjw7Bvo" TargetMode="External"/><Relationship Id="rId4" Type="http://schemas.openxmlformats.org/officeDocument/2006/relationships/image" Target="../media/image2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www.youtube.com/watch?v=53g1RxfbrcA" TargetMode="External"/><Relationship Id="rId4" Type="http://schemas.openxmlformats.org/officeDocument/2006/relationships/image" Target="../media/image2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drive.google.com/file/d/1jVjGKSblt-usm9DtjfO5aBKoT92psZL2/view"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drive.google.com/file/d/1h6eRyN3QjrtSYJV9haP8bUVlmjle8zZT/view"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hyperlink" Target="http://drive.google.com/file/d/1SSyyEUZCwFaWQCvXcfBwL-ARs0Pk9MfG/view"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Jazz (1900 - 1950)</a:t>
            </a:r>
            <a:endParaRPr/>
          </a:p>
        </p:txBody>
      </p:sp>
      <p:sp>
        <p:nvSpPr>
          <p:cNvPr id="171" name="Google Shape;171;p14"/>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Kenny Lim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Improvisation form</a:t>
            </a:r>
            <a:endParaRPr/>
          </a:p>
        </p:txBody>
      </p:sp>
      <p:sp>
        <p:nvSpPr>
          <p:cNvPr id="232" name="Google Shape;232;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Each statement of the basic harmonic pattern or melody is called chorus</a:t>
            </a:r>
            <a:endParaRPr sz="1700"/>
          </a:p>
          <a:p>
            <a:pPr indent="-336550" lvl="0" marL="457200" rtl="0" algn="l">
              <a:spcBef>
                <a:spcPts val="0"/>
              </a:spcBef>
              <a:spcAft>
                <a:spcPts val="0"/>
              </a:spcAft>
              <a:buSzPts val="1700"/>
              <a:buChar char="●"/>
            </a:pPr>
            <a:r>
              <a:rPr lang="en" sz="1700"/>
              <a:t>In a jazz </a:t>
            </a:r>
            <a:r>
              <a:rPr lang="en" sz="1700"/>
              <a:t>performance</a:t>
            </a:r>
            <a:r>
              <a:rPr lang="en" sz="1700"/>
              <a:t> that is based on a 32 bar melody might be outlined as follow:</a:t>
            </a:r>
            <a:endParaRPr sz="1700"/>
          </a:p>
          <a:p>
            <a:pPr indent="-323850" lvl="1" marL="914400" rtl="0" algn="l">
              <a:spcBef>
                <a:spcPts val="0"/>
              </a:spcBef>
              <a:spcAft>
                <a:spcPts val="0"/>
              </a:spcAft>
              <a:buSzPts val="1500"/>
              <a:buChar char="○"/>
            </a:pPr>
            <a:r>
              <a:rPr lang="en" sz="1500"/>
              <a:t>Chorus 1 (32 bars)	Theme</a:t>
            </a:r>
            <a:endParaRPr sz="1500"/>
          </a:p>
          <a:p>
            <a:pPr indent="-323850" lvl="1" marL="914400" rtl="0" algn="l">
              <a:spcBef>
                <a:spcPts val="0"/>
              </a:spcBef>
              <a:spcAft>
                <a:spcPts val="0"/>
              </a:spcAft>
              <a:buSzPts val="1500"/>
              <a:buChar char="○"/>
            </a:pPr>
            <a:r>
              <a:rPr lang="en" sz="1500"/>
              <a:t>Chorus 2 (32 bars)	Variation 1</a:t>
            </a:r>
            <a:endParaRPr sz="1500"/>
          </a:p>
          <a:p>
            <a:pPr indent="-323850" lvl="1" marL="914400" rtl="0" algn="l">
              <a:spcBef>
                <a:spcPts val="0"/>
              </a:spcBef>
              <a:spcAft>
                <a:spcPts val="0"/>
              </a:spcAft>
              <a:buSzPts val="1500"/>
              <a:buChar char="○"/>
            </a:pPr>
            <a:r>
              <a:rPr lang="en" sz="1500"/>
              <a:t>Chorus 3 (32 bars)	Variation 2</a:t>
            </a:r>
            <a:endParaRPr sz="1500"/>
          </a:p>
          <a:p>
            <a:pPr indent="-323850" lvl="1" marL="914400" rtl="0" algn="l">
              <a:spcBef>
                <a:spcPts val="0"/>
              </a:spcBef>
              <a:spcAft>
                <a:spcPts val="0"/>
              </a:spcAft>
              <a:buSzPts val="1500"/>
              <a:buChar char="○"/>
            </a:pPr>
            <a:r>
              <a:rPr lang="en" sz="1500"/>
              <a:t>Chorus 4 (32 bars) 	Variation 3</a:t>
            </a:r>
            <a:endParaRPr sz="1500"/>
          </a:p>
          <a:p>
            <a:pPr indent="-323850" lvl="1" marL="914400" rtl="0" algn="l">
              <a:spcBef>
                <a:spcPts val="0"/>
              </a:spcBef>
              <a:spcAft>
                <a:spcPts val="0"/>
              </a:spcAft>
              <a:buSzPts val="1500"/>
              <a:buChar char="○"/>
            </a:pPr>
            <a:r>
              <a:rPr lang="en" sz="1500"/>
              <a:t>Chorus 4 (32 bars)	Variation 4</a:t>
            </a:r>
            <a:endParaRPr sz="1500"/>
          </a:p>
          <a:p>
            <a:pPr indent="-323850" lvl="1" marL="914400" rtl="0" algn="l">
              <a:spcBef>
                <a:spcPts val="0"/>
              </a:spcBef>
              <a:spcAft>
                <a:spcPts val="0"/>
              </a:spcAft>
              <a:buSzPts val="1500"/>
              <a:buChar char="○"/>
            </a:pPr>
            <a:r>
              <a:rPr lang="en" sz="1500"/>
              <a:t>Chorus 5 (32 bars)	Theme</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Jazz styles</a:t>
            </a:r>
            <a:endParaRPr/>
          </a:p>
        </p:txBody>
      </p:sp>
      <p:sp>
        <p:nvSpPr>
          <p:cNvPr id="238" name="Google Shape;238;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Ragtime</a:t>
            </a:r>
            <a:endParaRPr sz="2000"/>
          </a:p>
          <a:p>
            <a:pPr indent="-355600" lvl="0" marL="457200" rtl="0" algn="l">
              <a:spcBef>
                <a:spcPts val="0"/>
              </a:spcBef>
              <a:spcAft>
                <a:spcPts val="0"/>
              </a:spcAft>
              <a:buSzPts val="2000"/>
              <a:buChar char="●"/>
            </a:pPr>
            <a:r>
              <a:rPr lang="en" sz="2000"/>
              <a:t>Blues</a:t>
            </a:r>
            <a:endParaRPr sz="2000"/>
          </a:p>
          <a:p>
            <a:pPr indent="-355600" lvl="0" marL="457200" rtl="0" algn="l">
              <a:spcBef>
                <a:spcPts val="0"/>
              </a:spcBef>
              <a:spcAft>
                <a:spcPts val="0"/>
              </a:spcAft>
              <a:buSzPts val="2000"/>
              <a:buChar char="●"/>
            </a:pPr>
            <a:r>
              <a:rPr lang="en" sz="2000"/>
              <a:t>New Orleans</a:t>
            </a:r>
            <a:endParaRPr sz="2000"/>
          </a:p>
          <a:p>
            <a:pPr indent="-355600" lvl="0" marL="457200" rtl="0" algn="l">
              <a:spcBef>
                <a:spcPts val="0"/>
              </a:spcBef>
              <a:spcAft>
                <a:spcPts val="0"/>
              </a:spcAft>
              <a:buSzPts val="2000"/>
              <a:buChar char="●"/>
            </a:pPr>
            <a:r>
              <a:rPr lang="en" sz="2000"/>
              <a:t>Swing</a:t>
            </a:r>
            <a:endParaRPr sz="2000"/>
          </a:p>
          <a:p>
            <a:pPr indent="-355600" lvl="0" marL="457200" rtl="0" algn="l">
              <a:spcBef>
                <a:spcPts val="0"/>
              </a:spcBef>
              <a:spcAft>
                <a:spcPts val="0"/>
              </a:spcAft>
              <a:buSzPts val="2000"/>
              <a:buChar char="●"/>
            </a:pPr>
            <a:r>
              <a:rPr lang="en" sz="2000"/>
              <a:t>Bebop</a:t>
            </a:r>
            <a:endParaRPr sz="2000"/>
          </a:p>
        </p:txBody>
      </p:sp>
      <p:pic>
        <p:nvPicPr>
          <p:cNvPr id="239" name="Google Shape;239;p24"/>
          <p:cNvPicPr preferRelativeResize="0"/>
          <p:nvPr/>
        </p:nvPicPr>
        <p:blipFill>
          <a:blip r:embed="rId3">
            <a:alphaModFix/>
          </a:blip>
          <a:stretch>
            <a:fillRect/>
          </a:stretch>
        </p:blipFill>
        <p:spPr>
          <a:xfrm>
            <a:off x="3587423" y="407400"/>
            <a:ext cx="5556574" cy="43287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Ragtime</a:t>
            </a:r>
            <a:endParaRPr/>
          </a:p>
        </p:txBody>
      </p:sp>
      <p:sp>
        <p:nvSpPr>
          <p:cNvPr id="245" name="Google Shape;245;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lnSpc>
                <a:spcPct val="120000"/>
              </a:lnSpc>
              <a:spcBef>
                <a:spcPts val="800"/>
              </a:spcBef>
              <a:spcAft>
                <a:spcPts val="0"/>
              </a:spcAft>
              <a:buClr>
                <a:srgbClr val="FFFFFF"/>
              </a:buClr>
              <a:buSzPts val="1700"/>
              <a:buFont typeface="Arial"/>
              <a:buChar char="●"/>
            </a:pPr>
            <a:r>
              <a:rPr lang="en" sz="1700">
                <a:solidFill>
                  <a:srgbClr val="FFFFFF"/>
                </a:solidFill>
                <a:latin typeface="Arial"/>
                <a:ea typeface="Arial"/>
                <a:cs typeface="Arial"/>
                <a:sym typeface="Arial"/>
              </a:rPr>
              <a:t>A style of composed piano music that flourished from the 1890s to about 1915</a:t>
            </a:r>
            <a:endParaRPr sz="1700">
              <a:solidFill>
                <a:srgbClr val="FFFFFF"/>
              </a:solidFill>
              <a:latin typeface="Arial"/>
              <a:ea typeface="Arial"/>
              <a:cs typeface="Arial"/>
              <a:sym typeface="Arial"/>
            </a:endParaRPr>
          </a:p>
          <a:p>
            <a:pPr indent="-336550" lvl="0" marL="457200" rtl="0" algn="l">
              <a:lnSpc>
                <a:spcPct val="120000"/>
              </a:lnSpc>
              <a:spcBef>
                <a:spcPts val="0"/>
              </a:spcBef>
              <a:spcAft>
                <a:spcPts val="0"/>
              </a:spcAft>
              <a:buClr>
                <a:srgbClr val="FFFFFF"/>
              </a:buClr>
              <a:buSzPts val="1700"/>
              <a:buFont typeface="Arial"/>
              <a:buChar char="●"/>
            </a:pPr>
            <a:r>
              <a:rPr lang="en" sz="1700">
                <a:solidFill>
                  <a:srgbClr val="FFFFFF"/>
                </a:solidFill>
                <a:latin typeface="Arial"/>
                <a:ea typeface="Arial"/>
                <a:cs typeface="Arial"/>
                <a:sym typeface="Arial"/>
              </a:rPr>
              <a:t>Developed primarily by African American pianists who traveled in the Midwest and south playing in saloons and dance halls</a:t>
            </a:r>
            <a:endParaRPr sz="1700">
              <a:solidFill>
                <a:srgbClr val="FFFFFF"/>
              </a:solidFill>
              <a:latin typeface="Arial"/>
              <a:ea typeface="Arial"/>
              <a:cs typeface="Arial"/>
              <a:sym typeface="Arial"/>
            </a:endParaRPr>
          </a:p>
          <a:p>
            <a:pPr indent="-336550" lvl="0" marL="457200" rtl="0" algn="l">
              <a:lnSpc>
                <a:spcPct val="120000"/>
              </a:lnSpc>
              <a:spcBef>
                <a:spcPts val="0"/>
              </a:spcBef>
              <a:spcAft>
                <a:spcPts val="0"/>
              </a:spcAft>
              <a:buClr>
                <a:srgbClr val="FFFFFF"/>
              </a:buClr>
              <a:buSzPts val="1700"/>
              <a:buFont typeface="Arial"/>
              <a:buChar char="●"/>
            </a:pPr>
            <a:r>
              <a:rPr lang="en" sz="1700">
                <a:solidFill>
                  <a:srgbClr val="FFFFFF"/>
                </a:solidFill>
                <a:latin typeface="Arial"/>
                <a:ea typeface="Arial"/>
                <a:cs typeface="Arial"/>
                <a:sym typeface="Arial"/>
              </a:rPr>
              <a:t>It is generally in duple meter</a:t>
            </a:r>
            <a:endParaRPr sz="1700">
              <a:solidFill>
                <a:srgbClr val="FFFFFF"/>
              </a:solidFill>
              <a:latin typeface="Arial"/>
              <a:ea typeface="Arial"/>
              <a:cs typeface="Arial"/>
              <a:sym typeface="Arial"/>
            </a:endParaRPr>
          </a:p>
          <a:p>
            <a:pPr indent="-336550" lvl="0" marL="457200" rtl="0" algn="l">
              <a:lnSpc>
                <a:spcPct val="120000"/>
              </a:lnSpc>
              <a:spcBef>
                <a:spcPts val="0"/>
              </a:spcBef>
              <a:spcAft>
                <a:spcPts val="0"/>
              </a:spcAft>
              <a:buClr>
                <a:srgbClr val="FFFFFF"/>
              </a:buClr>
              <a:buSzPts val="1700"/>
              <a:buFont typeface="Arial"/>
              <a:buChar char="●"/>
            </a:pPr>
            <a:r>
              <a:rPr lang="en" sz="1700">
                <a:solidFill>
                  <a:srgbClr val="FFFFFF"/>
                </a:solidFill>
                <a:latin typeface="Arial"/>
                <a:ea typeface="Arial"/>
                <a:cs typeface="Arial"/>
                <a:sym typeface="Arial"/>
              </a:rPr>
              <a:t>Performed in a moderate march tempo</a:t>
            </a:r>
            <a:endParaRPr sz="1700">
              <a:solidFill>
                <a:srgbClr val="FFFFFF"/>
              </a:solidFill>
              <a:latin typeface="Arial"/>
              <a:ea typeface="Arial"/>
              <a:cs typeface="Arial"/>
              <a:sym typeface="Arial"/>
            </a:endParaRPr>
          </a:p>
          <a:p>
            <a:pPr indent="-336550" lvl="0" marL="457200" rtl="0" algn="l">
              <a:lnSpc>
                <a:spcPct val="120000"/>
              </a:lnSpc>
              <a:spcBef>
                <a:spcPts val="0"/>
              </a:spcBef>
              <a:spcAft>
                <a:spcPts val="0"/>
              </a:spcAft>
              <a:buClr>
                <a:srgbClr val="FFFFFF"/>
              </a:buClr>
              <a:buSzPts val="1700"/>
              <a:buFont typeface="Arial"/>
              <a:buChar char="●"/>
            </a:pPr>
            <a:r>
              <a:rPr lang="en" sz="1700">
                <a:solidFill>
                  <a:srgbClr val="FFFFFF"/>
                </a:solidFill>
                <a:latin typeface="Arial"/>
                <a:ea typeface="Arial"/>
                <a:cs typeface="Arial"/>
                <a:sym typeface="Arial"/>
              </a:rPr>
              <a:t>Right hand plays a highly syncopated melody, while the left hand steadily maintains the beat with an “oom-pah” accompaniment</a:t>
            </a:r>
            <a:endParaRPr sz="1700">
              <a:solidFill>
                <a:srgbClr val="FFFFFF"/>
              </a:solidFill>
              <a:latin typeface="Arial"/>
              <a:ea typeface="Arial"/>
              <a:cs typeface="Arial"/>
              <a:sym typeface="Arial"/>
            </a:endParaRPr>
          </a:p>
          <a:p>
            <a:pPr indent="-336550" lvl="0" marL="457200" rtl="0" algn="l">
              <a:lnSpc>
                <a:spcPct val="120000"/>
              </a:lnSpc>
              <a:spcBef>
                <a:spcPts val="0"/>
              </a:spcBef>
              <a:spcAft>
                <a:spcPts val="0"/>
              </a:spcAft>
              <a:buClr>
                <a:srgbClr val="FFFFFF"/>
              </a:buClr>
              <a:buSzPts val="1700"/>
              <a:buFont typeface="Arial"/>
              <a:buChar char="●"/>
            </a:pPr>
            <a:r>
              <a:rPr lang="en" sz="1700">
                <a:solidFill>
                  <a:srgbClr val="FFFFFF"/>
                </a:solidFill>
                <a:latin typeface="Arial"/>
                <a:ea typeface="Arial"/>
                <a:cs typeface="Arial"/>
                <a:sym typeface="Arial"/>
              </a:rPr>
              <a:t>Normally contains several melodies that are similar in character</a:t>
            </a:r>
            <a:endParaRPr sz="1700">
              <a:solidFill>
                <a:srgbClr val="FFFFFF"/>
              </a:solidFill>
              <a:latin typeface="Arial"/>
              <a:ea typeface="Arial"/>
              <a:cs typeface="Arial"/>
              <a:sym typeface="Arial"/>
            </a:endParaRPr>
          </a:p>
          <a:p>
            <a:pPr indent="-336550" lvl="0" marL="457200" rtl="0" algn="l">
              <a:lnSpc>
                <a:spcPct val="120000"/>
              </a:lnSpc>
              <a:spcBef>
                <a:spcPts val="0"/>
              </a:spcBef>
              <a:spcAft>
                <a:spcPts val="0"/>
              </a:spcAft>
              <a:buClr>
                <a:srgbClr val="FFFFFF"/>
              </a:buClr>
              <a:buSzPts val="1700"/>
              <a:buFont typeface="Arial"/>
              <a:buChar char="●"/>
            </a:pPr>
            <a:r>
              <a:rPr lang="en" sz="1700">
                <a:solidFill>
                  <a:srgbClr val="FFFFFF"/>
                </a:solidFill>
                <a:latin typeface="Arial"/>
                <a:ea typeface="Arial"/>
                <a:cs typeface="Arial"/>
                <a:sym typeface="Arial"/>
              </a:rPr>
              <a:t>Forms: </a:t>
            </a:r>
            <a:r>
              <a:rPr b="1" lang="en" sz="1700">
                <a:solidFill>
                  <a:srgbClr val="FFFFFF"/>
                </a:solidFill>
                <a:latin typeface="Arial"/>
                <a:ea typeface="Arial"/>
                <a:cs typeface="Arial"/>
                <a:sym typeface="Arial"/>
              </a:rPr>
              <a:t>AA BB A CC DD </a:t>
            </a:r>
            <a:r>
              <a:rPr lang="en" sz="1700">
                <a:solidFill>
                  <a:srgbClr val="FFFFFF"/>
                </a:solidFill>
                <a:latin typeface="Arial"/>
                <a:ea typeface="Arial"/>
                <a:cs typeface="Arial"/>
                <a:sym typeface="Arial"/>
              </a:rPr>
              <a:t>or Introduction – </a:t>
            </a:r>
            <a:r>
              <a:rPr b="1" lang="en" sz="1700">
                <a:solidFill>
                  <a:srgbClr val="FFFFFF"/>
                </a:solidFill>
                <a:latin typeface="Arial"/>
                <a:ea typeface="Arial"/>
                <a:cs typeface="Arial"/>
                <a:sym typeface="Arial"/>
              </a:rPr>
              <a:t>AA BB CC DD EE</a:t>
            </a:r>
            <a:endParaRPr b="1" sz="1700">
              <a:solidFill>
                <a:srgbClr val="FFFFFF"/>
              </a:solidFill>
              <a:latin typeface="Arial"/>
              <a:ea typeface="Arial"/>
              <a:cs typeface="Arial"/>
              <a:sym typeface="Arial"/>
            </a:endParaRPr>
          </a:p>
          <a:p>
            <a:pPr indent="0" lvl="0" marL="0" rtl="0" algn="l">
              <a:spcBef>
                <a:spcPts val="0"/>
              </a:spcBef>
              <a:spcAft>
                <a:spcPts val="1600"/>
              </a:spcAft>
              <a:buNone/>
            </a:pPr>
            <a:r>
              <a:t/>
            </a:r>
            <a:endParaRPr sz="12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Hey there! &#10;&#10;After a while I'm back with a short music theory related video explaining what is ragtime, an amazing musical style today somehow forgotten (or at least not very popular). Hopefully I made it clear and understandable also for those of you who are not musicians or pianists...enjoy! :)&#10;&#10;Davide&#10;&#10;▶ SUBSCRIBE: if you like what you see, subscribe! → http://bit.ly/subDaveWave&#10;&#10;▶ FOLLOW ME ON INSTAGRAM: → http://bit.ly/DaveWave_Instagram&#10;&#10;------------------------------------------------------------------------------------------------&#10;&#10;▶ LISTEN TO MY MUSIC: listen to other Electro Swing remixes with this playlist → http://bit.ly/BestElectroSwingPlaylist&#10;&#10;▶ LEARN ABOUT MUSIC: learn more about music with the “What’s..? In 2 minutes” playlist → http://bit.ly/LearnAboutMusic&#10;&#10;▶ FEEL FREE TO SUPPORT ME: please support me on Patreon to help me create more and better things: https://www.patreon.com/DaveWave&#10;&#10;#musictheory&#10;&#10;-~-~~-~~~-~~-~-&#10;Please feel free to watch my latest video: &quot;[Electro Swing Remix] Pink Elephants On Parade (Dumbo)&quot; &#10;https://www.youtube.com/watch?v=5votkDOEUeg&#10;-~-~~-~~~-~~-~-" id="252" name="Google Shape;252;p26" title="What is Ragtime? Ragtime Explained in 2 minutes (Music Theory)">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Scott Joplin (1868 - 1917)</a:t>
            </a:r>
            <a:endParaRPr/>
          </a:p>
        </p:txBody>
      </p:sp>
      <p:sp>
        <p:nvSpPr>
          <p:cNvPr id="258" name="Google Shape;258;p27"/>
          <p:cNvSpPr txBox="1"/>
          <p:nvPr>
            <p:ph idx="1" type="body"/>
          </p:nvPr>
        </p:nvSpPr>
        <p:spPr>
          <a:xfrm>
            <a:off x="1052550" y="1567550"/>
            <a:ext cx="7038900" cy="2911200"/>
          </a:xfrm>
          <a:prstGeom prst="rect">
            <a:avLst/>
          </a:prstGeom>
        </p:spPr>
        <p:txBody>
          <a:bodyPr anchorCtr="0" anchor="t" bIns="91425" lIns="91425" spcFirstLastPara="1" rIns="91425" wrap="square" tIns="91425">
            <a:noAutofit/>
          </a:bodyPr>
          <a:lstStyle/>
          <a:p>
            <a:pPr indent="-368300" lvl="0" marL="457200" rtl="0" algn="l">
              <a:lnSpc>
                <a:spcPct val="120000"/>
              </a:lnSpc>
              <a:spcBef>
                <a:spcPts val="800"/>
              </a:spcBef>
              <a:spcAft>
                <a:spcPts val="0"/>
              </a:spcAft>
              <a:buClr>
                <a:srgbClr val="FFFFFF"/>
              </a:buClr>
              <a:buSzPts val="2200"/>
              <a:buFont typeface="Arial"/>
              <a:buChar char="●"/>
            </a:pPr>
            <a:r>
              <a:rPr lang="en" sz="2200">
                <a:solidFill>
                  <a:srgbClr val="FFFFFF"/>
                </a:solidFill>
                <a:latin typeface="Arial"/>
                <a:ea typeface="Arial"/>
                <a:cs typeface="Arial"/>
                <a:sym typeface="Arial"/>
              </a:rPr>
              <a:t>King of ragtime</a:t>
            </a:r>
            <a:endParaRPr sz="2200">
              <a:solidFill>
                <a:srgbClr val="FFFFFF"/>
              </a:solidFill>
              <a:latin typeface="Arial"/>
              <a:ea typeface="Arial"/>
              <a:cs typeface="Arial"/>
              <a:sym typeface="Arial"/>
            </a:endParaRPr>
          </a:p>
          <a:p>
            <a:pPr indent="-368300" lvl="0" marL="457200" rtl="0" algn="l">
              <a:lnSpc>
                <a:spcPct val="120000"/>
              </a:lnSpc>
              <a:spcBef>
                <a:spcPts val="0"/>
              </a:spcBef>
              <a:spcAft>
                <a:spcPts val="0"/>
              </a:spcAft>
              <a:buClr>
                <a:srgbClr val="FFFFFF"/>
              </a:buClr>
              <a:buSzPts val="2200"/>
              <a:buFont typeface="Arial"/>
              <a:buChar char="●"/>
            </a:pPr>
            <a:r>
              <a:rPr lang="en" sz="2200">
                <a:solidFill>
                  <a:srgbClr val="FFFFFF"/>
                </a:solidFill>
                <a:latin typeface="Arial"/>
                <a:ea typeface="Arial"/>
                <a:cs typeface="Arial"/>
                <a:sym typeface="Arial"/>
              </a:rPr>
              <a:t>Trained in “classical” music and wrote </a:t>
            </a:r>
            <a:br>
              <a:rPr lang="en" sz="2200">
                <a:solidFill>
                  <a:srgbClr val="FFFFFF"/>
                </a:solidFill>
                <a:latin typeface="Arial"/>
                <a:ea typeface="Arial"/>
                <a:cs typeface="Arial"/>
                <a:sym typeface="Arial"/>
              </a:rPr>
            </a:br>
            <a:r>
              <a:rPr lang="en" sz="2200">
                <a:solidFill>
                  <a:srgbClr val="FFFFFF"/>
                </a:solidFill>
                <a:latin typeface="Arial"/>
                <a:ea typeface="Arial"/>
                <a:cs typeface="Arial"/>
                <a:sym typeface="Arial"/>
              </a:rPr>
              <a:t>a ballet and two operas, as well as </a:t>
            </a:r>
            <a:br>
              <a:rPr lang="en" sz="2200">
                <a:solidFill>
                  <a:srgbClr val="FFFFFF"/>
                </a:solidFill>
                <a:latin typeface="Arial"/>
                <a:ea typeface="Arial"/>
                <a:cs typeface="Arial"/>
                <a:sym typeface="Arial"/>
              </a:rPr>
            </a:br>
            <a:r>
              <a:rPr lang="en" sz="2200">
                <a:solidFill>
                  <a:srgbClr val="FFFFFF"/>
                </a:solidFill>
                <a:latin typeface="Arial"/>
                <a:ea typeface="Arial"/>
                <a:cs typeface="Arial"/>
                <a:sym typeface="Arial"/>
              </a:rPr>
              <a:t>many piano </a:t>
            </a:r>
            <a:r>
              <a:rPr i="1" lang="en" sz="2200">
                <a:solidFill>
                  <a:srgbClr val="FFFFFF"/>
                </a:solidFill>
                <a:latin typeface="Arial"/>
                <a:ea typeface="Arial"/>
                <a:cs typeface="Arial"/>
                <a:sym typeface="Arial"/>
              </a:rPr>
              <a:t>rags </a:t>
            </a:r>
            <a:r>
              <a:rPr lang="en" sz="2200">
                <a:solidFill>
                  <a:srgbClr val="FFFFFF"/>
                </a:solidFill>
                <a:latin typeface="Arial"/>
                <a:ea typeface="Arial"/>
                <a:cs typeface="Arial"/>
                <a:sym typeface="Arial"/>
              </a:rPr>
              <a:t>(term used for ragtime)</a:t>
            </a:r>
            <a:endParaRPr sz="2200">
              <a:solidFill>
                <a:srgbClr val="FFFFFF"/>
              </a:solidFill>
              <a:latin typeface="Arial"/>
              <a:ea typeface="Arial"/>
              <a:cs typeface="Arial"/>
              <a:sym typeface="Arial"/>
            </a:endParaRPr>
          </a:p>
          <a:p>
            <a:pPr indent="-368300" lvl="0" marL="457200" rtl="0" algn="l">
              <a:lnSpc>
                <a:spcPct val="120000"/>
              </a:lnSpc>
              <a:spcBef>
                <a:spcPts val="0"/>
              </a:spcBef>
              <a:spcAft>
                <a:spcPts val="0"/>
              </a:spcAft>
              <a:buClr>
                <a:srgbClr val="FFFFFF"/>
              </a:buClr>
              <a:buSzPts val="2200"/>
              <a:buFont typeface="Arial"/>
              <a:buChar char="●"/>
            </a:pPr>
            <a:r>
              <a:rPr i="1" lang="en" sz="2200">
                <a:solidFill>
                  <a:srgbClr val="FFFFFF"/>
                </a:solidFill>
                <a:latin typeface="Arial"/>
                <a:ea typeface="Arial"/>
                <a:cs typeface="Arial"/>
                <a:sym typeface="Arial"/>
              </a:rPr>
              <a:t>Maple leaf Rag &amp; The Entertainer</a:t>
            </a:r>
            <a:endParaRPr i="1" sz="2200">
              <a:solidFill>
                <a:srgbClr val="FFFFFF"/>
              </a:solidFill>
              <a:latin typeface="Arial"/>
              <a:ea typeface="Arial"/>
              <a:cs typeface="Arial"/>
              <a:sym typeface="Arial"/>
            </a:endParaRPr>
          </a:p>
          <a:p>
            <a:pPr indent="0" lvl="0" marL="0" rtl="0" algn="l">
              <a:spcBef>
                <a:spcPts val="0"/>
              </a:spcBef>
              <a:spcAft>
                <a:spcPts val="1600"/>
              </a:spcAft>
              <a:buNone/>
            </a:pPr>
            <a:r>
              <a:t/>
            </a:r>
            <a:endParaRPr sz="700">
              <a:solidFill>
                <a:srgbClr val="FFFFFF"/>
              </a:solidFill>
            </a:endParaRPr>
          </a:p>
        </p:txBody>
      </p:sp>
      <p:pic>
        <p:nvPicPr>
          <p:cNvPr id="259" name="Google Shape;259;p27"/>
          <p:cNvPicPr preferRelativeResize="0"/>
          <p:nvPr/>
        </p:nvPicPr>
        <p:blipFill>
          <a:blip r:embed="rId3">
            <a:alphaModFix/>
          </a:blip>
          <a:stretch>
            <a:fillRect/>
          </a:stretch>
        </p:blipFill>
        <p:spPr>
          <a:xfrm>
            <a:off x="6867513" y="393750"/>
            <a:ext cx="2276475" cy="2952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The Entertainer, by Scott Joplin played on an old piano.  Honky-tonk has the sound closest to the pianos of the time, and probably that was how ragtime sounded in its time. This piano is inaccurate and probably Scott Joplin was alive when this piano was made.&#10;Be a Member! https://bit.ly/2Nlupas" id="266" name="Google Shape;266;p28" title="The Entertainer on a 1915´s Piano">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Blues</a:t>
            </a:r>
            <a:endParaRPr/>
          </a:p>
        </p:txBody>
      </p:sp>
      <p:sp>
        <p:nvSpPr>
          <p:cNvPr id="272" name="Google Shape;272;p29"/>
          <p:cNvSpPr txBox="1"/>
          <p:nvPr>
            <p:ph idx="1" type="body"/>
          </p:nvPr>
        </p:nvSpPr>
        <p:spPr>
          <a:xfrm>
            <a:off x="1297500" y="1431750"/>
            <a:ext cx="7038900" cy="2911200"/>
          </a:xfrm>
          <a:prstGeom prst="rect">
            <a:avLst/>
          </a:prstGeom>
        </p:spPr>
        <p:txBody>
          <a:bodyPr anchorCtr="0" anchor="t" bIns="91425" lIns="91425" spcFirstLastPara="1" rIns="91425" wrap="square" tIns="91425">
            <a:noAutofit/>
          </a:bodyPr>
          <a:lstStyle/>
          <a:p>
            <a:pPr indent="-342900" lvl="0" marL="457200" rtl="0" algn="l">
              <a:lnSpc>
                <a:spcPct val="120000"/>
              </a:lnSpc>
              <a:spcBef>
                <a:spcPts val="800"/>
              </a:spcBef>
              <a:spcAft>
                <a:spcPts val="0"/>
              </a:spcAft>
              <a:buClr>
                <a:srgbClr val="FFFFFF"/>
              </a:buClr>
              <a:buSzPts val="1800"/>
              <a:buFont typeface="Arial"/>
              <a:buChar char="●"/>
            </a:pPr>
            <a:r>
              <a:rPr lang="en" sz="1800">
                <a:solidFill>
                  <a:srgbClr val="FFFFFF"/>
                </a:solidFill>
                <a:latin typeface="Arial"/>
                <a:ea typeface="Arial"/>
                <a:cs typeface="Arial"/>
                <a:sym typeface="Arial"/>
              </a:rPr>
              <a:t>The most important foundation of jazz</a:t>
            </a:r>
            <a:endParaRPr sz="1800">
              <a:solidFill>
                <a:srgbClr val="FFFFFF"/>
              </a:solidFill>
              <a:latin typeface="Arial"/>
              <a:ea typeface="Arial"/>
              <a:cs typeface="Arial"/>
              <a:sym typeface="Arial"/>
            </a:endParaRPr>
          </a:p>
          <a:p>
            <a:pPr indent="-342900" lvl="0" marL="457200" rtl="0" algn="l">
              <a:lnSpc>
                <a:spcPct val="120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Grew out of African American folk music, such as work songs, spirituals, and the field hollers of slaves.</a:t>
            </a:r>
            <a:endParaRPr sz="1800">
              <a:solidFill>
                <a:srgbClr val="FFFFFF"/>
              </a:solidFill>
              <a:latin typeface="Arial"/>
              <a:ea typeface="Arial"/>
              <a:cs typeface="Arial"/>
              <a:sym typeface="Arial"/>
            </a:endParaRPr>
          </a:p>
          <a:p>
            <a:pPr indent="-342900" lvl="0" marL="457200" rtl="0" algn="l">
              <a:lnSpc>
                <a:spcPct val="120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Vocal blues is intensely personal, often containing sexual references and dealing with the pain of betrayal, desertion, and unrequited love</a:t>
            </a:r>
            <a:endParaRPr sz="1800">
              <a:solidFill>
                <a:srgbClr val="FFFFFF"/>
              </a:solidFill>
              <a:latin typeface="Arial"/>
              <a:ea typeface="Arial"/>
              <a:cs typeface="Arial"/>
              <a:sym typeface="Arial"/>
            </a:endParaRPr>
          </a:p>
          <a:p>
            <a:pPr indent="-342900" lvl="0" marL="457200" rtl="0" algn="l">
              <a:lnSpc>
                <a:spcPct val="120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Music is almost in quadruple meter</a:t>
            </a:r>
            <a:endParaRPr sz="1800">
              <a:solidFill>
                <a:srgbClr val="FFFFFF"/>
              </a:solidFill>
              <a:latin typeface="Arial"/>
              <a:ea typeface="Arial"/>
              <a:cs typeface="Arial"/>
              <a:sym typeface="Arial"/>
            </a:endParaRPr>
          </a:p>
          <a:p>
            <a:pPr indent="-342900" lvl="0" marL="457200" rtl="0" algn="l">
              <a:lnSpc>
                <a:spcPct val="120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Poetic lyric</a:t>
            </a:r>
            <a:endParaRPr sz="1800">
              <a:solidFill>
                <a:srgbClr val="FFFFFF"/>
              </a:solidFill>
              <a:latin typeface="Arial"/>
              <a:ea typeface="Arial"/>
              <a:cs typeface="Arial"/>
              <a:sym typeface="Arial"/>
            </a:endParaRPr>
          </a:p>
          <a:p>
            <a:pPr indent="-342900" lvl="0" marL="457200" rtl="0" algn="l">
              <a:lnSpc>
                <a:spcPct val="120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Normally have lyrics such as ‘baby’ or ‘honey, etc.</a:t>
            </a:r>
            <a:endParaRPr sz="1800">
              <a:solidFill>
                <a:srgbClr val="FFFFFF"/>
              </a:solidFill>
              <a:latin typeface="Arial"/>
              <a:ea typeface="Arial"/>
              <a:cs typeface="Arial"/>
              <a:sym typeface="Arial"/>
            </a:endParaRPr>
          </a:p>
          <a:p>
            <a:pPr indent="0" lvl="0" marL="0" rtl="0" algn="l">
              <a:spcBef>
                <a:spcPts val="0"/>
              </a:spcBef>
              <a:spcAft>
                <a:spcPts val="1600"/>
              </a:spcAft>
              <a:buNone/>
            </a:pPr>
            <a:r>
              <a:t/>
            </a:r>
            <a:endParaRPr sz="11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Bessie Smith (1894 - 1937)</a:t>
            </a:r>
            <a:endParaRPr/>
          </a:p>
        </p:txBody>
      </p:sp>
      <p:sp>
        <p:nvSpPr>
          <p:cNvPr id="278" name="Google Shape;278;p30"/>
          <p:cNvSpPr txBox="1"/>
          <p:nvPr>
            <p:ph idx="1" type="body"/>
          </p:nvPr>
        </p:nvSpPr>
        <p:spPr>
          <a:xfrm>
            <a:off x="2721450" y="4040100"/>
            <a:ext cx="4191000" cy="52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2000"/>
              <a:t>Known as the “Empress of the blues”</a:t>
            </a:r>
            <a:endParaRPr i="1" sz="2000"/>
          </a:p>
        </p:txBody>
      </p:sp>
      <p:pic>
        <p:nvPicPr>
          <p:cNvPr id="279" name="Google Shape;279;p30"/>
          <p:cNvPicPr preferRelativeResize="0"/>
          <p:nvPr/>
        </p:nvPicPr>
        <p:blipFill>
          <a:blip r:embed="rId3">
            <a:alphaModFix/>
          </a:blip>
          <a:stretch>
            <a:fillRect/>
          </a:stretch>
        </p:blipFill>
        <p:spPr>
          <a:xfrm>
            <a:off x="2721450" y="1395400"/>
            <a:ext cx="4191000" cy="2352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Lost Your Head Blues" id="286" name="Google Shape;286;p31" title="Bessie Smith-Lost Your Head Blues">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Orleans Style</a:t>
            </a:r>
            <a:endParaRPr/>
          </a:p>
        </p:txBody>
      </p:sp>
      <p:sp>
        <p:nvSpPr>
          <p:cNvPr id="292" name="Google Shape;292;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114300" lvl="0" marL="171450" rtl="0" algn="l">
              <a:lnSpc>
                <a:spcPct val="120000"/>
              </a:lnSpc>
              <a:spcBef>
                <a:spcPts val="0"/>
              </a:spcBef>
              <a:spcAft>
                <a:spcPts val="0"/>
              </a:spcAft>
              <a:buSzPts val="1800"/>
              <a:buChar char="●"/>
            </a:pPr>
            <a:r>
              <a:rPr lang="en" sz="1800"/>
              <a:t>Based on march/ church melodies, ragtime piece, popular songs/ </a:t>
            </a:r>
            <a:r>
              <a:rPr b="1" lang="en" sz="1800"/>
              <a:t>12-bar blues</a:t>
            </a:r>
            <a:endParaRPr sz="1800"/>
          </a:p>
          <a:p>
            <a:pPr indent="-114300" lvl="0" marL="171450" rtl="0" algn="l">
              <a:lnSpc>
                <a:spcPct val="120000"/>
              </a:lnSpc>
              <a:spcBef>
                <a:spcPts val="750"/>
              </a:spcBef>
              <a:spcAft>
                <a:spcPts val="0"/>
              </a:spcAft>
              <a:buSzPts val="1800"/>
              <a:buChar char="●"/>
            </a:pPr>
            <a:r>
              <a:rPr lang="en" sz="1800"/>
              <a:t>Use </a:t>
            </a:r>
            <a:r>
              <a:rPr b="1" lang="en" sz="1800"/>
              <a:t>scat singing </a:t>
            </a:r>
            <a:r>
              <a:rPr lang="en" sz="1800"/>
              <a:t>= singing with lyrics without meaning</a:t>
            </a:r>
            <a:endParaRPr sz="1800"/>
          </a:p>
          <a:p>
            <a:pPr indent="-114300" lvl="0" marL="171450" rtl="0" algn="l">
              <a:lnSpc>
                <a:spcPct val="120000"/>
              </a:lnSpc>
              <a:spcBef>
                <a:spcPts val="750"/>
              </a:spcBef>
              <a:spcAft>
                <a:spcPts val="0"/>
              </a:spcAft>
              <a:buSzPts val="1800"/>
              <a:buChar char="●"/>
            </a:pPr>
            <a:r>
              <a:rPr lang="en" sz="1800"/>
              <a:t>Jazz in </a:t>
            </a:r>
            <a:r>
              <a:rPr b="1" i="1" lang="en" sz="1800"/>
              <a:t>New Orleans style </a:t>
            </a:r>
            <a:r>
              <a:rPr lang="en" sz="1800"/>
              <a:t>(or </a:t>
            </a:r>
            <a:r>
              <a:rPr b="1" i="1" lang="en" sz="1800"/>
              <a:t>Dixieland</a:t>
            </a:r>
            <a:r>
              <a:rPr lang="en" sz="1800"/>
              <a:t>) was typically played by a small group of five to eight performers.</a:t>
            </a:r>
            <a:endParaRPr sz="1800"/>
          </a:p>
          <a:p>
            <a:pPr indent="0" lvl="0" marL="0" rtl="0" algn="l">
              <a:spcBef>
                <a:spcPts val="1600"/>
              </a:spcBef>
              <a:spcAft>
                <a:spcPts val="16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Jazz</a:t>
            </a:r>
            <a:endParaRPr/>
          </a:p>
        </p:txBody>
      </p:sp>
      <p:sp>
        <p:nvSpPr>
          <p:cNvPr id="177" name="Google Shape;17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FFFFFF"/>
                </a:solidFill>
                <a:latin typeface="Arial"/>
                <a:ea typeface="Arial"/>
                <a:cs typeface="Arial"/>
                <a:sym typeface="Arial"/>
              </a:rPr>
              <a:t>•About the time Schoenberg and Stravinsky were changing the language of music in Europe, a new musical style called jazz was being developed in the United States</a:t>
            </a:r>
            <a:endParaRPr sz="1900">
              <a:solidFill>
                <a:srgbClr val="FFFFFF"/>
              </a:solidFill>
              <a:latin typeface="Arial"/>
              <a:ea typeface="Arial"/>
              <a:cs typeface="Arial"/>
              <a:sym typeface="Arial"/>
            </a:endParaRPr>
          </a:p>
          <a:p>
            <a:pPr indent="0" lvl="0" marL="0" rtl="0" algn="l">
              <a:spcBef>
                <a:spcPts val="0"/>
              </a:spcBef>
              <a:spcAft>
                <a:spcPts val="0"/>
              </a:spcAft>
              <a:buNone/>
            </a:pPr>
            <a:r>
              <a:rPr lang="en" sz="1900">
                <a:solidFill>
                  <a:srgbClr val="FFFFFF"/>
                </a:solidFill>
                <a:latin typeface="Arial"/>
                <a:ea typeface="Arial"/>
                <a:cs typeface="Arial"/>
                <a:sym typeface="Arial"/>
              </a:rPr>
              <a:t>•Originated from New Orleans</a:t>
            </a:r>
            <a:endParaRPr sz="1900">
              <a:solidFill>
                <a:srgbClr val="FFFFFF"/>
              </a:solidFill>
              <a:latin typeface="Arial"/>
              <a:ea typeface="Arial"/>
              <a:cs typeface="Arial"/>
              <a:sym typeface="Arial"/>
            </a:endParaRPr>
          </a:p>
          <a:p>
            <a:pPr indent="0" lvl="0" marL="0" rtl="0" algn="l">
              <a:spcBef>
                <a:spcPts val="0"/>
              </a:spcBef>
              <a:spcAft>
                <a:spcPts val="0"/>
              </a:spcAft>
              <a:buNone/>
            </a:pPr>
            <a:r>
              <a:rPr lang="en" sz="1900">
                <a:solidFill>
                  <a:srgbClr val="FFFFFF"/>
                </a:solidFill>
                <a:latin typeface="Arial"/>
                <a:ea typeface="Arial"/>
                <a:cs typeface="Arial"/>
                <a:sym typeface="Arial"/>
              </a:rPr>
              <a:t>•Based on Improvisation</a:t>
            </a:r>
            <a:endParaRPr sz="1900">
              <a:solidFill>
                <a:srgbClr val="FFFFFF"/>
              </a:solidFill>
              <a:latin typeface="Arial"/>
              <a:ea typeface="Arial"/>
              <a:cs typeface="Arial"/>
              <a:sym typeface="Arial"/>
            </a:endParaRPr>
          </a:p>
          <a:p>
            <a:pPr indent="0" lvl="0" marL="0" rtl="0" algn="l">
              <a:spcBef>
                <a:spcPts val="0"/>
              </a:spcBef>
              <a:spcAft>
                <a:spcPts val="0"/>
              </a:spcAft>
              <a:buNone/>
            </a:pPr>
            <a:r>
              <a:rPr lang="en" sz="1900">
                <a:solidFill>
                  <a:srgbClr val="FFFFFF"/>
                </a:solidFill>
                <a:latin typeface="Arial"/>
                <a:ea typeface="Arial"/>
                <a:cs typeface="Arial"/>
                <a:sym typeface="Arial"/>
              </a:rPr>
              <a:t>•No one knows exactly when Jazz started, because it’s a type of music that exists only in performance, not written.</a:t>
            </a:r>
            <a:endParaRPr sz="1900">
              <a:solidFill>
                <a:srgbClr val="FFFFFF"/>
              </a:solidFill>
              <a:latin typeface="Arial"/>
              <a:ea typeface="Arial"/>
              <a:cs typeface="Arial"/>
              <a:sym typeface="Arial"/>
            </a:endParaRPr>
          </a:p>
          <a:p>
            <a:pPr indent="0" lvl="0" marL="0" rtl="0" algn="l">
              <a:spcBef>
                <a:spcPts val="0"/>
              </a:spcBef>
              <a:spcAft>
                <a:spcPts val="0"/>
              </a:spcAft>
              <a:buNone/>
            </a:pPr>
            <a:r>
              <a:rPr lang="en" sz="1900">
                <a:solidFill>
                  <a:srgbClr val="FFFFFF"/>
                </a:solidFill>
                <a:latin typeface="Arial"/>
                <a:ea typeface="Arial"/>
                <a:cs typeface="Arial"/>
                <a:sym typeface="Arial"/>
              </a:rPr>
              <a:t>•For a long time it was a intended for dancing, but after 1940s it was more for listening</a:t>
            </a:r>
            <a:endParaRPr sz="19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pic>
        <p:nvPicPr>
          <p:cNvPr id="178" name="Google Shape;178;p15"/>
          <p:cNvPicPr preferRelativeResize="0"/>
          <p:nvPr/>
        </p:nvPicPr>
        <p:blipFill>
          <a:blip r:embed="rId3">
            <a:alphaModFix amt="31000"/>
          </a:blip>
          <a:stretch>
            <a:fillRect/>
          </a:stretch>
        </p:blipFill>
        <p:spPr>
          <a:xfrm>
            <a:off x="3864590" y="0"/>
            <a:ext cx="5279420"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rPr>
              <a:t>King Oliver’s Creole Jazz Band</a:t>
            </a:r>
            <a:endParaRPr sz="2800">
              <a:solidFill>
                <a:srgbClr val="FFFFFF"/>
              </a:solidFill>
            </a:endParaRPr>
          </a:p>
          <a:p>
            <a:pPr indent="0" lvl="0" marL="0" rtl="0" algn="l">
              <a:spcBef>
                <a:spcPts val="0"/>
              </a:spcBef>
              <a:spcAft>
                <a:spcPts val="0"/>
              </a:spcAft>
              <a:buNone/>
            </a:pPr>
            <a:r>
              <a:t/>
            </a:r>
            <a:endParaRPr>
              <a:solidFill>
                <a:srgbClr val="FFFFFF"/>
              </a:solidFill>
            </a:endParaRPr>
          </a:p>
        </p:txBody>
      </p:sp>
      <p:sp>
        <p:nvSpPr>
          <p:cNvPr id="298" name="Google Shape;298;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101600" lvl="0" marL="171450" rtl="0" algn="l">
              <a:lnSpc>
                <a:spcPct val="120000"/>
              </a:lnSpc>
              <a:spcBef>
                <a:spcPts val="0"/>
              </a:spcBef>
              <a:spcAft>
                <a:spcPts val="0"/>
              </a:spcAft>
              <a:buSzPts val="1600"/>
              <a:buChar char="●"/>
            </a:pPr>
            <a:r>
              <a:rPr lang="en" sz="1600"/>
              <a:t>Based on 12-bar blues</a:t>
            </a:r>
            <a:endParaRPr sz="1600"/>
          </a:p>
          <a:p>
            <a:pPr indent="-101600" lvl="0" marL="171450" rtl="0" algn="l">
              <a:lnSpc>
                <a:spcPct val="120000"/>
              </a:lnSpc>
              <a:spcBef>
                <a:spcPts val="750"/>
              </a:spcBef>
              <a:spcAft>
                <a:spcPts val="0"/>
              </a:spcAft>
              <a:buSzPts val="1600"/>
              <a:buChar char="●"/>
            </a:pPr>
            <a:r>
              <a:rPr lang="en" sz="1600"/>
              <a:t>Trumpet solo is widely imitated due to it’s “blue” note and syncopations</a:t>
            </a:r>
            <a:endParaRPr sz="1600"/>
          </a:p>
          <a:p>
            <a:pPr indent="0" lvl="0" marL="0" rtl="0" algn="l">
              <a:spcBef>
                <a:spcPts val="1600"/>
              </a:spcBef>
              <a:spcAft>
                <a:spcPts val="1600"/>
              </a:spcAft>
              <a:buNone/>
            </a:pPr>
            <a:r>
              <a:t/>
            </a:r>
            <a:endParaRPr sz="1600"/>
          </a:p>
        </p:txBody>
      </p:sp>
      <p:pic>
        <p:nvPicPr>
          <p:cNvPr descr="King Oliver's Creole Jazz Band - Dipper Mouth Blues&#10;Grabado en  Richmond, Indiana el 6 de Abril de 1923 &#10;&#10;&quot;Oliver, Joe &quot;King&quot; (Cornet, Leader) &#10;Armstrong, Louis (Cornet) &#10;Dutrey, Honore (Trombone) &#10;Dodds, Johnny (Clarinet) &#10;Hardin, Lil (Piano, Arranger) &#10;Scott, Bud (Banjo) &#10;Dodds, Baby (Drums) &#10;Johnson, Bill (Vocals on Dipper Mouth Blues?)&quot;&#10;&#10;http://michaelminn.net/armstrong/index.php?section1" id="299" name="Google Shape;299;p33" title="King Oliver's Creole Jazz Band - Dipper Mouth Blues (1923)">
            <a:hlinkClick r:id="rId3"/>
          </p:cNvPr>
          <p:cNvPicPr preferRelativeResize="0"/>
          <p:nvPr/>
        </p:nvPicPr>
        <p:blipFill>
          <a:blip r:embed="rId4">
            <a:alphaModFix/>
          </a:blip>
          <a:stretch>
            <a:fillRect/>
          </a:stretch>
        </p:blipFill>
        <p:spPr>
          <a:xfrm>
            <a:off x="5682375" y="2754000"/>
            <a:ext cx="2826000" cy="2119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85000"/>
              </a:lnSpc>
              <a:spcBef>
                <a:spcPts val="0"/>
              </a:spcBef>
              <a:spcAft>
                <a:spcPts val="0"/>
              </a:spcAft>
              <a:buClr>
                <a:schemeClr val="dk1"/>
              </a:buClr>
              <a:buSzPts val="3000"/>
              <a:buFont typeface="Rockwell"/>
              <a:buNone/>
            </a:pPr>
            <a:r>
              <a:rPr lang="en" sz="2800">
                <a:solidFill>
                  <a:srgbClr val="FFFFFF"/>
                </a:solidFill>
              </a:rPr>
              <a:t>Louis Armstrong (1901 – 1971)</a:t>
            </a:r>
            <a:endParaRPr sz="2800">
              <a:solidFill>
                <a:srgbClr val="FFFFFF"/>
              </a:solidFill>
            </a:endParaRPr>
          </a:p>
          <a:p>
            <a:pPr indent="0" lvl="0" marL="0" rtl="0" algn="l">
              <a:spcBef>
                <a:spcPts val="0"/>
              </a:spcBef>
              <a:spcAft>
                <a:spcPts val="0"/>
              </a:spcAft>
              <a:buNone/>
            </a:pPr>
            <a:r>
              <a:t/>
            </a:r>
            <a:endParaRPr/>
          </a:p>
        </p:txBody>
      </p:sp>
      <p:sp>
        <p:nvSpPr>
          <p:cNvPr id="305" name="Google Shape;305;p34"/>
          <p:cNvSpPr txBox="1"/>
          <p:nvPr>
            <p:ph idx="1" type="body"/>
          </p:nvPr>
        </p:nvSpPr>
        <p:spPr>
          <a:xfrm>
            <a:off x="1297500" y="1567550"/>
            <a:ext cx="7038900" cy="1135800"/>
          </a:xfrm>
          <a:prstGeom prst="rect">
            <a:avLst/>
          </a:prstGeom>
        </p:spPr>
        <p:txBody>
          <a:bodyPr anchorCtr="0" anchor="t" bIns="91425" lIns="91425" spcFirstLastPara="1" rIns="91425" wrap="square" tIns="91425">
            <a:noAutofit/>
          </a:bodyPr>
          <a:lstStyle/>
          <a:p>
            <a:pPr indent="-247650" lvl="0" marL="285750" rtl="0" algn="l">
              <a:lnSpc>
                <a:spcPct val="100000"/>
              </a:lnSpc>
              <a:spcBef>
                <a:spcPts val="0"/>
              </a:spcBef>
              <a:spcAft>
                <a:spcPts val="0"/>
              </a:spcAft>
              <a:buClr>
                <a:srgbClr val="FFFFFF"/>
              </a:buClr>
              <a:buSzPts val="1800"/>
              <a:buFont typeface="Arial"/>
              <a:buChar char="•"/>
            </a:pPr>
            <a:r>
              <a:rPr lang="en" sz="1800">
                <a:solidFill>
                  <a:srgbClr val="FFFFFF"/>
                </a:solidFill>
                <a:latin typeface="Calibri"/>
                <a:ea typeface="Calibri"/>
                <a:cs typeface="Calibri"/>
                <a:sym typeface="Calibri"/>
              </a:rPr>
              <a:t>Second cornist in King Oliver’s Creole Jazz Band</a:t>
            </a:r>
            <a:endParaRPr sz="1800">
              <a:solidFill>
                <a:srgbClr val="FFFFFF"/>
              </a:solidFill>
              <a:latin typeface="Arial"/>
              <a:ea typeface="Arial"/>
              <a:cs typeface="Arial"/>
              <a:sym typeface="Arial"/>
            </a:endParaRPr>
          </a:p>
          <a:p>
            <a:pPr indent="-247650" lvl="0" marL="285750" rtl="0" algn="l">
              <a:lnSpc>
                <a:spcPct val="100000"/>
              </a:lnSpc>
              <a:spcBef>
                <a:spcPts val="0"/>
              </a:spcBef>
              <a:spcAft>
                <a:spcPts val="0"/>
              </a:spcAft>
              <a:buClr>
                <a:srgbClr val="FFFFFF"/>
              </a:buClr>
              <a:buSzPts val="1800"/>
              <a:buFont typeface="Arial"/>
              <a:buChar char="•"/>
            </a:pPr>
            <a:r>
              <a:rPr lang="en" sz="1800">
                <a:solidFill>
                  <a:srgbClr val="FFFFFF"/>
                </a:solidFill>
                <a:latin typeface="Calibri"/>
                <a:ea typeface="Calibri"/>
                <a:cs typeface="Calibri"/>
                <a:sym typeface="Calibri"/>
              </a:rPr>
              <a:t>At the age of 64, he had his greatest popular success, the hit recording Hello, Dolly! (number one in 1964)</a:t>
            </a:r>
            <a:endParaRPr sz="1800">
              <a:solidFill>
                <a:srgbClr val="FFFFFF"/>
              </a:solidFill>
              <a:latin typeface="Calibri"/>
              <a:ea typeface="Calibri"/>
              <a:cs typeface="Calibri"/>
              <a:sym typeface="Calibri"/>
            </a:endParaRPr>
          </a:p>
          <a:p>
            <a:pPr indent="0" lvl="0" marL="0" rtl="0" algn="l">
              <a:spcBef>
                <a:spcPts val="0"/>
              </a:spcBef>
              <a:spcAft>
                <a:spcPts val="1600"/>
              </a:spcAft>
              <a:buNone/>
            </a:pPr>
            <a:r>
              <a:t/>
            </a:r>
            <a:endParaRPr sz="1800">
              <a:solidFill>
                <a:srgbClr val="FFFFFF"/>
              </a:solidFill>
            </a:endParaRPr>
          </a:p>
        </p:txBody>
      </p:sp>
      <p:pic>
        <p:nvPicPr>
          <p:cNvPr id="306" name="Google Shape;306;p34"/>
          <p:cNvPicPr preferRelativeResize="0"/>
          <p:nvPr>
            <p:ph idx="1" type="body"/>
          </p:nvPr>
        </p:nvPicPr>
        <p:blipFill rotWithShape="1">
          <a:blip r:embed="rId3">
            <a:alphaModFix/>
          </a:blip>
          <a:srcRect b="0" l="0" r="0" t="0"/>
          <a:stretch/>
        </p:blipFill>
        <p:spPr>
          <a:xfrm>
            <a:off x="6085125" y="2833775"/>
            <a:ext cx="2614800" cy="1881900"/>
          </a:xfrm>
          <a:prstGeom prst="rect">
            <a:avLst/>
          </a:prstGeom>
          <a:noFill/>
          <a:ln>
            <a:noFill/>
          </a:ln>
        </p:spPr>
      </p:pic>
      <p:pic>
        <p:nvPicPr>
          <p:cNvPr descr="just listen" id="307" name="Google Shape;307;p34" title="Louis Armstrong - When The Saints Go Marching In">
            <a:hlinkClick r:id="rId4"/>
          </p:cNvPr>
          <p:cNvPicPr preferRelativeResize="0"/>
          <p:nvPr/>
        </p:nvPicPr>
        <p:blipFill>
          <a:blip r:embed="rId5">
            <a:alphaModFix/>
          </a:blip>
          <a:stretch>
            <a:fillRect/>
          </a:stretch>
        </p:blipFill>
        <p:spPr>
          <a:xfrm>
            <a:off x="608025" y="2703350"/>
            <a:ext cx="2847133" cy="2135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Swing</a:t>
            </a:r>
            <a:endParaRPr/>
          </a:p>
        </p:txBody>
      </p:sp>
      <p:sp>
        <p:nvSpPr>
          <p:cNvPr id="313" name="Google Shape;313;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120650" lvl="0" marL="171450" rtl="0" algn="l">
              <a:lnSpc>
                <a:spcPct val="120000"/>
              </a:lnSpc>
              <a:spcBef>
                <a:spcPts val="0"/>
              </a:spcBef>
              <a:spcAft>
                <a:spcPts val="0"/>
              </a:spcAft>
              <a:buSzPts val="1400"/>
              <a:buChar char="●"/>
            </a:pPr>
            <a:r>
              <a:rPr lang="en" sz="1400"/>
              <a:t>Developed in the 1920s and flourished from 1935 to 1945, a decade nicknamed the “swing era”</a:t>
            </a:r>
            <a:endParaRPr sz="1400"/>
          </a:p>
          <a:p>
            <a:pPr indent="-120650" lvl="0" marL="171450" rtl="0" algn="l">
              <a:lnSpc>
                <a:spcPct val="120000"/>
              </a:lnSpc>
              <a:spcBef>
                <a:spcPts val="750"/>
              </a:spcBef>
              <a:spcAft>
                <a:spcPts val="0"/>
              </a:spcAft>
              <a:buSzPts val="1400"/>
              <a:buChar char="●"/>
            </a:pPr>
            <a:r>
              <a:rPr lang="en" sz="1400"/>
              <a:t>Mainly played by big bands</a:t>
            </a:r>
            <a:endParaRPr sz="1400"/>
          </a:p>
          <a:p>
            <a:pPr indent="-120650" lvl="0" marL="171450" rtl="0" algn="l">
              <a:lnSpc>
                <a:spcPct val="120000"/>
              </a:lnSpc>
              <a:spcBef>
                <a:spcPts val="750"/>
              </a:spcBef>
              <a:spcAft>
                <a:spcPts val="0"/>
              </a:spcAft>
              <a:buSzPts val="1400"/>
              <a:buChar char="●"/>
            </a:pPr>
            <a:r>
              <a:rPr lang="en" sz="1400"/>
              <a:t>Around 14-15 musicians</a:t>
            </a:r>
            <a:endParaRPr sz="1400"/>
          </a:p>
          <a:p>
            <a:pPr indent="-120650" lvl="0" marL="171450" rtl="0" algn="l">
              <a:lnSpc>
                <a:spcPct val="120000"/>
              </a:lnSpc>
              <a:spcBef>
                <a:spcPts val="750"/>
              </a:spcBef>
              <a:spcAft>
                <a:spcPts val="0"/>
              </a:spcAft>
              <a:buSzPts val="1400"/>
              <a:buChar char="●"/>
            </a:pPr>
            <a:r>
              <a:rPr lang="en" sz="1400"/>
              <a:t>Three sections: </a:t>
            </a:r>
            <a:endParaRPr sz="1400"/>
          </a:p>
          <a:p>
            <a:pPr indent="-120650" lvl="1" marL="514350" rtl="0" algn="l">
              <a:lnSpc>
                <a:spcPct val="120000"/>
              </a:lnSpc>
              <a:spcBef>
                <a:spcPts val="375"/>
              </a:spcBef>
              <a:spcAft>
                <a:spcPts val="0"/>
              </a:spcAft>
              <a:buSzPts val="1400"/>
              <a:buChar char="○"/>
            </a:pPr>
            <a:r>
              <a:rPr lang="en" sz="1400"/>
              <a:t>Saxophone (3/5 players)</a:t>
            </a:r>
            <a:endParaRPr sz="1400"/>
          </a:p>
          <a:p>
            <a:pPr indent="-120650" lvl="1" marL="514350" rtl="0" algn="l">
              <a:lnSpc>
                <a:spcPct val="120000"/>
              </a:lnSpc>
              <a:spcBef>
                <a:spcPts val="375"/>
              </a:spcBef>
              <a:spcAft>
                <a:spcPts val="0"/>
              </a:spcAft>
              <a:buSzPts val="1400"/>
              <a:buChar char="○"/>
            </a:pPr>
            <a:r>
              <a:rPr lang="en" sz="1400"/>
              <a:t>Brass instruments )3/4 trumpet and trombones)</a:t>
            </a:r>
            <a:endParaRPr sz="1400"/>
          </a:p>
          <a:p>
            <a:pPr indent="-120650" lvl="1" marL="514350" rtl="0" algn="l">
              <a:lnSpc>
                <a:spcPct val="120000"/>
              </a:lnSpc>
              <a:spcBef>
                <a:spcPts val="375"/>
              </a:spcBef>
              <a:spcAft>
                <a:spcPts val="0"/>
              </a:spcAft>
              <a:buSzPts val="1400"/>
              <a:buChar char="○"/>
            </a:pPr>
            <a:r>
              <a:rPr lang="en" sz="1400"/>
              <a:t>Rhythm section (piano, percussion, guitar and bass)</a:t>
            </a:r>
            <a:endParaRPr sz="1400"/>
          </a:p>
          <a:p>
            <a:pPr indent="-120650" lvl="0" marL="171450" rtl="0" algn="l">
              <a:lnSpc>
                <a:spcPct val="120000"/>
              </a:lnSpc>
              <a:spcBef>
                <a:spcPts val="750"/>
              </a:spcBef>
              <a:spcAft>
                <a:spcPts val="0"/>
              </a:spcAft>
              <a:buSzPts val="1400"/>
              <a:buChar char="●"/>
            </a:pPr>
            <a:r>
              <a:rPr lang="en" sz="1400"/>
              <a:t>Music was composed or arranged rather than improvised</a:t>
            </a:r>
            <a:endParaRPr sz="1400"/>
          </a:p>
          <a:p>
            <a:pPr indent="-59690" lvl="1" marL="514350" rtl="0" algn="l">
              <a:lnSpc>
                <a:spcPct val="120000"/>
              </a:lnSpc>
              <a:spcBef>
                <a:spcPts val="375"/>
              </a:spcBef>
              <a:spcAft>
                <a:spcPts val="0"/>
              </a:spcAft>
              <a:buClr>
                <a:srgbClr val="000000"/>
              </a:buClr>
              <a:buSzPts val="1760"/>
              <a:buFont typeface="Arial"/>
              <a:buNone/>
            </a:pPr>
            <a:r>
              <a:t/>
            </a:r>
            <a:endParaRPr sz="1400"/>
          </a:p>
          <a:p>
            <a:pPr indent="0" lvl="0" marL="0" rtl="0" algn="l">
              <a:spcBef>
                <a:spcPts val="1600"/>
              </a:spcBef>
              <a:spcAft>
                <a:spcPts val="1600"/>
              </a:spcAft>
              <a:buNone/>
            </a:pPr>
            <a:r>
              <a:t/>
            </a:r>
            <a:endParaRPr sz="1400"/>
          </a:p>
        </p:txBody>
      </p:sp>
      <p:pic>
        <p:nvPicPr>
          <p:cNvPr id="314" name="Google Shape;314;p35"/>
          <p:cNvPicPr preferRelativeResize="0"/>
          <p:nvPr/>
        </p:nvPicPr>
        <p:blipFill rotWithShape="1">
          <a:blip r:embed="rId3">
            <a:alphaModFix/>
          </a:blip>
          <a:srcRect b="50716" l="210" r="-209" t="-482"/>
          <a:stretch/>
        </p:blipFill>
        <p:spPr>
          <a:xfrm>
            <a:off x="5062500" y="2499175"/>
            <a:ext cx="3328175" cy="710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Hi there!&#10;&#10;I'm (finally!) back with a new music theory related video explaining what is swing, a form of popular music developed in the United States that dominated in the 1930s and 1940s. The amazing danceable swing style of big bands and bandleaders such as Benny Goodman was the dominant form of American popular music from 1935 to 1946, a period known as the swing era. &#10;&#10;You will recognize &quot;In the Mood&quot;, a popular big band-era #1 hit recorded by American bandleader Glenn Miller. It topped the charts for 13 straight weeks in 1940 in the U.S. In 1999, National Public Radio (NPR) included the song recording on RCA Bluebird on the NPR 100, the list of &quot;The 100 most important American musical works of the 20th century&quot;. Then in 2004, the original song recording on RCA Victor was inducted into the Library of Congress National Recording Registry which consists of recordings that are &quot;culturally, historically, or aesthetically significant.&quot;&#10;&#10;Hopefully I made it clear, understandable but, above all, fun! :)&#10;&#10;Enjoy!&#10;&#10;Davide&#10;&#10;▶ Enroll into the &quot;MAKING MUSIC FROM SCRATCH&quot; Online Course and Take Your Music To The Next Level → http://bit.ly/MakingMusicFromScratch&#10;&#10;▶ SUBSCRIBE: if you like what you see, subscribe! → http://bit.ly/subDaveWave&#10;&#10;------------------------------------------------------------------------------------------------&#10;&#10;▶ LISTEN TO MY MUSIC: listen to other Electro Swing remixes with this playlist → http://bit.ly/BestElectroSwingPlaylist&#10;&#10;▶ LEARN ABOUT MUSIC: learn more about music with the “What’s..? In 2 minutes” playlist → http://bit.ly/LearnAboutMusic&#10;&#10;▶ FEEL FREE TO SUPPORT ME: please support me on Patreon to help me create more and better things: https://www.patreon.com/DaveWave&#10;&#10;#swing #whatisswing #swingera #swingmusic #musictheory&#10;&#10;-~-~~-~~~-~~-~-&#10;Please feel free to watch my latest video: &quot;[Electro Swing Remix] Pink Elephants On Parade (Dumbo)&quot; &#10;https://www.youtube.com/watch?v=5votkDOEUeg&#10;-~-~~-~~~-~~-~-" id="321" name="Google Shape;321;p36" title="What is Swing? Swing Explained in 2 Minutes (Music Theory)">
            <a:hlinkClick r:id="rId3"/>
          </p:cNvPr>
          <p:cNvPicPr preferRelativeResize="0"/>
          <p:nvPr/>
        </p:nvPicPr>
        <p:blipFill>
          <a:blip r:embed="rId4">
            <a:alphaModFix/>
          </a:blip>
          <a:stretch>
            <a:fillRect/>
          </a:stretch>
        </p:blipFill>
        <p:spPr>
          <a:xfrm>
            <a:off x="1507113" y="273076"/>
            <a:ext cx="6129780" cy="4597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85000"/>
              </a:lnSpc>
              <a:spcBef>
                <a:spcPts val="0"/>
              </a:spcBef>
              <a:spcAft>
                <a:spcPts val="0"/>
              </a:spcAft>
              <a:buClr>
                <a:schemeClr val="dk1"/>
              </a:buClr>
              <a:buSzPts val="3000"/>
              <a:buFont typeface="Rockwell"/>
              <a:buNone/>
            </a:pPr>
            <a:r>
              <a:rPr lang="en" sz="2800">
                <a:solidFill>
                  <a:srgbClr val="FFFFFF"/>
                </a:solidFill>
              </a:rPr>
              <a:t>Benny Goodman (1909 – 1986) </a:t>
            </a:r>
            <a:endParaRPr sz="2800">
              <a:solidFill>
                <a:srgbClr val="FFFFFF"/>
              </a:solidFill>
            </a:endParaRPr>
          </a:p>
          <a:p>
            <a:pPr indent="0" lvl="0" marL="0" rtl="0" algn="l">
              <a:spcBef>
                <a:spcPts val="0"/>
              </a:spcBef>
              <a:spcAft>
                <a:spcPts val="0"/>
              </a:spcAft>
              <a:buNone/>
            </a:pPr>
            <a:r>
              <a:t/>
            </a:r>
            <a:endParaRPr>
              <a:solidFill>
                <a:srgbClr val="FFFFFF"/>
              </a:solidFill>
            </a:endParaRPr>
          </a:p>
        </p:txBody>
      </p:sp>
      <p:sp>
        <p:nvSpPr>
          <p:cNvPr id="327" name="Google Shape;327;p37"/>
          <p:cNvSpPr txBox="1"/>
          <p:nvPr>
            <p:ph idx="1" type="body"/>
          </p:nvPr>
        </p:nvSpPr>
        <p:spPr>
          <a:xfrm>
            <a:off x="1297500" y="1567550"/>
            <a:ext cx="7038900" cy="1358700"/>
          </a:xfrm>
          <a:prstGeom prst="rect">
            <a:avLst/>
          </a:prstGeom>
        </p:spPr>
        <p:txBody>
          <a:bodyPr anchorCtr="0" anchor="t" bIns="91425" lIns="91425" spcFirstLastPara="1" rIns="91425" wrap="square" tIns="91425">
            <a:noAutofit/>
          </a:bodyPr>
          <a:lstStyle/>
          <a:p>
            <a:pPr indent="-241300" lvl="0" marL="285750" rtl="0" algn="l">
              <a:lnSpc>
                <a:spcPct val="100000"/>
              </a:lnSpc>
              <a:spcBef>
                <a:spcPts val="0"/>
              </a:spcBef>
              <a:spcAft>
                <a:spcPts val="0"/>
              </a:spcAft>
              <a:buClr>
                <a:srgbClr val="FFFFFF"/>
              </a:buClr>
              <a:buSzPts val="1700"/>
              <a:buFont typeface="Arial"/>
              <a:buChar char="•"/>
            </a:pPr>
            <a:r>
              <a:rPr lang="en" sz="1700">
                <a:solidFill>
                  <a:srgbClr val="FFFFFF"/>
                </a:solidFill>
                <a:latin typeface="Calibri"/>
                <a:ea typeface="Calibri"/>
                <a:cs typeface="Calibri"/>
                <a:sym typeface="Calibri"/>
              </a:rPr>
              <a:t>King of swing</a:t>
            </a:r>
            <a:endParaRPr sz="1700">
              <a:solidFill>
                <a:srgbClr val="FFFFFF"/>
              </a:solidFill>
              <a:latin typeface="Arial"/>
              <a:ea typeface="Arial"/>
              <a:cs typeface="Arial"/>
              <a:sym typeface="Arial"/>
            </a:endParaRPr>
          </a:p>
          <a:p>
            <a:pPr indent="-241300" lvl="0" marL="285750" rtl="0" algn="l">
              <a:lnSpc>
                <a:spcPct val="100000"/>
              </a:lnSpc>
              <a:spcBef>
                <a:spcPts val="0"/>
              </a:spcBef>
              <a:spcAft>
                <a:spcPts val="0"/>
              </a:spcAft>
              <a:buClr>
                <a:srgbClr val="FFFFFF"/>
              </a:buClr>
              <a:buSzPts val="1700"/>
              <a:buFont typeface="Arial"/>
              <a:buChar char="•"/>
            </a:pPr>
            <a:r>
              <a:rPr lang="en" sz="1700">
                <a:solidFill>
                  <a:srgbClr val="FFFFFF"/>
                </a:solidFill>
                <a:latin typeface="Calibri"/>
                <a:ea typeface="Calibri"/>
                <a:cs typeface="Calibri"/>
                <a:sym typeface="Calibri"/>
              </a:rPr>
              <a:t>Leads the most popular musical group in the 1930s in United States</a:t>
            </a:r>
            <a:endParaRPr sz="1700">
              <a:solidFill>
                <a:srgbClr val="FFFFFF"/>
              </a:solidFill>
              <a:latin typeface="Arial"/>
              <a:ea typeface="Arial"/>
              <a:cs typeface="Arial"/>
              <a:sym typeface="Arial"/>
            </a:endParaRPr>
          </a:p>
          <a:p>
            <a:pPr indent="-241300" lvl="0" marL="285750" rtl="0" algn="l">
              <a:lnSpc>
                <a:spcPct val="100000"/>
              </a:lnSpc>
              <a:spcBef>
                <a:spcPts val="0"/>
              </a:spcBef>
              <a:spcAft>
                <a:spcPts val="0"/>
              </a:spcAft>
              <a:buClr>
                <a:srgbClr val="FFFFFF"/>
              </a:buClr>
              <a:buSzPts val="1700"/>
              <a:buFont typeface="Arial"/>
              <a:buChar char="•"/>
            </a:pPr>
            <a:r>
              <a:rPr lang="en" sz="1700">
                <a:solidFill>
                  <a:srgbClr val="FFFFFF"/>
                </a:solidFill>
                <a:latin typeface="Calibri"/>
                <a:ea typeface="Calibri"/>
                <a:cs typeface="Calibri"/>
                <a:sym typeface="Calibri"/>
              </a:rPr>
              <a:t>1938 concert in Carnegie Hall sets one of the most important performance in jazz history</a:t>
            </a:r>
            <a:endParaRPr sz="1700">
              <a:solidFill>
                <a:srgbClr val="FFFFFF"/>
              </a:solidFill>
              <a:latin typeface="Calibri"/>
              <a:ea typeface="Calibri"/>
              <a:cs typeface="Calibri"/>
              <a:sym typeface="Calibri"/>
            </a:endParaRPr>
          </a:p>
          <a:p>
            <a:pPr indent="0" lvl="0" marL="0" rtl="0" algn="l">
              <a:spcBef>
                <a:spcPts val="0"/>
              </a:spcBef>
              <a:spcAft>
                <a:spcPts val="1600"/>
              </a:spcAft>
              <a:buNone/>
            </a:pPr>
            <a:r>
              <a:t/>
            </a:r>
            <a:endParaRPr sz="1700">
              <a:solidFill>
                <a:srgbClr val="FFFFFF"/>
              </a:solidFill>
            </a:endParaRPr>
          </a:p>
        </p:txBody>
      </p:sp>
      <p:pic>
        <p:nvPicPr>
          <p:cNvPr id="328" name="Google Shape;328;p37"/>
          <p:cNvPicPr preferRelativeResize="0"/>
          <p:nvPr>
            <p:ph idx="1" type="body"/>
          </p:nvPr>
        </p:nvPicPr>
        <p:blipFill rotWithShape="1">
          <a:blip r:embed="rId3">
            <a:alphaModFix/>
          </a:blip>
          <a:srcRect b="0" l="0" r="0" t="0"/>
          <a:stretch/>
        </p:blipFill>
        <p:spPr>
          <a:xfrm>
            <a:off x="7128000" y="2652750"/>
            <a:ext cx="1484700" cy="1871100"/>
          </a:xfrm>
          <a:prstGeom prst="rect">
            <a:avLst/>
          </a:prstGeom>
          <a:noFill/>
          <a:ln>
            <a:noFill/>
          </a:ln>
        </p:spPr>
      </p:pic>
      <p:pic>
        <p:nvPicPr>
          <p:cNvPr descr="Why Don't You Do Right by Peggy Lee with the Benny Goodman Orchestra 1942.  Benny Goodman Orch Information. http://www.redhotjazz.com/goodman.html /" id="329" name="Google Shape;329;p37" title="Why Don't You Do Right - Peggy Lee - Benny Goodman Orch 1943">
            <a:hlinkClick r:id="rId4"/>
          </p:cNvPr>
          <p:cNvPicPr preferRelativeResize="0"/>
          <p:nvPr/>
        </p:nvPicPr>
        <p:blipFill>
          <a:blip r:embed="rId5">
            <a:alphaModFix/>
          </a:blip>
          <a:stretch>
            <a:fillRect/>
          </a:stretch>
        </p:blipFill>
        <p:spPr>
          <a:xfrm>
            <a:off x="911775" y="2866025"/>
            <a:ext cx="2549933" cy="1912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Bebop</a:t>
            </a:r>
            <a:endParaRPr/>
          </a:p>
        </p:txBody>
      </p:sp>
      <p:sp>
        <p:nvSpPr>
          <p:cNvPr id="335" name="Google Shape;335;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107950" lvl="0" marL="171450" rtl="0" algn="l">
              <a:lnSpc>
                <a:spcPct val="120000"/>
              </a:lnSpc>
              <a:spcBef>
                <a:spcPts val="0"/>
              </a:spcBef>
              <a:spcAft>
                <a:spcPts val="0"/>
              </a:spcAft>
              <a:buSzPts val="1700"/>
              <a:buChar char="●"/>
            </a:pPr>
            <a:r>
              <a:rPr lang="en" sz="1700"/>
              <a:t>A complex style of music usually for small jazz groups consisting 4 -6 player</a:t>
            </a:r>
            <a:endParaRPr sz="1700"/>
          </a:p>
          <a:p>
            <a:pPr indent="-107950" lvl="0" marL="171450" rtl="0" algn="l">
              <a:lnSpc>
                <a:spcPct val="120000"/>
              </a:lnSpc>
              <a:spcBef>
                <a:spcPts val="750"/>
              </a:spcBef>
              <a:spcAft>
                <a:spcPts val="0"/>
              </a:spcAft>
              <a:buSzPts val="1700"/>
              <a:buChar char="●"/>
            </a:pPr>
            <a:r>
              <a:rPr lang="en" sz="1700"/>
              <a:t>Often extremely fast beat</a:t>
            </a:r>
            <a:endParaRPr sz="1700"/>
          </a:p>
          <a:p>
            <a:pPr indent="-107950" lvl="0" marL="171450" rtl="0" algn="l">
              <a:lnSpc>
                <a:spcPct val="120000"/>
              </a:lnSpc>
              <a:spcBef>
                <a:spcPts val="750"/>
              </a:spcBef>
              <a:spcAft>
                <a:spcPts val="0"/>
              </a:spcAft>
              <a:buSzPts val="1700"/>
              <a:buChar char="●"/>
            </a:pPr>
            <a:r>
              <a:rPr lang="en" sz="1700"/>
              <a:t>Meant for attentive listening, not dancing, and it’s sophisticated harmonies and unpredictable rhythms bewildered many listeners</a:t>
            </a:r>
            <a:endParaRPr sz="1700"/>
          </a:p>
          <a:p>
            <a:pPr indent="0" lvl="0" marL="171450" rtl="0" algn="l">
              <a:lnSpc>
                <a:spcPct val="120000"/>
              </a:lnSpc>
              <a:spcBef>
                <a:spcPts val="750"/>
              </a:spcBef>
              <a:spcAft>
                <a:spcPts val="0"/>
              </a:spcAft>
              <a:buClr>
                <a:srgbClr val="000000"/>
              </a:buClr>
              <a:buSzPts val="3080"/>
              <a:buFont typeface="Arial"/>
              <a:buNone/>
            </a:pPr>
            <a:r>
              <a:t/>
            </a:r>
            <a:endParaRPr sz="1700"/>
          </a:p>
          <a:p>
            <a:pPr indent="0" lvl="0" marL="0" rtl="0" algn="l">
              <a:spcBef>
                <a:spcPts val="1600"/>
              </a:spcBef>
              <a:spcAft>
                <a:spcPts val="1600"/>
              </a:spcAft>
              <a:buNone/>
            </a:pPr>
            <a:r>
              <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85000"/>
              </a:lnSpc>
              <a:spcBef>
                <a:spcPts val="0"/>
              </a:spcBef>
              <a:spcAft>
                <a:spcPts val="0"/>
              </a:spcAft>
              <a:buClr>
                <a:schemeClr val="dk1"/>
              </a:buClr>
              <a:buSzPts val="3000"/>
              <a:buFont typeface="Rockwell"/>
              <a:buNone/>
            </a:pPr>
            <a:r>
              <a:rPr lang="en" sz="2800">
                <a:solidFill>
                  <a:srgbClr val="FFFFFF"/>
                </a:solidFill>
              </a:rPr>
              <a:t>Dizzy Gillespie (1917 – 1993)</a:t>
            </a:r>
            <a:endParaRPr sz="2800">
              <a:solidFill>
                <a:srgbClr val="FFFFFF"/>
              </a:solidFill>
            </a:endParaRPr>
          </a:p>
          <a:p>
            <a:pPr indent="0" lvl="0" marL="0" rtl="0" algn="l">
              <a:spcBef>
                <a:spcPts val="0"/>
              </a:spcBef>
              <a:spcAft>
                <a:spcPts val="0"/>
              </a:spcAft>
              <a:buNone/>
            </a:pPr>
            <a:r>
              <a:t/>
            </a:r>
            <a:endParaRPr/>
          </a:p>
        </p:txBody>
      </p:sp>
      <p:sp>
        <p:nvSpPr>
          <p:cNvPr id="341" name="Google Shape;341;p39"/>
          <p:cNvSpPr txBox="1"/>
          <p:nvPr>
            <p:ph idx="1" type="body"/>
          </p:nvPr>
        </p:nvSpPr>
        <p:spPr>
          <a:xfrm>
            <a:off x="1297500" y="1901675"/>
            <a:ext cx="7038900" cy="100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Font typeface="Arial"/>
              <a:buNone/>
            </a:pPr>
            <a:r>
              <a:rPr b="1" i="1" lang="en" sz="1600">
                <a:solidFill>
                  <a:srgbClr val="FFFFFF"/>
                </a:solidFill>
                <a:latin typeface="Calibri"/>
                <a:ea typeface="Calibri"/>
                <a:cs typeface="Calibri"/>
                <a:sym typeface="Calibri"/>
              </a:rPr>
              <a:t>“I sat down at the piano to improvise some chord changes… The melody had a Latin, even oriental feeling to it… a special kind of syncopation in the bass line.” – Dizzy Gillespie</a:t>
            </a:r>
            <a:endParaRPr b="1" i="1" sz="1600">
              <a:solidFill>
                <a:srgbClr val="FFFFFF"/>
              </a:solidFill>
              <a:latin typeface="Calibri"/>
              <a:ea typeface="Calibri"/>
              <a:cs typeface="Calibri"/>
              <a:sym typeface="Calibri"/>
            </a:endParaRPr>
          </a:p>
          <a:p>
            <a:pPr indent="0" lvl="0" marL="0" rtl="0" algn="l">
              <a:spcBef>
                <a:spcPts val="0"/>
              </a:spcBef>
              <a:spcAft>
                <a:spcPts val="1600"/>
              </a:spcAft>
              <a:buNone/>
            </a:pPr>
            <a:r>
              <a:t/>
            </a:r>
            <a:endParaRPr sz="1600">
              <a:solidFill>
                <a:srgbClr val="FFFFFF"/>
              </a:solidFill>
            </a:endParaRPr>
          </a:p>
        </p:txBody>
      </p:sp>
      <p:sp>
        <p:nvSpPr>
          <p:cNvPr id="342" name="Google Shape;342;p39"/>
          <p:cNvSpPr txBox="1"/>
          <p:nvPr/>
        </p:nvSpPr>
        <p:spPr>
          <a:xfrm>
            <a:off x="1921200" y="941625"/>
            <a:ext cx="5791500" cy="729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rgbClr val="000000"/>
              </a:buClr>
              <a:buFont typeface="Arial"/>
              <a:buNone/>
            </a:pPr>
            <a:r>
              <a:rPr lang="en" sz="3200">
                <a:solidFill>
                  <a:srgbClr val="FFFFFF"/>
                </a:solidFill>
                <a:latin typeface="Calibri"/>
                <a:ea typeface="Calibri"/>
                <a:cs typeface="Calibri"/>
                <a:sym typeface="Calibri"/>
              </a:rPr>
              <a:t>A night in Tunisia (composed 1942)</a:t>
            </a:r>
            <a:endParaRPr sz="3200">
              <a:solidFill>
                <a:srgbClr val="FFFFFF"/>
              </a:solidFill>
              <a:latin typeface="Calibri"/>
              <a:ea typeface="Calibri"/>
              <a:cs typeface="Calibri"/>
              <a:sym typeface="Calibri"/>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pic>
        <p:nvPicPr>
          <p:cNvPr id="343" name="Google Shape;343;p39"/>
          <p:cNvPicPr preferRelativeResize="0"/>
          <p:nvPr>
            <p:ph idx="1" type="body"/>
          </p:nvPr>
        </p:nvPicPr>
        <p:blipFill rotWithShape="1">
          <a:blip r:embed="rId3">
            <a:alphaModFix/>
          </a:blip>
          <a:srcRect b="0" l="0" r="0" t="0"/>
          <a:stretch/>
        </p:blipFill>
        <p:spPr>
          <a:xfrm>
            <a:off x="544350" y="2905775"/>
            <a:ext cx="2442600" cy="1963800"/>
          </a:xfrm>
          <a:prstGeom prst="rect">
            <a:avLst/>
          </a:prstGeom>
          <a:noFill/>
          <a:ln>
            <a:noFill/>
          </a:ln>
        </p:spPr>
      </p:pic>
      <p:pic>
        <p:nvPicPr>
          <p:cNvPr descr="Funky Bop version" id="344" name="Google Shape;344;p39" title="Dizzy Gillespie - A Night In Tunisia Live 81">
            <a:hlinkClick r:id="rId4"/>
          </p:cNvPr>
          <p:cNvPicPr preferRelativeResize="0"/>
          <p:nvPr/>
        </p:nvPicPr>
        <p:blipFill>
          <a:blip r:embed="rId5">
            <a:alphaModFix/>
          </a:blip>
          <a:stretch>
            <a:fillRect/>
          </a:stretch>
        </p:blipFill>
        <p:spPr>
          <a:xfrm>
            <a:off x="5630100" y="2921213"/>
            <a:ext cx="2577233" cy="1932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85000"/>
              </a:lnSpc>
              <a:spcBef>
                <a:spcPts val="0"/>
              </a:spcBef>
              <a:spcAft>
                <a:spcPts val="0"/>
              </a:spcAft>
              <a:buClr>
                <a:schemeClr val="dk1"/>
              </a:buClr>
              <a:buSzPts val="3000"/>
              <a:buFont typeface="Rockwell"/>
              <a:buNone/>
            </a:pPr>
            <a:r>
              <a:rPr lang="en" sz="2800">
                <a:solidFill>
                  <a:srgbClr val="FFFFFF"/>
                </a:solidFill>
              </a:rPr>
              <a:t>Jazz Styles since 1950</a:t>
            </a:r>
            <a:endParaRPr sz="2800">
              <a:solidFill>
                <a:srgbClr val="FFFFFF"/>
              </a:solidFill>
            </a:endParaRPr>
          </a:p>
          <a:p>
            <a:pPr indent="0" lvl="0" marL="0" rtl="0" algn="l">
              <a:spcBef>
                <a:spcPts val="0"/>
              </a:spcBef>
              <a:spcAft>
                <a:spcPts val="0"/>
              </a:spcAft>
              <a:buNone/>
            </a:pPr>
            <a:r>
              <a:t/>
            </a:r>
            <a:endParaRPr>
              <a:solidFill>
                <a:srgbClr val="FFFFFF"/>
              </a:solidFill>
            </a:endParaRPr>
          </a:p>
        </p:txBody>
      </p:sp>
      <p:sp>
        <p:nvSpPr>
          <p:cNvPr id="350" name="Google Shape;350;p4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190500" lvl="0" marL="171450" rtl="0" algn="ctr">
              <a:lnSpc>
                <a:spcPct val="120000"/>
              </a:lnSpc>
              <a:spcBef>
                <a:spcPts val="0"/>
              </a:spcBef>
              <a:spcAft>
                <a:spcPts val="0"/>
              </a:spcAft>
              <a:buClr>
                <a:srgbClr val="FFFFFF"/>
              </a:buClr>
              <a:buSzPts val="3000"/>
              <a:buFont typeface="Noto Sans Symbols"/>
              <a:buChar char="▪"/>
            </a:pPr>
            <a:r>
              <a:rPr lang="en" sz="3000">
                <a:solidFill>
                  <a:srgbClr val="FFFFFF"/>
                </a:solidFill>
                <a:latin typeface="Calibri"/>
                <a:ea typeface="Calibri"/>
                <a:cs typeface="Calibri"/>
                <a:sym typeface="Calibri"/>
              </a:rPr>
              <a:t>Cool Jazz</a:t>
            </a:r>
            <a:endParaRPr sz="3000">
              <a:solidFill>
                <a:srgbClr val="FFFFFF"/>
              </a:solidFill>
              <a:latin typeface="Arial"/>
              <a:ea typeface="Arial"/>
              <a:cs typeface="Arial"/>
              <a:sym typeface="Arial"/>
            </a:endParaRPr>
          </a:p>
          <a:p>
            <a:pPr indent="-190500" lvl="0" marL="171450" rtl="0" algn="ctr">
              <a:lnSpc>
                <a:spcPct val="120000"/>
              </a:lnSpc>
              <a:spcBef>
                <a:spcPts val="750"/>
              </a:spcBef>
              <a:spcAft>
                <a:spcPts val="0"/>
              </a:spcAft>
              <a:buClr>
                <a:srgbClr val="FFFFFF"/>
              </a:buClr>
              <a:buSzPts val="3000"/>
              <a:buFont typeface="Noto Sans Symbols"/>
              <a:buChar char="▪"/>
            </a:pPr>
            <a:r>
              <a:rPr lang="en" sz="3000">
                <a:solidFill>
                  <a:srgbClr val="FFFFFF"/>
                </a:solidFill>
                <a:latin typeface="Calibri"/>
                <a:ea typeface="Calibri"/>
                <a:cs typeface="Calibri"/>
                <a:sym typeface="Calibri"/>
              </a:rPr>
              <a:t>Free Jazz</a:t>
            </a:r>
            <a:endParaRPr sz="3000">
              <a:solidFill>
                <a:srgbClr val="FFFFFF"/>
              </a:solidFill>
              <a:latin typeface="Arial"/>
              <a:ea typeface="Arial"/>
              <a:cs typeface="Arial"/>
              <a:sym typeface="Arial"/>
            </a:endParaRPr>
          </a:p>
          <a:p>
            <a:pPr indent="-190500" lvl="0" marL="171450" rtl="0" algn="ctr">
              <a:lnSpc>
                <a:spcPct val="120000"/>
              </a:lnSpc>
              <a:spcBef>
                <a:spcPts val="750"/>
              </a:spcBef>
              <a:spcAft>
                <a:spcPts val="0"/>
              </a:spcAft>
              <a:buClr>
                <a:srgbClr val="FFFFFF"/>
              </a:buClr>
              <a:buSzPts val="3000"/>
              <a:buFont typeface="Noto Sans Symbols"/>
              <a:buChar char="▪"/>
            </a:pPr>
            <a:r>
              <a:rPr lang="en" sz="3000">
                <a:solidFill>
                  <a:srgbClr val="FFFFFF"/>
                </a:solidFill>
                <a:latin typeface="Calibri"/>
                <a:ea typeface="Calibri"/>
                <a:cs typeface="Calibri"/>
                <a:sym typeface="Calibri"/>
              </a:rPr>
              <a:t>Jazz Rock</a:t>
            </a:r>
            <a:endParaRPr sz="3000">
              <a:solidFill>
                <a:srgbClr val="FFFFFF"/>
              </a:solidFill>
              <a:latin typeface="Calibri"/>
              <a:ea typeface="Calibri"/>
              <a:cs typeface="Calibri"/>
              <a:sym typeface="Calibri"/>
            </a:endParaRPr>
          </a:p>
          <a:p>
            <a:pPr indent="0" lvl="0" marL="0" rtl="0" algn="ctr">
              <a:spcBef>
                <a:spcPts val="0"/>
              </a:spcBef>
              <a:spcAft>
                <a:spcPts val="1600"/>
              </a:spcAft>
              <a:buNone/>
            </a:pPr>
            <a:r>
              <a:t/>
            </a:r>
            <a:endParaRPr sz="30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85000"/>
              </a:lnSpc>
              <a:spcBef>
                <a:spcPts val="0"/>
              </a:spcBef>
              <a:spcAft>
                <a:spcPts val="0"/>
              </a:spcAft>
              <a:buClr>
                <a:schemeClr val="dk1"/>
              </a:buClr>
              <a:buSzPts val="3000"/>
              <a:buFont typeface="Rockwell"/>
              <a:buNone/>
            </a:pPr>
            <a:r>
              <a:rPr lang="en" sz="2800">
                <a:solidFill>
                  <a:srgbClr val="FFFFFF"/>
                </a:solidFill>
              </a:rPr>
              <a:t>Cool Jazz</a:t>
            </a:r>
            <a:endParaRPr sz="2800">
              <a:solidFill>
                <a:srgbClr val="FFFFFF"/>
              </a:solidFill>
            </a:endParaRPr>
          </a:p>
          <a:p>
            <a:pPr indent="0" lvl="0" marL="0" rtl="0" algn="l">
              <a:spcBef>
                <a:spcPts val="0"/>
              </a:spcBef>
              <a:spcAft>
                <a:spcPts val="0"/>
              </a:spcAft>
              <a:buNone/>
            </a:pPr>
            <a:r>
              <a:t/>
            </a:r>
            <a:endParaRPr>
              <a:solidFill>
                <a:srgbClr val="FFFFFF"/>
              </a:solidFill>
            </a:endParaRPr>
          </a:p>
        </p:txBody>
      </p:sp>
      <p:sp>
        <p:nvSpPr>
          <p:cNvPr id="356" name="Google Shape;356;p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101600" lvl="0" marL="171450" rtl="0" algn="l">
              <a:lnSpc>
                <a:spcPct val="120000"/>
              </a:lnSpc>
              <a:spcBef>
                <a:spcPts val="0"/>
              </a:spcBef>
              <a:spcAft>
                <a:spcPts val="0"/>
              </a:spcAft>
              <a:buSzPts val="1600"/>
              <a:buChar char="●"/>
            </a:pPr>
            <a:r>
              <a:rPr lang="en" sz="1600"/>
              <a:t>Related to bop but was far calmer and more relaxed in character</a:t>
            </a:r>
            <a:endParaRPr sz="1600"/>
          </a:p>
          <a:p>
            <a:pPr indent="-101600" lvl="0" marL="171450" rtl="0" algn="l">
              <a:lnSpc>
                <a:spcPct val="120000"/>
              </a:lnSpc>
              <a:spcBef>
                <a:spcPts val="750"/>
              </a:spcBef>
              <a:spcAft>
                <a:spcPts val="0"/>
              </a:spcAft>
              <a:buSzPts val="1600"/>
              <a:buChar char="●"/>
            </a:pPr>
            <a:r>
              <a:rPr lang="en" sz="1600"/>
              <a:t>Leaders: Lester Young and Stan Getz</a:t>
            </a:r>
            <a:endParaRPr sz="1600"/>
          </a:p>
          <a:p>
            <a:pPr indent="-101600" lvl="0" marL="171450" rtl="0" algn="l">
              <a:lnSpc>
                <a:spcPct val="120000"/>
              </a:lnSpc>
              <a:spcBef>
                <a:spcPts val="750"/>
              </a:spcBef>
              <a:spcAft>
                <a:spcPts val="0"/>
              </a:spcAft>
              <a:buSzPts val="1600"/>
              <a:buChar char="●"/>
            </a:pPr>
            <a:r>
              <a:rPr lang="en" sz="1600"/>
              <a:t>Gentle attack and little vibrato</a:t>
            </a:r>
            <a:endParaRPr sz="1600"/>
          </a:p>
          <a:p>
            <a:pPr indent="-101600" lvl="0" marL="171450" rtl="0" algn="l">
              <a:lnSpc>
                <a:spcPct val="120000"/>
              </a:lnSpc>
              <a:spcBef>
                <a:spcPts val="750"/>
              </a:spcBef>
              <a:spcAft>
                <a:spcPts val="0"/>
              </a:spcAft>
              <a:buSzPts val="1600"/>
              <a:buChar char="●"/>
            </a:pPr>
            <a:r>
              <a:rPr lang="en" sz="1600"/>
              <a:t>Tended to be longer than bebop works and relied more heavily on arrangements</a:t>
            </a:r>
            <a:endParaRPr sz="1600"/>
          </a:p>
          <a:p>
            <a:pPr indent="-101600" lvl="0" marL="171450" rtl="0" algn="l">
              <a:lnSpc>
                <a:spcPct val="120000"/>
              </a:lnSpc>
              <a:spcBef>
                <a:spcPts val="750"/>
              </a:spcBef>
              <a:spcAft>
                <a:spcPts val="0"/>
              </a:spcAft>
              <a:buSzPts val="1600"/>
              <a:buChar char="●"/>
            </a:pPr>
            <a:r>
              <a:rPr lang="en" sz="1600"/>
              <a:t>Sometimes uses instruments that were new to jazz such as French horn, flute and cello</a:t>
            </a:r>
            <a:endParaRPr sz="1600"/>
          </a:p>
          <a:p>
            <a:pPr indent="0" lvl="0" marL="0" rtl="0" algn="l">
              <a:spcBef>
                <a:spcPts val="1600"/>
              </a:spcBef>
              <a:spcAft>
                <a:spcPts val="1600"/>
              </a:spcAft>
              <a:buNone/>
            </a:pPr>
            <a:r>
              <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Lester Young (tenor sax)&#10;Bill Harris(trombone)&#10;Hank Jones (piano)&#10;Ray Brown (bass)&#10;Buddy Rich (drums)&#10;Improvisations Norman Granz" id="363" name="Google Shape;363;p42" title="LESTER YOUNG  'Pennies from Heaven' 1950">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Characteristics</a:t>
            </a:r>
            <a:endParaRPr/>
          </a:p>
        </p:txBody>
      </p:sp>
      <p:sp>
        <p:nvSpPr>
          <p:cNvPr id="184" name="Google Shape;184;p16"/>
          <p:cNvSpPr txBox="1"/>
          <p:nvPr>
            <p:ph idx="1" type="body"/>
          </p:nvPr>
        </p:nvSpPr>
        <p:spPr>
          <a:xfrm>
            <a:off x="1297500" y="14317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Rhythms</a:t>
            </a:r>
            <a:endParaRPr sz="2000"/>
          </a:p>
          <a:p>
            <a:pPr indent="-355600" lvl="0" marL="457200" rtl="0" algn="l">
              <a:spcBef>
                <a:spcPts val="1600"/>
              </a:spcBef>
              <a:spcAft>
                <a:spcPts val="0"/>
              </a:spcAft>
              <a:buSzPts val="2000"/>
              <a:buChar char="●"/>
            </a:pPr>
            <a:r>
              <a:rPr lang="en" sz="2000"/>
              <a:t>Back bone of Jazz</a:t>
            </a:r>
            <a:endParaRPr sz="2000"/>
          </a:p>
          <a:p>
            <a:pPr indent="-355600" lvl="0" marL="457200" rtl="0" algn="l">
              <a:spcBef>
                <a:spcPts val="0"/>
              </a:spcBef>
              <a:spcAft>
                <a:spcPts val="0"/>
              </a:spcAft>
              <a:buSzPts val="2000"/>
              <a:buChar char="●"/>
            </a:pPr>
            <a:r>
              <a:rPr lang="en" sz="2000"/>
              <a:t>Syncopated and swing </a:t>
            </a:r>
            <a:r>
              <a:rPr lang="en" sz="2000"/>
              <a:t>rhythms</a:t>
            </a:r>
            <a:endParaRPr sz="2000"/>
          </a:p>
          <a:p>
            <a:pPr indent="-355600" lvl="0" marL="457200" rtl="0" algn="l">
              <a:spcBef>
                <a:spcPts val="0"/>
              </a:spcBef>
              <a:spcAft>
                <a:spcPts val="0"/>
              </a:spcAft>
              <a:buSzPts val="2000"/>
              <a:buChar char="●"/>
            </a:pPr>
            <a:r>
              <a:rPr lang="en" sz="2000"/>
              <a:t>4 beats to a bar</a:t>
            </a:r>
            <a:endParaRPr sz="2000"/>
          </a:p>
          <a:p>
            <a:pPr indent="0" lvl="0" marL="0" rtl="0" algn="l">
              <a:spcBef>
                <a:spcPts val="1600"/>
              </a:spcBef>
              <a:spcAft>
                <a:spcPts val="1600"/>
              </a:spcAft>
              <a:buNone/>
            </a:pPr>
            <a:r>
              <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Free Jazz</a:t>
            </a:r>
            <a:endParaRPr/>
          </a:p>
        </p:txBody>
      </p:sp>
      <p:sp>
        <p:nvSpPr>
          <p:cNvPr id="369" name="Google Shape;369;p4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114300" lvl="0" marL="171450" rtl="0" algn="l">
              <a:lnSpc>
                <a:spcPct val="120000"/>
              </a:lnSpc>
              <a:spcBef>
                <a:spcPts val="0"/>
              </a:spcBef>
              <a:spcAft>
                <a:spcPts val="0"/>
              </a:spcAft>
              <a:buSzPts val="1800"/>
              <a:buChar char="●"/>
            </a:pPr>
            <a:r>
              <a:rPr lang="en" sz="1800"/>
              <a:t>A style that is not based on regular forms or established chord patterns</a:t>
            </a:r>
            <a:endParaRPr sz="1800"/>
          </a:p>
          <a:p>
            <a:pPr indent="-114300" lvl="0" marL="171450" rtl="0" algn="l">
              <a:lnSpc>
                <a:spcPct val="120000"/>
              </a:lnSpc>
              <a:spcBef>
                <a:spcPts val="750"/>
              </a:spcBef>
              <a:spcAft>
                <a:spcPts val="0"/>
              </a:spcAft>
              <a:buSzPts val="1800"/>
              <a:buChar char="●"/>
            </a:pPr>
            <a:r>
              <a:rPr lang="en" sz="1800"/>
              <a:t>Random-nesss</a:t>
            </a:r>
            <a:endParaRPr sz="1800"/>
          </a:p>
          <a:p>
            <a:pPr indent="-114300" lvl="0" marL="171450" rtl="0" algn="l">
              <a:lnSpc>
                <a:spcPct val="120000"/>
              </a:lnSpc>
              <a:spcBef>
                <a:spcPts val="750"/>
              </a:spcBef>
              <a:spcAft>
                <a:spcPts val="0"/>
              </a:spcAft>
              <a:buSzPts val="1800"/>
              <a:buChar char="●"/>
            </a:pPr>
            <a:r>
              <a:rPr lang="en" sz="1800"/>
              <a:t>Solo section of different length</a:t>
            </a:r>
            <a:endParaRPr sz="1800"/>
          </a:p>
          <a:p>
            <a:pPr indent="-114300" lvl="0" marL="171450" rtl="0" algn="l">
              <a:lnSpc>
                <a:spcPct val="120000"/>
              </a:lnSpc>
              <a:spcBef>
                <a:spcPts val="750"/>
              </a:spcBef>
              <a:spcAft>
                <a:spcPts val="0"/>
              </a:spcAft>
              <a:buSzPts val="1800"/>
              <a:buChar char="●"/>
            </a:pPr>
            <a:r>
              <a:rPr lang="en" sz="1800"/>
              <a:t>Improvisation by multiple players at once</a:t>
            </a:r>
            <a:endParaRPr sz="1800"/>
          </a:p>
          <a:p>
            <a:pPr indent="-114300" lvl="0" marL="171450" rtl="0" algn="l">
              <a:lnSpc>
                <a:spcPct val="120000"/>
              </a:lnSpc>
              <a:spcBef>
                <a:spcPts val="750"/>
              </a:spcBef>
              <a:spcAft>
                <a:spcPts val="0"/>
              </a:spcAft>
              <a:buSzPts val="1800"/>
              <a:buChar char="●"/>
            </a:pPr>
            <a:r>
              <a:rPr lang="en" sz="1800"/>
              <a:t>Ornette Coleman and John Coltrane</a:t>
            </a:r>
            <a:endParaRPr sz="1800"/>
          </a:p>
          <a:p>
            <a:pPr indent="0" lvl="0" marL="0" rtl="0" algn="l">
              <a:spcBef>
                <a:spcPts val="1600"/>
              </a:spcBef>
              <a:spcAft>
                <a:spcPts val="1600"/>
              </a:spcAft>
              <a:buNone/>
            </a:pPr>
            <a:r>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This is a SIGNIFICANT UPGRADE to previous versions on youtube (and the damaged print used for the Jazz Icons DVD). On August 1, 1965, saxophonist John Coltrane gave a concert at the Comblain-la-Tour Jazz Festival in Belgium. By his side: McCoy Tyner on piano, Elvin Jones on drums and Jimmy Garrison on double bass. &#10;&#10;00:00  Untitled &#10;09:13  Naima&#10;16:52  My Favorite Things&#10;&#10; Hey, do me a solid &amp; please subscribe to my channel: https://www.youtube.com/channel/UCLFeUEM3IuwIZ7RIU9p4BcQ?sub_confirmation=1&#10;Thanks!!&#10;__________________&#10;&#10;#live #jazz #video&#10;live jazz video" id="376" name="Google Shape;376;p44" title="VIDEO: John Coltrane 1965 Comblain-la-Tour Jazz Festival(McCoy Tyner, Elvin Jones, Jimmy Garrison)">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Jazz Rock</a:t>
            </a:r>
            <a:endParaRPr/>
          </a:p>
        </p:txBody>
      </p:sp>
      <p:sp>
        <p:nvSpPr>
          <p:cNvPr id="382" name="Google Shape;382;p4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114300" lvl="0" marL="171450" rtl="0" algn="l">
              <a:lnSpc>
                <a:spcPct val="120000"/>
              </a:lnSpc>
              <a:spcBef>
                <a:spcPts val="0"/>
              </a:spcBef>
              <a:spcAft>
                <a:spcPts val="0"/>
              </a:spcAft>
              <a:buClr>
                <a:srgbClr val="FFFFFF"/>
              </a:buClr>
              <a:buSzPts val="1800"/>
              <a:buFont typeface="Noto Sans Symbols"/>
              <a:buChar char="▪"/>
            </a:pPr>
            <a:r>
              <a:rPr lang="en" sz="1800">
                <a:solidFill>
                  <a:srgbClr val="FFFFFF"/>
                </a:solidFill>
                <a:latin typeface="Calibri"/>
                <a:ea typeface="Calibri"/>
                <a:cs typeface="Calibri"/>
                <a:sym typeface="Calibri"/>
              </a:rPr>
              <a:t>Late 1960s rock became a potent influence to jazz</a:t>
            </a:r>
            <a:endParaRPr sz="1800">
              <a:solidFill>
                <a:srgbClr val="FFFFFF"/>
              </a:solidFill>
              <a:latin typeface="Arial"/>
              <a:ea typeface="Arial"/>
              <a:cs typeface="Arial"/>
              <a:sym typeface="Arial"/>
            </a:endParaRPr>
          </a:p>
          <a:p>
            <a:pPr indent="-114300" lvl="0" marL="171450" rtl="0" algn="l">
              <a:lnSpc>
                <a:spcPct val="120000"/>
              </a:lnSpc>
              <a:spcBef>
                <a:spcPts val="750"/>
              </a:spcBef>
              <a:spcAft>
                <a:spcPts val="0"/>
              </a:spcAft>
              <a:buClr>
                <a:srgbClr val="FFFFFF"/>
              </a:buClr>
              <a:buSzPts val="1800"/>
              <a:buFont typeface="Noto Sans Symbols"/>
              <a:buChar char="▪"/>
            </a:pPr>
            <a:r>
              <a:rPr lang="en" sz="1800">
                <a:solidFill>
                  <a:srgbClr val="FFFFFF"/>
                </a:solidFill>
                <a:latin typeface="Calibri"/>
                <a:ea typeface="Calibri"/>
                <a:cs typeface="Calibri"/>
                <a:sym typeface="Calibri"/>
              </a:rPr>
              <a:t>Jazz Rock or Fusion</a:t>
            </a:r>
            <a:endParaRPr sz="1800">
              <a:solidFill>
                <a:srgbClr val="FFFFFF"/>
              </a:solidFill>
              <a:latin typeface="Arial"/>
              <a:ea typeface="Arial"/>
              <a:cs typeface="Arial"/>
              <a:sym typeface="Arial"/>
            </a:endParaRPr>
          </a:p>
          <a:p>
            <a:pPr indent="-114300" lvl="0" marL="171450" rtl="0" algn="l">
              <a:lnSpc>
                <a:spcPct val="120000"/>
              </a:lnSpc>
              <a:spcBef>
                <a:spcPts val="750"/>
              </a:spcBef>
              <a:spcAft>
                <a:spcPts val="0"/>
              </a:spcAft>
              <a:buClr>
                <a:srgbClr val="FFFFFF"/>
              </a:buClr>
              <a:buSzPts val="1800"/>
              <a:buFont typeface="Noto Sans Symbols"/>
              <a:buChar char="▪"/>
            </a:pPr>
            <a:r>
              <a:rPr lang="en" sz="1800">
                <a:solidFill>
                  <a:srgbClr val="FFFFFF"/>
                </a:solidFill>
                <a:latin typeface="Calibri"/>
                <a:ea typeface="Calibri"/>
                <a:cs typeface="Calibri"/>
                <a:sym typeface="Calibri"/>
              </a:rPr>
              <a:t>Includes acoustic winds and brass instruments along with synthesizers and electric piano, guitar and bass</a:t>
            </a:r>
            <a:endParaRPr sz="1800">
              <a:solidFill>
                <a:srgbClr val="FFFFFF"/>
              </a:solidFill>
              <a:latin typeface="Arial"/>
              <a:ea typeface="Arial"/>
              <a:cs typeface="Arial"/>
              <a:sym typeface="Arial"/>
            </a:endParaRPr>
          </a:p>
          <a:p>
            <a:pPr indent="-114300" lvl="0" marL="171450" rtl="0" algn="l">
              <a:lnSpc>
                <a:spcPct val="120000"/>
              </a:lnSpc>
              <a:spcBef>
                <a:spcPts val="750"/>
              </a:spcBef>
              <a:spcAft>
                <a:spcPts val="0"/>
              </a:spcAft>
              <a:buClr>
                <a:srgbClr val="FFFFFF"/>
              </a:buClr>
              <a:buSzPts val="1800"/>
              <a:buFont typeface="Noto Sans Symbols"/>
              <a:buChar char="▪"/>
            </a:pPr>
            <a:r>
              <a:rPr lang="en" sz="1800">
                <a:solidFill>
                  <a:srgbClr val="FFFFFF"/>
                </a:solidFill>
                <a:latin typeface="Calibri"/>
                <a:ea typeface="Calibri"/>
                <a:cs typeface="Calibri"/>
                <a:sym typeface="Calibri"/>
              </a:rPr>
              <a:t>Style combined improvisations with rock rhythms and tone colors</a:t>
            </a:r>
            <a:endParaRPr sz="1800">
              <a:solidFill>
                <a:srgbClr val="FFFFFF"/>
              </a:solidFill>
              <a:latin typeface="Calibri"/>
              <a:ea typeface="Calibri"/>
              <a:cs typeface="Calibri"/>
              <a:sym typeface="Calibri"/>
            </a:endParaRPr>
          </a:p>
          <a:p>
            <a:pPr indent="0" lvl="0" marL="0" rtl="0" algn="l">
              <a:spcBef>
                <a:spcPts val="0"/>
              </a:spcBef>
              <a:spcAft>
                <a:spcPts val="1600"/>
              </a:spcAft>
              <a:buNone/>
            </a:pPr>
            <a:r>
              <a:t/>
            </a:r>
            <a:endParaRPr sz="1800">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 run the voodoo down</a:t>
            </a:r>
            <a:endParaRPr/>
          </a:p>
        </p:txBody>
      </p:sp>
      <p:sp>
        <p:nvSpPr>
          <p:cNvPr id="388" name="Google Shape;388;p4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Miles Davis performing &quot;Miles Runs The Voodoo Down&quot; from Live In Copenhagen, 1969&#10;Listen to Miles Davis: https://MilesDavis.lnk.to/listenYD&#10;&#10;Subscribe to the official Miles Davis YouTube channel: https://MilesDavis.lnk.to/subscribeYD&#10;&#10;Watch more Miles Davis videos: https://MilesDavis.lnk.to/listenYC/youtube&#10;&#10;Follow Miles Davis:&#10;Facebook: https://MilesDavis.lnk.to/followFI&#10;Instagram: https://MilesDavis.lnk.to/followII&#10;Twitter: https://MilesDavis.lnk.to/followTI&#10;Website: https://MilesDavis.lnk.to/followWI&#10;Spotify: https://MilesDavis.lnk.to/followSI&#10;YouTube: https://MilesDavis.lnk.to/subscribeYD&#10;&#10;#MilesDavis #MilesRunsTheVoodooDown #LiveInCopenhagen1969" id="389" name="Google Shape;389;p46" title="Miles Davis - Miles Runs The Voodoo Down (Live In Copenhagen, 1969)">
            <a:hlinkClick r:id="rId3"/>
          </p:cNvPr>
          <p:cNvPicPr preferRelativeResize="0"/>
          <p:nvPr/>
        </p:nvPicPr>
        <p:blipFill>
          <a:blip r:embed="rId4">
            <a:alphaModFix/>
          </a:blip>
          <a:stretch>
            <a:fillRect/>
          </a:stretch>
        </p:blipFill>
        <p:spPr>
          <a:xfrm>
            <a:off x="2286000" y="14951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96" name="Google Shape;396;p47"/>
          <p:cNvSpPr/>
          <p:nvPr/>
        </p:nvSpPr>
        <p:spPr>
          <a:xfrm>
            <a:off x="476250" y="2206893"/>
            <a:ext cx="8191544" cy="729503"/>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Have a Jazzy weekend!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Instruments</a:t>
            </a:r>
            <a:endParaRPr/>
          </a:p>
        </p:txBody>
      </p:sp>
      <p:sp>
        <p:nvSpPr>
          <p:cNvPr id="190" name="Google Shape;19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More emphasis on wind and brass</a:t>
            </a:r>
            <a:endParaRPr sz="2000"/>
          </a:p>
          <a:p>
            <a:pPr indent="-355600" lvl="0" marL="457200" rtl="0" algn="l">
              <a:spcBef>
                <a:spcPts val="0"/>
              </a:spcBef>
              <a:spcAft>
                <a:spcPts val="0"/>
              </a:spcAft>
              <a:buSzPts val="2000"/>
              <a:buChar char="●"/>
            </a:pPr>
            <a:r>
              <a:rPr lang="en" sz="2000"/>
              <a:t>Main instruments: Cornet, trumpets, saxophone, piano, clarinet, vibraphone &amp; trombone</a:t>
            </a:r>
            <a:endParaRPr sz="2000"/>
          </a:p>
          <a:p>
            <a:pPr indent="-355600" lvl="0" marL="457200" rtl="0" algn="l">
              <a:spcBef>
                <a:spcPts val="0"/>
              </a:spcBef>
              <a:spcAft>
                <a:spcPts val="0"/>
              </a:spcAft>
              <a:buSzPts val="2000"/>
              <a:buChar char="●"/>
            </a:pPr>
            <a:r>
              <a:rPr lang="en" sz="2000"/>
              <a:t>Rhythm section: Piano, plucked double bass, percussion (Drumset), banjo/guitar</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Melody</a:t>
            </a:r>
            <a:endParaRPr/>
          </a:p>
        </p:txBody>
      </p:sp>
      <p:sp>
        <p:nvSpPr>
          <p:cNvPr id="196" name="Google Shape;196;p18"/>
          <p:cNvSpPr txBox="1"/>
          <p:nvPr>
            <p:ph idx="1" type="body"/>
          </p:nvPr>
        </p:nvSpPr>
        <p:spPr>
          <a:xfrm>
            <a:off x="1297500" y="1584525"/>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Flexible (Improvisation)</a:t>
            </a:r>
            <a:endParaRPr sz="2000"/>
          </a:p>
          <a:p>
            <a:pPr indent="-355600" lvl="0" marL="457200" rtl="0" algn="l">
              <a:spcBef>
                <a:spcPts val="0"/>
              </a:spcBef>
              <a:spcAft>
                <a:spcPts val="0"/>
              </a:spcAft>
              <a:buSzPts val="2000"/>
              <a:buChar char="●"/>
            </a:pPr>
            <a:r>
              <a:rPr lang="en" sz="2000"/>
              <a:t>Major &amp; minor scales</a:t>
            </a:r>
            <a:endParaRPr sz="2000"/>
          </a:p>
          <a:p>
            <a:pPr indent="-355600" lvl="0" marL="457200" rtl="0" algn="l">
              <a:spcBef>
                <a:spcPts val="0"/>
              </a:spcBef>
              <a:spcAft>
                <a:spcPts val="0"/>
              </a:spcAft>
              <a:buSzPts val="2000"/>
              <a:buChar char="●"/>
            </a:pPr>
            <a:r>
              <a:rPr lang="en" sz="2000"/>
              <a:t>Blues scales:  always lower/flatten the 3rd/5th/7th</a:t>
            </a:r>
            <a:endParaRPr sz="2000"/>
          </a:p>
        </p:txBody>
      </p:sp>
      <p:pic>
        <p:nvPicPr>
          <p:cNvPr id="197" name="Google Shape;197;p18"/>
          <p:cNvPicPr preferRelativeResize="0"/>
          <p:nvPr/>
        </p:nvPicPr>
        <p:blipFill>
          <a:blip r:embed="rId3">
            <a:alphaModFix/>
          </a:blip>
          <a:stretch>
            <a:fillRect/>
          </a:stretch>
        </p:blipFill>
        <p:spPr>
          <a:xfrm>
            <a:off x="152400" y="2852523"/>
            <a:ext cx="8839198" cy="975321"/>
          </a:xfrm>
          <a:prstGeom prst="rect">
            <a:avLst/>
          </a:prstGeom>
          <a:noFill/>
          <a:ln>
            <a:noFill/>
          </a:ln>
        </p:spPr>
      </p:pic>
      <p:pic>
        <p:nvPicPr>
          <p:cNvPr id="198" name="Google Shape;198;p18" title="min blue scale.mp3">
            <a:hlinkClick r:id="rId4"/>
          </p:cNvPr>
          <p:cNvPicPr preferRelativeResize="0"/>
          <p:nvPr/>
        </p:nvPicPr>
        <p:blipFill>
          <a:blip r:embed="rId5">
            <a:alphaModFix/>
          </a:blip>
          <a:stretch>
            <a:fillRect/>
          </a:stretch>
        </p:blipFill>
        <p:spPr>
          <a:xfrm>
            <a:off x="537400" y="3827840"/>
            <a:ext cx="523450" cy="523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Chords</a:t>
            </a:r>
            <a:endParaRPr/>
          </a:p>
        </p:txBody>
      </p:sp>
      <p:sp>
        <p:nvSpPr>
          <p:cNvPr id="204" name="Google Shape;204;p19"/>
          <p:cNvSpPr txBox="1"/>
          <p:nvPr>
            <p:ph idx="1" type="body"/>
          </p:nvPr>
        </p:nvSpPr>
        <p:spPr>
          <a:xfrm>
            <a:off x="1297500" y="1567550"/>
            <a:ext cx="7038900" cy="1691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Traditional tonal system</a:t>
            </a:r>
            <a:endParaRPr sz="2000"/>
          </a:p>
          <a:p>
            <a:pPr indent="-355600" lvl="0" marL="457200" rtl="0" algn="l">
              <a:spcBef>
                <a:spcPts val="0"/>
              </a:spcBef>
              <a:spcAft>
                <a:spcPts val="0"/>
              </a:spcAft>
              <a:buSzPts val="2000"/>
              <a:buChar char="●"/>
            </a:pPr>
            <a:r>
              <a:rPr lang="en" sz="2000"/>
              <a:t>Throughout the years, harmonic volcabulary become increasingly complex, sophisticated and chromatic.</a:t>
            </a:r>
            <a:endParaRPr sz="2000"/>
          </a:p>
          <a:p>
            <a:pPr indent="-355600" lvl="0" marL="457200" rtl="0" algn="l">
              <a:spcBef>
                <a:spcPts val="0"/>
              </a:spcBef>
              <a:spcAft>
                <a:spcPts val="0"/>
              </a:spcAft>
              <a:buSzPts val="2000"/>
              <a:buChar char="●"/>
            </a:pPr>
            <a:r>
              <a:rPr lang="en" sz="2000"/>
              <a:t>Often uses 5 to 6 note chords that sound rich and lush</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Autumn Leaves</a:t>
            </a:r>
            <a:endParaRPr/>
          </a:p>
        </p:txBody>
      </p:sp>
      <p:pic>
        <p:nvPicPr>
          <p:cNvPr id="210" name="Google Shape;210;p20"/>
          <p:cNvPicPr preferRelativeResize="0"/>
          <p:nvPr/>
        </p:nvPicPr>
        <p:blipFill>
          <a:blip r:embed="rId3">
            <a:alphaModFix/>
          </a:blip>
          <a:stretch>
            <a:fillRect/>
          </a:stretch>
        </p:blipFill>
        <p:spPr>
          <a:xfrm>
            <a:off x="76625" y="1654162"/>
            <a:ext cx="8990748" cy="1835175"/>
          </a:xfrm>
          <a:prstGeom prst="rect">
            <a:avLst/>
          </a:prstGeom>
          <a:noFill/>
          <a:ln>
            <a:noFill/>
          </a:ln>
        </p:spPr>
      </p:pic>
      <p:pic>
        <p:nvPicPr>
          <p:cNvPr id="211" name="Google Shape;211;p20" title="autumn leave 1.mp3">
            <a:hlinkClick r:id="rId4"/>
          </p:cNvPr>
          <p:cNvPicPr preferRelativeResize="0"/>
          <p:nvPr/>
        </p:nvPicPr>
        <p:blipFill>
          <a:blip r:embed="rId5">
            <a:alphaModFix/>
          </a:blip>
          <a:stretch>
            <a:fillRect/>
          </a:stretch>
        </p:blipFill>
        <p:spPr>
          <a:xfrm>
            <a:off x="679250" y="4287187"/>
            <a:ext cx="457200" cy="457200"/>
          </a:xfrm>
          <a:prstGeom prst="rect">
            <a:avLst/>
          </a:prstGeom>
          <a:noFill/>
          <a:ln>
            <a:noFill/>
          </a:ln>
        </p:spPr>
      </p:pic>
      <p:sp>
        <p:nvSpPr>
          <p:cNvPr id="212" name="Google Shape;212;p20"/>
          <p:cNvSpPr txBox="1"/>
          <p:nvPr/>
        </p:nvSpPr>
        <p:spPr>
          <a:xfrm>
            <a:off x="2031200" y="3632700"/>
            <a:ext cx="6835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Roboto"/>
                <a:ea typeface="Roboto"/>
                <a:cs typeface="Roboto"/>
                <a:sym typeface="Roboto"/>
              </a:rPr>
              <a:t>Cmin	Dmin	Bbmaj	Ebmaj	   Amin	   Dmaj		Gmin</a:t>
            </a:r>
            <a:endParaRPr sz="17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7th Chords</a:t>
            </a:r>
            <a:endParaRPr/>
          </a:p>
        </p:txBody>
      </p:sp>
      <p:pic>
        <p:nvPicPr>
          <p:cNvPr id="218" name="Google Shape;218;p21"/>
          <p:cNvPicPr preferRelativeResize="0"/>
          <p:nvPr/>
        </p:nvPicPr>
        <p:blipFill>
          <a:blip r:embed="rId3">
            <a:alphaModFix/>
          </a:blip>
          <a:stretch>
            <a:fillRect/>
          </a:stretch>
        </p:blipFill>
        <p:spPr>
          <a:xfrm>
            <a:off x="152400" y="1590475"/>
            <a:ext cx="8839199" cy="1686281"/>
          </a:xfrm>
          <a:prstGeom prst="rect">
            <a:avLst/>
          </a:prstGeom>
          <a:noFill/>
          <a:ln>
            <a:noFill/>
          </a:ln>
        </p:spPr>
      </p:pic>
      <p:pic>
        <p:nvPicPr>
          <p:cNvPr id="219" name="Google Shape;219;p21" title="autumn leaves 2.mp3">
            <a:hlinkClick r:id="rId4"/>
          </p:cNvPr>
          <p:cNvPicPr preferRelativeResize="0"/>
          <p:nvPr/>
        </p:nvPicPr>
        <p:blipFill>
          <a:blip r:embed="rId5">
            <a:alphaModFix/>
          </a:blip>
          <a:stretch>
            <a:fillRect/>
          </a:stretch>
        </p:blipFill>
        <p:spPr>
          <a:xfrm>
            <a:off x="529200" y="3849431"/>
            <a:ext cx="457200" cy="457200"/>
          </a:xfrm>
          <a:prstGeom prst="rect">
            <a:avLst/>
          </a:prstGeom>
          <a:noFill/>
          <a:ln>
            <a:noFill/>
          </a:ln>
        </p:spPr>
      </p:pic>
      <p:sp>
        <p:nvSpPr>
          <p:cNvPr id="220" name="Google Shape;220;p21"/>
          <p:cNvSpPr txBox="1"/>
          <p:nvPr/>
        </p:nvSpPr>
        <p:spPr>
          <a:xfrm>
            <a:off x="1997100" y="3392225"/>
            <a:ext cx="6835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Roboto"/>
                <a:ea typeface="Roboto"/>
                <a:cs typeface="Roboto"/>
                <a:sym typeface="Roboto"/>
              </a:rPr>
              <a:t>Cmin7	F7	      Bbmaj7   Ebmaj7	 Amin7	   D7			Gmin7</a:t>
            </a:r>
            <a:endParaRPr sz="1700">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Improvisation</a:t>
            </a:r>
            <a:endParaRPr/>
          </a:p>
        </p:txBody>
      </p:sp>
      <p:sp>
        <p:nvSpPr>
          <p:cNvPr id="226" name="Google Shape;226;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Creation of music at the time it is performed</a:t>
            </a:r>
            <a:endParaRPr sz="2000"/>
          </a:p>
          <a:p>
            <a:pPr indent="-355600" lvl="0" marL="457200" rtl="0" algn="l">
              <a:spcBef>
                <a:spcPts val="0"/>
              </a:spcBef>
              <a:spcAft>
                <a:spcPts val="0"/>
              </a:spcAft>
              <a:buSzPts val="2000"/>
              <a:buChar char="●"/>
            </a:pPr>
            <a:r>
              <a:rPr lang="en" sz="2000"/>
              <a:t>Without any specific notations</a:t>
            </a:r>
            <a:endParaRPr sz="2000"/>
          </a:p>
          <a:p>
            <a:pPr indent="-355600" lvl="0" marL="457200" rtl="0" algn="l">
              <a:spcBef>
                <a:spcPts val="0"/>
              </a:spcBef>
              <a:spcAft>
                <a:spcPts val="0"/>
              </a:spcAft>
              <a:buSzPts val="2000"/>
              <a:buChar char="●"/>
            </a:pPr>
            <a:r>
              <a:rPr lang="en" sz="2000"/>
              <a:t>According to the series of chords given</a:t>
            </a:r>
            <a:endParaRPr sz="2000"/>
          </a:p>
          <a:p>
            <a:pPr indent="-355600" lvl="0" marL="457200" rtl="0" algn="l">
              <a:spcBef>
                <a:spcPts val="0"/>
              </a:spcBef>
              <a:spcAft>
                <a:spcPts val="0"/>
              </a:spcAft>
              <a:buSzPts val="2000"/>
              <a:buChar char="●"/>
            </a:pPr>
            <a:r>
              <a:rPr lang="en" sz="2000"/>
              <a:t>Use blue scales, major/minor etc.</a:t>
            </a:r>
            <a:endParaRPr sz="2000"/>
          </a:p>
          <a:p>
            <a:pPr indent="-355600" lvl="0" marL="457200" rtl="0" algn="l">
              <a:spcBef>
                <a:spcPts val="0"/>
              </a:spcBef>
              <a:spcAft>
                <a:spcPts val="0"/>
              </a:spcAft>
              <a:buSzPts val="2000"/>
              <a:buChar char="●"/>
            </a:pPr>
            <a:r>
              <a:rPr lang="en" sz="2000"/>
              <a:t>Each soloists will take turns to improvise</a:t>
            </a:r>
            <a:endParaRPr sz="2000"/>
          </a:p>
          <a:p>
            <a:pPr indent="-355600" lvl="0" marL="457200" rtl="0" algn="l">
              <a:spcBef>
                <a:spcPts val="0"/>
              </a:spcBef>
              <a:spcAft>
                <a:spcPts val="0"/>
              </a:spcAft>
              <a:buSzPts val="2000"/>
              <a:buChar char="●"/>
            </a:pPr>
            <a:r>
              <a:rPr lang="en" sz="2000"/>
              <a:t>A jazz improvisation is usually in theme-and-variation form</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