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PT Sans Narrow"/>
      <p:regular r:id="rId32"/>
      <p:bold r:id="rId33"/>
    </p:embeddedFont>
    <p:embeddedFont>
      <p:font typeface="Source Code Pro"/>
      <p:regular r:id="rId34"/>
      <p:bold r:id="rId35"/>
      <p:italic r:id="rId36"/>
      <p:boldItalic r:id="rId37"/>
    </p:embeddedFont>
    <p:embeddedFont>
      <p:font typeface="Open Sans"/>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8B25F8C-4505-4AC1-B005-42FF1A7A428E}">
  <a:tblStyle styleId="{18B25F8C-4505-4AC1-B005-42FF1A7A428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italic.fntdata"/><Relationship Id="rId20" Type="http://schemas.openxmlformats.org/officeDocument/2006/relationships/slide" Target="slides/slide14.xml"/><Relationship Id="rId41" Type="http://schemas.openxmlformats.org/officeDocument/2006/relationships/font" Target="fonts/OpenSans-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PTSansNarrow-bold.fntdata"/><Relationship Id="rId10" Type="http://schemas.openxmlformats.org/officeDocument/2006/relationships/slide" Target="slides/slide4.xml"/><Relationship Id="rId32" Type="http://schemas.openxmlformats.org/officeDocument/2006/relationships/font" Target="fonts/PTSansNarrow-regular.fntdata"/><Relationship Id="rId13" Type="http://schemas.openxmlformats.org/officeDocument/2006/relationships/slide" Target="slides/slide7.xml"/><Relationship Id="rId35" Type="http://schemas.openxmlformats.org/officeDocument/2006/relationships/font" Target="fonts/SourceCodePro-bold.fntdata"/><Relationship Id="rId12" Type="http://schemas.openxmlformats.org/officeDocument/2006/relationships/slide" Target="slides/slide6.xml"/><Relationship Id="rId34" Type="http://schemas.openxmlformats.org/officeDocument/2006/relationships/font" Target="fonts/SourceCodePro-regular.fntdata"/><Relationship Id="rId15" Type="http://schemas.openxmlformats.org/officeDocument/2006/relationships/slide" Target="slides/slide9.xml"/><Relationship Id="rId37" Type="http://schemas.openxmlformats.org/officeDocument/2006/relationships/font" Target="fonts/SourceCodePro-boldItalic.fntdata"/><Relationship Id="rId14" Type="http://schemas.openxmlformats.org/officeDocument/2006/relationships/slide" Target="slides/slide8.xml"/><Relationship Id="rId36" Type="http://schemas.openxmlformats.org/officeDocument/2006/relationships/font" Target="fonts/SourceCodePro-italic.fntdata"/><Relationship Id="rId17" Type="http://schemas.openxmlformats.org/officeDocument/2006/relationships/slide" Target="slides/slide11.xml"/><Relationship Id="rId39" Type="http://schemas.openxmlformats.org/officeDocument/2006/relationships/font" Target="fonts/OpenSans-bold.fntdata"/><Relationship Id="rId16" Type="http://schemas.openxmlformats.org/officeDocument/2006/relationships/slide" Target="slides/slide10.xml"/><Relationship Id="rId38" Type="http://schemas.openxmlformats.org/officeDocument/2006/relationships/font" Target="fonts/OpenSans-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e1cc7627b9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e1cc7627b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e1cc7627b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e1cc7627b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b721a8931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b721a8931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b72d532ca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b72d532ca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b72d532ca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b72d532ca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b7618ca12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b7618ca1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b7618ca12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b7618ca12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b7618ca12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b7618ca12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b7618ca129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b7618ca129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b7618ca129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b7618ca129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e1cc7627b9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e1cc7627b9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a:t>
            </a:r>
            <a:r>
              <a:rPr lang="en" sz="700"/>
              <a:t>         </a:t>
            </a:r>
            <a:r>
              <a:rPr lang="en"/>
              <a:t>In western music pitch are separated in to 7 main tones, can anyone tell me what these tones are? Or sing them.</a:t>
            </a:r>
            <a:endParaRPr/>
          </a:p>
          <a:p>
            <a:pPr indent="0" lvl="0" marL="0" rtl="0" algn="l">
              <a:lnSpc>
                <a:spcPct val="115000"/>
              </a:lnSpc>
              <a:spcBef>
                <a:spcPts val="1200"/>
              </a:spcBef>
              <a:spcAft>
                <a:spcPts val="0"/>
              </a:spcAft>
              <a:buClr>
                <a:schemeClr val="dk1"/>
              </a:buClr>
              <a:buSzPts val="1100"/>
              <a:buFont typeface="Arial"/>
              <a:buNone/>
            </a:pPr>
            <a:r>
              <a:rPr lang="en"/>
              <a:t>-</a:t>
            </a:r>
            <a:r>
              <a:rPr lang="en" sz="700"/>
              <a:t>         </a:t>
            </a:r>
            <a:r>
              <a:rPr lang="en"/>
              <a:t>Great, now when we talk about the distance between each tone we call them intervals, but when we talk about the distance between the same low and higher tone, we call them intervals.</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1200"/>
              </a:spcAft>
              <a:buClr>
                <a:schemeClr val="dk1"/>
              </a:buClr>
              <a:buSzPts val="1100"/>
              <a:buFont typeface="Arial"/>
              <a:buNone/>
            </a:pPr>
            <a:r>
              <a:rPr lang="en"/>
              <a:t>#sing doremi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b7618ca129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b7618ca129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b7618ca129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b7618ca129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b7618ca129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b7618ca129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b7618ca129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b7618ca129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b7618ca129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b7618ca129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b7618ca129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b7618ca129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b721a89313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b721a89313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b721a89313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b721a89313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b72d532c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b72d532c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b72d532ca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b72d532ca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e1cc7627b9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e1cc7627b9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e1cc7627b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e1cc7627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e1cc7627b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e1cc7627b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www.youtube.com/watch?v=_D0ZQPqeJkk" TargetMode="External"/><Relationship Id="rId4" Type="http://schemas.openxmlformats.org/officeDocument/2006/relationships/image" Target="../media/image1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hyperlink" Target="http://drive.google.com/file/d/1mnPUza2Oo-v_tOIUlPuNVvZtvjtp9Jpp/view" TargetMode="External"/><Relationship Id="rId5" Type="http://schemas.openxmlformats.org/officeDocument/2006/relationships/image" Target="../media/image1.png"/><Relationship Id="rId6" Type="http://schemas.openxmlformats.org/officeDocument/2006/relationships/hyperlink" Target="http://drive.google.com/file/d/17A3AyBMimzde4cjiFs4Q_Jppn73EL8Yf/view"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hyperlink" Target="http://drive.google.com/file/d/1-7YTq4dLfzIR2Efi3UGqMzhrrw6xw2dh/view" TargetMode="External"/><Relationship Id="rId6" Type="http://schemas.openxmlformats.org/officeDocument/2006/relationships/image" Target="../media/image1.png"/><Relationship Id="rId7" Type="http://schemas.openxmlformats.org/officeDocument/2006/relationships/hyperlink" Target="http://drive.google.com/file/d/1qPTj7-UfZiqaw4KK7mAftGTK8ZHK8at3/view"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www.youtube.com/watch?v=mAGGPgxl6qU" TargetMode="External"/><Relationship Id="rId4" Type="http://schemas.openxmlformats.org/officeDocument/2006/relationships/image" Target="../media/image1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1.png"/><Relationship Id="rId4" Type="http://schemas.openxmlformats.org/officeDocument/2006/relationships/hyperlink" Target="http://www.youtube.com/watch?v=hBlNa9_RCNw" TargetMode="External"/><Relationship Id="rId5" Type="http://schemas.openxmlformats.org/officeDocument/2006/relationships/image" Target="../media/image1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www.youtube.com/watch?v=obkrMiyDrbs" TargetMode="External"/><Relationship Id="rId4" Type="http://schemas.openxmlformats.org/officeDocument/2006/relationships/image" Target="../media/image15.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www.youtube.com/watch?v=r9LCwI5iErE" TargetMode="External"/><Relationship Id="rId4" Type="http://schemas.openxmlformats.org/officeDocument/2006/relationships/image" Target="../media/image9.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hyperlink" Target="http://drive.google.com/file/d/1T7UtTXCuuCHy1-bEFXwUhTMU5B6CP-hv/view" TargetMode="External"/><Relationship Id="rId6"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hyperlink" Target="http://drive.google.com/file/d/1PUEMC_G4OZ6VBgOaUV-xawGwWiIu28GT/view" TargetMode="External"/><Relationship Id="rId6"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8.png"/><Relationship Id="rId4" Type="http://schemas.openxmlformats.org/officeDocument/2006/relationships/hyperlink" Target="http://drive.google.com/file/d/15Dec4cGgM_cEGgQKFW3y3Ynd9pBayneO/view" TargetMode="External"/><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drive.google.com/file/d/1T7UtTXCuuCHy1-bEFXwUhTMU5B6CP-hv/view" TargetMode="External"/><Relationship Id="rId4" Type="http://schemas.openxmlformats.org/officeDocument/2006/relationships/image" Target="../media/image1.png"/><Relationship Id="rId10" Type="http://schemas.openxmlformats.org/officeDocument/2006/relationships/hyperlink" Target="http://drive.google.com/file/d/1aQgsOKx9QaKnBeUhQ-nNFopWl-GD05UK/view" TargetMode="External"/><Relationship Id="rId9" Type="http://schemas.openxmlformats.org/officeDocument/2006/relationships/hyperlink" Target="http://drive.google.com/file/d/1AJi0hLsu_vFMGCNN4T4Lk_TMkT6zLrdi/view" TargetMode="External"/><Relationship Id="rId5" Type="http://schemas.openxmlformats.org/officeDocument/2006/relationships/hyperlink" Target="http://drive.google.com/file/d/1PUEMC_G4OZ6VBgOaUV-xawGwWiIu28GT/view" TargetMode="External"/><Relationship Id="rId6" Type="http://schemas.openxmlformats.org/officeDocument/2006/relationships/hyperlink" Target="http://drive.google.com/file/d/1Hb2Nk_CjdYrt4xqmjDeP06NfPKKo0z70/view" TargetMode="External"/><Relationship Id="rId7" Type="http://schemas.openxmlformats.org/officeDocument/2006/relationships/hyperlink" Target="http://drive.google.com/file/d/15Dec4cGgM_cEGgQKFW3y3Ynd9pBayneO/view" TargetMode="External"/><Relationship Id="rId8" Type="http://schemas.openxmlformats.org/officeDocument/2006/relationships/hyperlink" Target="http://drive.google.com/file/d/1hITfi-xd3bjf_IZbgmd5uZbc0Aik0q_U/view"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0.png"/><Relationship Id="rId4" Type="http://schemas.openxmlformats.org/officeDocument/2006/relationships/hyperlink" Target="http://drive.google.com/file/d/1xbw1KNXRTAGEDzM9C8OItyjYq-WUKzAp/view" TargetMode="External"/><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drive.google.com/file/d/1s2GpOgkKMIYSCIxM-C7mjPOsQnki3Yyl/view" TargetMode="External"/><Relationship Id="rId4" Type="http://schemas.openxmlformats.org/officeDocument/2006/relationships/image" Target="../media/image1.png"/><Relationship Id="rId5" Type="http://schemas.openxmlformats.org/officeDocument/2006/relationships/hyperlink" Target="http://drive.google.com/file/d/1IPlPWfgnUuizPsWKLdFmoa6Agtbj5DEd/view"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Notations</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Kenny Lim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Theme</a:t>
            </a:r>
            <a:endParaRPr/>
          </a:p>
        </p:txBody>
      </p:sp>
      <p:sp>
        <p:nvSpPr>
          <p:cNvPr id="146" name="Google Shape;146;p22"/>
          <p:cNvSpPr txBox="1"/>
          <p:nvPr>
            <p:ph idx="1" type="body"/>
          </p:nvPr>
        </p:nvSpPr>
        <p:spPr>
          <a:xfrm>
            <a:off x="311700" y="1135150"/>
            <a:ext cx="8520600" cy="2073300"/>
          </a:xfrm>
          <a:prstGeom prst="rect">
            <a:avLst/>
          </a:prstGeom>
        </p:spPr>
        <p:txBody>
          <a:bodyPr anchorCtr="0" anchor="t" bIns="91425" lIns="91425" spcFirstLastPara="1" rIns="91425" wrap="square" tIns="91425">
            <a:normAutofit lnSpcReduction="10000"/>
          </a:bodyPr>
          <a:lstStyle/>
          <a:p>
            <a:pPr indent="-336550" lvl="0" marL="457200" rtl="0" algn="l">
              <a:lnSpc>
                <a:spcPct val="120000"/>
              </a:lnSpc>
              <a:spcBef>
                <a:spcPts val="600"/>
              </a:spcBef>
              <a:spcAft>
                <a:spcPts val="0"/>
              </a:spcAft>
              <a:buSzPts val="1700"/>
              <a:buChar char="●"/>
            </a:pPr>
            <a:r>
              <a:rPr lang="en" sz="1900"/>
              <a:t>The musical material on which part or all of a work is based, usually having a recognizable melody and sometimes perceivable as a complete musical expression in itself, independent of the work to which it belongs. – </a:t>
            </a:r>
            <a:r>
              <a:rPr i="1" lang="en" sz="1900"/>
              <a:t>grove music online</a:t>
            </a:r>
            <a:endParaRPr i="1" sz="1900"/>
          </a:p>
          <a:p>
            <a:pPr indent="-336550" lvl="0" marL="457200" rtl="0" algn="l">
              <a:lnSpc>
                <a:spcPct val="120000"/>
              </a:lnSpc>
              <a:spcBef>
                <a:spcPts val="0"/>
              </a:spcBef>
              <a:spcAft>
                <a:spcPts val="0"/>
              </a:spcAft>
              <a:buSzPts val="1700"/>
              <a:buChar char="●"/>
            </a:pPr>
            <a:r>
              <a:rPr lang="en" sz="1900"/>
              <a:t>Theme can be recognizable through melody or rhythm</a:t>
            </a:r>
            <a:endParaRPr sz="1900"/>
          </a:p>
          <a:p>
            <a:pPr indent="0" lvl="0" marL="457200" rtl="0" algn="l">
              <a:spcBef>
                <a:spcPts val="0"/>
              </a:spcBef>
              <a:spcAft>
                <a:spcPts val="1200"/>
              </a:spcAft>
              <a:buNone/>
            </a:pPr>
            <a:r>
              <a:t/>
            </a:r>
            <a:endParaRPr sz="1700"/>
          </a:p>
        </p:txBody>
      </p:sp>
      <p:pic>
        <p:nvPicPr>
          <p:cNvPr descr="The opening theme in all of the Star Wars movies" id="147" name="Google Shape;147;p22" title="Star Wars Main Theme (Full)">
            <a:hlinkClick r:id="rId3"/>
          </p:cNvPr>
          <p:cNvPicPr preferRelativeResize="0"/>
          <p:nvPr/>
        </p:nvPicPr>
        <p:blipFill>
          <a:blip r:embed="rId4">
            <a:alphaModFix/>
          </a:blip>
          <a:stretch>
            <a:fillRect/>
          </a:stretch>
        </p:blipFill>
        <p:spPr>
          <a:xfrm>
            <a:off x="3270862" y="3039400"/>
            <a:ext cx="2602276" cy="1951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Harmony</a:t>
            </a:r>
            <a:endParaRPr/>
          </a:p>
        </p:txBody>
      </p:sp>
      <p:sp>
        <p:nvSpPr>
          <p:cNvPr id="153" name="Google Shape;153;p2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Kenny Lim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Topics</a:t>
            </a:r>
            <a:endParaRPr/>
          </a:p>
        </p:txBody>
      </p:sp>
      <p:sp>
        <p:nvSpPr>
          <p:cNvPr id="159" name="Google Shape;159;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Chords</a:t>
            </a:r>
            <a:endParaRPr/>
          </a:p>
          <a:p>
            <a:pPr indent="-342900" lvl="0" marL="457200" rtl="0" algn="l">
              <a:spcBef>
                <a:spcPts val="0"/>
              </a:spcBef>
              <a:spcAft>
                <a:spcPts val="0"/>
              </a:spcAft>
              <a:buSzPts val="1800"/>
              <a:buChar char="●"/>
            </a:pPr>
            <a:r>
              <a:rPr lang="en"/>
              <a:t>Key</a:t>
            </a:r>
            <a:endParaRPr/>
          </a:p>
          <a:p>
            <a:pPr indent="-342900" lvl="0" marL="457200" rtl="0" algn="l">
              <a:spcBef>
                <a:spcPts val="0"/>
              </a:spcBef>
              <a:spcAft>
                <a:spcPts val="0"/>
              </a:spcAft>
              <a:buSzPts val="1800"/>
              <a:buChar char="●"/>
            </a:pPr>
            <a:r>
              <a:rPr lang="en"/>
              <a:t>Musical Textures</a:t>
            </a:r>
            <a:endParaRPr/>
          </a:p>
          <a:p>
            <a:pPr indent="-342900" lvl="0" marL="457200" rtl="0" algn="l">
              <a:spcBef>
                <a:spcPts val="0"/>
              </a:spcBef>
              <a:spcAft>
                <a:spcPts val="0"/>
              </a:spcAft>
              <a:buSzPts val="1800"/>
              <a:buChar char="●"/>
            </a:pPr>
            <a:r>
              <a:rPr lang="en"/>
              <a:t>Musical Form techniques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Chords: Triads</a:t>
            </a:r>
            <a:endParaRPr/>
          </a:p>
        </p:txBody>
      </p:sp>
      <p:sp>
        <p:nvSpPr>
          <p:cNvPr id="165" name="Google Shape;165;p25"/>
          <p:cNvSpPr txBox="1"/>
          <p:nvPr>
            <p:ph idx="1" type="body"/>
          </p:nvPr>
        </p:nvSpPr>
        <p:spPr>
          <a:xfrm>
            <a:off x="311700" y="3553875"/>
            <a:ext cx="8520600" cy="1015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Combination of THREE or more tones sounded at once</a:t>
            </a:r>
            <a:endParaRPr/>
          </a:p>
          <a:p>
            <a:pPr indent="-342900" lvl="0" marL="457200" rtl="0" algn="l">
              <a:spcBef>
                <a:spcPts val="0"/>
              </a:spcBef>
              <a:spcAft>
                <a:spcPts val="0"/>
              </a:spcAft>
              <a:buSzPts val="1800"/>
              <a:buChar char="●"/>
            </a:pPr>
            <a:r>
              <a:rPr lang="en"/>
              <a:t>Triads are the most basic chord, made up of alternate tones of the scale</a:t>
            </a:r>
            <a:endParaRPr/>
          </a:p>
        </p:txBody>
      </p:sp>
      <p:pic>
        <p:nvPicPr>
          <p:cNvPr id="166" name="Google Shape;166;p25"/>
          <p:cNvPicPr preferRelativeResize="0"/>
          <p:nvPr/>
        </p:nvPicPr>
        <p:blipFill>
          <a:blip r:embed="rId3">
            <a:alphaModFix/>
          </a:blip>
          <a:stretch>
            <a:fillRect/>
          </a:stretch>
        </p:blipFill>
        <p:spPr>
          <a:xfrm>
            <a:off x="1748336" y="1314450"/>
            <a:ext cx="5647325" cy="2176475"/>
          </a:xfrm>
          <a:prstGeom prst="rect">
            <a:avLst/>
          </a:prstGeom>
          <a:noFill/>
          <a:ln>
            <a:noFill/>
          </a:ln>
        </p:spPr>
      </p:pic>
      <p:pic>
        <p:nvPicPr>
          <p:cNvPr id="167" name="Google Shape;167;p25" title="triad maj.mp3">
            <a:hlinkClick r:id="rId4"/>
          </p:cNvPr>
          <p:cNvPicPr preferRelativeResize="0"/>
          <p:nvPr/>
        </p:nvPicPr>
        <p:blipFill>
          <a:blip r:embed="rId5">
            <a:alphaModFix/>
          </a:blip>
          <a:stretch>
            <a:fillRect/>
          </a:stretch>
        </p:blipFill>
        <p:spPr>
          <a:xfrm>
            <a:off x="1042875" y="2274675"/>
            <a:ext cx="594150" cy="594150"/>
          </a:xfrm>
          <a:prstGeom prst="rect">
            <a:avLst/>
          </a:prstGeom>
          <a:noFill/>
          <a:ln>
            <a:noFill/>
          </a:ln>
        </p:spPr>
      </p:pic>
      <p:pic>
        <p:nvPicPr>
          <p:cNvPr id="168" name="Google Shape;168;p25" title="min triad.mp3">
            <a:hlinkClick r:id="rId6"/>
          </p:cNvPr>
          <p:cNvPicPr preferRelativeResize="0"/>
          <p:nvPr/>
        </p:nvPicPr>
        <p:blipFill>
          <a:blip r:embed="rId5">
            <a:alphaModFix/>
          </a:blip>
          <a:stretch>
            <a:fillRect/>
          </a:stretch>
        </p:blipFill>
        <p:spPr>
          <a:xfrm>
            <a:off x="7506950" y="2230200"/>
            <a:ext cx="594150" cy="594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Broken Chords</a:t>
            </a:r>
            <a:endParaRPr/>
          </a:p>
        </p:txBody>
      </p:sp>
      <p:sp>
        <p:nvSpPr>
          <p:cNvPr id="174" name="Google Shape;174;p26"/>
          <p:cNvSpPr txBox="1"/>
          <p:nvPr>
            <p:ph idx="1" type="body"/>
          </p:nvPr>
        </p:nvSpPr>
        <p:spPr>
          <a:xfrm>
            <a:off x="311700" y="1266325"/>
            <a:ext cx="8520600" cy="809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Broken chords are when the individual tones of a chord are sounded one after another.</a:t>
            </a:r>
            <a:endParaRPr/>
          </a:p>
        </p:txBody>
      </p:sp>
      <p:pic>
        <p:nvPicPr>
          <p:cNvPr id="175" name="Google Shape;175;p26"/>
          <p:cNvPicPr preferRelativeResize="0"/>
          <p:nvPr/>
        </p:nvPicPr>
        <p:blipFill>
          <a:blip r:embed="rId3">
            <a:alphaModFix/>
          </a:blip>
          <a:stretch>
            <a:fillRect/>
          </a:stretch>
        </p:blipFill>
        <p:spPr>
          <a:xfrm>
            <a:off x="152400" y="2228125"/>
            <a:ext cx="8839199" cy="1037936"/>
          </a:xfrm>
          <a:prstGeom prst="rect">
            <a:avLst/>
          </a:prstGeom>
          <a:noFill/>
          <a:ln>
            <a:noFill/>
          </a:ln>
        </p:spPr>
      </p:pic>
      <p:pic>
        <p:nvPicPr>
          <p:cNvPr id="176" name="Google Shape;176;p26"/>
          <p:cNvPicPr preferRelativeResize="0"/>
          <p:nvPr/>
        </p:nvPicPr>
        <p:blipFill>
          <a:blip r:embed="rId4">
            <a:alphaModFix/>
          </a:blip>
          <a:stretch>
            <a:fillRect/>
          </a:stretch>
        </p:blipFill>
        <p:spPr>
          <a:xfrm>
            <a:off x="213150" y="3509586"/>
            <a:ext cx="8839200" cy="924508"/>
          </a:xfrm>
          <a:prstGeom prst="rect">
            <a:avLst/>
          </a:prstGeom>
          <a:noFill/>
          <a:ln>
            <a:noFill/>
          </a:ln>
        </p:spPr>
      </p:pic>
      <p:pic>
        <p:nvPicPr>
          <p:cNvPr id="177" name="Google Shape;177;p26" title="broken chords.mp3">
            <a:hlinkClick r:id="rId5"/>
          </p:cNvPr>
          <p:cNvPicPr preferRelativeResize="0"/>
          <p:nvPr/>
        </p:nvPicPr>
        <p:blipFill>
          <a:blip r:embed="rId6">
            <a:alphaModFix/>
          </a:blip>
          <a:stretch>
            <a:fillRect/>
          </a:stretch>
        </p:blipFill>
        <p:spPr>
          <a:xfrm>
            <a:off x="564975" y="3057750"/>
            <a:ext cx="451825" cy="451825"/>
          </a:xfrm>
          <a:prstGeom prst="rect">
            <a:avLst/>
          </a:prstGeom>
          <a:noFill/>
          <a:ln>
            <a:noFill/>
          </a:ln>
        </p:spPr>
      </p:pic>
      <p:pic>
        <p:nvPicPr>
          <p:cNvPr id="178" name="Google Shape;178;p26" title="broken chords 2.mp3">
            <a:hlinkClick r:id="rId7"/>
          </p:cNvPr>
          <p:cNvPicPr preferRelativeResize="0"/>
          <p:nvPr/>
        </p:nvPicPr>
        <p:blipFill>
          <a:blip r:embed="rId6">
            <a:alphaModFix/>
          </a:blip>
          <a:stretch>
            <a:fillRect/>
          </a:stretch>
        </p:blipFill>
        <p:spPr>
          <a:xfrm>
            <a:off x="587547" y="4308125"/>
            <a:ext cx="451825" cy="451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Consonance &amp; Dissonance</a:t>
            </a:r>
            <a:endParaRPr/>
          </a:p>
        </p:txBody>
      </p:sp>
      <p:sp>
        <p:nvSpPr>
          <p:cNvPr id="184" name="Google Shape;184;p2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Consonance</a:t>
            </a:r>
            <a:r>
              <a:rPr lang="en"/>
              <a:t> is a tone combination that sounds </a:t>
            </a:r>
            <a:r>
              <a:rPr b="1" lang="en"/>
              <a:t>stable.</a:t>
            </a:r>
            <a:endParaRPr b="1"/>
          </a:p>
          <a:p>
            <a:pPr indent="-342900" lvl="0" marL="457200" rtl="0" algn="l">
              <a:spcBef>
                <a:spcPts val="0"/>
              </a:spcBef>
              <a:spcAft>
                <a:spcPts val="0"/>
              </a:spcAft>
              <a:buSzPts val="1800"/>
              <a:buChar char="●"/>
            </a:pPr>
            <a:r>
              <a:rPr b="1" lang="en"/>
              <a:t>Dissonance</a:t>
            </a:r>
            <a:r>
              <a:rPr lang="en"/>
              <a:t> is a tone combination that sounds </a:t>
            </a:r>
            <a:r>
              <a:rPr b="1" lang="en"/>
              <a:t>unstable.</a:t>
            </a:r>
            <a:endParaRPr b="1"/>
          </a:p>
          <a:p>
            <a:pPr indent="-342900" lvl="0" marL="457200" rtl="0" algn="l">
              <a:spcBef>
                <a:spcPts val="0"/>
              </a:spcBef>
              <a:spcAft>
                <a:spcPts val="0"/>
              </a:spcAft>
              <a:buSzPts val="1800"/>
              <a:buChar char="●"/>
            </a:pPr>
            <a:r>
              <a:rPr lang="en"/>
              <a:t>Consonances are points of </a:t>
            </a:r>
            <a:r>
              <a:rPr b="1" lang="en"/>
              <a:t>arrival, rest, and resolution.</a:t>
            </a:r>
            <a:endParaRPr b="1"/>
          </a:p>
          <a:p>
            <a:pPr indent="-342900" lvl="0" marL="457200" rtl="0" algn="l">
              <a:spcBef>
                <a:spcPts val="0"/>
              </a:spcBef>
              <a:spcAft>
                <a:spcPts val="0"/>
              </a:spcAft>
              <a:buSzPts val="1800"/>
              <a:buChar char="●"/>
            </a:pPr>
            <a:r>
              <a:rPr lang="en"/>
              <a:t>A dissonance has its resolution when it moves to a consonance.</a:t>
            </a:r>
            <a:endParaRPr/>
          </a:p>
          <a:p>
            <a:pPr indent="-342900" lvl="0" marL="457200" rtl="0" algn="l">
              <a:spcBef>
                <a:spcPts val="0"/>
              </a:spcBef>
              <a:spcAft>
                <a:spcPts val="0"/>
              </a:spcAft>
              <a:buSzPts val="1800"/>
              <a:buChar char="●"/>
            </a:pPr>
            <a:r>
              <a:rPr lang="en"/>
              <a:t>When a resolution is delayed or accomplished in unexpected ways, a drama, suspense, or surprise is created.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id="189" name="Google Shape;189;p28"/>
          <p:cNvPicPr preferRelativeResize="0"/>
          <p:nvPr/>
        </p:nvPicPr>
        <p:blipFill>
          <a:blip r:embed="rId3">
            <a:alphaModFix/>
          </a:blip>
          <a:stretch>
            <a:fillRect/>
          </a:stretch>
        </p:blipFill>
        <p:spPr>
          <a:xfrm>
            <a:off x="2340625" y="292850"/>
            <a:ext cx="6396149" cy="4698250"/>
          </a:xfrm>
          <a:prstGeom prst="rect">
            <a:avLst/>
          </a:prstGeom>
          <a:noFill/>
          <a:ln>
            <a:noFill/>
          </a:ln>
        </p:spPr>
      </p:pic>
      <p:sp>
        <p:nvSpPr>
          <p:cNvPr id="190" name="Google Shape;190;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Keys: Circle of fifths</a:t>
            </a:r>
            <a:endParaRPr/>
          </a:p>
        </p:txBody>
      </p:sp>
      <p:cxnSp>
        <p:nvCxnSpPr>
          <p:cNvPr id="191" name="Google Shape;191;p28"/>
          <p:cNvCxnSpPr/>
          <p:nvPr/>
        </p:nvCxnSpPr>
        <p:spPr>
          <a:xfrm rot="10800000">
            <a:off x="3721075" y="2224325"/>
            <a:ext cx="2019300" cy="1638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Modulation &amp; Tonic Key</a:t>
            </a:r>
            <a:endParaRPr/>
          </a:p>
        </p:txBody>
      </p:sp>
      <p:sp>
        <p:nvSpPr>
          <p:cNvPr id="197" name="Google Shape;197;p29"/>
          <p:cNvSpPr txBox="1"/>
          <p:nvPr>
            <p:ph idx="1" type="body"/>
          </p:nvPr>
        </p:nvSpPr>
        <p:spPr>
          <a:xfrm>
            <a:off x="311700" y="1266325"/>
            <a:ext cx="8520600" cy="940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Tonic key is also known as the </a:t>
            </a:r>
            <a:r>
              <a:rPr b="1" lang="en"/>
              <a:t>TONIC</a:t>
            </a:r>
            <a:r>
              <a:rPr lang="en"/>
              <a:t> or </a:t>
            </a:r>
            <a:r>
              <a:rPr b="1" lang="en"/>
              <a:t>HOME KEY.</a:t>
            </a:r>
            <a:endParaRPr b="1"/>
          </a:p>
          <a:p>
            <a:pPr indent="-342900" lvl="0" marL="457200" rtl="0" algn="l">
              <a:spcBef>
                <a:spcPts val="0"/>
              </a:spcBef>
              <a:spcAft>
                <a:spcPts val="0"/>
              </a:spcAft>
              <a:buSzPts val="1800"/>
              <a:buChar char="●"/>
            </a:pPr>
            <a:r>
              <a:rPr b="1" lang="en"/>
              <a:t>MODULATION</a:t>
            </a:r>
            <a:r>
              <a:rPr lang="en"/>
              <a:t> is when the </a:t>
            </a:r>
            <a:r>
              <a:rPr b="1" lang="en"/>
              <a:t>TONIC KEY</a:t>
            </a:r>
            <a:r>
              <a:rPr lang="en"/>
              <a:t> shifted away to another </a:t>
            </a:r>
            <a:r>
              <a:rPr b="1" lang="en"/>
              <a:t>KEY.</a:t>
            </a:r>
            <a:endParaRPr b="1"/>
          </a:p>
        </p:txBody>
      </p:sp>
      <p:pic>
        <p:nvPicPr>
          <p:cNvPr descr="Celebrate the 20th anniversary of the hit Backstreet Boys song “I Want It That Way” with this special Millennium 20 Edition of the iconic music video.&#10;Listen to your favorite songs by the Backstreet Boys: https://BackstreetBoys.lnk.to/essentialsYD&#10; &#10;Originally released in 1999, take a look back at the group’s #1 classic - complete with pop-up facts and special memories from BSB!&#10; &#10;Subscribe to the Backstreet Boys YouTube Channel: https://BackstreetBoys.lnk.to/subscribeYD&#10;&#10;DNA - our brand new album - features the singles “No Place”, “Don’t Go Breaking My Heart”, &quot;Chances” and more! &#10;Get it here: https://BackstreetBoys.lnk.to/DNAYD&#10; &#10;Follow Backstreet Boys:&#10;Facebook: https://BackstreetBoys.lnk.to/followFI&#10;Instagram: https://BackstreetBoys.lnk.to/followII&#10;Twitter: https://BackstreetBoys.lnk.to/followTI&#10;Website: https://BackstreetBoys.lnk.to/followWI&#10;Spotify: https://BackstreetBoys.lnk.to/followSI&#10;YouTube: https://BackstreetBoys.lnk.to/subscribeYD&#10; &#10;“I Want It That Way” Lyrics:&#10;You are my fire&#10;The one desire&#10;Believe when I say&#10;I want it that way&#10;But we are two worlds apart&#10;Can't reach to your heart&#10;When you say&#10;That I want it that way&#10;Tell me why&#10;Ain't nothin' but a heartache&#10;Tell me why&#10;Ain't nothin' but a mistake&#10;Tell me why&#10;I never want to hear you say&#10;I want it that way&#10;Am I your fire?&#10;Your one desire&#10;Yes I know it's too late&#10;But I want it that way&#10;Tell me why&#10;Ain't nothin' but a heartache&#10;Tell me why&#10;Ain't nothin' but a mistake&#10;Tell me why&#10;I never want to hear you say&#10;I want it that way&#10;Now I can see that we've fallen apart&#10;From the way that it used to be Yeah&#10;No matter the distance&#10;I want you to know&#10;That deep down inside of me&#10;You are my fire&#10;The one desire&#10;You are (you are you are you are)&#10;Don't want to hear you say&#10;Ain't nothin' but a heartache&#10;Ain't nothin' but a mistake&#10;(Don't want to hear you say)&#10;I never want to hear you say&#10;I want it that way&#10;Tell me why&#10;Ain't nothin' but a heartache&#10;Tell me why&#10;Ain't nothin' but a mistake&#10;Tell me why&#10;I never want to hear you say&#10;I want it that way&#10;Tell me why&#10;Ain't nothin' but a heartache&#10;Ain't nothin' but a mistake&#10;Tell me why&#10;I never want to hear you say&#10;(Never want to hear you say it)&#10;I want it that way&#10;'Cause I want it that way&#10; &#10;#BackstreetBoys #BSB #IWantItThatWay #IWantItThatWay20 #Vevo" id="198" name="Google Shape;198;p29" title="Backstreet Boys - I Want It That Way (Millennium 20 Edition)">
            <a:hlinkClick r:id="rId3"/>
          </p:cNvPr>
          <p:cNvPicPr preferRelativeResize="0"/>
          <p:nvPr/>
        </p:nvPicPr>
        <p:blipFill>
          <a:blip r:embed="rId4">
            <a:alphaModFix/>
          </a:blip>
          <a:stretch>
            <a:fillRect/>
          </a:stretch>
        </p:blipFill>
        <p:spPr>
          <a:xfrm>
            <a:off x="2817612" y="2321025"/>
            <a:ext cx="3508766" cy="26315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Musical Texture</a:t>
            </a:r>
            <a:endParaRPr/>
          </a:p>
        </p:txBody>
      </p:sp>
      <p:sp>
        <p:nvSpPr>
          <p:cNvPr id="204" name="Google Shape;204;p3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Monophonic Texture</a:t>
            </a:r>
            <a:endParaRPr sz="2000"/>
          </a:p>
          <a:p>
            <a:pPr indent="-330200" lvl="1" marL="914400" rtl="0" algn="l">
              <a:spcBef>
                <a:spcPts val="0"/>
              </a:spcBef>
              <a:spcAft>
                <a:spcPts val="0"/>
              </a:spcAft>
              <a:buSzPts val="1600"/>
              <a:buChar char="○"/>
            </a:pPr>
            <a:r>
              <a:rPr lang="en" sz="1600"/>
              <a:t>Single melodic line without accompaniment.</a:t>
            </a:r>
            <a:endParaRPr sz="1600"/>
          </a:p>
          <a:p>
            <a:pPr indent="-355600" lvl="0" marL="457200" rtl="0" algn="l">
              <a:spcBef>
                <a:spcPts val="0"/>
              </a:spcBef>
              <a:spcAft>
                <a:spcPts val="0"/>
              </a:spcAft>
              <a:buSzPts val="2000"/>
              <a:buChar char="●"/>
            </a:pPr>
            <a:r>
              <a:rPr lang="en" sz="2000"/>
              <a:t>Polyphonic Texture</a:t>
            </a:r>
            <a:endParaRPr sz="2000"/>
          </a:p>
          <a:p>
            <a:pPr indent="-330200" lvl="1" marL="914400" rtl="0" algn="l">
              <a:spcBef>
                <a:spcPts val="0"/>
              </a:spcBef>
              <a:spcAft>
                <a:spcPts val="0"/>
              </a:spcAft>
              <a:buSzPts val="1600"/>
              <a:buChar char="○"/>
            </a:pPr>
            <a:r>
              <a:rPr lang="en" sz="1600"/>
              <a:t>Simultaneous performance of two or more melodic lines of relatively equal interest.</a:t>
            </a:r>
            <a:endParaRPr sz="1600"/>
          </a:p>
          <a:p>
            <a:pPr indent="-355600" lvl="0" marL="457200" rtl="0" algn="l">
              <a:spcBef>
                <a:spcPts val="0"/>
              </a:spcBef>
              <a:spcAft>
                <a:spcPts val="0"/>
              </a:spcAft>
              <a:buSzPts val="2000"/>
              <a:buChar char="●"/>
            </a:pPr>
            <a:r>
              <a:rPr lang="en" sz="2000"/>
              <a:t>Homophonic Texture</a:t>
            </a:r>
            <a:endParaRPr sz="2000"/>
          </a:p>
          <a:p>
            <a:pPr indent="-330200" lvl="1" marL="914400" rtl="0" algn="l">
              <a:spcBef>
                <a:spcPts val="0"/>
              </a:spcBef>
              <a:spcAft>
                <a:spcPts val="0"/>
              </a:spcAft>
              <a:buSzPts val="1600"/>
              <a:buChar char="○"/>
            </a:pPr>
            <a:r>
              <a:rPr lang="en" sz="1600"/>
              <a:t>One melody accompanied (by chords).</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Listening</a:t>
            </a:r>
            <a:endParaRPr/>
          </a:p>
        </p:txBody>
      </p:sp>
      <p:sp>
        <p:nvSpPr>
          <p:cNvPr id="210" name="Google Shape;210;p31"/>
          <p:cNvSpPr txBox="1"/>
          <p:nvPr>
            <p:ph idx="1" type="body"/>
          </p:nvPr>
        </p:nvSpPr>
        <p:spPr>
          <a:xfrm>
            <a:off x="311700" y="1266325"/>
            <a:ext cx="8520600" cy="495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Bizet Farandole from L’Arlesienne Suite No.2</a:t>
            </a:r>
            <a:endParaRPr/>
          </a:p>
        </p:txBody>
      </p:sp>
      <p:pic>
        <p:nvPicPr>
          <p:cNvPr id="211" name="Google Shape;211;p31"/>
          <p:cNvPicPr preferRelativeResize="0"/>
          <p:nvPr/>
        </p:nvPicPr>
        <p:blipFill>
          <a:blip r:embed="rId3">
            <a:alphaModFix/>
          </a:blip>
          <a:stretch>
            <a:fillRect/>
          </a:stretch>
        </p:blipFill>
        <p:spPr>
          <a:xfrm>
            <a:off x="5818088" y="452425"/>
            <a:ext cx="3076575" cy="4238625"/>
          </a:xfrm>
          <a:prstGeom prst="rect">
            <a:avLst/>
          </a:prstGeom>
          <a:noFill/>
          <a:ln>
            <a:noFill/>
          </a:ln>
        </p:spPr>
      </p:pic>
      <p:pic>
        <p:nvPicPr>
          <p:cNvPr descr="Georges Bizet: L'Arlésienne Suite No. 1 &amp; Suite No. 2 / Nathalie Stutzmann, conductor · Royal Stockholm Philharmonic Orchestra / Recorded at Stockholm Concert Hall, October 2014.&#10;&#10;Website of Nathalie Stutzmann:&#10;http://www.nathaliestutzmann.com&#10;&#10;Facebook page of Nathalie Stutzmann: https://www.facebook.com/Nathalie.Stutzmann" id="212" name="Google Shape;212;p31" title="Bizet - L'Arlésienne Suite No. 1 &amp; Suite No. 2 / Nathalie Stutzmann">
            <a:hlinkClick r:id="rId4"/>
          </p:cNvPr>
          <p:cNvPicPr preferRelativeResize="0"/>
          <p:nvPr/>
        </p:nvPicPr>
        <p:blipFill>
          <a:blip r:embed="rId5">
            <a:alphaModFix/>
          </a:blip>
          <a:stretch>
            <a:fillRect/>
          </a:stretch>
        </p:blipFill>
        <p:spPr>
          <a:xfrm>
            <a:off x="587775" y="1812775"/>
            <a:ext cx="4102766" cy="3077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p14"/>
          <p:cNvPicPr preferRelativeResize="0"/>
          <p:nvPr/>
        </p:nvPicPr>
        <p:blipFill>
          <a:blip r:embed="rId3">
            <a:alphaModFix/>
          </a:blip>
          <a:stretch>
            <a:fillRect/>
          </a:stretch>
        </p:blipFill>
        <p:spPr>
          <a:xfrm>
            <a:off x="1559116" y="229900"/>
            <a:ext cx="6025771" cy="4577625"/>
          </a:xfrm>
          <a:prstGeom prst="rect">
            <a:avLst/>
          </a:prstGeom>
          <a:noFill/>
          <a:ln>
            <a:noFill/>
          </a:ln>
        </p:spPr>
      </p:pic>
      <p:sp>
        <p:nvSpPr>
          <p:cNvPr id="73" name="Google Shape;73;p14"/>
          <p:cNvSpPr/>
          <p:nvPr/>
        </p:nvSpPr>
        <p:spPr>
          <a:xfrm rot="5400000">
            <a:off x="2895350" y="4271075"/>
            <a:ext cx="238500" cy="4938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p:nvPr/>
        </p:nvSpPr>
        <p:spPr>
          <a:xfrm rot="-5400000">
            <a:off x="2595875" y="299450"/>
            <a:ext cx="127800" cy="3804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txBox="1"/>
          <p:nvPr/>
        </p:nvSpPr>
        <p:spPr>
          <a:xfrm>
            <a:off x="1258925" y="0"/>
            <a:ext cx="2801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Open Sans"/>
                <a:ea typeface="Open Sans"/>
                <a:cs typeface="Open Sans"/>
                <a:sym typeface="Open Sans"/>
              </a:rPr>
              <a:t>SEMITONE / HALF-STEP</a:t>
            </a:r>
            <a:endParaRPr sz="1700">
              <a:latin typeface="Open Sans"/>
              <a:ea typeface="Open Sans"/>
              <a:cs typeface="Open Sans"/>
              <a:sym typeface="Open Sans"/>
            </a:endParaRPr>
          </a:p>
        </p:txBody>
      </p:sp>
      <p:sp>
        <p:nvSpPr>
          <p:cNvPr id="76" name="Google Shape;76;p14"/>
          <p:cNvSpPr txBox="1"/>
          <p:nvPr/>
        </p:nvSpPr>
        <p:spPr>
          <a:xfrm>
            <a:off x="2324900" y="4637225"/>
            <a:ext cx="1745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Open Sans"/>
                <a:ea typeface="Open Sans"/>
                <a:cs typeface="Open Sans"/>
                <a:sym typeface="Open Sans"/>
              </a:rPr>
              <a:t>TONE / STEP</a:t>
            </a:r>
            <a:endParaRPr sz="1700">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Basic Musical Form</a:t>
            </a:r>
            <a:endParaRPr/>
          </a:p>
        </p:txBody>
      </p:sp>
      <p:sp>
        <p:nvSpPr>
          <p:cNvPr id="218" name="Google Shape;218;p32"/>
          <p:cNvSpPr txBox="1"/>
          <p:nvPr>
            <p:ph idx="1" type="body"/>
          </p:nvPr>
        </p:nvSpPr>
        <p:spPr>
          <a:xfrm>
            <a:off x="311700" y="1276450"/>
            <a:ext cx="8520600" cy="364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Two-part (Binary) Form:</a:t>
            </a:r>
            <a:endParaRPr b="1"/>
          </a:p>
          <a:p>
            <a:pPr indent="0" lvl="0" marL="0" rtl="0" algn="l">
              <a:spcBef>
                <a:spcPts val="1200"/>
              </a:spcBef>
              <a:spcAft>
                <a:spcPts val="0"/>
              </a:spcAft>
              <a:buNone/>
            </a:pPr>
            <a:r>
              <a:rPr b="1" lang="en"/>
              <a:t>A (Statement) - B (Counterstatement)</a:t>
            </a:r>
            <a:endParaRPr b="1"/>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0"/>
              </a:spcAft>
              <a:buNone/>
            </a:pPr>
            <a:r>
              <a:rPr b="1" lang="en"/>
              <a:t>Three-part (Ternary) Form:</a:t>
            </a:r>
            <a:endParaRPr b="1"/>
          </a:p>
          <a:p>
            <a:pPr indent="0" lvl="0" marL="0" rtl="0" algn="l">
              <a:spcBef>
                <a:spcPts val="1200"/>
              </a:spcBef>
              <a:spcAft>
                <a:spcPts val="1200"/>
              </a:spcAft>
              <a:buNone/>
            </a:pPr>
            <a:r>
              <a:rPr b="1" lang="en"/>
              <a:t>A (Statement) - B (Contrast) - A (Return)</a:t>
            </a:r>
            <a:endParaRPr b="1"/>
          </a:p>
        </p:txBody>
      </p:sp>
      <p:sp>
        <p:nvSpPr>
          <p:cNvPr id="219" name="Google Shape;219;p32"/>
          <p:cNvSpPr/>
          <p:nvPr/>
        </p:nvSpPr>
        <p:spPr>
          <a:xfrm>
            <a:off x="4789125" y="1468125"/>
            <a:ext cx="860700" cy="8505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700"/>
              <a:t>A</a:t>
            </a:r>
            <a:endParaRPr sz="2700"/>
          </a:p>
        </p:txBody>
      </p:sp>
      <p:sp>
        <p:nvSpPr>
          <p:cNvPr id="220" name="Google Shape;220;p32"/>
          <p:cNvSpPr/>
          <p:nvPr/>
        </p:nvSpPr>
        <p:spPr>
          <a:xfrm>
            <a:off x="6459750" y="1432725"/>
            <a:ext cx="901200" cy="921300"/>
          </a:xfrm>
          <a:prstGeom prst="ellipse">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700"/>
              <a:t>B</a:t>
            </a:r>
            <a:endParaRPr sz="2700"/>
          </a:p>
        </p:txBody>
      </p:sp>
      <p:cxnSp>
        <p:nvCxnSpPr>
          <p:cNvPr id="221" name="Google Shape;221;p32"/>
          <p:cNvCxnSpPr>
            <a:stCxn id="219" idx="3"/>
            <a:endCxn id="220" idx="2"/>
          </p:cNvCxnSpPr>
          <p:nvPr/>
        </p:nvCxnSpPr>
        <p:spPr>
          <a:xfrm>
            <a:off x="5649825" y="1893375"/>
            <a:ext cx="810000" cy="0"/>
          </a:xfrm>
          <a:prstGeom prst="straightConnector1">
            <a:avLst/>
          </a:prstGeom>
          <a:noFill/>
          <a:ln cap="flat" cmpd="sng" w="28575">
            <a:solidFill>
              <a:schemeClr val="dk2"/>
            </a:solidFill>
            <a:prstDash val="solid"/>
            <a:round/>
            <a:headEnd len="med" w="med" type="none"/>
            <a:tailEnd len="med" w="med" type="none"/>
          </a:ln>
        </p:spPr>
      </p:cxnSp>
      <p:sp>
        <p:nvSpPr>
          <p:cNvPr id="222" name="Google Shape;222;p32"/>
          <p:cNvSpPr/>
          <p:nvPr/>
        </p:nvSpPr>
        <p:spPr>
          <a:xfrm>
            <a:off x="4971900" y="3432900"/>
            <a:ext cx="860700" cy="8505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700"/>
              <a:t>A</a:t>
            </a:r>
            <a:endParaRPr sz="2700"/>
          </a:p>
        </p:txBody>
      </p:sp>
      <p:sp>
        <p:nvSpPr>
          <p:cNvPr id="223" name="Google Shape;223;p32"/>
          <p:cNvSpPr/>
          <p:nvPr/>
        </p:nvSpPr>
        <p:spPr>
          <a:xfrm>
            <a:off x="6278288" y="3397500"/>
            <a:ext cx="901200" cy="921300"/>
          </a:xfrm>
          <a:prstGeom prst="ellipse">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700"/>
              <a:t>B</a:t>
            </a:r>
            <a:endParaRPr sz="2700"/>
          </a:p>
        </p:txBody>
      </p:sp>
      <p:cxnSp>
        <p:nvCxnSpPr>
          <p:cNvPr id="224" name="Google Shape;224;p32"/>
          <p:cNvCxnSpPr>
            <a:stCxn id="222" idx="3"/>
            <a:endCxn id="223" idx="2"/>
          </p:cNvCxnSpPr>
          <p:nvPr/>
        </p:nvCxnSpPr>
        <p:spPr>
          <a:xfrm>
            <a:off x="5832600" y="3858150"/>
            <a:ext cx="445800" cy="0"/>
          </a:xfrm>
          <a:prstGeom prst="straightConnector1">
            <a:avLst/>
          </a:prstGeom>
          <a:noFill/>
          <a:ln cap="flat" cmpd="sng" w="28575">
            <a:solidFill>
              <a:schemeClr val="dk2"/>
            </a:solidFill>
            <a:prstDash val="solid"/>
            <a:round/>
            <a:headEnd len="med" w="med" type="none"/>
            <a:tailEnd len="med" w="med" type="none"/>
          </a:ln>
        </p:spPr>
      </p:cxnSp>
      <p:sp>
        <p:nvSpPr>
          <p:cNvPr id="225" name="Google Shape;225;p32"/>
          <p:cNvSpPr/>
          <p:nvPr/>
        </p:nvSpPr>
        <p:spPr>
          <a:xfrm>
            <a:off x="7625200" y="3432900"/>
            <a:ext cx="860700" cy="8505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700"/>
              <a:t>A</a:t>
            </a:r>
            <a:endParaRPr sz="2700"/>
          </a:p>
        </p:txBody>
      </p:sp>
      <p:cxnSp>
        <p:nvCxnSpPr>
          <p:cNvPr id="226" name="Google Shape;226;p32"/>
          <p:cNvCxnSpPr>
            <a:stCxn id="223" idx="6"/>
            <a:endCxn id="225" idx="1"/>
          </p:cNvCxnSpPr>
          <p:nvPr/>
        </p:nvCxnSpPr>
        <p:spPr>
          <a:xfrm>
            <a:off x="7179488" y="3858150"/>
            <a:ext cx="445800" cy="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Musical Form</a:t>
            </a:r>
            <a:endParaRPr/>
          </a:p>
        </p:txBody>
      </p:sp>
      <p:sp>
        <p:nvSpPr>
          <p:cNvPr id="232" name="Google Shape;232;p3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Techniques</a:t>
            </a:r>
            <a:r>
              <a:rPr lang="en"/>
              <a:t> that create Musical Form:</a:t>
            </a:r>
            <a:endParaRPr/>
          </a:p>
          <a:p>
            <a:pPr indent="-342900" lvl="0" marL="457200" rtl="0" algn="l">
              <a:spcBef>
                <a:spcPts val="1200"/>
              </a:spcBef>
              <a:spcAft>
                <a:spcPts val="0"/>
              </a:spcAft>
              <a:buSzPts val="1800"/>
              <a:buChar char="●"/>
            </a:pPr>
            <a:r>
              <a:rPr b="1" lang="en"/>
              <a:t>Repetition </a:t>
            </a:r>
            <a:r>
              <a:rPr lang="en"/>
              <a:t>- Creates a sense of unity</a:t>
            </a:r>
            <a:endParaRPr/>
          </a:p>
          <a:p>
            <a:pPr indent="-342900" lvl="0" marL="457200" rtl="0" algn="l">
              <a:spcBef>
                <a:spcPts val="0"/>
              </a:spcBef>
              <a:spcAft>
                <a:spcPts val="0"/>
              </a:spcAft>
              <a:buSzPts val="1800"/>
              <a:buChar char="●"/>
            </a:pPr>
            <a:r>
              <a:rPr b="1" lang="en"/>
              <a:t>Contrast</a:t>
            </a:r>
            <a:r>
              <a:rPr lang="en"/>
              <a:t> - Provides variety</a:t>
            </a:r>
            <a:endParaRPr/>
          </a:p>
          <a:p>
            <a:pPr indent="-342900" lvl="0" marL="457200" rtl="0" algn="l">
              <a:spcBef>
                <a:spcPts val="0"/>
              </a:spcBef>
              <a:spcAft>
                <a:spcPts val="0"/>
              </a:spcAft>
              <a:buSzPts val="1800"/>
              <a:buChar char="●"/>
            </a:pPr>
            <a:r>
              <a:rPr b="1" lang="en"/>
              <a:t>Variation</a:t>
            </a:r>
            <a:r>
              <a:rPr lang="en"/>
              <a:t> - Keeping some musical </a:t>
            </a:r>
            <a:r>
              <a:rPr lang="en"/>
              <a:t>thought</a:t>
            </a:r>
            <a:r>
              <a:rPr lang="en"/>
              <a:t> while changing others, gives a work unity and variety at the same time.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38" name="Google Shape;238;p3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Alicia Keys and John Mayer Times Square 10/9/16&#10;&#10;* I do not own any rights to this video *" id="239" name="Google Shape;239;p34" title="Alicia Keys &amp; John Mayer - If I ain't got you - Gravity (Better audio quality)">
            <a:hlinkClick r:id="rId3"/>
          </p:cNvPr>
          <p:cNvPicPr preferRelativeResize="0"/>
          <p:nvPr/>
        </p:nvPicPr>
        <p:blipFill>
          <a:blip r:embed="rId4">
            <a:alphaModFix/>
          </a:blip>
          <a:stretch>
            <a:fillRect/>
          </a:stretch>
        </p:blipFill>
        <p:spPr>
          <a:xfrm>
            <a:off x="1255500" y="0"/>
            <a:ext cx="6745500" cy="5059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Topics throughout history</a:t>
            </a:r>
            <a:endParaRPr/>
          </a:p>
        </p:txBody>
      </p:sp>
      <p:sp>
        <p:nvSpPr>
          <p:cNvPr id="245" name="Google Shape;245;p3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sz="2000"/>
              <a:t>Middle Ages (450 - 1450)</a:t>
            </a:r>
            <a:br>
              <a:rPr b="1" lang="en" sz="2000"/>
            </a:br>
            <a:r>
              <a:rPr b="1" lang="en" sz="2000"/>
              <a:t>Renaissance (1450 - 1600)</a:t>
            </a:r>
            <a:br>
              <a:rPr b="1" lang="en" sz="2000"/>
            </a:br>
            <a:r>
              <a:rPr b="1" lang="en" sz="2000"/>
              <a:t>Baroque (1600 - 1750)</a:t>
            </a:r>
            <a:br>
              <a:rPr b="1" lang="en" sz="2000"/>
            </a:br>
            <a:r>
              <a:rPr b="1" lang="en" sz="2000"/>
              <a:t>Classical (1750 - 1820)</a:t>
            </a:r>
            <a:br>
              <a:rPr b="1" lang="en" sz="2000"/>
            </a:br>
            <a:r>
              <a:rPr b="1" lang="en" sz="2000"/>
              <a:t>Romantic (1820 - 1900)</a:t>
            </a:r>
            <a:br>
              <a:rPr b="1" lang="en" sz="2000"/>
            </a:br>
            <a:r>
              <a:rPr b="1" lang="en" sz="2000"/>
              <a:t>Twentieth Century to 1945</a:t>
            </a:r>
            <a:br>
              <a:rPr b="1" lang="en" sz="2000"/>
            </a:br>
            <a:r>
              <a:rPr b="1" lang="en" sz="2000"/>
              <a:t>1945 onwards</a:t>
            </a:r>
            <a:endParaRPr b="1" sz="20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51" name="Google Shape;251;p3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http://www.ted.com  Benjamin Zander has two infectious passions: classical music, and helping us all realize our untapped love for it -- and by extension, our untapped love for all new possibilities, new experiences, new connections. &#10; &#10;TEDTalks is a daily video podcast of the best talks and performances from the TED Conference, where the world's leading thinkers and doers give the talk of their lives in 18 minutes. TED stands for Technology, Entertainment, Design, and TEDTalks cover these topics as well as science, business, development and the arts. Closed captions and translated subtitles in a variety of languages are now available on TED.com, at http://www.ted.com/translate. &#10; &#10;Follow us on Twitter &#10;http://www.twitter.com/tednews &#10;  &#10;Checkout our Facebook page for TED exclusives &#10;https://www.facebook.com/TED" id="252" name="Google Shape;252;p36" title="The transformative power of classical music | Benjamin Zander">
            <a:hlinkClick r:id="rId3"/>
          </p:cNvPr>
          <p:cNvPicPr preferRelativeResize="0"/>
          <p:nvPr/>
        </p:nvPicPr>
        <p:blipFill>
          <a:blip r:embed="rId4">
            <a:alphaModFix/>
          </a:blip>
          <a:stretch>
            <a:fillRect/>
          </a:stretch>
        </p:blipFill>
        <p:spPr>
          <a:xfrm>
            <a:off x="1264500" y="0"/>
            <a:ext cx="6736500" cy="5052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000"/>
                                        <p:tgtEl>
                                          <p:spTgt spid="2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Have a great week ahead!</a:t>
            </a:r>
            <a:endParaRPr/>
          </a:p>
        </p:txBody>
      </p:sp>
      <p:sp>
        <p:nvSpPr>
          <p:cNvPr id="258" name="Google Shape;258;p3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9" name="Google Shape;259;p37"/>
          <p:cNvPicPr preferRelativeResize="0"/>
          <p:nvPr/>
        </p:nvPicPr>
        <p:blipFill>
          <a:blip r:embed="rId3">
            <a:alphaModFix/>
          </a:blip>
          <a:stretch>
            <a:fillRect/>
          </a:stretch>
        </p:blipFill>
        <p:spPr>
          <a:xfrm>
            <a:off x="1509713" y="2109788"/>
            <a:ext cx="6124575" cy="923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Major Scale</a:t>
            </a:r>
            <a:endParaRPr/>
          </a:p>
        </p:txBody>
      </p:sp>
      <p:pic>
        <p:nvPicPr>
          <p:cNvPr id="82" name="Google Shape;82;p15"/>
          <p:cNvPicPr preferRelativeResize="0"/>
          <p:nvPr/>
        </p:nvPicPr>
        <p:blipFill>
          <a:blip r:embed="rId3">
            <a:alphaModFix/>
          </a:blip>
          <a:stretch>
            <a:fillRect/>
          </a:stretch>
        </p:blipFill>
        <p:spPr>
          <a:xfrm>
            <a:off x="1554413" y="1387813"/>
            <a:ext cx="6257925" cy="1304925"/>
          </a:xfrm>
          <a:prstGeom prst="rect">
            <a:avLst/>
          </a:prstGeom>
          <a:noFill/>
          <a:ln>
            <a:noFill/>
          </a:ln>
        </p:spPr>
      </p:pic>
      <p:pic>
        <p:nvPicPr>
          <p:cNvPr id="83" name="Google Shape;83;p15"/>
          <p:cNvPicPr preferRelativeResize="0"/>
          <p:nvPr/>
        </p:nvPicPr>
        <p:blipFill>
          <a:blip r:embed="rId4">
            <a:alphaModFix/>
          </a:blip>
          <a:stretch>
            <a:fillRect/>
          </a:stretch>
        </p:blipFill>
        <p:spPr>
          <a:xfrm>
            <a:off x="2240675" y="2784388"/>
            <a:ext cx="4662655" cy="2145962"/>
          </a:xfrm>
          <a:prstGeom prst="rect">
            <a:avLst/>
          </a:prstGeom>
          <a:noFill/>
          <a:ln>
            <a:noFill/>
          </a:ln>
        </p:spPr>
      </p:pic>
      <p:pic>
        <p:nvPicPr>
          <p:cNvPr id="84" name="Google Shape;84;p15" title="major scale.mp3">
            <a:hlinkClick r:id="rId5"/>
          </p:cNvPr>
          <p:cNvPicPr preferRelativeResize="0"/>
          <p:nvPr/>
        </p:nvPicPr>
        <p:blipFill>
          <a:blip r:embed="rId6">
            <a:alphaModFix/>
          </a:blip>
          <a:stretch>
            <a:fillRect/>
          </a:stretch>
        </p:blipFill>
        <p:spPr>
          <a:xfrm>
            <a:off x="7355150" y="2276825"/>
            <a:ext cx="457200" cy="457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Minor Scale</a:t>
            </a:r>
            <a:endParaRPr/>
          </a:p>
        </p:txBody>
      </p:sp>
      <p:sp>
        <p:nvSpPr>
          <p:cNvPr id="90" name="Google Shape;90;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1" name="Google Shape;91;p16"/>
          <p:cNvPicPr preferRelativeResize="0"/>
          <p:nvPr/>
        </p:nvPicPr>
        <p:blipFill>
          <a:blip r:embed="rId3">
            <a:alphaModFix/>
          </a:blip>
          <a:stretch>
            <a:fillRect/>
          </a:stretch>
        </p:blipFill>
        <p:spPr>
          <a:xfrm>
            <a:off x="1308625" y="1315698"/>
            <a:ext cx="6526725" cy="1688225"/>
          </a:xfrm>
          <a:prstGeom prst="rect">
            <a:avLst/>
          </a:prstGeom>
          <a:noFill/>
          <a:ln>
            <a:noFill/>
          </a:ln>
        </p:spPr>
      </p:pic>
      <p:pic>
        <p:nvPicPr>
          <p:cNvPr id="92" name="Google Shape;92;p16"/>
          <p:cNvPicPr preferRelativeResize="0"/>
          <p:nvPr/>
        </p:nvPicPr>
        <p:blipFill>
          <a:blip r:embed="rId4">
            <a:alphaModFix/>
          </a:blip>
          <a:stretch>
            <a:fillRect/>
          </a:stretch>
        </p:blipFill>
        <p:spPr>
          <a:xfrm>
            <a:off x="3032500" y="3093899"/>
            <a:ext cx="2728625" cy="1958775"/>
          </a:xfrm>
          <a:prstGeom prst="rect">
            <a:avLst/>
          </a:prstGeom>
          <a:noFill/>
          <a:ln>
            <a:noFill/>
          </a:ln>
        </p:spPr>
      </p:pic>
      <p:pic>
        <p:nvPicPr>
          <p:cNvPr id="93" name="Google Shape;93;p16" title="minor scale.mp3">
            <a:hlinkClick r:id="rId5"/>
          </p:cNvPr>
          <p:cNvPicPr preferRelativeResize="0"/>
          <p:nvPr/>
        </p:nvPicPr>
        <p:blipFill>
          <a:blip r:embed="rId6">
            <a:alphaModFix/>
          </a:blip>
          <a:stretch>
            <a:fillRect/>
          </a:stretch>
        </p:blipFill>
        <p:spPr>
          <a:xfrm rot="66">
            <a:off x="7299476" y="2733398"/>
            <a:ext cx="555951" cy="55593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Chromatic Scales</a:t>
            </a:r>
            <a:endParaRPr/>
          </a:p>
        </p:txBody>
      </p:sp>
      <p:sp>
        <p:nvSpPr>
          <p:cNvPr id="99" name="Google Shape;99;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0" name="Google Shape;100;p17"/>
          <p:cNvPicPr preferRelativeResize="0"/>
          <p:nvPr/>
        </p:nvPicPr>
        <p:blipFill>
          <a:blip r:embed="rId3">
            <a:alphaModFix/>
          </a:blip>
          <a:stretch>
            <a:fillRect/>
          </a:stretch>
        </p:blipFill>
        <p:spPr>
          <a:xfrm>
            <a:off x="399450" y="1430971"/>
            <a:ext cx="8260799" cy="2281554"/>
          </a:xfrm>
          <a:prstGeom prst="rect">
            <a:avLst/>
          </a:prstGeom>
          <a:noFill/>
          <a:ln>
            <a:noFill/>
          </a:ln>
        </p:spPr>
      </p:pic>
      <p:pic>
        <p:nvPicPr>
          <p:cNvPr id="101" name="Google Shape;101;p17" title="chromatic scales.mp3">
            <a:hlinkClick r:id="rId4"/>
          </p:cNvPr>
          <p:cNvPicPr preferRelativeResize="0"/>
          <p:nvPr/>
        </p:nvPicPr>
        <p:blipFill>
          <a:blip r:embed="rId5">
            <a:alphaModFix/>
          </a:blip>
          <a:stretch>
            <a:fillRect/>
          </a:stretch>
        </p:blipFill>
        <p:spPr>
          <a:xfrm>
            <a:off x="7107750" y="3900775"/>
            <a:ext cx="573950" cy="573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 your ears</a:t>
            </a:r>
            <a:endParaRPr/>
          </a:p>
        </p:txBody>
      </p:sp>
      <p:sp>
        <p:nvSpPr>
          <p:cNvPr id="107" name="Google Shape;107;p18"/>
          <p:cNvSpPr txBox="1"/>
          <p:nvPr>
            <p:ph idx="1" type="body"/>
          </p:nvPr>
        </p:nvSpPr>
        <p:spPr>
          <a:xfrm>
            <a:off x="433200" y="1152425"/>
            <a:ext cx="5697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a:t>
            </a:r>
            <a:endParaRPr/>
          </a:p>
          <a:p>
            <a:pPr indent="0" lvl="0" marL="0" rtl="0" algn="l">
              <a:spcBef>
                <a:spcPts val="1200"/>
              </a:spcBef>
              <a:spcAft>
                <a:spcPts val="0"/>
              </a:spcAft>
              <a:buNone/>
            </a:pPr>
            <a:r>
              <a:rPr lang="en"/>
              <a:t>2.</a:t>
            </a:r>
            <a:endParaRPr/>
          </a:p>
          <a:p>
            <a:pPr indent="0" lvl="0" marL="0" rtl="0" algn="l">
              <a:spcBef>
                <a:spcPts val="1200"/>
              </a:spcBef>
              <a:spcAft>
                <a:spcPts val="0"/>
              </a:spcAft>
              <a:buNone/>
            </a:pPr>
            <a:r>
              <a:rPr lang="en"/>
              <a:t>3.</a:t>
            </a:r>
            <a:endParaRPr/>
          </a:p>
          <a:p>
            <a:pPr indent="0" lvl="0" marL="0" rtl="0" algn="l">
              <a:spcBef>
                <a:spcPts val="1200"/>
              </a:spcBef>
              <a:spcAft>
                <a:spcPts val="0"/>
              </a:spcAft>
              <a:buNone/>
            </a:pPr>
            <a:r>
              <a:rPr lang="en"/>
              <a:t>4.</a:t>
            </a:r>
            <a:endParaRPr/>
          </a:p>
          <a:p>
            <a:pPr indent="0" lvl="0" marL="0" rtl="0" algn="l">
              <a:spcBef>
                <a:spcPts val="1200"/>
              </a:spcBef>
              <a:spcAft>
                <a:spcPts val="0"/>
              </a:spcAft>
              <a:buNone/>
            </a:pPr>
            <a:r>
              <a:rPr lang="en"/>
              <a:t>5.</a:t>
            </a:r>
            <a:endParaRPr/>
          </a:p>
          <a:p>
            <a:pPr indent="0" lvl="0" marL="0" rtl="0" algn="l">
              <a:spcBef>
                <a:spcPts val="1200"/>
              </a:spcBef>
              <a:spcAft>
                <a:spcPts val="0"/>
              </a:spcAft>
              <a:buNone/>
            </a:pPr>
            <a:r>
              <a:rPr lang="en"/>
              <a:t>6.</a:t>
            </a:r>
            <a:endParaRPr/>
          </a:p>
          <a:p>
            <a:pPr indent="0" lvl="0" marL="0" rtl="0" algn="l">
              <a:spcBef>
                <a:spcPts val="1200"/>
              </a:spcBef>
              <a:spcAft>
                <a:spcPts val="1200"/>
              </a:spcAft>
              <a:buNone/>
            </a:pPr>
            <a:r>
              <a:rPr lang="en"/>
              <a:t>7.</a:t>
            </a:r>
            <a:endParaRPr/>
          </a:p>
        </p:txBody>
      </p:sp>
      <p:pic>
        <p:nvPicPr>
          <p:cNvPr id="108" name="Google Shape;108;p18" title="major scale.mp3">
            <a:hlinkClick r:id="rId3"/>
          </p:cNvPr>
          <p:cNvPicPr preferRelativeResize="0"/>
          <p:nvPr/>
        </p:nvPicPr>
        <p:blipFill>
          <a:blip r:embed="rId4">
            <a:alphaModFix/>
          </a:blip>
          <a:stretch>
            <a:fillRect/>
          </a:stretch>
        </p:blipFill>
        <p:spPr>
          <a:xfrm rot="81">
            <a:off x="1002909" y="1101188"/>
            <a:ext cx="475932" cy="475949"/>
          </a:xfrm>
          <a:prstGeom prst="rect">
            <a:avLst/>
          </a:prstGeom>
          <a:noFill/>
          <a:ln>
            <a:noFill/>
          </a:ln>
        </p:spPr>
      </p:pic>
      <p:pic>
        <p:nvPicPr>
          <p:cNvPr id="109" name="Google Shape;109;p18" title="minor scale.mp3">
            <a:hlinkClick r:id="rId5"/>
          </p:cNvPr>
          <p:cNvPicPr preferRelativeResize="0"/>
          <p:nvPr/>
        </p:nvPicPr>
        <p:blipFill>
          <a:blip r:embed="rId4">
            <a:alphaModFix/>
          </a:blip>
          <a:stretch>
            <a:fillRect/>
          </a:stretch>
        </p:blipFill>
        <p:spPr>
          <a:xfrm>
            <a:off x="1478841" y="1577150"/>
            <a:ext cx="457200" cy="457200"/>
          </a:xfrm>
          <a:prstGeom prst="rect">
            <a:avLst/>
          </a:prstGeom>
          <a:noFill/>
          <a:ln>
            <a:noFill/>
          </a:ln>
        </p:spPr>
      </p:pic>
      <p:pic>
        <p:nvPicPr>
          <p:cNvPr id="110" name="Google Shape;110;p18" title="eb maj.mp3">
            <a:hlinkClick r:id="rId6"/>
          </p:cNvPr>
          <p:cNvPicPr preferRelativeResize="0"/>
          <p:nvPr/>
        </p:nvPicPr>
        <p:blipFill>
          <a:blip r:embed="rId4">
            <a:alphaModFix/>
          </a:blip>
          <a:stretch>
            <a:fillRect/>
          </a:stretch>
        </p:blipFill>
        <p:spPr>
          <a:xfrm>
            <a:off x="2017566" y="2034350"/>
            <a:ext cx="457200" cy="457200"/>
          </a:xfrm>
          <a:prstGeom prst="rect">
            <a:avLst/>
          </a:prstGeom>
          <a:noFill/>
          <a:ln>
            <a:noFill/>
          </a:ln>
        </p:spPr>
      </p:pic>
      <p:pic>
        <p:nvPicPr>
          <p:cNvPr id="111" name="Google Shape;111;p18" title="chromatic scales.mp3">
            <a:hlinkClick r:id="rId7"/>
          </p:cNvPr>
          <p:cNvPicPr preferRelativeResize="0"/>
          <p:nvPr/>
        </p:nvPicPr>
        <p:blipFill>
          <a:blip r:embed="rId4">
            <a:alphaModFix/>
          </a:blip>
          <a:stretch>
            <a:fillRect/>
          </a:stretch>
        </p:blipFill>
        <p:spPr>
          <a:xfrm>
            <a:off x="2586666" y="2491550"/>
            <a:ext cx="457200" cy="457200"/>
          </a:xfrm>
          <a:prstGeom prst="rect">
            <a:avLst/>
          </a:prstGeom>
          <a:noFill/>
          <a:ln>
            <a:noFill/>
          </a:ln>
        </p:spPr>
      </p:pic>
      <p:pic>
        <p:nvPicPr>
          <p:cNvPr id="112" name="Google Shape;112;p18" title="b min.mp3">
            <a:hlinkClick r:id="rId8"/>
          </p:cNvPr>
          <p:cNvPicPr preferRelativeResize="0"/>
          <p:nvPr/>
        </p:nvPicPr>
        <p:blipFill>
          <a:blip r:embed="rId4">
            <a:alphaModFix/>
          </a:blip>
          <a:stretch>
            <a:fillRect/>
          </a:stretch>
        </p:blipFill>
        <p:spPr>
          <a:xfrm>
            <a:off x="3155766" y="2948750"/>
            <a:ext cx="457200" cy="457200"/>
          </a:xfrm>
          <a:prstGeom prst="rect">
            <a:avLst/>
          </a:prstGeom>
          <a:noFill/>
          <a:ln>
            <a:noFill/>
          </a:ln>
        </p:spPr>
      </p:pic>
      <p:pic>
        <p:nvPicPr>
          <p:cNvPr id="113" name="Google Shape;113;p18" title="bb maj.mp3">
            <a:hlinkClick r:id="rId9"/>
          </p:cNvPr>
          <p:cNvPicPr preferRelativeResize="0"/>
          <p:nvPr/>
        </p:nvPicPr>
        <p:blipFill>
          <a:blip r:embed="rId4">
            <a:alphaModFix/>
          </a:blip>
          <a:stretch>
            <a:fillRect/>
          </a:stretch>
        </p:blipFill>
        <p:spPr>
          <a:xfrm>
            <a:off x="3724866" y="3405950"/>
            <a:ext cx="457200" cy="457200"/>
          </a:xfrm>
          <a:prstGeom prst="rect">
            <a:avLst/>
          </a:prstGeom>
          <a:noFill/>
          <a:ln>
            <a:noFill/>
          </a:ln>
        </p:spPr>
      </p:pic>
      <p:pic>
        <p:nvPicPr>
          <p:cNvPr id="114" name="Google Shape;114;p18" title="desc chrom.mp3">
            <a:hlinkClick r:id="rId10"/>
          </p:cNvPr>
          <p:cNvPicPr preferRelativeResize="0"/>
          <p:nvPr/>
        </p:nvPicPr>
        <p:blipFill>
          <a:blip r:embed="rId4">
            <a:alphaModFix/>
          </a:blip>
          <a:stretch>
            <a:fillRect/>
          </a:stretch>
        </p:blipFill>
        <p:spPr>
          <a:xfrm>
            <a:off x="3155766" y="3863150"/>
            <a:ext cx="457200" cy="457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Leaps &amp; Steps</a:t>
            </a:r>
            <a:endParaRPr/>
          </a:p>
        </p:txBody>
      </p:sp>
      <p:pic>
        <p:nvPicPr>
          <p:cNvPr id="120" name="Google Shape;120;p19"/>
          <p:cNvPicPr preferRelativeResize="0"/>
          <p:nvPr/>
        </p:nvPicPr>
        <p:blipFill>
          <a:blip r:embed="rId3">
            <a:alphaModFix/>
          </a:blip>
          <a:stretch>
            <a:fillRect/>
          </a:stretch>
        </p:blipFill>
        <p:spPr>
          <a:xfrm>
            <a:off x="311688" y="1383100"/>
            <a:ext cx="2276475" cy="857250"/>
          </a:xfrm>
          <a:prstGeom prst="rect">
            <a:avLst/>
          </a:prstGeom>
          <a:noFill/>
          <a:ln>
            <a:noFill/>
          </a:ln>
        </p:spPr>
      </p:pic>
      <p:pic>
        <p:nvPicPr>
          <p:cNvPr id="121" name="Google Shape;121;p19"/>
          <p:cNvPicPr preferRelativeResize="0"/>
          <p:nvPr/>
        </p:nvPicPr>
        <p:blipFill>
          <a:blip r:embed="rId4">
            <a:alphaModFix/>
          </a:blip>
          <a:stretch>
            <a:fillRect/>
          </a:stretch>
        </p:blipFill>
        <p:spPr>
          <a:xfrm>
            <a:off x="496000" y="2967950"/>
            <a:ext cx="2085975" cy="771525"/>
          </a:xfrm>
          <a:prstGeom prst="rect">
            <a:avLst/>
          </a:prstGeom>
          <a:noFill/>
          <a:ln>
            <a:noFill/>
          </a:ln>
        </p:spPr>
      </p:pic>
      <p:sp>
        <p:nvSpPr>
          <p:cNvPr id="122" name="Google Shape;122;p19"/>
          <p:cNvSpPr txBox="1"/>
          <p:nvPr/>
        </p:nvSpPr>
        <p:spPr>
          <a:xfrm>
            <a:off x="1026888" y="2323825"/>
            <a:ext cx="1024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Source Code Pro"/>
                <a:ea typeface="Source Code Pro"/>
                <a:cs typeface="Source Code Pro"/>
                <a:sym typeface="Source Code Pro"/>
              </a:rPr>
              <a:t>Leap</a:t>
            </a:r>
            <a:endParaRPr sz="1800">
              <a:latin typeface="Source Code Pro"/>
              <a:ea typeface="Source Code Pro"/>
              <a:cs typeface="Source Code Pro"/>
              <a:sym typeface="Source Code Pro"/>
            </a:endParaRPr>
          </a:p>
        </p:txBody>
      </p:sp>
      <p:sp>
        <p:nvSpPr>
          <p:cNvPr id="123" name="Google Shape;123;p19"/>
          <p:cNvSpPr txBox="1"/>
          <p:nvPr/>
        </p:nvSpPr>
        <p:spPr>
          <a:xfrm>
            <a:off x="1112200" y="3865825"/>
            <a:ext cx="1024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Source Code Pro"/>
                <a:ea typeface="Source Code Pro"/>
                <a:cs typeface="Source Code Pro"/>
                <a:sym typeface="Source Code Pro"/>
              </a:rPr>
              <a:t>Step</a:t>
            </a:r>
            <a:endParaRPr sz="1800">
              <a:latin typeface="Source Code Pro"/>
              <a:ea typeface="Source Code Pro"/>
              <a:cs typeface="Source Code Pro"/>
              <a:sym typeface="Source Code Pro"/>
            </a:endParaRPr>
          </a:p>
        </p:txBody>
      </p:sp>
      <p:graphicFrame>
        <p:nvGraphicFramePr>
          <p:cNvPr id="124" name="Google Shape;124;p19"/>
          <p:cNvGraphicFramePr/>
          <p:nvPr/>
        </p:nvGraphicFramePr>
        <p:xfrm>
          <a:off x="5925925" y="986900"/>
          <a:ext cx="3000000" cy="3000000"/>
        </p:xfrm>
        <a:graphic>
          <a:graphicData uri="http://schemas.openxmlformats.org/drawingml/2006/table">
            <a:tbl>
              <a:tblPr>
                <a:noFill/>
                <a:tableStyleId>{18B25F8C-4505-4AC1-B005-42FF1A7A428E}</a:tableStyleId>
              </a:tblPr>
              <a:tblGrid>
                <a:gridCol w="995150"/>
                <a:gridCol w="1704625"/>
              </a:tblGrid>
              <a:tr h="381000">
                <a:tc>
                  <a:txBody>
                    <a:bodyPr/>
                    <a:lstStyle/>
                    <a:p>
                      <a:pPr indent="0" lvl="0" marL="0" rtl="0" algn="l">
                        <a:spcBef>
                          <a:spcPts val="0"/>
                        </a:spcBef>
                        <a:spcAft>
                          <a:spcPts val="0"/>
                        </a:spcAft>
                        <a:buNone/>
                      </a:pPr>
                      <a:r>
                        <a:rPr b="1" lang="en"/>
                        <a:t>Interval</a:t>
                      </a:r>
                      <a:endParaRPr b="1"/>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
                        <a:t>Names</a:t>
                      </a:r>
                      <a:endParaRPr b="1"/>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solidFill>
                      <a:schemeClr val="accent1"/>
                    </a:solidFill>
                  </a:tcPr>
                </a:tc>
              </a:tr>
              <a:tr h="381000">
                <a:tc>
                  <a:txBody>
                    <a:bodyPr/>
                    <a:lstStyle/>
                    <a:p>
                      <a:pPr indent="0" lvl="0" marL="0" rtl="0" algn="l">
                        <a:spcBef>
                          <a:spcPts val="0"/>
                        </a:spcBef>
                        <a:spcAft>
                          <a:spcPts val="0"/>
                        </a:spcAft>
                        <a:buNone/>
                      </a:pPr>
                      <a:r>
                        <a:rPr lang="en"/>
                        <a:t>2nd</a:t>
                      </a:r>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a:t>Major/ Minor 2nd</a:t>
                      </a:r>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solidFill>
                      <a:schemeClr val="dk1"/>
                    </a:solidFill>
                  </a:tcPr>
                </a:tc>
              </a:tr>
              <a:tr h="381000">
                <a:tc>
                  <a:txBody>
                    <a:bodyPr/>
                    <a:lstStyle/>
                    <a:p>
                      <a:pPr indent="0" lvl="0" marL="0" rtl="0" algn="l">
                        <a:spcBef>
                          <a:spcPts val="0"/>
                        </a:spcBef>
                        <a:spcAft>
                          <a:spcPts val="0"/>
                        </a:spcAft>
                        <a:buNone/>
                      </a:pPr>
                      <a:r>
                        <a:rPr lang="en"/>
                        <a:t>3rd</a:t>
                      </a:r>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a:t>Major/ Minor 3rd</a:t>
                      </a:r>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solidFill>
                      <a:schemeClr val="dk1"/>
                    </a:solidFill>
                  </a:tcPr>
                </a:tc>
              </a:tr>
              <a:tr h="381000">
                <a:tc>
                  <a:txBody>
                    <a:bodyPr/>
                    <a:lstStyle/>
                    <a:p>
                      <a:pPr indent="0" lvl="0" marL="0" rtl="0" algn="l">
                        <a:spcBef>
                          <a:spcPts val="0"/>
                        </a:spcBef>
                        <a:spcAft>
                          <a:spcPts val="0"/>
                        </a:spcAft>
                        <a:buNone/>
                      </a:pPr>
                      <a:r>
                        <a:rPr lang="en"/>
                        <a:t>4th</a:t>
                      </a:r>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a:t>Perfect 4th</a:t>
                      </a:r>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solidFill>
                      <a:schemeClr val="dk1"/>
                    </a:solidFill>
                  </a:tcPr>
                </a:tc>
              </a:tr>
              <a:tr h="381000">
                <a:tc>
                  <a:txBody>
                    <a:bodyPr/>
                    <a:lstStyle/>
                    <a:p>
                      <a:pPr indent="0" lvl="0" marL="0" rtl="0" algn="l">
                        <a:spcBef>
                          <a:spcPts val="0"/>
                        </a:spcBef>
                        <a:spcAft>
                          <a:spcPts val="0"/>
                        </a:spcAft>
                        <a:buNone/>
                      </a:pPr>
                      <a:r>
                        <a:rPr lang="en"/>
                        <a:t>5th</a:t>
                      </a:r>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a:t>Perfect 5th</a:t>
                      </a:r>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solidFill>
                      <a:schemeClr val="dk1"/>
                    </a:solidFill>
                  </a:tcPr>
                </a:tc>
              </a:tr>
              <a:tr h="381000">
                <a:tc>
                  <a:txBody>
                    <a:bodyPr/>
                    <a:lstStyle/>
                    <a:p>
                      <a:pPr indent="0" lvl="0" marL="0" rtl="0" algn="l">
                        <a:spcBef>
                          <a:spcPts val="0"/>
                        </a:spcBef>
                        <a:spcAft>
                          <a:spcPts val="0"/>
                        </a:spcAft>
                        <a:buNone/>
                      </a:pPr>
                      <a:r>
                        <a:rPr lang="en"/>
                        <a:t>6th</a:t>
                      </a:r>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a:t>Major/ Minor 6th</a:t>
                      </a:r>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solidFill>
                      <a:schemeClr val="dk1"/>
                    </a:solidFill>
                  </a:tcPr>
                </a:tc>
              </a:tr>
              <a:tr h="381000">
                <a:tc>
                  <a:txBody>
                    <a:bodyPr/>
                    <a:lstStyle/>
                    <a:p>
                      <a:pPr indent="0" lvl="0" marL="0" rtl="0" algn="l">
                        <a:spcBef>
                          <a:spcPts val="0"/>
                        </a:spcBef>
                        <a:spcAft>
                          <a:spcPts val="0"/>
                        </a:spcAft>
                        <a:buNone/>
                      </a:pPr>
                      <a:r>
                        <a:rPr lang="en"/>
                        <a:t>7th</a:t>
                      </a:r>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a:t>Major/ Minor 7th</a:t>
                      </a:r>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solidFill>
                      <a:schemeClr val="dk1"/>
                    </a:solidFill>
                  </a:tcPr>
                </a:tc>
              </a:tr>
              <a:tr h="381000">
                <a:tc>
                  <a:txBody>
                    <a:bodyPr/>
                    <a:lstStyle/>
                    <a:p>
                      <a:pPr indent="0" lvl="0" marL="0" rtl="0" algn="l">
                        <a:spcBef>
                          <a:spcPts val="0"/>
                        </a:spcBef>
                        <a:spcAft>
                          <a:spcPts val="0"/>
                        </a:spcAft>
                        <a:buNone/>
                      </a:pPr>
                      <a:r>
                        <a:rPr lang="en"/>
                        <a:t>8th</a:t>
                      </a:r>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a:t>Octave</a:t>
                      </a:r>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Let’s do some “analysis”!</a:t>
            </a:r>
            <a:endParaRPr/>
          </a:p>
        </p:txBody>
      </p:sp>
      <p:sp>
        <p:nvSpPr>
          <p:cNvPr id="130" name="Google Shape;130;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1" name="Google Shape;131;p20"/>
          <p:cNvPicPr preferRelativeResize="0"/>
          <p:nvPr/>
        </p:nvPicPr>
        <p:blipFill>
          <a:blip r:embed="rId3">
            <a:alphaModFix/>
          </a:blip>
          <a:stretch>
            <a:fillRect/>
          </a:stretch>
        </p:blipFill>
        <p:spPr>
          <a:xfrm>
            <a:off x="467542" y="1017449"/>
            <a:ext cx="8208909" cy="3991025"/>
          </a:xfrm>
          <a:prstGeom prst="rect">
            <a:avLst/>
          </a:prstGeom>
          <a:noFill/>
          <a:ln>
            <a:noFill/>
          </a:ln>
        </p:spPr>
      </p:pic>
      <p:pic>
        <p:nvPicPr>
          <p:cNvPr id="132" name="Google Shape;132;p20" title="twinkle star.mp3">
            <a:hlinkClick r:id="rId4"/>
          </p:cNvPr>
          <p:cNvPicPr preferRelativeResize="0"/>
          <p:nvPr/>
        </p:nvPicPr>
        <p:blipFill>
          <a:blip r:embed="rId5">
            <a:alphaModFix/>
          </a:blip>
          <a:stretch>
            <a:fillRect/>
          </a:stretch>
        </p:blipFill>
        <p:spPr>
          <a:xfrm>
            <a:off x="5451475" y="391352"/>
            <a:ext cx="626100" cy="626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Tone Color</a:t>
            </a:r>
            <a:endParaRPr/>
          </a:p>
        </p:txBody>
      </p:sp>
      <p:sp>
        <p:nvSpPr>
          <p:cNvPr id="138" name="Google Shape;138;p21"/>
          <p:cNvSpPr txBox="1"/>
          <p:nvPr>
            <p:ph idx="1" type="body"/>
          </p:nvPr>
        </p:nvSpPr>
        <p:spPr>
          <a:xfrm>
            <a:off x="504075" y="1098438"/>
            <a:ext cx="8520600" cy="3416400"/>
          </a:xfrm>
          <a:prstGeom prst="rect">
            <a:avLst/>
          </a:prstGeom>
        </p:spPr>
        <p:txBody>
          <a:bodyPr anchorCtr="0" anchor="t" bIns="91425" lIns="91425" spcFirstLastPara="1" rIns="91425" wrap="square" tIns="91425">
            <a:normAutofit lnSpcReduction="10000"/>
          </a:bodyPr>
          <a:lstStyle/>
          <a:p>
            <a:pPr indent="0" lvl="0" marL="0" rtl="0" algn="l">
              <a:lnSpc>
                <a:spcPct val="120000"/>
              </a:lnSpc>
              <a:spcBef>
                <a:spcPts val="600"/>
              </a:spcBef>
              <a:spcAft>
                <a:spcPts val="0"/>
              </a:spcAft>
              <a:buNone/>
            </a:pPr>
            <a:r>
              <a:rPr lang="en"/>
              <a:t>•The quality to distinguish different tones of different instrument is called </a:t>
            </a:r>
            <a:r>
              <a:rPr b="1" lang="en"/>
              <a:t>tone color, </a:t>
            </a:r>
            <a:r>
              <a:rPr lang="en"/>
              <a:t>OR</a:t>
            </a:r>
            <a:r>
              <a:rPr b="1" lang="en"/>
              <a:t> timbre (</a:t>
            </a:r>
            <a:r>
              <a:rPr lang="en"/>
              <a:t>pronounced tam’-ber)</a:t>
            </a:r>
            <a:endParaRPr/>
          </a:p>
          <a:p>
            <a:pPr indent="0" lvl="0" marL="0" rtl="0" algn="l">
              <a:lnSpc>
                <a:spcPct val="120000"/>
              </a:lnSpc>
              <a:spcBef>
                <a:spcPts val="600"/>
              </a:spcBef>
              <a:spcAft>
                <a:spcPts val="0"/>
              </a:spcAft>
              <a:buNone/>
            </a:pPr>
            <a:r>
              <a:rPr lang="en"/>
              <a:t>•Tone color is described by words such as </a:t>
            </a:r>
            <a:r>
              <a:rPr b="1" lang="en"/>
              <a:t>bright, dark, brilliant, mellow, and rich.</a:t>
            </a:r>
            <a:endParaRPr b="1"/>
          </a:p>
          <a:p>
            <a:pPr indent="0" lvl="0" marL="0" rtl="0" algn="l">
              <a:lnSpc>
                <a:spcPct val="120000"/>
              </a:lnSpc>
              <a:spcBef>
                <a:spcPts val="600"/>
              </a:spcBef>
              <a:spcAft>
                <a:spcPts val="0"/>
              </a:spcAft>
              <a:buNone/>
            </a:pPr>
            <a:r>
              <a:t/>
            </a:r>
            <a:endParaRPr/>
          </a:p>
          <a:p>
            <a:pPr indent="0" lvl="0" marL="0" rtl="0" algn="l">
              <a:lnSpc>
                <a:spcPct val="120000"/>
              </a:lnSpc>
              <a:spcBef>
                <a:spcPts val="600"/>
              </a:spcBef>
              <a:spcAft>
                <a:spcPts val="0"/>
              </a:spcAft>
              <a:buNone/>
            </a:pPr>
            <a:r>
              <a:rPr lang="en"/>
              <a:t>•</a:t>
            </a:r>
            <a:r>
              <a:rPr b="1" lang="en"/>
              <a:t>Listening*</a:t>
            </a:r>
            <a:endParaRPr b="1"/>
          </a:p>
          <a:p>
            <a:pPr indent="0" lvl="0" marL="0" rtl="0" algn="l">
              <a:lnSpc>
                <a:spcPct val="120000"/>
              </a:lnSpc>
              <a:spcBef>
                <a:spcPts val="600"/>
              </a:spcBef>
              <a:spcAft>
                <a:spcPts val="0"/>
              </a:spcAft>
              <a:buNone/>
            </a:pPr>
            <a:r>
              <a:rPr lang="en"/>
              <a:t>•</a:t>
            </a:r>
            <a:r>
              <a:rPr b="1" lang="en"/>
              <a:t>Wagner Longherin (disc1, no.1)</a:t>
            </a:r>
            <a:endParaRPr b="1"/>
          </a:p>
          <a:p>
            <a:pPr indent="0" lvl="0" marL="0" rtl="0" algn="l">
              <a:lnSpc>
                <a:spcPct val="120000"/>
              </a:lnSpc>
              <a:spcBef>
                <a:spcPts val="600"/>
              </a:spcBef>
              <a:spcAft>
                <a:spcPts val="0"/>
              </a:spcAft>
              <a:buNone/>
            </a:pPr>
            <a:r>
              <a:rPr lang="en"/>
              <a:t>•</a:t>
            </a:r>
            <a:r>
              <a:rPr b="1" lang="en"/>
              <a:t>Stravinsky firebird (disc1, no.8)</a:t>
            </a:r>
            <a:endParaRPr b="1"/>
          </a:p>
          <a:p>
            <a:pPr indent="0" lvl="0" marL="0" rtl="0" algn="l">
              <a:spcBef>
                <a:spcPts val="0"/>
              </a:spcBef>
              <a:spcAft>
                <a:spcPts val="1200"/>
              </a:spcAft>
              <a:buNone/>
            </a:pPr>
            <a:r>
              <a:t/>
            </a:r>
            <a:endParaRPr/>
          </a:p>
        </p:txBody>
      </p:sp>
      <p:pic>
        <p:nvPicPr>
          <p:cNvPr id="139" name="Google Shape;139;p21" title="01_Lohengrin.mp3">
            <a:hlinkClick r:id="rId3"/>
          </p:cNvPr>
          <p:cNvPicPr preferRelativeResize="0"/>
          <p:nvPr/>
        </p:nvPicPr>
        <p:blipFill>
          <a:blip r:embed="rId4">
            <a:alphaModFix/>
          </a:blip>
          <a:stretch>
            <a:fillRect/>
          </a:stretch>
        </p:blipFill>
        <p:spPr>
          <a:xfrm>
            <a:off x="4645112" y="3105300"/>
            <a:ext cx="444975" cy="444975"/>
          </a:xfrm>
          <a:prstGeom prst="rect">
            <a:avLst/>
          </a:prstGeom>
          <a:noFill/>
          <a:ln>
            <a:noFill/>
          </a:ln>
        </p:spPr>
      </p:pic>
      <p:pic>
        <p:nvPicPr>
          <p:cNvPr id="140" name="Google Shape;140;p21" title="08_The Firebird.mp3">
            <a:hlinkClick r:id="rId5"/>
          </p:cNvPr>
          <p:cNvPicPr preferRelativeResize="0"/>
          <p:nvPr/>
        </p:nvPicPr>
        <p:blipFill>
          <a:blip r:embed="rId4">
            <a:alphaModFix/>
          </a:blip>
          <a:stretch>
            <a:fillRect/>
          </a:stretch>
        </p:blipFill>
        <p:spPr>
          <a:xfrm>
            <a:off x="4613976" y="3550272"/>
            <a:ext cx="507250" cy="50720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