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8B57E0-10CE-48D4-A527-4BBA7ECA3913}">
  <a:tblStyle styleId="{C18B57E0-10CE-48D4-A527-4BBA7ECA39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8fbbd78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8fbbd78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fbbd78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fbbd78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fbbd78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fbbd78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fbbd78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8fbbd78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935ce69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935ce69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935ce69f8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935ce69f8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935ce69f8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935ce69f8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803f2672cb45a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803f2672cb45a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803f2672cb45a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803f2672cb45a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9870bec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870bec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8ef15b06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ef15b06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9870bec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9870bec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9870bec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9870bec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9870bec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9870bec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870bec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870bec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870bec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870bec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9870bec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9870bec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9870bec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9870bec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9870bec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9870bec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9870bec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9870bec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9870bec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9870bec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 to sing a triad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9870becc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870becc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8ef15b0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8ef15b0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8ef15b0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8ef15b0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8ef15b0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8ef15b0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fbbd78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fbbd78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fbbd78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fbbd78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0L8nLe21fJk" TargetMode="Externa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4rXUtUUnUG4" TargetMode="External"/><Relationship Id="rId4" Type="http://schemas.openxmlformats.org/officeDocument/2006/relationships/image" Target="../media/image18.jpg"/><Relationship Id="rId5" Type="http://schemas.openxmlformats.org/officeDocument/2006/relationships/hyperlink" Target="http://www.youtube.com/watch?v=4qzAi7JoKGE" TargetMode="External"/><Relationship Id="rId6"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www.youtube.com/watch?v=AD3WboFBkBY" TargetMode="External"/><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jpg"/><Relationship Id="rId4" Type="http://schemas.openxmlformats.org/officeDocument/2006/relationships/image" Target="../media/image15.jpg"/><Relationship Id="rId5" Type="http://schemas.openxmlformats.org/officeDocument/2006/relationships/image" Target="../media/image19.jpg"/><Relationship Id="rId6" Type="http://schemas.openxmlformats.org/officeDocument/2006/relationships/image" Target="../media/image3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xznJAc2Cjk0" TargetMode="Externa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www.youtube.com/watch?v=IYHfiQ4R7Bs" TargetMode="Externa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www.youtube.com/watch?v=8InPKr1r9Ic" TargetMode="External"/><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youtube.com/watch?v=-lJctvybAJ8" TargetMode="External"/><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youtube.com/watch?v=cfFWiWbXGuY" TargetMode="Externa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youtube.com/watch?v=ZJ8GEZT4eBs" TargetMode="Externa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JN979sBga10" TargetMode="External"/><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youtube.com/watch?v=IMGqdUqPnmo" TargetMode="Externa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hLfvkwTnJVM" TargetMode="Externa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RNjroFNi7mA"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kc8WZbAWE1w"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HsPgLcYNjgM" TargetMode="External"/><Relationship Id="rId4" Type="http://schemas.openxmlformats.org/officeDocument/2006/relationships/image" Target="../media/image17.jpg"/><Relationship Id="rId5" Type="http://schemas.openxmlformats.org/officeDocument/2006/relationships/hyperlink" Target="http://www.youtube.com/watch?v=YL2Ed2TABVA" TargetMode="External"/><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Orchestra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Kenny Lim</a:t>
            </a:r>
            <a:endParaRPr/>
          </a:p>
        </p:txBody>
      </p:sp>
      <p:pic>
        <p:nvPicPr>
          <p:cNvPr id="56" name="Google Shape;56;p13"/>
          <p:cNvPicPr preferRelativeResize="0"/>
          <p:nvPr/>
        </p:nvPicPr>
        <p:blipFill>
          <a:blip r:embed="rId3">
            <a:alphaModFix amt="19000"/>
          </a:blip>
          <a:stretch>
            <a:fillRect/>
          </a:stretch>
        </p:blipFill>
        <p:spPr>
          <a:xfrm>
            <a:off x="2262102" y="0"/>
            <a:ext cx="6881896"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Bassoon &amp; Contra-Bassoon</a:t>
            </a:r>
            <a:endParaRPr/>
          </a:p>
        </p:txBody>
      </p:sp>
      <p:sp>
        <p:nvSpPr>
          <p:cNvPr id="118" name="Google Shape;118;p22"/>
          <p:cNvSpPr txBox="1"/>
          <p:nvPr>
            <p:ph idx="1" type="body"/>
          </p:nvPr>
        </p:nvSpPr>
        <p:spPr>
          <a:xfrm>
            <a:off x="311700" y="1152475"/>
            <a:ext cx="8520600" cy="122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Double reed instrument</a:t>
            </a:r>
            <a:endParaRPr/>
          </a:p>
          <a:p>
            <a:pPr indent="-342900" lvl="0" marL="457200" rtl="0" algn="l">
              <a:spcBef>
                <a:spcPts val="0"/>
              </a:spcBef>
              <a:spcAft>
                <a:spcPts val="0"/>
              </a:spcAft>
              <a:buSzPts val="1800"/>
              <a:buChar char="●"/>
            </a:pPr>
            <a:r>
              <a:rPr lang="en"/>
              <a:t>Made of wood</a:t>
            </a:r>
            <a:endParaRPr/>
          </a:p>
          <a:p>
            <a:pPr indent="-342900" lvl="0" marL="457200" rtl="0" algn="l">
              <a:spcBef>
                <a:spcPts val="0"/>
              </a:spcBef>
              <a:spcAft>
                <a:spcPts val="0"/>
              </a:spcAft>
              <a:buSzPts val="1800"/>
              <a:buChar char="●"/>
            </a:pPr>
            <a:r>
              <a:rPr lang="en"/>
              <a:t>Plays in the lower pitch range</a:t>
            </a:r>
            <a:endParaRPr/>
          </a:p>
        </p:txBody>
      </p:sp>
      <p:pic>
        <p:nvPicPr>
          <p:cNvPr descr="&quot;The fun thing about this piece is it that it really shows the humorous characteristics of the bassoon.&quot; — Principal Bassoon Fei Xie. The Minnesota Orchestra Bassoon section shared their favorite passage from the upcoming performance of Dukas' &quot;The Sorcerer's Apprentice.&quot;&#10;&#10;Hear it live Nov. 16 - 17, 2017: https://goo.gl/beCPbv" id="119" name="Google Shape;119;p22" title="Minnesota Orchestra Bassoon Section - &quot;The Sorcerer's Apprentice&quot;">
            <a:hlinkClick r:id="rId3"/>
          </p:cNvPr>
          <p:cNvPicPr preferRelativeResize="0"/>
          <p:nvPr/>
        </p:nvPicPr>
        <p:blipFill>
          <a:blip r:embed="rId4">
            <a:alphaModFix/>
          </a:blip>
          <a:stretch>
            <a:fillRect/>
          </a:stretch>
        </p:blipFill>
        <p:spPr>
          <a:xfrm>
            <a:off x="5265525" y="2379475"/>
            <a:ext cx="3278966" cy="245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Clarinet &amp; Bass Clarinet</a:t>
            </a:r>
            <a:endParaRPr/>
          </a:p>
        </p:txBody>
      </p:sp>
      <p:sp>
        <p:nvSpPr>
          <p:cNvPr id="125" name="Google Shape;125;p23"/>
          <p:cNvSpPr txBox="1"/>
          <p:nvPr>
            <p:ph idx="1" type="body"/>
          </p:nvPr>
        </p:nvSpPr>
        <p:spPr>
          <a:xfrm>
            <a:off x="311700" y="1152475"/>
            <a:ext cx="8520600" cy="12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reed instrument</a:t>
            </a:r>
            <a:endParaRPr/>
          </a:p>
          <a:p>
            <a:pPr indent="-342900" lvl="0" marL="457200" rtl="0" algn="l">
              <a:spcBef>
                <a:spcPts val="0"/>
              </a:spcBef>
              <a:spcAft>
                <a:spcPts val="0"/>
              </a:spcAft>
              <a:buSzPts val="1800"/>
              <a:buChar char="●"/>
            </a:pPr>
            <a:r>
              <a:rPr lang="en"/>
              <a:t>Requires a mouthpiece</a:t>
            </a:r>
            <a:endParaRPr/>
          </a:p>
          <a:p>
            <a:pPr indent="-342900" lvl="0" marL="457200" rtl="0" algn="l">
              <a:spcBef>
                <a:spcPts val="0"/>
              </a:spcBef>
              <a:spcAft>
                <a:spcPts val="0"/>
              </a:spcAft>
              <a:buSzPts val="1800"/>
              <a:buChar char="●"/>
            </a:pPr>
            <a:r>
              <a:rPr lang="en"/>
              <a:t>The reed will vibrate against the mouthpiece to produce a sound</a:t>
            </a:r>
            <a:endParaRPr/>
          </a:p>
        </p:txBody>
      </p:sp>
      <p:pic>
        <p:nvPicPr>
          <p:cNvPr descr="Andreas Ottensamer &amp; Yuja Wang - Weber: Grand Duo Concertant, Op. 48, J. 204: 3. Rondo. Allegro [ Live at Turbinenhalle am Stienitzsee / 2018 ]&#10;Discover the album on a streaming platform of your choice: https://DG.lnk.to/BlueHour&#10;Subscribe here - The Best Of Classical Music: http://bit.ly/Subscribe_DG&#10;&#10;Austrian clarinettist Andreas Ottensamer has joined forces with Chinese pianist Yuja Wang to record an album of works by composers of the Romantic era. ‘Blue Hour’ features some of the jewels of the repertoire, including Brahms’s Intermezzo in A major, Mendelssohn’s Songs without Words – arranged for clarinet and piano by Ottensamer – and Weber’s virtuosic Grand Duo concertant.&#10;&#10;For more information please see: https://www.deutschegrammophon.com/cat/4836069&#10;&#10;For more information about the artist please see: https://www.deutschegrammophon.com/artist/ottensamer/&#10;&#10;&#10;Kindly supported by&#10;Artström Festival&#10;Bürgenstock Festival&#10;&#10;Video Director: Holger Hage&#10;&#10;#AndreasOttensamer #YujaWang #ClassicalMusic #DeutscheGrammophon #Weber&#10;&#10;___&#10;&#10;Find Deutsche Grammophon Online&#10;&#10;Homepage: http://deutschegrammophon.com&#10;Facebook:  http://fb.com/deutschegrammophon&#10;Twitter:   http://twitter.com/dgclassics&#10;Instagram:  http://instagram.com/dgclassics&#10;Newsletter:  http://deutschegrammophon.com/gpp/index/newsletter&#10;&#10;___&#10;&#10;最高のクラシック音楽―登録はこちら: http://bit.ly/Subscribe_DG&#10;最优质古典音乐 – 此处订阅: http://bit.ly/Subscribe_DG&#10;Лучшая Классическая Музыка - Подписаться: http://bit.ly/Subscribe_DG&#10;La mejor música clásica - Suscríbase aquí: http://bit.ly/Subscribe_DG&#10;Le meilleur de la musique classique. Pour vous abonner cliquez ici: http://bit.ly/Subscribe_DG&#10;&#10;#DeutscheGrammophon" id="126" name="Google Shape;126;p23" title="Andreas Ottensamer &amp; Yuja Wang - Weber: Grand Duo Concertant, Op. 48, J. 204: 3. Rondo. Allegro">
            <a:hlinkClick r:id="rId3"/>
          </p:cNvPr>
          <p:cNvPicPr preferRelativeResize="0"/>
          <p:nvPr/>
        </p:nvPicPr>
        <p:blipFill>
          <a:blip r:embed="rId4">
            <a:alphaModFix/>
          </a:blip>
          <a:stretch>
            <a:fillRect/>
          </a:stretch>
        </p:blipFill>
        <p:spPr>
          <a:xfrm>
            <a:off x="311692" y="2534325"/>
            <a:ext cx="3252167" cy="2439125"/>
          </a:xfrm>
          <a:prstGeom prst="rect">
            <a:avLst/>
          </a:prstGeom>
          <a:noFill/>
          <a:ln>
            <a:noFill/>
          </a:ln>
        </p:spPr>
      </p:pic>
      <p:pic>
        <p:nvPicPr>
          <p:cNvPr descr="Unfortunately Piazzolla didn´t write this piece for bass clarinet (it´s original for flute solo) but it suites really well for our bass instrument. Thanks for watching!&#10;                                                   -----------------&#10;Desafortunadamente Piazzolla no escribió esta pieza para el clarinete bajo (es original para flauta traversa) pero la adaptación realmente funciona muy bien. Gracias por escuchar!" id="127" name="Google Shape;127;p23" title="Astor Piazzolla - Tango Etude Nro 3 - Bass Clarinet">
            <a:hlinkClick r:id="rId5"/>
          </p:cNvPr>
          <p:cNvPicPr preferRelativeResize="0"/>
          <p:nvPr/>
        </p:nvPicPr>
        <p:blipFill>
          <a:blip r:embed="rId6">
            <a:alphaModFix/>
          </a:blip>
          <a:stretch>
            <a:fillRect/>
          </a:stretch>
        </p:blipFill>
        <p:spPr>
          <a:xfrm>
            <a:off x="5032509" y="2534325"/>
            <a:ext cx="3252167" cy="243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Saxophone</a:t>
            </a:r>
            <a:endParaRPr/>
          </a:p>
        </p:txBody>
      </p:sp>
      <p:sp>
        <p:nvSpPr>
          <p:cNvPr id="133" name="Google Shape;133;p24"/>
          <p:cNvSpPr txBox="1"/>
          <p:nvPr>
            <p:ph idx="1" type="body"/>
          </p:nvPr>
        </p:nvSpPr>
        <p:spPr>
          <a:xfrm>
            <a:off x="311700" y="1152475"/>
            <a:ext cx="8520600" cy="87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reed instrument</a:t>
            </a:r>
            <a:endParaRPr/>
          </a:p>
          <a:p>
            <a:pPr indent="-342900" lvl="0" marL="457200" rtl="0" algn="l">
              <a:spcBef>
                <a:spcPts val="0"/>
              </a:spcBef>
              <a:spcAft>
                <a:spcPts val="0"/>
              </a:spcAft>
              <a:buSzPts val="1800"/>
              <a:buChar char="●"/>
            </a:pPr>
            <a:r>
              <a:rPr lang="en"/>
              <a:t>Invented by Adolph Sax</a:t>
            </a:r>
            <a:endParaRPr/>
          </a:p>
        </p:txBody>
      </p:sp>
      <p:pic>
        <p:nvPicPr>
          <p:cNvPr id="134" name="Google Shape;134;p24"/>
          <p:cNvPicPr preferRelativeResize="0"/>
          <p:nvPr/>
        </p:nvPicPr>
        <p:blipFill>
          <a:blip r:embed="rId3">
            <a:alphaModFix/>
          </a:blip>
          <a:stretch>
            <a:fillRect/>
          </a:stretch>
        </p:blipFill>
        <p:spPr>
          <a:xfrm>
            <a:off x="6399525" y="445025"/>
            <a:ext cx="1724025" cy="2143125"/>
          </a:xfrm>
          <a:prstGeom prst="rect">
            <a:avLst/>
          </a:prstGeom>
          <a:noFill/>
          <a:ln>
            <a:noFill/>
          </a:ln>
        </p:spPr>
      </p:pic>
      <p:pic>
        <p:nvPicPr>
          <p:cNvPr descr="More video from this Prom: https://www.bbc.co.uk/events/ewwrn3/play/ad3d9r&#10;&#10;Milhaud's Scaramouche is a three-movement work based on incidental music wrote for a Moliere play. It is named after the Theâtre Scaramouche on the Champs Elysées in Paris, where the play was performed. The soloist is Jess Gillam, the first ever saxophone Finalist in BBC Young Musician of the Year.&#10;&#10;(Last Night of the Proms, BBC Proms 2018)&#10;Watch more music videos at bbc.co.uk/proms" id="135" name="Google Shape;135;p24" title="BBC Proms - Darius Milhaud: Scaramouche (Excerpt)">
            <a:hlinkClick r:id="rId4"/>
          </p:cNvPr>
          <p:cNvPicPr preferRelativeResize="0"/>
          <p:nvPr/>
        </p:nvPicPr>
        <p:blipFill>
          <a:blip r:embed="rId5">
            <a:alphaModFix/>
          </a:blip>
          <a:stretch>
            <a:fillRect/>
          </a:stretch>
        </p:blipFill>
        <p:spPr>
          <a:xfrm>
            <a:off x="415650" y="2159625"/>
            <a:ext cx="3751766" cy="281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Family</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2049175" y="1338613"/>
            <a:ext cx="4733925" cy="3152775"/>
          </a:xfrm>
          <a:prstGeom prst="rect">
            <a:avLst/>
          </a:prstGeom>
          <a:noFill/>
          <a:ln>
            <a:noFill/>
          </a:ln>
        </p:spPr>
      </p:pic>
      <p:pic>
        <p:nvPicPr>
          <p:cNvPr id="143" name="Google Shape;143;p25"/>
          <p:cNvPicPr preferRelativeResize="0"/>
          <p:nvPr/>
        </p:nvPicPr>
        <p:blipFill>
          <a:blip r:embed="rId4">
            <a:alphaModFix/>
          </a:blip>
          <a:stretch>
            <a:fillRect/>
          </a:stretch>
        </p:blipFill>
        <p:spPr>
          <a:xfrm>
            <a:off x="311700" y="1431925"/>
            <a:ext cx="1123950" cy="2857500"/>
          </a:xfrm>
          <a:prstGeom prst="rect">
            <a:avLst/>
          </a:prstGeom>
          <a:noFill/>
          <a:ln>
            <a:noFill/>
          </a:ln>
        </p:spPr>
      </p:pic>
      <p:pic>
        <p:nvPicPr>
          <p:cNvPr id="144" name="Google Shape;144;p25"/>
          <p:cNvPicPr preferRelativeResize="0"/>
          <p:nvPr/>
        </p:nvPicPr>
        <p:blipFill>
          <a:blip r:embed="rId5">
            <a:alphaModFix/>
          </a:blip>
          <a:stretch>
            <a:fillRect/>
          </a:stretch>
        </p:blipFill>
        <p:spPr>
          <a:xfrm>
            <a:off x="7108263" y="1708150"/>
            <a:ext cx="1724025"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26"/>
          <p:cNvGrpSpPr/>
          <p:nvPr/>
        </p:nvGrpSpPr>
        <p:grpSpPr>
          <a:xfrm>
            <a:off x="2902488" y="902232"/>
            <a:ext cx="3339000" cy="3339000"/>
            <a:chOff x="2902488" y="902232"/>
            <a:chExt cx="3339000" cy="3339000"/>
          </a:xfrm>
        </p:grpSpPr>
        <p:sp>
          <p:nvSpPr>
            <p:cNvPr id="150" name="Google Shape;150;p26"/>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3123738" y="1123632"/>
              <a:ext cx="2896500" cy="2896200"/>
            </a:xfrm>
            <a:prstGeom prst="pie">
              <a:avLst>
                <a:gd fmla="val 21577108" name="adj1"/>
                <a:gd fmla="val 16214886"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26"/>
          <p:cNvGrpSpPr/>
          <p:nvPr/>
        </p:nvGrpSpPr>
        <p:grpSpPr>
          <a:xfrm>
            <a:off x="3664038" y="1663782"/>
            <a:ext cx="1815900" cy="1815900"/>
            <a:chOff x="3664038" y="1663782"/>
            <a:chExt cx="1815900" cy="1815900"/>
          </a:xfrm>
        </p:grpSpPr>
        <p:sp>
          <p:nvSpPr>
            <p:cNvPr id="153" name="Google Shape;153;p26"/>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Strings Section in the Orchestra</a:t>
              </a:r>
              <a:endParaRPr b="1">
                <a:solidFill>
                  <a:srgbClr val="FFFFFF"/>
                </a:solidFill>
                <a:latin typeface="Roboto"/>
                <a:ea typeface="Roboto"/>
                <a:cs typeface="Roboto"/>
                <a:sym typeface="Roboto"/>
              </a:endParaRPr>
            </a:p>
          </p:txBody>
        </p:sp>
      </p:grpSp>
      <p:grpSp>
        <p:nvGrpSpPr>
          <p:cNvPr id="155" name="Google Shape;155;p26"/>
          <p:cNvGrpSpPr/>
          <p:nvPr/>
        </p:nvGrpSpPr>
        <p:grpSpPr>
          <a:xfrm>
            <a:off x="4042065" y="445829"/>
            <a:ext cx="1068600" cy="1068600"/>
            <a:chOff x="2859873" y="853971"/>
            <a:chExt cx="1068600" cy="1068600"/>
          </a:xfrm>
        </p:grpSpPr>
        <p:sp>
          <p:nvSpPr>
            <p:cNvPr id="156" name="Google Shape;156;p26"/>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Roboto"/>
                  <a:ea typeface="Roboto"/>
                  <a:cs typeface="Roboto"/>
                  <a:sym typeface="Roboto"/>
                </a:rPr>
                <a:t>Violin</a:t>
              </a:r>
              <a:endParaRPr sz="1800">
                <a:solidFill>
                  <a:srgbClr val="FFFFFF"/>
                </a:solidFill>
                <a:latin typeface="Roboto"/>
                <a:ea typeface="Roboto"/>
                <a:cs typeface="Roboto"/>
                <a:sym typeface="Roboto"/>
              </a:endParaRPr>
            </a:p>
          </p:txBody>
        </p:sp>
      </p:grpSp>
      <p:grpSp>
        <p:nvGrpSpPr>
          <p:cNvPr id="158" name="Google Shape;158;p26"/>
          <p:cNvGrpSpPr/>
          <p:nvPr/>
        </p:nvGrpSpPr>
        <p:grpSpPr>
          <a:xfrm>
            <a:off x="4032245" y="3633373"/>
            <a:ext cx="1068600" cy="1068600"/>
            <a:chOff x="5214448" y="3234278"/>
            <a:chExt cx="1068600" cy="1068600"/>
          </a:xfrm>
        </p:grpSpPr>
        <p:sp>
          <p:nvSpPr>
            <p:cNvPr id="159" name="Google Shape;159;p26"/>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Double Bass</a:t>
              </a:r>
              <a:endParaRPr>
                <a:solidFill>
                  <a:srgbClr val="FFFFFF"/>
                </a:solidFill>
                <a:latin typeface="Roboto"/>
                <a:ea typeface="Roboto"/>
                <a:cs typeface="Roboto"/>
                <a:sym typeface="Roboto"/>
              </a:endParaRPr>
            </a:p>
          </p:txBody>
        </p:sp>
      </p:grpSp>
      <p:grpSp>
        <p:nvGrpSpPr>
          <p:cNvPr id="161" name="Google Shape;161;p26"/>
          <p:cNvGrpSpPr/>
          <p:nvPr/>
        </p:nvGrpSpPr>
        <p:grpSpPr>
          <a:xfrm>
            <a:off x="2445920" y="2041025"/>
            <a:ext cx="1068600" cy="1068600"/>
            <a:chOff x="5214448" y="3234278"/>
            <a:chExt cx="1068600" cy="1068600"/>
          </a:xfrm>
        </p:grpSpPr>
        <p:sp>
          <p:nvSpPr>
            <p:cNvPr id="162" name="Google Shape;162;p26"/>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FFFFFF"/>
                  </a:solidFill>
                  <a:latin typeface="Roboto"/>
                  <a:ea typeface="Roboto"/>
                  <a:cs typeface="Roboto"/>
                  <a:sym typeface="Roboto"/>
                </a:rPr>
                <a:t>Viola</a:t>
              </a:r>
              <a:endParaRPr sz="1900">
                <a:solidFill>
                  <a:srgbClr val="FFFFFF"/>
                </a:solidFill>
                <a:latin typeface="Roboto"/>
                <a:ea typeface="Roboto"/>
                <a:cs typeface="Roboto"/>
                <a:sym typeface="Roboto"/>
              </a:endParaRPr>
            </a:p>
          </p:txBody>
        </p:sp>
      </p:grpSp>
      <p:grpSp>
        <p:nvGrpSpPr>
          <p:cNvPr id="164" name="Google Shape;164;p26"/>
          <p:cNvGrpSpPr/>
          <p:nvPr/>
        </p:nvGrpSpPr>
        <p:grpSpPr>
          <a:xfrm>
            <a:off x="5631428" y="2041025"/>
            <a:ext cx="1068600" cy="1068600"/>
            <a:chOff x="5214448" y="3234278"/>
            <a:chExt cx="1068600" cy="1068600"/>
          </a:xfrm>
        </p:grpSpPr>
        <p:sp>
          <p:nvSpPr>
            <p:cNvPr id="165" name="Google Shape;165;p26"/>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FFFFFF"/>
                  </a:solidFill>
                  <a:latin typeface="Roboto"/>
                  <a:ea typeface="Roboto"/>
                  <a:cs typeface="Roboto"/>
                  <a:sym typeface="Roboto"/>
                </a:rPr>
                <a:t>Cello</a:t>
              </a:r>
              <a:endParaRPr sz="1900">
                <a:solidFill>
                  <a:srgbClr val="FFFFFF"/>
                </a:solidFill>
                <a:latin typeface="Roboto"/>
                <a:ea typeface="Roboto"/>
                <a:cs typeface="Roboto"/>
                <a:sym typeface="Roboto"/>
              </a:endParaRPr>
            </a:p>
          </p:txBody>
        </p:sp>
      </p:grpSp>
      <p:pic>
        <p:nvPicPr>
          <p:cNvPr id="167" name="Google Shape;167;p26"/>
          <p:cNvPicPr preferRelativeResize="0"/>
          <p:nvPr/>
        </p:nvPicPr>
        <p:blipFill>
          <a:blip r:embed="rId3">
            <a:alphaModFix/>
          </a:blip>
          <a:stretch>
            <a:fillRect/>
          </a:stretch>
        </p:blipFill>
        <p:spPr>
          <a:xfrm>
            <a:off x="6250250" y="182375"/>
            <a:ext cx="1595499" cy="1595499"/>
          </a:xfrm>
          <a:prstGeom prst="rect">
            <a:avLst/>
          </a:prstGeom>
          <a:noFill/>
          <a:ln>
            <a:noFill/>
          </a:ln>
        </p:spPr>
      </p:pic>
      <p:pic>
        <p:nvPicPr>
          <p:cNvPr id="168" name="Google Shape;168;p26"/>
          <p:cNvPicPr preferRelativeResize="0"/>
          <p:nvPr/>
        </p:nvPicPr>
        <p:blipFill>
          <a:blip r:embed="rId4">
            <a:alphaModFix/>
          </a:blip>
          <a:stretch>
            <a:fillRect/>
          </a:stretch>
        </p:blipFill>
        <p:spPr>
          <a:xfrm>
            <a:off x="1418339" y="182365"/>
            <a:ext cx="1595500" cy="1452890"/>
          </a:xfrm>
          <a:prstGeom prst="rect">
            <a:avLst/>
          </a:prstGeom>
          <a:noFill/>
          <a:ln>
            <a:noFill/>
          </a:ln>
        </p:spPr>
      </p:pic>
      <p:pic>
        <p:nvPicPr>
          <p:cNvPr id="169" name="Google Shape;169;p26"/>
          <p:cNvPicPr preferRelativeResize="0"/>
          <p:nvPr/>
        </p:nvPicPr>
        <p:blipFill>
          <a:blip r:embed="rId5">
            <a:alphaModFix/>
          </a:blip>
          <a:stretch>
            <a:fillRect/>
          </a:stretch>
        </p:blipFill>
        <p:spPr>
          <a:xfrm>
            <a:off x="7096400" y="2638737"/>
            <a:ext cx="1763125" cy="2256800"/>
          </a:xfrm>
          <a:prstGeom prst="rect">
            <a:avLst/>
          </a:prstGeom>
          <a:noFill/>
          <a:ln>
            <a:noFill/>
          </a:ln>
        </p:spPr>
      </p:pic>
      <p:pic>
        <p:nvPicPr>
          <p:cNvPr id="170" name="Google Shape;170;p26"/>
          <p:cNvPicPr preferRelativeResize="0"/>
          <p:nvPr/>
        </p:nvPicPr>
        <p:blipFill>
          <a:blip r:embed="rId6">
            <a:alphaModFix/>
          </a:blip>
          <a:stretch>
            <a:fillRect/>
          </a:stretch>
        </p:blipFill>
        <p:spPr>
          <a:xfrm>
            <a:off x="381863" y="2571738"/>
            <a:ext cx="1914525" cy="239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7"/>
          <p:cNvPicPr preferRelativeResize="0"/>
          <p:nvPr/>
        </p:nvPicPr>
        <p:blipFill>
          <a:blip r:embed="rId3">
            <a:alphaModFix/>
          </a:blip>
          <a:stretch>
            <a:fillRect/>
          </a:stretch>
        </p:blipFill>
        <p:spPr>
          <a:xfrm>
            <a:off x="1038225" y="214313"/>
            <a:ext cx="7067550" cy="471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Join Karen Pang and some musicians from the Australian Chamber Orchestra on the set of ACO’s There’s a Sea in my Bedroom at Sydney Opera House. Learn about the string family and how musical techniques can be used to create mood, character and setting. &#10;&#10;Karen Meets the String Family&#10;&#10;—&#10;SUBSCRIBE to our channel: http://bit.ly/SOHYouTube&#10;&#10;Sydney Opera House is an Australian icon and one of the busiest performing arts centres in the world. On our channel you will find exclusive trailers, behind the scenes content and stories from beneath the sails. With over 40 shows a week at the Sydney Opera House there's something for everyone.&#10;&#10;Find us on Facebook: https://www.facebook.com/sydneyoperahouse&#10;Twitter: https://twitter.com/sydoperahouse&#10;and Instagram: https://www.instagram.com/sydneyoperahouse/&#10;&#10;What's On and Tickets:&#10;http://bit.ly/SOHWhatsOn" id="184" name="Google Shape;184;p28" title="Karen Meets the String Family">
            <a:hlinkClick r:id="rId3"/>
          </p:cNvPr>
          <p:cNvPicPr preferRelativeResize="0"/>
          <p:nvPr/>
        </p:nvPicPr>
        <p:blipFill>
          <a:blip r:embed="rId4">
            <a:alphaModFix/>
          </a:blip>
          <a:stretch>
            <a:fillRect/>
          </a:stretch>
        </p:blipFill>
        <p:spPr>
          <a:xfrm>
            <a:off x="1785000" y="612325"/>
            <a:ext cx="5225125" cy="391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Brass winds</a:t>
            </a:r>
            <a:endParaRPr/>
          </a:p>
        </p:txBody>
      </p:sp>
      <p:sp>
        <p:nvSpPr>
          <p:cNvPr id="190" name="Google Shape;190;p29"/>
          <p:cNvSpPr txBox="1"/>
          <p:nvPr>
            <p:ph idx="1" type="body"/>
          </p:nvPr>
        </p:nvSpPr>
        <p:spPr>
          <a:xfrm>
            <a:off x="311700" y="1152475"/>
            <a:ext cx="3623700" cy="3597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Uses </a:t>
            </a:r>
            <a:r>
              <a:rPr lang="en"/>
              <a:t>a technique known as “buzzing”</a:t>
            </a:r>
            <a:endParaRPr/>
          </a:p>
          <a:p>
            <a:pPr indent="-342900" lvl="0" marL="457200" rtl="0" algn="l">
              <a:spcBef>
                <a:spcPts val="0"/>
              </a:spcBef>
              <a:spcAft>
                <a:spcPts val="0"/>
              </a:spcAft>
              <a:buSzPts val="1800"/>
              <a:buChar char="●"/>
            </a:pPr>
            <a:r>
              <a:rPr lang="en"/>
              <a:t>Vibration produce by the performers lip tension that sets the column of air in motion.</a:t>
            </a:r>
            <a:endParaRPr/>
          </a:p>
          <a:p>
            <a:pPr indent="-342900" lvl="0" marL="457200" rtl="0" algn="l">
              <a:spcBef>
                <a:spcPts val="0"/>
              </a:spcBef>
              <a:spcAft>
                <a:spcPts val="0"/>
              </a:spcAft>
              <a:buSzPts val="1800"/>
              <a:buChar char="●"/>
            </a:pPr>
            <a:r>
              <a:rPr lang="en"/>
              <a:t>Most brass instruments uses a mechanism known as valves</a:t>
            </a:r>
            <a:endParaRPr/>
          </a:p>
          <a:p>
            <a:pPr indent="-342900" lvl="0" marL="457200" rtl="0" algn="l">
              <a:spcBef>
                <a:spcPts val="0"/>
              </a:spcBef>
              <a:spcAft>
                <a:spcPts val="0"/>
              </a:spcAft>
              <a:buSzPts val="1800"/>
              <a:buChar char="●"/>
            </a:pPr>
            <a:r>
              <a:rPr lang="en"/>
              <a:t>Trombone uses a mechanism known as slide</a:t>
            </a:r>
            <a:endParaRPr/>
          </a:p>
        </p:txBody>
      </p:sp>
      <p:pic>
        <p:nvPicPr>
          <p:cNvPr id="191" name="Google Shape;191;p29"/>
          <p:cNvPicPr preferRelativeResize="0"/>
          <p:nvPr/>
        </p:nvPicPr>
        <p:blipFill>
          <a:blip r:embed="rId3">
            <a:alphaModFix/>
          </a:blip>
          <a:stretch>
            <a:fillRect/>
          </a:stretch>
        </p:blipFill>
        <p:spPr>
          <a:xfrm>
            <a:off x="4186402" y="1017734"/>
            <a:ext cx="4725625" cy="3383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View full lesson: http://ed.ted.com/lessons/how-brass-instruments-work-al-cannon&#10;&#10; What gives the trumpet its clarion ring and the tuba its gut shaking oompah-pah? And what makes the trombone so jazzy? Al Cannon shows how these answers lie not in the brass the instruments are made of, but in the journey that air takes from the musician’s lungs to the instrument’s bell. &#10;&#10;Lesson by Al Cannon, animation by TED-Ed." id="196" name="Google Shape;196;p30" title="How brass instruments work - Al Cannon">
            <a:hlinkClick r:id="rId3"/>
          </p:cNvPr>
          <p:cNvPicPr preferRelativeResize="0"/>
          <p:nvPr/>
        </p:nvPicPr>
        <p:blipFill>
          <a:blip r:embed="rId4">
            <a:alphaModFix/>
          </a:blip>
          <a:stretch>
            <a:fillRect/>
          </a:stretch>
        </p:blipFill>
        <p:spPr>
          <a:xfrm>
            <a:off x="2126775"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Ludwig van Beethoven: Ode to Joy&#10;from 9th Symphony&#10;&#10;Helsinki Brass Quartet&#10;&#10;Janne Ovaskainen, trumpet&#10;Tommi Hyytinen, French horn&#10;Sami Ruusuvuori, trombone&#10;Miika Jämsä, tuba&#10;&#10;arr. HBQ&#10;Video &amp; Sound Jukka Rantamäki 2019" id="201" name="Google Shape;201;p31" title="Ode to Joy - Helsinki Brass Quartet">
            <a:hlinkClick r:id="rId3"/>
          </p:cNvPr>
          <p:cNvPicPr preferRelativeResize="0"/>
          <p:nvPr/>
        </p:nvPicPr>
        <p:blipFill>
          <a:blip r:embed="rId4">
            <a:alphaModFix/>
          </a:blip>
          <a:stretch>
            <a:fillRect/>
          </a:stretch>
        </p:blipFill>
        <p:spPr>
          <a:xfrm>
            <a:off x="2228025"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747875"/>
            <a:ext cx="8520600" cy="25983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a:t>Voices sections</a:t>
            </a:r>
            <a:endParaRPr/>
          </a:p>
          <a:p>
            <a:pPr indent="-342900" lvl="0" marL="457200" rtl="0" algn="ctr">
              <a:spcBef>
                <a:spcPts val="0"/>
              </a:spcBef>
              <a:spcAft>
                <a:spcPts val="0"/>
              </a:spcAft>
              <a:buSzPts val="1800"/>
              <a:buChar char="●"/>
            </a:pPr>
            <a:r>
              <a:rPr lang="en"/>
              <a:t>Woodwinds</a:t>
            </a:r>
            <a:endParaRPr/>
          </a:p>
          <a:p>
            <a:pPr indent="-342900" lvl="0" marL="457200" rtl="0" algn="ctr">
              <a:spcBef>
                <a:spcPts val="0"/>
              </a:spcBef>
              <a:spcAft>
                <a:spcPts val="0"/>
              </a:spcAft>
              <a:buSzPts val="1800"/>
              <a:buChar char="●"/>
            </a:pPr>
            <a:r>
              <a:rPr lang="en"/>
              <a:t>Brasswinds</a:t>
            </a:r>
            <a:endParaRPr/>
          </a:p>
          <a:p>
            <a:pPr indent="-342900" lvl="0" marL="457200" rtl="0" algn="ctr">
              <a:spcBef>
                <a:spcPts val="0"/>
              </a:spcBef>
              <a:spcAft>
                <a:spcPts val="0"/>
              </a:spcAft>
              <a:buSzPts val="1800"/>
              <a:buChar char="●"/>
            </a:pPr>
            <a:r>
              <a:rPr lang="en"/>
              <a:t>Strings</a:t>
            </a:r>
            <a:endParaRPr/>
          </a:p>
          <a:p>
            <a:pPr indent="-342900" lvl="0" marL="457200" rtl="0" algn="ctr">
              <a:spcBef>
                <a:spcPts val="0"/>
              </a:spcBef>
              <a:spcAft>
                <a:spcPts val="0"/>
              </a:spcAft>
              <a:buSzPts val="1800"/>
              <a:buChar char="●"/>
            </a:pPr>
            <a:r>
              <a:rPr lang="en"/>
              <a:t>Percussion</a:t>
            </a:r>
            <a:endParaRPr/>
          </a:p>
          <a:p>
            <a:pPr indent="-342900" lvl="0" marL="457200" rtl="0" algn="ctr">
              <a:spcBef>
                <a:spcPts val="0"/>
              </a:spcBef>
              <a:spcAft>
                <a:spcPts val="0"/>
              </a:spcAft>
              <a:buSzPts val="1800"/>
              <a:buChar char="●"/>
            </a:pPr>
            <a:r>
              <a:rPr lang="en"/>
              <a:t>Keyboard</a:t>
            </a:r>
            <a:endParaRPr/>
          </a:p>
          <a:p>
            <a:pPr indent="-342900" lvl="0" marL="457200" rtl="0" algn="ctr">
              <a:spcBef>
                <a:spcPts val="0"/>
              </a:spcBef>
              <a:spcAft>
                <a:spcPts val="0"/>
              </a:spcAft>
              <a:buSzPts val="1800"/>
              <a:buChar char="●"/>
            </a:pPr>
            <a:r>
              <a:rPr lang="en"/>
              <a:t>Vocals</a:t>
            </a:r>
            <a:endParaRPr/>
          </a:p>
        </p:txBody>
      </p:sp>
      <p:pic>
        <p:nvPicPr>
          <p:cNvPr id="62" name="Google Shape;62;p14"/>
          <p:cNvPicPr preferRelativeResize="0"/>
          <p:nvPr/>
        </p:nvPicPr>
        <p:blipFill>
          <a:blip r:embed="rId3">
            <a:alphaModFix/>
          </a:blip>
          <a:stretch>
            <a:fillRect/>
          </a:stretch>
        </p:blipFill>
        <p:spPr>
          <a:xfrm>
            <a:off x="3664850" y="267700"/>
            <a:ext cx="1814301" cy="122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Percussion</a:t>
            </a:r>
            <a:endParaRPr/>
          </a:p>
        </p:txBody>
      </p:sp>
      <p:graphicFrame>
        <p:nvGraphicFramePr>
          <p:cNvPr id="207" name="Google Shape;207;p32"/>
          <p:cNvGraphicFramePr/>
          <p:nvPr/>
        </p:nvGraphicFramePr>
        <p:xfrm>
          <a:off x="967200" y="1983770"/>
          <a:ext cx="3000000" cy="3000000"/>
        </p:xfrm>
        <a:graphic>
          <a:graphicData uri="http://schemas.openxmlformats.org/drawingml/2006/table">
            <a:tbl>
              <a:tblPr>
                <a:noFill/>
                <a:tableStyleId>{C18B57E0-10CE-48D4-A527-4BBA7ECA3913}</a:tableStyleId>
              </a:tblPr>
              <a:tblGrid>
                <a:gridCol w="3619500"/>
                <a:gridCol w="3619500"/>
              </a:tblGrid>
              <a:tr h="399100">
                <a:tc>
                  <a:txBody>
                    <a:bodyPr/>
                    <a:lstStyle/>
                    <a:p>
                      <a:pPr indent="0" lvl="0" marL="0" rtl="0" algn="ctr">
                        <a:spcBef>
                          <a:spcPts val="0"/>
                        </a:spcBef>
                        <a:spcAft>
                          <a:spcPts val="0"/>
                        </a:spcAft>
                        <a:buNone/>
                      </a:pPr>
                      <a:r>
                        <a:rPr lang="en">
                          <a:solidFill>
                            <a:schemeClr val="lt1"/>
                          </a:solidFill>
                        </a:rPr>
                        <a:t>Definite Pitch</a:t>
                      </a:r>
                      <a:endParaRPr>
                        <a:solidFill>
                          <a:schemeClr val="lt1"/>
                        </a:solidFill>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solidFill>
                            <a:schemeClr val="lt1"/>
                          </a:solidFill>
                        </a:rPr>
                        <a:t>Indefinite Pitch</a:t>
                      </a:r>
                      <a:endParaRPr>
                        <a:solidFill>
                          <a:schemeClr val="lt1"/>
                        </a:solidFill>
                      </a:endParaRPr>
                    </a:p>
                  </a:txBody>
                  <a:tcPr marT="91425" marB="91425" marR="91425" marL="91425">
                    <a:solidFill>
                      <a:schemeClr val="accent4"/>
                    </a:solidFill>
                  </a:tcPr>
                </a:tc>
              </a:tr>
              <a:tr h="399100">
                <a:tc>
                  <a:txBody>
                    <a:bodyPr/>
                    <a:lstStyle/>
                    <a:p>
                      <a:pPr indent="0" lvl="0" marL="0" rtl="0" algn="ctr">
                        <a:spcBef>
                          <a:spcPts val="0"/>
                        </a:spcBef>
                        <a:spcAft>
                          <a:spcPts val="0"/>
                        </a:spcAft>
                        <a:buNone/>
                      </a:pPr>
                      <a:r>
                        <a:rPr lang="en">
                          <a:solidFill>
                            <a:schemeClr val="dk2"/>
                          </a:solidFill>
                        </a:rPr>
                        <a:t>Timpani (Kettledrums)</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Snare Drum (Side drum)</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Glockenspiel</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Bass Drum</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Xylophone</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Tambourine</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Chimes</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Triangle</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Marimba</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Cymbals</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Vibraphone</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Gong</a:t>
                      </a:r>
                      <a:endParaRPr>
                        <a:solidFill>
                          <a:schemeClr val="dk2"/>
                        </a:solidFill>
                      </a:endParaRPr>
                    </a:p>
                  </a:txBody>
                  <a:tcPr marT="91425" marB="91425" marR="91425" marL="91425">
                    <a:solidFill>
                      <a:schemeClr val="accent3"/>
                    </a:solidFill>
                  </a:tcPr>
                </a:tc>
              </a:tr>
            </a:tbl>
          </a:graphicData>
        </a:graphic>
      </p:graphicFrame>
      <p:sp>
        <p:nvSpPr>
          <p:cNvPr id="208" name="Google Shape;208;p32"/>
          <p:cNvSpPr txBox="1"/>
          <p:nvPr/>
        </p:nvSpPr>
        <p:spPr>
          <a:xfrm>
            <a:off x="607500" y="1225125"/>
            <a:ext cx="795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2"/>
                </a:solidFill>
              </a:rPr>
              <a:t>Vibration produces sounds of definite or </a:t>
            </a:r>
            <a:r>
              <a:rPr lang="en" sz="1500">
                <a:solidFill>
                  <a:schemeClr val="accent2"/>
                </a:solidFill>
              </a:rPr>
              <a:t>indefinite</a:t>
            </a:r>
            <a:r>
              <a:rPr lang="en" sz="1500">
                <a:solidFill>
                  <a:schemeClr val="accent2"/>
                </a:solidFill>
              </a:rPr>
              <a:t> pitch percussion when the </a:t>
            </a:r>
            <a:r>
              <a:rPr lang="en" sz="1500">
                <a:solidFill>
                  <a:schemeClr val="accent2"/>
                </a:solidFill>
              </a:rPr>
              <a:t>instrument</a:t>
            </a:r>
            <a:r>
              <a:rPr lang="en" sz="1500">
                <a:solidFill>
                  <a:schemeClr val="accent2"/>
                </a:solidFill>
              </a:rPr>
              <a:t> is shaken or struck</a:t>
            </a:r>
            <a:endParaRPr sz="150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film, David Corkhill introduces some of his instruments in the percussion section. &#10;&#10;Vibraphone - 00:07&#10;Xylophone - 02:29&#10;Marimba - 03:31&#10;Glockenspiel - 04:53&#10;Bass Drum - 05:54&#10;Tam-Tam - 07:19&#10;Snare Drum - 08:57&#10;Cymbals - 10:49&#10;Triangle - 13:14&#10;Crotales - 14:17&#10;Tambourine - 15:16&#10;&#10;For a film on the TIMPANI, please visit: https://www.youtube.com/watch?v=40k3AAbA7tM &#10;&#10;To learn more about the percussion section visit http://www.philharmonia.co.uk/explore/instruments/percussion &#10;&#10;Subscribe to our channel today: https://www.youtube.com/philharmonialondon&#10;&#10;&quot;Have you seen the app called 'The Orchestra'? It is astonishing. For somebody who can't read music to learn how an orchestra functions, to be able to see from the perspective of a flute or a second violin, is really enlightening.&quot; - Sir John Eliot Gardiner, quoted in an interview by Richard Fairman, Financial Times, February 2014&#10;&#10;The Percussion Section is endowed by Patrick and Sule Dewilde.&#10;&#10;Endowment opportunities at the Philharmonia offer supporters unique access and insights to our players. Find out more here: https://philharmonia.co.uk/join-support/keep-the-philharmonia-playing/" id="215" name="Google Shape;215;p33" title="Instruments: Percussion">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Keyboard</a:t>
            </a:r>
            <a:endParaRPr/>
          </a:p>
        </p:txBody>
      </p:sp>
      <p:pic>
        <p:nvPicPr>
          <p:cNvPr id="221" name="Google Shape;221;p34"/>
          <p:cNvPicPr preferRelativeResize="0"/>
          <p:nvPr/>
        </p:nvPicPr>
        <p:blipFill>
          <a:blip r:embed="rId3">
            <a:alphaModFix/>
          </a:blip>
          <a:stretch>
            <a:fillRect/>
          </a:stretch>
        </p:blipFill>
        <p:spPr>
          <a:xfrm>
            <a:off x="435900" y="1166813"/>
            <a:ext cx="2924175" cy="2628900"/>
          </a:xfrm>
          <a:prstGeom prst="rect">
            <a:avLst/>
          </a:prstGeom>
          <a:noFill/>
          <a:ln>
            <a:noFill/>
          </a:ln>
        </p:spPr>
      </p:pic>
      <p:pic>
        <p:nvPicPr>
          <p:cNvPr id="222" name="Google Shape;222;p34"/>
          <p:cNvPicPr preferRelativeResize="0"/>
          <p:nvPr/>
        </p:nvPicPr>
        <p:blipFill>
          <a:blip r:embed="rId4">
            <a:alphaModFix/>
          </a:blip>
          <a:stretch>
            <a:fillRect/>
          </a:stretch>
        </p:blipFill>
        <p:spPr>
          <a:xfrm>
            <a:off x="3512475" y="1166813"/>
            <a:ext cx="2695575" cy="2695575"/>
          </a:xfrm>
          <a:prstGeom prst="rect">
            <a:avLst/>
          </a:prstGeom>
          <a:noFill/>
          <a:ln>
            <a:noFill/>
          </a:ln>
        </p:spPr>
      </p:pic>
      <p:pic>
        <p:nvPicPr>
          <p:cNvPr id="223" name="Google Shape;223;p34"/>
          <p:cNvPicPr preferRelativeResize="0"/>
          <p:nvPr/>
        </p:nvPicPr>
        <p:blipFill>
          <a:blip r:embed="rId5">
            <a:alphaModFix/>
          </a:blip>
          <a:stretch>
            <a:fillRect/>
          </a:stretch>
        </p:blipFill>
        <p:spPr>
          <a:xfrm>
            <a:off x="6360450" y="1166813"/>
            <a:ext cx="2105025" cy="2809875"/>
          </a:xfrm>
          <a:prstGeom prst="rect">
            <a:avLst/>
          </a:prstGeom>
          <a:noFill/>
          <a:ln>
            <a:noFill/>
          </a:ln>
        </p:spPr>
      </p:pic>
      <p:sp>
        <p:nvSpPr>
          <p:cNvPr id="224" name="Google Shape;224;p34"/>
          <p:cNvSpPr txBox="1"/>
          <p:nvPr/>
        </p:nvSpPr>
        <p:spPr>
          <a:xfrm>
            <a:off x="1032750" y="4125800"/>
            <a:ext cx="1366800" cy="446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rPr>
              <a:t>Pipe Organ</a:t>
            </a:r>
            <a:endParaRPr sz="1700">
              <a:solidFill>
                <a:schemeClr val="accent2"/>
              </a:solidFill>
            </a:endParaRPr>
          </a:p>
        </p:txBody>
      </p:sp>
      <p:sp>
        <p:nvSpPr>
          <p:cNvPr id="225" name="Google Shape;225;p34"/>
          <p:cNvSpPr txBox="1"/>
          <p:nvPr/>
        </p:nvSpPr>
        <p:spPr>
          <a:xfrm>
            <a:off x="4420013" y="4125800"/>
            <a:ext cx="88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rPr>
              <a:t>Piano</a:t>
            </a:r>
            <a:endParaRPr sz="1700">
              <a:solidFill>
                <a:schemeClr val="accent2"/>
              </a:solidFill>
            </a:endParaRPr>
          </a:p>
        </p:txBody>
      </p:sp>
      <p:sp>
        <p:nvSpPr>
          <p:cNvPr id="226" name="Google Shape;226;p34"/>
          <p:cNvSpPr txBox="1"/>
          <p:nvPr/>
        </p:nvSpPr>
        <p:spPr>
          <a:xfrm>
            <a:off x="6729563" y="4125800"/>
            <a:ext cx="13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rPr>
              <a:t>Harpsichord</a:t>
            </a:r>
            <a:endParaRPr sz="17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short video we'll show you in easy-to-follow steps how to build a Pipe Organ. HOW TO BUILD... EVERYTHING, Season 1 Episode 1 &#10;&#10;Want updates? Subscribe to http://bit.ly/2daokw6&#10;&#10;About Discovery Channel: &#10;Discovery Channel brings you the best of real-world entertainment that is both visceral and experiential. We make you lean forward, as you journey with us across the globe, with compelling stories and engaging characters. &#10;&#10;Website: http://www.discoverychannelasia.com/&#10;Facebook: http://www.facebook.com/DiscoverySEAsia  &#10;Instagram: https://www.instagram.com/discovery_seasia/" id="233" name="Google Shape;233;p35" title="Pipe Organ | HOW TO BUILD... EVERYTHING">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Steinway &amp; Sons has been making world-class pianos since 1853. Their pianos are handcrafted from beginning to end and take almost a year to complete. &#10;&#10;See more from Steinway &amp; Sons: https://www.steinway.com/&#10;&#10;The INSIDER team believes that life is an adventure! Subscribe to our channel and visit us at: https://thisisinsider.com&#10;INSIDER on Facebook: https://www.facebook.com/thisisinsider/&#10;INSIDER on Instagram: https://www.instagram.com/thisisinsider/&#10;INSIDER on Twitter: https://twitter.com/thisisinsider" id="240" name="Google Shape;240;p36" title="How Steinway &amp; Sons Pianos Are Made">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ttp://livingpianos.com/piano-questions/what-is-a-harpsichord/" id="247" name="Google Shape;247;p37" title="What is a Harpsichord?">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three keyboard instruments</a:t>
            </a:r>
            <a:endParaRPr/>
          </a:p>
        </p:txBody>
      </p:sp>
      <p:sp>
        <p:nvSpPr>
          <p:cNvPr id="253" name="Google Shape;253;p38"/>
          <p:cNvSpPr txBox="1"/>
          <p:nvPr>
            <p:ph idx="1" type="body"/>
          </p:nvPr>
        </p:nvSpPr>
        <p:spPr>
          <a:xfrm>
            <a:off x="311700" y="1152475"/>
            <a:ext cx="8520600" cy="161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Organ produces sound by driving pressurised air through the organ pipes</a:t>
            </a:r>
            <a:endParaRPr/>
          </a:p>
          <a:p>
            <a:pPr indent="-342900" lvl="0" marL="457200" rtl="0" algn="l">
              <a:spcBef>
                <a:spcPts val="0"/>
              </a:spcBef>
              <a:spcAft>
                <a:spcPts val="0"/>
              </a:spcAft>
              <a:buSzPts val="1800"/>
              <a:buChar char="●"/>
            </a:pPr>
            <a:r>
              <a:rPr lang="en"/>
              <a:t>Piano produces sound with the felt hammer hitting the strings</a:t>
            </a:r>
            <a:endParaRPr/>
          </a:p>
          <a:p>
            <a:pPr indent="-342900" lvl="0" marL="457200" rtl="0" algn="l">
              <a:spcBef>
                <a:spcPts val="0"/>
              </a:spcBef>
              <a:spcAft>
                <a:spcPts val="0"/>
              </a:spcAft>
              <a:buSzPts val="1800"/>
              <a:buChar char="●"/>
            </a:pPr>
            <a:r>
              <a:rPr lang="en"/>
              <a:t>Harpsichord produces sound by using a mechanism known as plectrum to pluck the strings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Benjamin Britten (1913 - 1976)</a:t>
            </a:r>
            <a:endParaRPr/>
          </a:p>
        </p:txBody>
      </p:sp>
      <p:sp>
        <p:nvSpPr>
          <p:cNvPr id="259" name="Google Shape;259;p39"/>
          <p:cNvSpPr txBox="1"/>
          <p:nvPr>
            <p:ph idx="1" type="body"/>
          </p:nvPr>
        </p:nvSpPr>
        <p:spPr>
          <a:xfrm>
            <a:off x="311700" y="1152475"/>
            <a:ext cx="5985900" cy="228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English composer, conductor and pianist</a:t>
            </a:r>
            <a:endParaRPr/>
          </a:p>
          <a:p>
            <a:pPr indent="-342900" lvl="0" marL="457200" rtl="0" algn="l">
              <a:spcBef>
                <a:spcPts val="0"/>
              </a:spcBef>
              <a:spcAft>
                <a:spcPts val="0"/>
              </a:spcAft>
              <a:buSzPts val="1800"/>
              <a:buChar char="●"/>
            </a:pPr>
            <a:r>
              <a:rPr lang="en"/>
              <a:t>Figure of 20th century British music</a:t>
            </a:r>
            <a:endParaRPr/>
          </a:p>
          <a:p>
            <a:pPr indent="-342900" lvl="0" marL="457200" rtl="0" algn="l">
              <a:spcBef>
                <a:spcPts val="0"/>
              </a:spcBef>
              <a:spcAft>
                <a:spcPts val="0"/>
              </a:spcAft>
              <a:buSzPts val="1800"/>
              <a:buChar char="●"/>
            </a:pPr>
            <a:r>
              <a:rPr lang="en"/>
              <a:t>Known for various works, especially his english operas.</a:t>
            </a:r>
            <a:endParaRPr/>
          </a:p>
          <a:p>
            <a:pPr indent="-342900" lvl="0" marL="457200" rtl="0" algn="l">
              <a:spcBef>
                <a:spcPts val="0"/>
              </a:spcBef>
              <a:spcAft>
                <a:spcPts val="0"/>
              </a:spcAft>
              <a:buSzPts val="1800"/>
              <a:buChar char="●"/>
            </a:pPr>
            <a:r>
              <a:rPr i="1" lang="en"/>
              <a:t>The young person’s guide to the orchestra (1943)</a:t>
            </a:r>
            <a:endParaRPr i="1"/>
          </a:p>
          <a:p>
            <a:pPr indent="-342900" lvl="0" marL="457200" rtl="0" algn="l">
              <a:spcBef>
                <a:spcPts val="0"/>
              </a:spcBef>
              <a:spcAft>
                <a:spcPts val="0"/>
              </a:spcAft>
              <a:buSzPts val="1800"/>
              <a:buChar char="●"/>
            </a:pPr>
            <a:r>
              <a:rPr lang="en"/>
              <a:t>Composed for a documentary film in 1946</a:t>
            </a:r>
            <a:endParaRPr/>
          </a:p>
        </p:txBody>
      </p:sp>
      <p:pic>
        <p:nvPicPr>
          <p:cNvPr id="260" name="Google Shape;260;p39"/>
          <p:cNvPicPr preferRelativeResize="0"/>
          <p:nvPr/>
        </p:nvPicPr>
        <p:blipFill>
          <a:blip r:embed="rId3">
            <a:alphaModFix/>
          </a:blip>
          <a:stretch>
            <a:fillRect/>
          </a:stretch>
        </p:blipFill>
        <p:spPr>
          <a:xfrm>
            <a:off x="6470100" y="534375"/>
            <a:ext cx="2362200" cy="3143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ll-Star Orchestra&#10;Gerard Schwarz, Music Director &amp; Conductor" id="267" name="Google Shape;267;p40" title="Benjamin Britten. The Young Person's Guide to the Orchestr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vocal types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Soprano</a:t>
            </a:r>
            <a:endParaRPr/>
          </a:p>
          <a:p>
            <a:pPr indent="-342900" lvl="0" marL="457200" rtl="0" algn="l">
              <a:spcBef>
                <a:spcPts val="0"/>
              </a:spcBef>
              <a:spcAft>
                <a:spcPts val="0"/>
              </a:spcAft>
              <a:buSzPts val="1800"/>
              <a:buChar char="●"/>
            </a:pPr>
            <a:r>
              <a:rPr lang="en"/>
              <a:t>Alto</a:t>
            </a:r>
            <a:endParaRPr/>
          </a:p>
          <a:p>
            <a:pPr indent="-342900" lvl="0" marL="457200" rtl="0" algn="l">
              <a:spcBef>
                <a:spcPts val="0"/>
              </a:spcBef>
              <a:spcAft>
                <a:spcPts val="0"/>
              </a:spcAft>
              <a:buSzPts val="1800"/>
              <a:buChar char="●"/>
            </a:pPr>
            <a:r>
              <a:rPr lang="en"/>
              <a:t>Tenor</a:t>
            </a:r>
            <a:endParaRPr/>
          </a:p>
          <a:p>
            <a:pPr indent="-342900" lvl="0" marL="457200" rtl="0" algn="l">
              <a:spcBef>
                <a:spcPts val="0"/>
              </a:spcBef>
              <a:spcAft>
                <a:spcPts val="0"/>
              </a:spcAft>
              <a:buSzPts val="1800"/>
              <a:buChar char="●"/>
            </a:pPr>
            <a:r>
              <a:rPr lang="en"/>
              <a:t>Bass</a:t>
            </a:r>
            <a:endParaRPr/>
          </a:p>
        </p:txBody>
      </p:sp>
      <p:pic>
        <p:nvPicPr>
          <p:cNvPr id="69" name="Google Shape;69;p15"/>
          <p:cNvPicPr preferRelativeResize="0"/>
          <p:nvPr/>
        </p:nvPicPr>
        <p:blipFill>
          <a:blip r:embed="rId3">
            <a:alphaModFix amt="54000"/>
          </a:blip>
          <a:stretch>
            <a:fillRect/>
          </a:stretch>
        </p:blipFill>
        <p:spPr>
          <a:xfrm>
            <a:off x="2464150" y="981975"/>
            <a:ext cx="6679850" cy="375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selection of singers share their skills from the lowest voice type to the highest, demonstrating the power of the bass, baritone, tenor, mezzo-soprano, countertenor and soprano voices." id="76" name="Google Shape;76;p16" title="An introduction to opera's voice types (The Royal Oper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Formation of an Orchestra</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1907475" y="1084338"/>
            <a:ext cx="5329050" cy="355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Woodwind Family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Three types of woodwind instrument:</a:t>
            </a:r>
            <a:endParaRPr i="1"/>
          </a:p>
          <a:p>
            <a:pPr indent="-342900" lvl="0" marL="457200" rtl="0" algn="l">
              <a:spcBef>
                <a:spcPts val="1200"/>
              </a:spcBef>
              <a:spcAft>
                <a:spcPts val="0"/>
              </a:spcAft>
              <a:buSzPts val="1800"/>
              <a:buChar char="●"/>
            </a:pPr>
            <a:r>
              <a:rPr i="1" lang="en"/>
              <a:t>Single Reed</a:t>
            </a:r>
            <a:endParaRPr i="1"/>
          </a:p>
          <a:p>
            <a:pPr indent="-342900" lvl="0" marL="457200" rtl="0" algn="l">
              <a:spcBef>
                <a:spcPts val="0"/>
              </a:spcBef>
              <a:spcAft>
                <a:spcPts val="0"/>
              </a:spcAft>
              <a:buSzPts val="1800"/>
              <a:buChar char="●"/>
            </a:pPr>
            <a:r>
              <a:rPr i="1" lang="en"/>
              <a:t>Double Reed</a:t>
            </a:r>
            <a:endParaRPr i="1"/>
          </a:p>
          <a:p>
            <a:pPr indent="-342900" lvl="0" marL="457200" rtl="0" algn="l">
              <a:spcBef>
                <a:spcPts val="0"/>
              </a:spcBef>
              <a:spcAft>
                <a:spcPts val="0"/>
              </a:spcAft>
              <a:buSzPts val="1800"/>
              <a:buChar char="●"/>
            </a:pPr>
            <a:r>
              <a:rPr i="1" lang="en"/>
              <a:t>No Reed</a:t>
            </a:r>
            <a:endParaRPr i="1"/>
          </a:p>
        </p:txBody>
      </p:sp>
      <p:pic>
        <p:nvPicPr>
          <p:cNvPr id="90" name="Google Shape;90;p18"/>
          <p:cNvPicPr preferRelativeResize="0"/>
          <p:nvPr/>
        </p:nvPicPr>
        <p:blipFill>
          <a:blip r:embed="rId3">
            <a:alphaModFix/>
          </a:blip>
          <a:stretch>
            <a:fillRect/>
          </a:stretch>
        </p:blipFill>
        <p:spPr>
          <a:xfrm>
            <a:off x="3759270" y="1789592"/>
            <a:ext cx="4852449" cy="27304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Flutes</a:t>
            </a:r>
            <a:endParaRPr/>
          </a:p>
        </p:txBody>
      </p:sp>
      <p:sp>
        <p:nvSpPr>
          <p:cNvPr id="96" name="Google Shape;96;p19"/>
          <p:cNvSpPr txBox="1"/>
          <p:nvPr>
            <p:ph idx="1" type="body"/>
          </p:nvPr>
        </p:nvSpPr>
        <p:spPr>
          <a:xfrm>
            <a:off x="311700" y="1152475"/>
            <a:ext cx="79503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Traditionally made of wood</a:t>
            </a:r>
            <a:endParaRPr/>
          </a:p>
          <a:p>
            <a:pPr indent="-342900" lvl="0" marL="457200" rtl="0" algn="l">
              <a:spcBef>
                <a:spcPts val="0"/>
              </a:spcBef>
              <a:spcAft>
                <a:spcPts val="0"/>
              </a:spcAft>
              <a:buSzPts val="1800"/>
              <a:buChar char="●"/>
            </a:pPr>
            <a:r>
              <a:rPr lang="en"/>
              <a:t>Modern flutes are made of precious metals such as silver and gold</a:t>
            </a:r>
            <a:endParaRPr/>
          </a:p>
          <a:p>
            <a:pPr indent="-342900" lvl="0" marL="457200" rtl="0" algn="l">
              <a:spcBef>
                <a:spcPts val="0"/>
              </a:spcBef>
              <a:spcAft>
                <a:spcPts val="0"/>
              </a:spcAft>
              <a:buSzPts val="1800"/>
              <a:buChar char="●"/>
            </a:pPr>
            <a:r>
              <a:rPr lang="en"/>
              <a:t>Does not require a reed to produce sound</a:t>
            </a:r>
            <a:endParaRPr/>
          </a:p>
          <a:p>
            <a:pPr indent="-342900" lvl="0" marL="457200" rtl="0" algn="l">
              <a:spcBef>
                <a:spcPts val="0"/>
              </a:spcBef>
              <a:spcAft>
                <a:spcPts val="0"/>
              </a:spcAft>
              <a:buSzPts val="1800"/>
              <a:buChar char="●"/>
            </a:pPr>
            <a:r>
              <a:rPr lang="en"/>
              <a:t>Vibration through the column of air produces sound</a:t>
            </a:r>
            <a:endParaRPr/>
          </a:p>
        </p:txBody>
      </p:sp>
      <p:pic>
        <p:nvPicPr>
          <p:cNvPr descr="Featured on Debussy Chamber Music album out now: https://wnrcl.me/debussy&#10;Emmanuel Pahud's double album 'Solo' out 11 May 2018.&#10;Filmed at the Louisiana Museum of Contemporary Art by Stéphan Aubé&#10;&#10;__________&#10;&#10;Warner Classics&#10;► Website: http://www.warnerclassics.com&#10;&#10;Subscribe to our:&#10;► YT- Channel: https://wnrcl.me/subscribeYT&#10;► Newsletter https://wnrcl.me/subscribeNL&#10;&#10;Follow us on: &#10;► Facebook: http://www.fb.com/WarnerClassicsErato&#10;► Instagram: http://www.instagram.com/warner_classics&#10;► Twitter: http://twitter.com/WarnerClassics&#10;► YouTube: https://www.youtube.com/warnerclassics&#10;&#10;Listen to us on:&#10;► Spotify: http://open.spotify.com/user/warnerclassics&#10;► Apple Music: http://itunes.apple.com/curator/warner-classics/1153741571&#10;► Deezer https://www.deezer.com/profile/321050935&#10;&#10;Warner Classics is the home of classical music, featuring iconic high audio quality recordings from the greatest classical legends, opera stars and orchestras of the last century.&#10;&#10;Discover our unique collection of live performances, studio sessions and films featuring Maria Callas, Jacqueline du Pré, Nigel Kennedy, Mstislav Rostropovich, Yehudi Menuhin, Itzhak Perlman, Herbert von Karajan, Berliner Philharmoniker and more.&#10;&#10;Along with its sister label Erato, Warner Classics continues this tradition with today's most in-demand classical artists, such as Philippe Jaroussky, Joyce DiDonato, Diana Damrau, Emmanuel Pahud, Alexandre Tharaud, Sir Antonio Pappano, Christina Pluhar and Renaud Capuçon.&#10;&#10;Enjoy this ever-expanding library of official performance videos and exclusive interviews from the classical greats. Check back regularly for more music from your favourite composers including Bach, Mozart, Chopin, Debussy, Satie, Beethoven, Vivaldi, Handel and more." id="97" name="Google Shape;97;p19" title="Debussy: Syrinx for solo flute (Emmanuel Pahud)">
            <a:hlinkClick r:id="rId3"/>
          </p:cNvPr>
          <p:cNvPicPr preferRelativeResize="0"/>
          <p:nvPr/>
        </p:nvPicPr>
        <p:blipFill>
          <a:blip r:embed="rId4">
            <a:alphaModFix/>
          </a:blip>
          <a:stretch>
            <a:fillRect/>
          </a:stretch>
        </p:blipFill>
        <p:spPr>
          <a:xfrm>
            <a:off x="5518650" y="2706525"/>
            <a:ext cx="3022567" cy="226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Piccolo</a:t>
            </a:r>
            <a:endParaRPr/>
          </a:p>
        </p:txBody>
      </p:sp>
      <p:sp>
        <p:nvSpPr>
          <p:cNvPr id="103" name="Google Shape;103;p20"/>
          <p:cNvSpPr txBox="1"/>
          <p:nvPr>
            <p:ph idx="1" type="body"/>
          </p:nvPr>
        </p:nvSpPr>
        <p:spPr>
          <a:xfrm>
            <a:off x="311700" y="1152475"/>
            <a:ext cx="8520600" cy="100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Made of wood</a:t>
            </a:r>
            <a:endParaRPr/>
          </a:p>
          <a:p>
            <a:pPr indent="-342900" lvl="0" marL="457200" rtl="0" algn="l">
              <a:spcBef>
                <a:spcPts val="0"/>
              </a:spcBef>
              <a:spcAft>
                <a:spcPts val="0"/>
              </a:spcAft>
              <a:buSzPts val="1800"/>
              <a:buChar char="●"/>
            </a:pPr>
            <a:r>
              <a:rPr lang="en"/>
              <a:t>Highest pitched woodwind instrument</a:t>
            </a:r>
            <a:endParaRPr/>
          </a:p>
        </p:txBody>
      </p:sp>
      <p:pic>
        <p:nvPicPr>
          <p:cNvPr descr="Gudrun Hinze - principal piccoloist at the Gewandhaus Orchestra performs &quot;TWEET&quot; in the charming atmosphere of the Gohlis Castle in Leipzig." id="104" name="Google Shape;104;p20" title="Daniel Dorff: TWEET  for solo Piccolo flute">
            <a:hlinkClick r:id="rId3"/>
          </p:cNvPr>
          <p:cNvPicPr preferRelativeResize="0"/>
          <p:nvPr/>
        </p:nvPicPr>
        <p:blipFill>
          <a:blip r:embed="rId4">
            <a:alphaModFix/>
          </a:blip>
          <a:stretch>
            <a:fillRect/>
          </a:stretch>
        </p:blipFill>
        <p:spPr>
          <a:xfrm>
            <a:off x="4668150" y="2156575"/>
            <a:ext cx="3576167" cy="268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Oboe &amp; Cor-anglais/ English Horn</a:t>
            </a:r>
            <a:endParaRPr/>
          </a:p>
        </p:txBody>
      </p:sp>
      <p:sp>
        <p:nvSpPr>
          <p:cNvPr id="110" name="Google Shape;110;p21"/>
          <p:cNvSpPr txBox="1"/>
          <p:nvPr>
            <p:ph idx="1" type="body"/>
          </p:nvPr>
        </p:nvSpPr>
        <p:spPr>
          <a:xfrm>
            <a:off x="311700" y="1152475"/>
            <a:ext cx="8520600" cy="123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Double reed instrument</a:t>
            </a:r>
            <a:endParaRPr/>
          </a:p>
          <a:p>
            <a:pPr indent="-342900" lvl="0" marL="457200" rtl="0" algn="l">
              <a:spcBef>
                <a:spcPts val="0"/>
              </a:spcBef>
              <a:spcAft>
                <a:spcPts val="0"/>
              </a:spcAft>
              <a:buSzPts val="1800"/>
              <a:buChar char="●"/>
            </a:pPr>
            <a:r>
              <a:rPr lang="en"/>
              <a:t>Made of wood</a:t>
            </a:r>
            <a:endParaRPr/>
          </a:p>
          <a:p>
            <a:pPr indent="-342900" lvl="0" marL="457200" rtl="0" algn="l">
              <a:spcBef>
                <a:spcPts val="0"/>
              </a:spcBef>
              <a:spcAft>
                <a:spcPts val="0"/>
              </a:spcAft>
              <a:buSzPts val="1800"/>
              <a:buChar char="●"/>
            </a:pPr>
            <a:r>
              <a:rPr lang="en"/>
              <a:t>Vibration of the double reed produces sound</a:t>
            </a:r>
            <a:endParaRPr/>
          </a:p>
        </p:txBody>
      </p:sp>
      <p:pic>
        <p:nvPicPr>
          <p:cNvPr descr="Do you know how much time oboe and bassoon players spend making reeds? Join your host Sam on a Two Minute Tour of the double reed studio in DePaul's School of Music." id="111" name="Google Shape;111;p21" title="Two Minute Tour: Double Reed Studio">
            <a:hlinkClick r:id="rId3"/>
          </p:cNvPr>
          <p:cNvPicPr preferRelativeResize="0"/>
          <p:nvPr/>
        </p:nvPicPr>
        <p:blipFill>
          <a:blip r:embed="rId4">
            <a:alphaModFix/>
          </a:blip>
          <a:stretch>
            <a:fillRect/>
          </a:stretch>
        </p:blipFill>
        <p:spPr>
          <a:xfrm>
            <a:off x="365025" y="2524125"/>
            <a:ext cx="3265766" cy="2449325"/>
          </a:xfrm>
          <a:prstGeom prst="rect">
            <a:avLst/>
          </a:prstGeom>
          <a:noFill/>
          <a:ln>
            <a:noFill/>
          </a:ln>
        </p:spPr>
      </p:pic>
      <p:pic>
        <p:nvPicPr>
          <p:cNvPr descr="Rochester Philharmonic musicians Erik Behr (principal oboe) and Anna Steltenpohl (oboe and English horn) give a mini-lesson on the similarities and differences between and oboe and English horn. The video concludes with a short duet!" id="112" name="Google Shape;112;p21" title="Oboe vs. English Horn with RPO musicians">
            <a:hlinkClick r:id="rId5"/>
          </p:cNvPr>
          <p:cNvPicPr preferRelativeResize="0"/>
          <p:nvPr/>
        </p:nvPicPr>
        <p:blipFill>
          <a:blip r:embed="rId6">
            <a:alphaModFix/>
          </a:blip>
          <a:stretch>
            <a:fillRect/>
          </a:stretch>
        </p:blipFill>
        <p:spPr>
          <a:xfrm>
            <a:off x="4961775" y="2493825"/>
            <a:ext cx="3306167" cy="247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