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Merriweather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regular.fntdata"/><Relationship Id="rId20" Type="http://schemas.openxmlformats.org/officeDocument/2006/relationships/slide" Target="slides/slide15.xml"/><Relationship Id="rId42" Type="http://schemas.openxmlformats.org/officeDocument/2006/relationships/font" Target="fonts/Merriweather-italic.fntdata"/><Relationship Id="rId41" Type="http://schemas.openxmlformats.org/officeDocument/2006/relationships/font" Target="fonts/Merriweather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erriweather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b1ace999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b1ace999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b1ace999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b1ace999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b1ace999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b1ace999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b1ace999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b1ace999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b1ace999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b1ace999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b1ace999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b1ace999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b1ace999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b1ace999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b1ace9999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b1ace9999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Applied a freer and newer polyphonic composition technique, and showed modern sense of tonality.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Listen to how the voices of individual parts are being presented, imitation among each voices.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b7eb096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b7eb096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b7eb096f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b7eb096f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b1ace999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b1ace999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>
                <a:solidFill>
                  <a:schemeClr val="dk1"/>
                </a:solidFill>
              </a:rPr>
              <a:t>-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>
                <a:solidFill>
                  <a:schemeClr val="dk1"/>
                </a:solidFill>
              </a:rPr>
              <a:t>Most important musicians were priests and worked for the church.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>
                <a:solidFill>
                  <a:schemeClr val="dk1"/>
                </a:solidFill>
              </a:rPr>
              <a:t>Woman are not allowed to sing in church but did make music in convents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>
                <a:solidFill>
                  <a:schemeClr val="dk1"/>
                </a:solidFill>
              </a:rPr>
              <a:t>Although instrument are used, but most music at this time were vocal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>
                <a:solidFill>
                  <a:schemeClr val="dk1"/>
                </a:solidFill>
              </a:rPr>
              <a:t>Only until about after year 1000, organs and bells slowly becoming more common in monastic churches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b7eb096f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b7eb096f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form of english madrigal: Madrigal proper, ballet, ayre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b7eb096f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b7eb096f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Contributed foremost to the english madrigal development, where he modeled after italian madrigals.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00">
                <a:solidFill>
                  <a:srgbClr val="191919"/>
                </a:solidFill>
                <a:highlight>
                  <a:srgbClr val="FFFFFF"/>
                </a:highlight>
              </a:rPr>
              <a:t>In Renaissance England, they were used to advance a song’s satirical critique of society or as a lyrical surrogate for something that couldn’t be expressed explicitly.</a:t>
            </a:r>
            <a:endParaRPr sz="1000">
              <a:solidFill>
                <a:srgbClr val="191919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00"/>
              <a:buChar char="●"/>
            </a:pPr>
            <a:r>
              <a:rPr lang="en" sz="1000">
                <a:solidFill>
                  <a:srgbClr val="191919"/>
                </a:solidFill>
                <a:highlight>
                  <a:srgbClr val="FFFFFF"/>
                </a:highlight>
              </a:rPr>
              <a:t>Instead of word painting, the expressive part of the music is replaced with the lyric “fa-la”</a:t>
            </a:r>
            <a:endParaRPr sz="1000">
              <a:solidFill>
                <a:srgbClr val="19191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b7eb096f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b7eb096f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b7eb096f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b7eb096f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b7eb096f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b7eb096f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b7eb096f7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b7eb096f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b7eb096f7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b7eb096f7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b7eb096f7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b7eb096f7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b7eb096f7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b7eb096f7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b7eb096f7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b7eb096f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b1ace999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b1ace999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b7eb096f7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b7eb096f7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b1ace999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b1ace999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b1ace999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b1ace999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b1ace999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b1ace999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>
                <a:solidFill>
                  <a:schemeClr val="dk1"/>
                </a:solidFill>
              </a:rPr>
              <a:t>-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>
                <a:solidFill>
                  <a:schemeClr val="dk1"/>
                </a:solidFill>
              </a:rPr>
              <a:t>Vidimus Stellam means “We have seen his star”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>
                <a:solidFill>
                  <a:schemeClr val="dk1"/>
                </a:solidFill>
              </a:rPr>
              <a:t>Lyrics: </a:t>
            </a:r>
            <a:r>
              <a:rPr lang="en">
                <a:solidFill>
                  <a:srgbClr val="31313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We have seen his star in the East, and we have come with our gifts, to worship the Lord.</a:t>
            </a:r>
            <a:br>
              <a:rPr lang="en">
                <a:solidFill>
                  <a:srgbClr val="31313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>
                <a:solidFill>
                  <a:schemeClr val="dk1"/>
                </a:solidFill>
              </a:rPr>
              <a:t>-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>
                <a:solidFill>
                  <a:srgbClr val="31313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Story about Jesus being born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b1ace999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b1ace999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>
                <a:solidFill>
                  <a:schemeClr val="dk1"/>
                </a:solidFill>
              </a:rPr>
              <a:t>Secular music: non-religious music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>
                <a:solidFill>
                  <a:schemeClr val="dk1"/>
                </a:solidFill>
              </a:rPr>
              <a:t>Mostly of the secular music in the Middle Ages were composed by Troubadour, and woman are allowed to become a Troubadour, they are called Troubairitz.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>
                <a:solidFill>
                  <a:schemeClr val="dk1"/>
                </a:solidFill>
              </a:rPr>
              <a:t>So who can tell me what is Trouvere? A: Trouvere is the North French version of Troubadour; Troubadour and Troubairitz are from Southern France.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>
                <a:solidFill>
                  <a:schemeClr val="dk1"/>
                </a:solidFill>
              </a:rPr>
              <a:t>There are some scores left over by Troubadours, but these scores only indicates pitches without rhythm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b1ace999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b1ace999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b1ace999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b1ace999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VLCV3TbQYGs" TargetMode="External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://www.youtube.com/watch?v=1gEV42RKf6E" TargetMode="External"/><Relationship Id="rId5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hyperlink" Target="http://www.youtube.com/watch?v=xGkb5KFwx1I" TargetMode="External"/><Relationship Id="rId5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hyperlink" Target="http://www.youtube.com/watch?v=EJj0as_Mic4" TargetMode="External"/><Relationship Id="rId5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youtube.com/watch?v=wJV6srLTHkg" TargetMode="External"/><Relationship Id="rId4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youtube.com/watch?v=AccCFMJQYA4" TargetMode="External"/><Relationship Id="rId4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youtube.com/watch?v=2bSk-8C76dc" TargetMode="External"/><Relationship Id="rId4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youtube.com/watch?v=jPJNJr6iBrs" TargetMode="External"/><Relationship Id="rId4" Type="http://schemas.openxmlformats.org/officeDocument/2006/relationships/image" Target="../media/image15.jpg"/><Relationship Id="rId10" Type="http://schemas.openxmlformats.org/officeDocument/2006/relationships/image" Target="../media/image22.jpg"/><Relationship Id="rId9" Type="http://schemas.openxmlformats.org/officeDocument/2006/relationships/hyperlink" Target="http://www.youtube.com/watch?v=PMJ_jt209jg" TargetMode="External"/><Relationship Id="rId5" Type="http://schemas.openxmlformats.org/officeDocument/2006/relationships/hyperlink" Target="http://www.youtube.com/watch?v=EiWcnyjNWtg" TargetMode="External"/><Relationship Id="rId6" Type="http://schemas.openxmlformats.org/officeDocument/2006/relationships/image" Target="../media/image23.jpg"/><Relationship Id="rId7" Type="http://schemas.openxmlformats.org/officeDocument/2006/relationships/hyperlink" Target="http://www.youtube.com/watch?v=1EUzLxDYBvA" TargetMode="External"/><Relationship Id="rId8" Type="http://schemas.openxmlformats.org/officeDocument/2006/relationships/image" Target="../media/image2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youtube.com/watch?v=rPW6r8eyy0I" TargetMode="External"/><Relationship Id="rId4" Type="http://schemas.openxmlformats.org/officeDocument/2006/relationships/image" Target="../media/image2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hyperlink" Target="http://www.youtube.com/watch?v=Xit381CsIjM" TargetMode="External"/><Relationship Id="rId5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WJjQioFfmjQ" TargetMode="External"/><Relationship Id="rId4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GJtLj3nmr_Q" TargetMode="External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Z3odlBTT-Z9nfX6V_GdDYbRYVL0BtE85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Middle Age (450 - 1450)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Kenny Lim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Polyphonic textures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644675" y="500925"/>
            <a:ext cx="41664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Gregorian chant that consists one or more additional melodic lines is called </a:t>
            </a:r>
            <a:r>
              <a:rPr b="1" i="1" lang="en"/>
              <a:t>organum.</a:t>
            </a:r>
            <a:endParaRPr b="1" i="1"/>
          </a:p>
        </p:txBody>
      </p:sp>
      <p:pic>
        <p:nvPicPr>
          <p:cNvPr descr="Explained by Howard Goodall&#10;All rights belong to the creator.  This video is for educational purposes only.  This channel serves to provide media examples of historic musical works for a secondary level music history class." id="125" name="Google Shape;125;p22" title="Early Organu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875" y="15060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14th century: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“New Art” in Italy and France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" sz="1600">
                <a:solidFill>
                  <a:srgbClr val="262626"/>
                </a:solidFill>
              </a:rPr>
              <a:t>Early 14th century a new system of music notation had evolved, composers could specify almost any rhythmic pattern.</a:t>
            </a:r>
            <a:endParaRPr sz="1600">
              <a:solidFill>
                <a:srgbClr val="26262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600">
                <a:solidFill>
                  <a:srgbClr val="262626"/>
                </a:solidFill>
              </a:rPr>
              <a:t>Syncopation became an important rhythmic practice.</a:t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Giullaume de Machaut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●"/>
            </a:pPr>
            <a:r>
              <a:rPr lang="en" sz="1600">
                <a:solidFill>
                  <a:srgbClr val="262626"/>
                </a:solidFill>
              </a:rPr>
              <a:t>French Poet and Composer</a:t>
            </a:r>
            <a:endParaRPr sz="1600">
              <a:solidFill>
                <a:srgbClr val="26262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●"/>
            </a:pPr>
            <a:r>
              <a:rPr lang="en" sz="1600">
                <a:solidFill>
                  <a:srgbClr val="262626"/>
                </a:solidFill>
              </a:rPr>
              <a:t>The first composer to compose a Polyphonic Mass setting</a:t>
            </a:r>
            <a:endParaRPr sz="1600">
              <a:solidFill>
                <a:srgbClr val="26262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●"/>
            </a:pPr>
            <a:r>
              <a:rPr lang="en" sz="1600">
                <a:solidFill>
                  <a:srgbClr val="262626"/>
                </a:solidFill>
              </a:rPr>
              <a:t>ARS Nova</a:t>
            </a:r>
            <a:endParaRPr sz="16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666848"/>
            <a:ext cx="1924500" cy="2766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uillaume de Machaut - Messe de Nostre Dame. Complete With Score&#10;&#10;Ensemble Organum - Dir. Marcel Pérès&#10;&#10;&#10;&#10;Messe de Nostre Dame (Mass of Our Lady) is a polyphonic mass composed before 1365 by French poet andcomposer Guillaume de Machaut (c. 1300–1377). It is one of the great masterpieces of medieval music and of all religious music; it is historically notable as the earliest complete setting of the Ordinary of the Mass attributable to a single composer, in contrast to earlier compilations such as the Tournai Mass.&#10;&#10;Tracklist:&#10;&#10;01- Introit - Suscepimus Deus misericordiam tuam&#10;00:12&#10;02 - Kyrie 05:13&#10;03 - Gloria 15:22&#10;04 - Graduel Suscepimus Deus misericordiam tuam 21:21&#10;05 -  Alleluia 26:33&#10;06 - Credo 29:25&#10;07 Offertoire 38:58&#10;08 - Sanctus &amp;  Benedictus 41:35&#10;09 - Agnus Dei 46:25&#10;10 - Communio 49:54&#10;11 - Ite Missa este  52:52" id="139" name="Google Shape;139;p24" title="Machaut - Messe de Notre Dame (Ensemble Organum)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3500" y="1954700"/>
            <a:ext cx="3828750" cy="28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Renaissance</a:t>
            </a:r>
            <a:endParaRPr/>
          </a:p>
        </p:txBody>
      </p:sp>
      <p:sp>
        <p:nvSpPr>
          <p:cNvPr id="145" name="Google Shape;145;p2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Kenny Lim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450" y="1063513"/>
            <a:ext cx="1993816" cy="30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4A2318"/>
              </a:buClr>
              <a:buSzPts val="1600"/>
              <a:buChar char="●"/>
            </a:pPr>
            <a:r>
              <a:rPr lang="en" sz="1600">
                <a:solidFill>
                  <a:srgbClr val="4A2318"/>
                </a:solidFill>
              </a:rPr>
              <a:t>Vocal music was more important than instrumental music</a:t>
            </a:r>
            <a:endParaRPr sz="1600">
              <a:solidFill>
                <a:srgbClr val="4A2318"/>
              </a:solidFill>
            </a:endParaRPr>
          </a:p>
          <a:p>
            <a:pPr indent="-3302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4A2318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A2318"/>
                </a:solidFill>
              </a:rPr>
              <a:t>Renaissance composers often used </a:t>
            </a:r>
            <a:r>
              <a:rPr b="1" i="1" lang="en" sz="1600">
                <a:solidFill>
                  <a:srgbClr val="4A2318"/>
                </a:solidFill>
              </a:rPr>
              <a:t>word painting</a:t>
            </a:r>
            <a:r>
              <a:rPr lang="en" sz="1600">
                <a:solidFill>
                  <a:srgbClr val="4A2318"/>
                </a:solidFill>
              </a:rPr>
              <a:t>, a musical depiction of specific words.</a:t>
            </a:r>
            <a:endParaRPr sz="1600">
              <a:solidFill>
                <a:srgbClr val="4A2318"/>
              </a:solidFill>
            </a:endParaRPr>
          </a:p>
          <a:p>
            <a:pPr indent="-3302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4A2318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A2318"/>
                </a:solidFill>
              </a:rPr>
              <a:t>The wide range of emotion in Renaissance music is usually expressed in a moderate, balanced way, with </a:t>
            </a:r>
            <a:r>
              <a:rPr b="1" lang="en" sz="1600">
                <a:solidFill>
                  <a:srgbClr val="4A2318"/>
                </a:solidFill>
              </a:rPr>
              <a:t>NO </a:t>
            </a:r>
            <a:r>
              <a:rPr lang="en" sz="1600">
                <a:solidFill>
                  <a:srgbClr val="4A2318"/>
                </a:solidFill>
              </a:rPr>
              <a:t>extreme contrasts of dynamics, tone color or rhythm.</a:t>
            </a:r>
            <a:endParaRPr sz="1600">
              <a:solidFill>
                <a:srgbClr val="4A2318"/>
              </a:solidFill>
            </a:endParaRPr>
          </a:p>
          <a:p>
            <a:pPr indent="-3302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4A2318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4A2318"/>
                </a:solidFill>
              </a:rPr>
              <a:t>Texture</a:t>
            </a:r>
            <a:r>
              <a:rPr lang="en" sz="1600">
                <a:solidFill>
                  <a:srgbClr val="4A2318"/>
                </a:solidFill>
              </a:rPr>
              <a:t> is mainly </a:t>
            </a:r>
            <a:r>
              <a:rPr b="1" lang="en" sz="1600">
                <a:solidFill>
                  <a:srgbClr val="4A2318"/>
                </a:solidFill>
              </a:rPr>
              <a:t>Polyphonic</a:t>
            </a:r>
            <a:endParaRPr b="1" sz="1600">
              <a:solidFill>
                <a:srgbClr val="4A231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4A2318"/>
              </a:buClr>
              <a:buSzPts val="1600"/>
              <a:buChar char="●"/>
            </a:pPr>
            <a:r>
              <a:rPr lang="en" sz="1600">
                <a:solidFill>
                  <a:srgbClr val="4A2318"/>
                </a:solidFill>
              </a:rPr>
              <a:t>Bass register was used for the first time</a:t>
            </a:r>
            <a:endParaRPr sz="1600">
              <a:solidFill>
                <a:srgbClr val="4A2318"/>
              </a:solidFill>
            </a:endParaRPr>
          </a:p>
          <a:p>
            <a:pPr indent="-3302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4A2318"/>
              </a:buClr>
              <a:buSzPts val="1600"/>
              <a:buChar char="●"/>
            </a:pPr>
            <a:r>
              <a:rPr lang="en" sz="1600">
                <a:solidFill>
                  <a:srgbClr val="4A2318"/>
                </a:solidFill>
              </a:rPr>
              <a:t>No instrumental accompaniment</a:t>
            </a:r>
            <a:endParaRPr sz="1600">
              <a:solidFill>
                <a:srgbClr val="4A2318"/>
              </a:solidFill>
            </a:endParaRPr>
          </a:p>
          <a:p>
            <a:pPr indent="-3302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4A2318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A2318"/>
                </a:solidFill>
              </a:rPr>
              <a:t>Special occasions where instruments were </a:t>
            </a:r>
            <a:r>
              <a:rPr b="1" lang="en" sz="1600">
                <a:solidFill>
                  <a:srgbClr val="4A2318"/>
                </a:solidFill>
              </a:rPr>
              <a:t>combined with voices</a:t>
            </a:r>
            <a:r>
              <a:rPr lang="en" sz="1600">
                <a:solidFill>
                  <a:srgbClr val="4A2318"/>
                </a:solidFill>
              </a:rPr>
              <a:t>, instrument might </a:t>
            </a:r>
            <a:r>
              <a:rPr b="1" lang="en" sz="1600">
                <a:solidFill>
                  <a:srgbClr val="4A2318"/>
                </a:solidFill>
              </a:rPr>
              <a:t>duplicate the vocal lines </a:t>
            </a:r>
            <a:r>
              <a:rPr lang="en" sz="1600">
                <a:solidFill>
                  <a:srgbClr val="4A2318"/>
                </a:solidFill>
              </a:rPr>
              <a:t>to reinforce the sound, or </a:t>
            </a:r>
            <a:r>
              <a:rPr b="1" lang="en" sz="1600">
                <a:solidFill>
                  <a:srgbClr val="4A2318"/>
                </a:solidFill>
              </a:rPr>
              <a:t>take the part of a missing singer</a:t>
            </a:r>
            <a:r>
              <a:rPr lang="en" sz="1600">
                <a:solidFill>
                  <a:srgbClr val="4A2318"/>
                </a:solidFill>
              </a:rPr>
              <a:t>.</a:t>
            </a:r>
            <a:endParaRPr sz="1600">
              <a:solidFill>
                <a:srgbClr val="4A2318"/>
              </a:solidFill>
            </a:endParaRPr>
          </a:p>
          <a:p>
            <a:pPr indent="-3302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4A2318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A2318"/>
                </a:solidFill>
              </a:rPr>
              <a:t>Rhythm is a </a:t>
            </a:r>
            <a:r>
              <a:rPr b="1" lang="en" sz="1600">
                <a:solidFill>
                  <a:srgbClr val="4A2318"/>
                </a:solidFill>
              </a:rPr>
              <a:t>gentle flow </a:t>
            </a:r>
            <a:r>
              <a:rPr lang="en" sz="1600">
                <a:solidFill>
                  <a:srgbClr val="4A2318"/>
                </a:solidFill>
              </a:rPr>
              <a:t>rather than sharply defined beat.</a:t>
            </a:r>
            <a:endParaRPr sz="1600">
              <a:solidFill>
                <a:srgbClr val="4A2318"/>
              </a:solidFill>
            </a:endParaRPr>
          </a:p>
          <a:p>
            <a:pPr indent="-3302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4A2318"/>
              </a:buClr>
              <a:buSzPts val="1600"/>
              <a:buChar char="●"/>
            </a:pPr>
            <a:r>
              <a:rPr lang="en" sz="1600">
                <a:solidFill>
                  <a:srgbClr val="4A2318"/>
                </a:solidFill>
              </a:rPr>
              <a:t>Each line of music has great rhythmic independence.</a:t>
            </a:r>
            <a:endParaRPr sz="1600">
              <a:solidFill>
                <a:srgbClr val="4A231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50" y="597600"/>
            <a:ext cx="271462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Sacred Music in the Renaissance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4A2318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4A2318"/>
                </a:solidFill>
              </a:rPr>
              <a:t>Motet</a:t>
            </a:r>
            <a:r>
              <a:rPr lang="en" sz="1600">
                <a:solidFill>
                  <a:srgbClr val="4A2318"/>
                </a:solidFill>
              </a:rPr>
              <a:t> and </a:t>
            </a:r>
            <a:r>
              <a:rPr b="1" lang="en" sz="1600">
                <a:solidFill>
                  <a:srgbClr val="4A2318"/>
                </a:solidFill>
              </a:rPr>
              <a:t>Mass</a:t>
            </a:r>
            <a:endParaRPr b="1" sz="1600">
              <a:solidFill>
                <a:srgbClr val="4A2318"/>
              </a:solidFill>
            </a:endParaRPr>
          </a:p>
          <a:p>
            <a:pPr indent="-3302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4A2318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A2318"/>
                </a:solidFill>
              </a:rPr>
              <a:t>Both are </a:t>
            </a:r>
            <a:r>
              <a:rPr b="1" lang="en" sz="1600">
                <a:solidFill>
                  <a:srgbClr val="4A2318"/>
                </a:solidFill>
              </a:rPr>
              <a:t>polyphonic </a:t>
            </a:r>
            <a:r>
              <a:rPr lang="en" sz="1600">
                <a:solidFill>
                  <a:srgbClr val="4A2318"/>
                </a:solidFill>
              </a:rPr>
              <a:t>choral works</a:t>
            </a:r>
            <a:endParaRPr sz="1600">
              <a:solidFill>
                <a:srgbClr val="4A2318"/>
              </a:solidFill>
            </a:endParaRPr>
          </a:p>
          <a:p>
            <a:pPr indent="-3302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4A2318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A2318"/>
                </a:solidFill>
              </a:rPr>
              <a:t>Motet is set to a </a:t>
            </a:r>
            <a:r>
              <a:rPr b="1" lang="en" sz="1600">
                <a:solidFill>
                  <a:srgbClr val="4A2318"/>
                </a:solidFill>
              </a:rPr>
              <a:t>sacred Latin text </a:t>
            </a:r>
            <a:r>
              <a:rPr lang="en" sz="1600">
                <a:solidFill>
                  <a:srgbClr val="4A2318"/>
                </a:solidFill>
              </a:rPr>
              <a:t>other than ordinary mass</a:t>
            </a:r>
            <a:endParaRPr sz="1600">
              <a:solidFill>
                <a:srgbClr val="4A2318"/>
              </a:solidFill>
            </a:endParaRPr>
          </a:p>
          <a:p>
            <a:pPr indent="-3302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4A2318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A2318"/>
                </a:solidFill>
              </a:rPr>
              <a:t>Renaissance Mass is made up of </a:t>
            </a:r>
            <a:r>
              <a:rPr b="1" lang="en" sz="1600">
                <a:solidFill>
                  <a:srgbClr val="4A2318"/>
                </a:solidFill>
              </a:rPr>
              <a:t>FIVE</a:t>
            </a:r>
            <a:r>
              <a:rPr lang="en" sz="1600">
                <a:solidFill>
                  <a:srgbClr val="4A2318"/>
                </a:solidFill>
              </a:rPr>
              <a:t> sections: </a:t>
            </a:r>
            <a:r>
              <a:rPr b="1" lang="en" sz="1600">
                <a:solidFill>
                  <a:srgbClr val="4A2318"/>
                </a:solidFill>
              </a:rPr>
              <a:t>Kyrie, Gloria, Credo, Sanctus and Agnus Dei.</a:t>
            </a:r>
            <a:endParaRPr b="1" sz="1600">
              <a:solidFill>
                <a:srgbClr val="4A2318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Josquin des Prez (1450 - 1521)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4644675" y="500925"/>
            <a:ext cx="41664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Ave Maria… virgo serena (Hail, Mary… serene virgin; c. 1475)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950" y="2104475"/>
            <a:ext cx="2199070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eam/download Ave Maria: https://StileAntico.lnk.to/GoldenRenaissanceID&#10;&#10;Music video by Stile Antico performing Josquin Des Prez: Ave Maria, Virgo Serena. © 2020 Universal Music Operations Limited&#10;&#10;http://vevo.ly/tljfJX" id="173" name="Google Shape;173;p29" title="Stile Antico - Josquin Des Prez: Ave Maria, Virgo Serena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8775" y="13871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25" y="500925"/>
            <a:ext cx="37065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Giovanni Pierluigi da Palestrina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(1525 - 1563)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4644675" y="500925"/>
            <a:ext cx="41664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Pope Marcellus Mass - Kyrie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724" y="2285200"/>
            <a:ext cx="1802500" cy="221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mply titled “Palestrina”, it is a new release by the world’s oldest choir – performed and recorded in the heart of the Catholic Church, and featuring works by the most celebrated Italian musician of his time and reformer of church music:  Giovanni Pierluigi da Palestrina&#10;&#10;Composer: Giovanni Pierluigi Da PalestrinaRepertoire: Missa Papae Marcelli, Kyrie  &#10;Conductor: Massimo Palombella&#10;Artists: Sistine Chapel Choir&#10;Orchestration: Massimo Palombella&#10;Place: Sistine Chapel, Vatican City State &#10;&#10;Video Director: Giampaolo Marconato&#10;Video Producer: Fabio Pagani&#10;&#10;Sistine Chapel Choir, Massimo Palombella – Palestrina: Missa Papae Marcelli, Kyrie – Choir Music&#10;Listen to 'Palestrina': https://DG.lnk.to/PalestrinaYD&#10;Subscribe here for more classical video clips – The Best Of Classical Music: http://bit.ly/Subscribe_DG&#10;&#10;&#10;Discover full concert performances on DG Premium - registration and basic library are free: https://www.dg-premium.com&#10;_______________&#10; &#10;Find Deutsche Grammophon Online&#10; &#10;Homepage: http://deutschegrammophon.com&#10;Facebook:  http://fb.com/deutschegrammophon&#10;Twitter:   http://twitter.com/dgclassics&#10;Instagram:  http://instagram.com/dgclassics&#10;Newsletter:  https://deutschegrammophon.com/newsletter &#10; &#10;_______________&#10; &#10;最优质古典音乐 – 此处订阅: http://bit.ly/Subscribe_DG&#10;Le meilleur de la musique classique. Pour vous abonner cliquez ici: http://bit.ly/Subscribe_DG&#10;最高のクラシック音楽―登録はこちら: http://bit.ly/Subscribe_DG&#10;최고의 클래식음악을 구독하세요: http://bit.ly/Subscribe_DG&#10;Лучшая Классическая Музыка - Подписаться: http://bit.ly/Subscribe_DG&#10;La mejor música clásica - Suscríbase aquí: http://bit.ly/Subscribe_DG&#10;&#10;#SisitineChapelChoir #Palestrina #Choir" id="181" name="Google Shape;181;p30" title="Sistine Chapel Choir, Massimo Palombella - Palestrina: Missa Papae Marcelli, Kyri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1438" y="1592900"/>
            <a:ext cx="4052875" cy="30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Secular Music in Renaissance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Every educated person was expected to play an instrument and read notation.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Madrigal became popular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Originated from Italy, popular in Spain and England</a:t>
            </a:r>
            <a:endParaRPr sz="1600"/>
          </a:p>
        </p:txBody>
      </p:sp>
      <p:sp>
        <p:nvSpPr>
          <p:cNvPr id="188" name="Google Shape;188;p3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4A2318"/>
              </a:buClr>
              <a:buSzPts val="1600"/>
              <a:buFont typeface="Arial"/>
              <a:buChar char="●"/>
            </a:pPr>
            <a:r>
              <a:rPr i="1" lang="en" sz="1600">
                <a:solidFill>
                  <a:srgbClr val="4A2318"/>
                </a:solidFill>
              </a:rPr>
              <a:t>Secular </a:t>
            </a:r>
            <a:r>
              <a:rPr b="1" i="1" lang="en" sz="1600">
                <a:solidFill>
                  <a:srgbClr val="4A2318"/>
                </a:solidFill>
              </a:rPr>
              <a:t>voice music</a:t>
            </a:r>
            <a:r>
              <a:rPr i="1" lang="en" sz="1600">
                <a:solidFill>
                  <a:srgbClr val="4A2318"/>
                </a:solidFill>
              </a:rPr>
              <a:t>, several solo voices </a:t>
            </a:r>
            <a:r>
              <a:rPr b="1" i="1" lang="en" sz="1600">
                <a:solidFill>
                  <a:srgbClr val="4A2318"/>
                </a:solidFill>
              </a:rPr>
              <a:t>set to a short poem</a:t>
            </a:r>
            <a:r>
              <a:rPr i="1" lang="en" sz="1600">
                <a:solidFill>
                  <a:srgbClr val="4A2318"/>
                </a:solidFill>
              </a:rPr>
              <a:t>, usually about </a:t>
            </a:r>
            <a:r>
              <a:rPr b="1" i="1" lang="en" sz="1600">
                <a:solidFill>
                  <a:srgbClr val="4A2318"/>
                </a:solidFill>
              </a:rPr>
              <a:t>love.</a:t>
            </a:r>
            <a:endParaRPr b="1" i="1" sz="1600">
              <a:solidFill>
                <a:srgbClr val="4A2318"/>
              </a:solidFill>
            </a:endParaRPr>
          </a:p>
          <a:p>
            <a:pPr indent="-3302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4A2318"/>
              </a:buClr>
              <a:buSzPts val="1600"/>
              <a:buFont typeface="Arial"/>
              <a:buChar char="●"/>
            </a:pPr>
            <a:r>
              <a:rPr i="1" lang="en" sz="1600">
                <a:solidFill>
                  <a:srgbClr val="4A2318"/>
                </a:solidFill>
              </a:rPr>
              <a:t>Combines </a:t>
            </a:r>
            <a:r>
              <a:rPr b="1" i="1" lang="en" sz="1600">
                <a:solidFill>
                  <a:srgbClr val="4A2318"/>
                </a:solidFill>
              </a:rPr>
              <a:t>homophonic</a:t>
            </a:r>
            <a:r>
              <a:rPr i="1" lang="en" sz="1600">
                <a:solidFill>
                  <a:srgbClr val="4A2318"/>
                </a:solidFill>
              </a:rPr>
              <a:t> and </a:t>
            </a:r>
            <a:r>
              <a:rPr b="1" i="1" lang="en" sz="1600">
                <a:solidFill>
                  <a:srgbClr val="4A2318"/>
                </a:solidFill>
              </a:rPr>
              <a:t>polyphonic</a:t>
            </a:r>
            <a:r>
              <a:rPr i="1" lang="en" sz="1600">
                <a:solidFill>
                  <a:srgbClr val="4A2318"/>
                </a:solidFill>
              </a:rPr>
              <a:t> textures</a:t>
            </a:r>
            <a:endParaRPr i="1" sz="1600">
              <a:solidFill>
                <a:srgbClr val="4A2318"/>
              </a:solidFill>
            </a:endParaRPr>
          </a:p>
          <a:p>
            <a:pPr indent="-3302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4A2318"/>
              </a:buClr>
              <a:buSzPts val="1600"/>
              <a:buFont typeface="Arial"/>
              <a:buChar char="●"/>
            </a:pPr>
            <a:r>
              <a:rPr i="1" lang="en" sz="1600">
                <a:solidFill>
                  <a:srgbClr val="4A2318"/>
                </a:solidFill>
              </a:rPr>
              <a:t>Uses </a:t>
            </a:r>
            <a:r>
              <a:rPr b="1" i="1" lang="en" sz="1600">
                <a:solidFill>
                  <a:srgbClr val="4A2318"/>
                </a:solidFill>
              </a:rPr>
              <a:t>word painting </a:t>
            </a:r>
            <a:r>
              <a:rPr i="1" lang="en" sz="1600">
                <a:solidFill>
                  <a:srgbClr val="4A2318"/>
                </a:solidFill>
              </a:rPr>
              <a:t>and </a:t>
            </a:r>
            <a:r>
              <a:rPr b="1" i="1" lang="en" sz="1600">
                <a:solidFill>
                  <a:srgbClr val="4A2318"/>
                </a:solidFill>
              </a:rPr>
              <a:t>unusual harmonies </a:t>
            </a:r>
            <a:r>
              <a:rPr i="1" lang="en" sz="1600">
                <a:solidFill>
                  <a:srgbClr val="4A2318"/>
                </a:solidFill>
              </a:rPr>
              <a:t>more often</a:t>
            </a:r>
            <a:endParaRPr i="1" sz="1600">
              <a:solidFill>
                <a:srgbClr val="4A231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in the Middle Ages (450 - 1450)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3367" lvl="0" marL="457200" rtl="0" algn="l">
              <a:spcBef>
                <a:spcPts val="600"/>
              </a:spcBef>
              <a:spcAft>
                <a:spcPts val="0"/>
              </a:spcAft>
              <a:buSzPts val="705"/>
              <a:buChar char="●"/>
            </a:pPr>
            <a:r>
              <a:rPr lang="en" sz="1640">
                <a:solidFill>
                  <a:srgbClr val="262626"/>
                </a:solidFill>
              </a:rPr>
              <a:t>During the Middle Ages, musicians worked for churches, courts, and towns.</a:t>
            </a:r>
            <a:endParaRPr sz="1640">
              <a:solidFill>
                <a:srgbClr val="262626"/>
              </a:solidFill>
            </a:endParaRPr>
          </a:p>
          <a:p>
            <a:pPr indent="-273367" lvl="0" marL="457200" rtl="0" algn="l">
              <a:spcBef>
                <a:spcPts val="0"/>
              </a:spcBef>
              <a:spcAft>
                <a:spcPts val="0"/>
              </a:spcAft>
              <a:buSzPts val="705"/>
              <a:buChar char="●"/>
            </a:pPr>
            <a:r>
              <a:rPr lang="en" sz="1640">
                <a:solidFill>
                  <a:srgbClr val="262626"/>
                </a:solidFill>
              </a:rPr>
              <a:t>Most medieval music was vocal, though musicians also performed on a wide variety of instrument.</a:t>
            </a:r>
            <a:endParaRPr sz="1640">
              <a:solidFill>
                <a:srgbClr val="262626"/>
              </a:solidFill>
            </a:endParaRPr>
          </a:p>
          <a:p>
            <a:pPr indent="-273367" lvl="0" marL="457200" rtl="0" algn="l">
              <a:spcBef>
                <a:spcPts val="0"/>
              </a:spcBef>
              <a:spcAft>
                <a:spcPts val="0"/>
              </a:spcAft>
              <a:buSzPts val="705"/>
              <a:buChar char="●"/>
            </a:pPr>
            <a:r>
              <a:rPr lang="en" sz="1640">
                <a:solidFill>
                  <a:srgbClr val="262626"/>
                </a:solidFill>
              </a:rPr>
              <a:t>After about year 1000, organs and bells become increasingly common in cathedrals and monastic churches.</a:t>
            </a:r>
            <a:endParaRPr sz="70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Weelkes (1575 - 1623)</a:t>
            </a:r>
            <a:endParaRPr/>
          </a:p>
        </p:txBody>
      </p:sp>
      <p:sp>
        <p:nvSpPr>
          <p:cNvPr id="194" name="Google Shape;194;p32"/>
          <p:cNvSpPr txBox="1"/>
          <p:nvPr/>
        </p:nvSpPr>
        <p:spPr>
          <a:xfrm>
            <a:off x="430925" y="1534075"/>
            <a:ext cx="5404800" cy="3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As Vesta was from Latmos hill </a:t>
            </a:r>
            <a:r>
              <a:rPr i="1" lang="en" sz="1600">
                <a:solidFill>
                  <a:srgbClr val="BD3521"/>
                </a:solidFill>
                <a:latin typeface="Roboto"/>
                <a:ea typeface="Roboto"/>
                <a:cs typeface="Roboto"/>
                <a:sym typeface="Roboto"/>
              </a:rPr>
              <a:t>Descending</a:t>
            </a:r>
            <a:endParaRPr i="1" sz="1600">
              <a:solidFill>
                <a:srgbClr val="BD35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She spied a maiden queen the same </a:t>
            </a:r>
            <a:r>
              <a:rPr i="1" lang="en" sz="1600">
                <a:solidFill>
                  <a:srgbClr val="BD3521"/>
                </a:solidFill>
                <a:latin typeface="Roboto"/>
                <a:ea typeface="Roboto"/>
                <a:cs typeface="Roboto"/>
                <a:sym typeface="Roboto"/>
              </a:rPr>
              <a:t>ascending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Attended on by all the shepherds swain,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 whom Diana’s darlings came </a:t>
            </a:r>
            <a:r>
              <a:rPr i="1" lang="en" sz="1600">
                <a:solidFill>
                  <a:srgbClr val="BD3521"/>
                </a:solidFill>
                <a:latin typeface="Roboto"/>
                <a:ea typeface="Roboto"/>
                <a:cs typeface="Roboto"/>
                <a:sym typeface="Roboto"/>
              </a:rPr>
              <a:t>running down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amain.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First </a:t>
            </a:r>
            <a:r>
              <a:rPr i="1" lang="en" sz="1600">
                <a:solidFill>
                  <a:srgbClr val="BD3521"/>
                </a:solidFill>
                <a:latin typeface="Roboto"/>
                <a:ea typeface="Roboto"/>
                <a:cs typeface="Roboto"/>
                <a:sym typeface="Roboto"/>
              </a:rPr>
              <a:t>two</a:t>
            </a:r>
            <a:r>
              <a:rPr lang="en" sz="1600">
                <a:solidFill>
                  <a:srgbClr val="BD35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by </a:t>
            </a:r>
            <a:r>
              <a:rPr i="1" lang="en" sz="1600">
                <a:solidFill>
                  <a:srgbClr val="BD3521"/>
                </a:solidFill>
                <a:latin typeface="Roboto"/>
                <a:ea typeface="Roboto"/>
                <a:cs typeface="Roboto"/>
                <a:sym typeface="Roboto"/>
              </a:rPr>
              <a:t>two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Then </a:t>
            </a:r>
            <a:r>
              <a:rPr i="1" lang="en" sz="1600">
                <a:solidFill>
                  <a:srgbClr val="BD3521"/>
                </a:solidFill>
                <a:latin typeface="Roboto"/>
                <a:ea typeface="Roboto"/>
                <a:cs typeface="Roboto"/>
                <a:sym typeface="Roboto"/>
              </a:rPr>
              <a:t>three</a:t>
            </a:r>
            <a:r>
              <a:rPr lang="en" sz="1600">
                <a:solidFill>
                  <a:srgbClr val="BD35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by </a:t>
            </a:r>
            <a:r>
              <a:rPr i="1" lang="en" sz="1600">
                <a:solidFill>
                  <a:srgbClr val="BD3521"/>
                </a:solidFill>
                <a:latin typeface="Roboto"/>
                <a:ea typeface="Roboto"/>
                <a:cs typeface="Roboto"/>
                <a:sym typeface="Roboto"/>
              </a:rPr>
              <a:t>three</a:t>
            </a:r>
            <a:r>
              <a:rPr lang="en" sz="1600">
                <a:solidFill>
                  <a:srgbClr val="BD35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600">
                <a:solidFill>
                  <a:srgbClr val="BD3521"/>
                </a:solidFill>
                <a:latin typeface="Roboto"/>
                <a:ea typeface="Roboto"/>
                <a:cs typeface="Roboto"/>
                <a:sym typeface="Roboto"/>
              </a:rPr>
              <a:t>together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Leaving their goddess </a:t>
            </a:r>
            <a:r>
              <a:rPr i="1" lang="en" sz="1600">
                <a:solidFill>
                  <a:srgbClr val="BD3521"/>
                </a:solidFill>
                <a:latin typeface="Roboto"/>
                <a:ea typeface="Roboto"/>
                <a:cs typeface="Roboto"/>
                <a:sym typeface="Roboto"/>
              </a:rPr>
              <a:t>all alone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 hasted thither,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And mingling with the shepherds of their train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With mirthful tunes her presence entertain.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Then sang the shepherds and nymphs of Diana,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Long live fair Oriana!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&quot;From Byrd to the Beatles&quot;" id="195" name="Google Shape;195;p32" title="The King's Singers - Thomas Weelkes: As Vesta was from Latmos hill descend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5725" y="1844200"/>
            <a:ext cx="3037025" cy="22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Morley (1557 - 1602)</a:t>
            </a:r>
            <a:endParaRPr/>
          </a:p>
        </p:txBody>
      </p:sp>
      <p:pic>
        <p:nvPicPr>
          <p:cNvPr descr="Now is the month of Maying - Thomas Morley&#10;&#10;Now is the month of maying,&#10;When merry lads are playing,&#10;Fa la la la la la la la la,&#10;Fa la la la la la la la.&#10;Each with his bonny lass&#10;Upon the greeny grass.&#10;Fa la la la la la la la la, etc...&#10;&#10;The Spring, clad all in gladness,&#10;Doth laugh at Winter's sadness,&#10;Fa la la la la la la la la, etc...&#10;And to the bagpipe's sound&#10;The nymphs tread out their ground.&#10;Fa la la la la la la la la, etc...&#10;&#10;Fie then! why sit we musing,&#10;Youth's sweet delight refusing?&#10;Fa la la la la la la la la, etc...&#10;Say, dainty nymphs, and speak,&#10;Shall we play barley break?&#10;Fa la la la la la la la la, etc..." id="201" name="Google Shape;201;p33" title="Now is the month of Maying - Thomas Morley (HKAPA Choir - 香港演藝學院合唱團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50" y="151427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/>
        </p:nvSpPr>
        <p:spPr>
          <a:xfrm>
            <a:off x="5520150" y="1669800"/>
            <a:ext cx="3569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19191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“In Renaissance England, they (fa-la) were used to advance a song’s satirical critique of society or as a lyrical surrogate for something that couldn’t be expressed explicitly.”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Renaissance Lute Song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The </a:t>
            </a:r>
            <a:r>
              <a:rPr b="1" i="1" lang="en" sz="1600">
                <a:solidFill>
                  <a:srgbClr val="000000"/>
                </a:solidFill>
              </a:rPr>
              <a:t>lute</a:t>
            </a:r>
            <a:r>
              <a:rPr lang="en" sz="1600">
                <a:solidFill>
                  <a:srgbClr val="000000"/>
                </a:solidFill>
              </a:rPr>
              <a:t>, derives from the Arab instrument known as the ‘ūd (literally, the </a:t>
            </a:r>
            <a:r>
              <a:rPr i="1" lang="en" sz="1600">
                <a:solidFill>
                  <a:srgbClr val="000000"/>
                </a:solidFill>
              </a:rPr>
              <a:t>wood)</a:t>
            </a:r>
            <a:endParaRPr i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Plucked string </a:t>
            </a:r>
            <a:r>
              <a:rPr lang="en" sz="1600">
                <a:solidFill>
                  <a:srgbClr val="000000"/>
                </a:solidFill>
              </a:rPr>
              <a:t>instrument with a body shaped like half a pear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Due to it’s </a:t>
            </a:r>
            <a:r>
              <a:rPr b="1" lang="en" sz="1600">
                <a:solidFill>
                  <a:srgbClr val="000000"/>
                </a:solidFill>
              </a:rPr>
              <a:t>versatility</a:t>
            </a:r>
            <a:r>
              <a:rPr lang="en" sz="1600">
                <a:solidFill>
                  <a:srgbClr val="000000"/>
                </a:solidFill>
              </a:rPr>
              <a:t>, it is very popular in the Renaissance era.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English lute songs widely cultivated from the late 1590s – 1620s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Lute songs are mostly </a:t>
            </a:r>
            <a:r>
              <a:rPr b="1" lang="en" sz="1600">
                <a:solidFill>
                  <a:srgbClr val="000000"/>
                </a:solidFill>
              </a:rPr>
              <a:t>homophonic</a:t>
            </a:r>
            <a:r>
              <a:rPr lang="en" sz="1600">
                <a:solidFill>
                  <a:srgbClr val="000000"/>
                </a:solidFill>
              </a:rPr>
              <a:t> in texture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38" y="1814075"/>
            <a:ext cx="2857075" cy="29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he Witcher 3 Wild Hunt Official OST&#10;&#10;Priscilla Poetic Callonetta's Song" id="216" name="Google Shape;216;p35" title="The Witcher 3 Soundtrack OST - Priscilla's So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550" y="326663"/>
            <a:ext cx="5986900" cy="4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Instrumental music in Renaissance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4A2318"/>
              </a:buClr>
              <a:buSzPts val="1600"/>
              <a:buChar char="●"/>
            </a:pPr>
            <a:r>
              <a:rPr lang="en" sz="1600">
                <a:solidFill>
                  <a:srgbClr val="4A2318"/>
                </a:solidFill>
              </a:rPr>
              <a:t>Instrumental music are more intended for dancing</a:t>
            </a:r>
            <a:endParaRPr sz="1600">
              <a:solidFill>
                <a:srgbClr val="4A2318"/>
              </a:solidFill>
            </a:endParaRPr>
          </a:p>
          <a:p>
            <a:pPr indent="-3302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4A2318"/>
              </a:buClr>
              <a:buSzPts val="1600"/>
              <a:buChar char="●"/>
            </a:pPr>
            <a:r>
              <a:rPr lang="en" sz="1600">
                <a:solidFill>
                  <a:srgbClr val="4A2318"/>
                </a:solidFill>
              </a:rPr>
              <a:t>Every cultivated person was expected to be skilled in dance, which was taught by professional dancing masters.</a:t>
            </a:r>
            <a:endParaRPr sz="1600">
              <a:solidFill>
                <a:srgbClr val="4A2318"/>
              </a:solidFill>
            </a:endParaRPr>
          </a:p>
          <a:p>
            <a:pPr indent="-3302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4A2318"/>
              </a:buClr>
              <a:buSzPts val="1600"/>
              <a:buChar char="●"/>
            </a:pPr>
            <a:r>
              <a:rPr lang="en" sz="1600">
                <a:solidFill>
                  <a:srgbClr val="4A2318"/>
                </a:solidFill>
              </a:rPr>
              <a:t>Instruments produced a softer, less brilliant sounds.</a:t>
            </a:r>
            <a:endParaRPr sz="1600">
              <a:solidFill>
                <a:srgbClr val="4A2318"/>
              </a:solidFill>
            </a:endParaRPr>
          </a:p>
          <a:p>
            <a:pPr indent="-3302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4A2318"/>
              </a:buClr>
              <a:buSzPts val="1600"/>
              <a:buChar char="●"/>
            </a:pPr>
            <a:r>
              <a:rPr lang="en" sz="1600">
                <a:solidFill>
                  <a:srgbClr val="4A2318"/>
                </a:solidFill>
              </a:rPr>
              <a:t>Important Renaissance instruments were recorders, shawm, cornets, sackbuts, viols, organs, regals and harpsichord.</a:t>
            </a:r>
            <a:endParaRPr sz="1600">
              <a:solidFill>
                <a:srgbClr val="4A231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00" y="1957675"/>
            <a:ext cx="1418525" cy="26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8325" y="2239400"/>
            <a:ext cx="2414826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dam Woolf from His Majestys Sagbutts and Cornetts introduces his instrument during sessions for the Choir's album 1615: Gabrieli in Venice, available November 2015." id="231" name="Google Shape;231;p37" title="Adam Woolf Introduces the Sackbut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725" y="500925"/>
            <a:ext cx="2761100" cy="2070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ith McGowan introduces his dulcian during sessions for the Choir's new album with His Majestys Sagbutts and Cornetts, entitled 1615: Gabrieli in Venice. The album is available from November 2015." id="232" name="Google Shape;232;p37" title="Keith McGowan Introduces the Dulcian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038" y="2690525"/>
            <a:ext cx="3018775" cy="2264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or buy from http://www.kingscollegerecordings.com/product/1615-gabrieli-venice/&#10;&#10;Jeremy West from His Majestys Sagbutts and Cornetts talks about his instrument during sessions for the choir's album 1615: Gabrieli in Venice, released in November 2015." id="233" name="Google Shape;233;p37" title="Jeremy West Introduces the Cornett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27838" y="101050"/>
            <a:ext cx="3087641" cy="231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7" title="04 shawm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62275" y="2690525"/>
            <a:ext cx="3018775" cy="2264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Renaissance Dance: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Passamezzo &amp; Galliard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4A2318"/>
                </a:solidFill>
              </a:rPr>
              <a:t>FORM</a:t>
            </a:r>
            <a:endParaRPr b="1" sz="1600" u="sng">
              <a:solidFill>
                <a:srgbClr val="4A2318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A2318"/>
                </a:solidFill>
              </a:rPr>
              <a:t>Passamezzo - AA BB CC ABC</a:t>
            </a:r>
            <a:endParaRPr sz="1600">
              <a:solidFill>
                <a:srgbClr val="4A2318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A2318"/>
                </a:solidFill>
              </a:rPr>
              <a:t>Galliard – AA BB CC</a:t>
            </a:r>
            <a:endParaRPr sz="1600">
              <a:solidFill>
                <a:srgbClr val="4A2318"/>
              </a:solidFill>
            </a:endParaRPr>
          </a:p>
          <a:p>
            <a:pPr indent="-330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4A2318"/>
              </a:buClr>
              <a:buSzPts val="1600"/>
              <a:buChar char="●"/>
            </a:pPr>
            <a:r>
              <a:rPr lang="en" sz="1600">
                <a:solidFill>
                  <a:srgbClr val="4A2318"/>
                </a:solidFill>
              </a:rPr>
              <a:t>Passamezzo: stately dance in duple meter</a:t>
            </a:r>
            <a:endParaRPr sz="1600">
              <a:solidFill>
                <a:srgbClr val="4A2318"/>
              </a:solidFill>
            </a:endParaRPr>
          </a:p>
          <a:p>
            <a:pPr indent="-3302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4A2318"/>
              </a:buClr>
              <a:buSzPts val="1600"/>
              <a:buChar char="●"/>
            </a:pPr>
            <a:r>
              <a:rPr lang="en" sz="1600">
                <a:solidFill>
                  <a:srgbClr val="4A2318"/>
                </a:solidFill>
              </a:rPr>
              <a:t>Galliard: quick dance in triple meter</a:t>
            </a:r>
            <a:endParaRPr sz="1600">
              <a:solidFill>
                <a:srgbClr val="4A231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Michael Praetorius (1571-1621):  Pass'e mezzo e Gagliarda &#10;Accademia del Ricercare &#10;Pietro Busca, direttore &#10;Registrazione giugno 2004" id="247" name="Google Shape;247;p39" title="Michael Praetorius - Pass'e mezzo e Gagliard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238" y="276175"/>
            <a:ext cx="6121525" cy="45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Venetian School: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Renaissance to Baroque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4644675" y="500925"/>
            <a:ext cx="4166400" cy="16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Venetian choral music of the late 16th century often contains parts that are written exclusively for instruments.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Early Baroque tendency towards </a:t>
            </a:r>
            <a:r>
              <a:rPr b="1" i="1" lang="en" sz="1600">
                <a:solidFill>
                  <a:srgbClr val="000000"/>
                </a:solidFill>
              </a:rPr>
              <a:t>homophonic texture</a:t>
            </a:r>
            <a:endParaRPr b="1" i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650" y="2131125"/>
            <a:ext cx="3862448" cy="270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11725" y="500925"/>
            <a:ext cx="37065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Giovanni Gabrieli (1556 - 1612)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4644675" y="500925"/>
            <a:ext cx="4166400" cy="18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Represents the culmination of Venetian School at the time during the shift of Renaissance to Baroque idioms.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Celebrated for his sacred works</a:t>
            </a:r>
            <a:endParaRPr sz="1600"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849087"/>
            <a:ext cx="3706500" cy="26539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vided to YouTube by Sony Classical&#10;&#10;Plaudite, psallite, iubilate Deo omnis terra (Motet in 12 parts for three choirs) · E. Power Biggs · Vittorio Negri · Giovanni Gabrieli · Gregg Smith Singers · The Texas Boys Choir · Richard Levitt · The Edward Tarr Brass Ensemble&#10;&#10;The Glory of Gabrieli (Great Performances)&#10;&#10;℗ Originally Released 1968 SONY BMG MUSIC ENTERTAINMENT&#10;&#10;Released on: 2006-05-24&#10;&#10;Producer: John McClure&#10;&#10;Auto-generated by YouTube." id="262" name="Google Shape;262;p41" title="Plaudite, psallite, iubilate Deo omnis terra (Motet in 12 parts for three choirs)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5025" y="2344425"/>
            <a:ext cx="3325700" cy="24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Gregorian Chant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1470" lvl="0" marL="45720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20"/>
              <a:buChar char="●"/>
            </a:pPr>
            <a:r>
              <a:rPr lang="en" sz="1620">
                <a:solidFill>
                  <a:srgbClr val="262626"/>
                </a:solidFill>
              </a:rPr>
              <a:t>Western </a:t>
            </a:r>
            <a:r>
              <a:rPr i="1" lang="en" sz="1620">
                <a:solidFill>
                  <a:srgbClr val="262626"/>
                </a:solidFill>
              </a:rPr>
              <a:t>Plaintchant</a:t>
            </a:r>
            <a:endParaRPr i="1" sz="1620">
              <a:solidFill>
                <a:srgbClr val="262626"/>
              </a:solidFill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20"/>
              <a:buChar char="●"/>
            </a:pPr>
            <a:r>
              <a:rPr lang="en" sz="1620">
                <a:solidFill>
                  <a:srgbClr val="262626"/>
                </a:solidFill>
              </a:rPr>
              <a:t>Sacred Music</a:t>
            </a:r>
            <a:endParaRPr sz="1620">
              <a:solidFill>
                <a:srgbClr val="262626"/>
              </a:solidFill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20"/>
              <a:buChar char="●"/>
            </a:pPr>
            <a:r>
              <a:rPr lang="en" sz="1620">
                <a:solidFill>
                  <a:srgbClr val="262626"/>
                </a:solidFill>
              </a:rPr>
              <a:t>Set to sacred Latin texts</a:t>
            </a:r>
            <a:endParaRPr sz="1620">
              <a:solidFill>
                <a:srgbClr val="262626"/>
              </a:solidFill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20"/>
              <a:buChar char="●"/>
            </a:pPr>
            <a:r>
              <a:rPr lang="en" sz="1620">
                <a:solidFill>
                  <a:srgbClr val="262626"/>
                </a:solidFill>
              </a:rPr>
              <a:t>Chant is in </a:t>
            </a:r>
            <a:r>
              <a:rPr b="1" lang="en" sz="1620">
                <a:solidFill>
                  <a:srgbClr val="262626"/>
                </a:solidFill>
              </a:rPr>
              <a:t>Monophonic Texture</a:t>
            </a:r>
            <a:endParaRPr b="1" sz="1620">
              <a:solidFill>
                <a:srgbClr val="262626"/>
              </a:solidFill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20"/>
              <a:buChar char="●"/>
            </a:pPr>
            <a:r>
              <a:rPr lang="en" sz="1620">
                <a:solidFill>
                  <a:srgbClr val="262626"/>
                </a:solidFill>
              </a:rPr>
              <a:t>Flexible rhythm, without meter, and little sense of beat.</a:t>
            </a:r>
            <a:endParaRPr sz="1620">
              <a:solidFill>
                <a:srgbClr val="262626"/>
              </a:solidFill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20"/>
              <a:buChar char="●"/>
            </a:pPr>
            <a:r>
              <a:rPr lang="en" sz="1620">
                <a:solidFill>
                  <a:srgbClr val="262626"/>
                </a:solidFill>
              </a:rPr>
              <a:t>Passed along by oral tradition</a:t>
            </a:r>
            <a:endParaRPr sz="162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802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50" y="1290375"/>
            <a:ext cx="24574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Baroque Period</a:t>
            </a:r>
            <a:endParaRPr/>
          </a:p>
        </p:txBody>
      </p:sp>
      <p:sp>
        <p:nvSpPr>
          <p:cNvPr id="268" name="Google Shape;268;p4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Church Modes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762" y="311639"/>
            <a:ext cx="4076225" cy="4477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Gregorian Chant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●"/>
            </a:pPr>
            <a:r>
              <a:rPr lang="en" sz="1600">
                <a:solidFill>
                  <a:srgbClr val="262626"/>
                </a:solidFill>
              </a:rPr>
              <a:t>Conveys a calm, otherworldly, spiritual quality</a:t>
            </a:r>
            <a:endParaRPr sz="1600">
              <a:solidFill>
                <a:srgbClr val="26262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●"/>
            </a:pPr>
            <a:r>
              <a:rPr lang="en" sz="1600">
                <a:solidFill>
                  <a:srgbClr val="262626"/>
                </a:solidFill>
              </a:rPr>
              <a:t>Composers were relatively uninterested in expressing emotions of a text</a:t>
            </a:r>
            <a:endParaRPr sz="1600">
              <a:solidFill>
                <a:srgbClr val="26262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●"/>
            </a:pPr>
            <a:r>
              <a:rPr lang="en" sz="1600">
                <a:solidFill>
                  <a:srgbClr val="262626"/>
                </a:solidFill>
              </a:rPr>
              <a:t>Melodies tends to move in steps</a:t>
            </a:r>
            <a:endParaRPr sz="16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Alleluia: Vidimus Stellam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●"/>
            </a:pPr>
            <a:r>
              <a:rPr lang="en" sz="1600">
                <a:solidFill>
                  <a:srgbClr val="262626"/>
                </a:solidFill>
              </a:rPr>
              <a:t>Latinized form of the Hebrew </a:t>
            </a:r>
            <a:r>
              <a:rPr i="1" lang="en" sz="1600">
                <a:solidFill>
                  <a:srgbClr val="262626"/>
                </a:solidFill>
              </a:rPr>
              <a:t>hallelujah (praise the lord)</a:t>
            </a:r>
            <a:endParaRPr i="1" sz="1600">
              <a:solidFill>
                <a:srgbClr val="26262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●"/>
            </a:pPr>
            <a:r>
              <a:rPr lang="en" sz="1600">
                <a:solidFill>
                  <a:srgbClr val="262626"/>
                </a:solidFill>
              </a:rPr>
              <a:t>Chant is in A – B – A form</a:t>
            </a:r>
            <a:endParaRPr sz="16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gp#147 The aim of the Graduale project is to record all of the chants contained in the current Graduale Romanum / Graduale Triplex - see http://gregoriana.sk/graduale/ for description.&#10;&#10;If you would like to encourage me to continue this work, please comment, like, subscribe... or follow me: https://twitter.com/GradualeProject, https://www.facebook.com/gradualeproject&#10;&#10;Look for the chant in Graduale Romanum (1974), p. 58 (Tempus Nativitatis, In Epiphania Domini)&#10;The red neumes are from St. Gallen, Stiftsbibliothek, Cod. Sang. 359, p. 46 – Cantatorium (http://www.e-codices.unifr.ch/en/list/one/csg/0359) &#10;&#10;Look for the recordings of the Graduale Project on http://www.cdbaby.com/cd/marekklein or check on your favorite music store. Want to receive my Newsletter? http://eepurl.com/dcHskf Want to receive my Newsletter? http://eepurl.com/dcHskf" id="98" name="Google Shape;98;p18" title="Alleluia: Vidimus stella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963" y="1957525"/>
            <a:ext cx="3775825" cy="28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Secular Music in the Middle Ages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Troubadour and Trouvere Song</a:t>
            </a: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Songs indicates pitches but not rhythm</a:t>
            </a: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Either performed by their composer or wandering minstrels</a:t>
            </a: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Woman troubadour are called </a:t>
            </a:r>
            <a:r>
              <a:rPr i="1" lang="en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troubairitz</a:t>
            </a:r>
            <a:endParaRPr i="1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Video direction: Philippe de Magnée&#10;Buy the CD here: http://www.outhere-music.com/en/albums/nuits-occitanes-troubadour-s-songs-ric-340&#10;&#10;Ensemble Céladon : Paulin Bündgen, artistic director and countertenor / Clara Coutouly, soprano / Nolwenn Le Guern, fiddle and rebab / Florent Marie, medieval  lute / Gwénaël Bihan, recorder / Ludwin Bernaténé, drums.﻿&#10;&#10;Under the title 'Occitan Nights', a few troubadour songs have been collected here. Those poet-musicians celebrated the beauty of women, praised the courage of men and evoked the parting of lovers at daybreak. The CÉLADON Ensemble offers us a poetic, inspired vision of these lovely melodies (proposed with their complete texts), and the accompaniment, with four instruments (fiddle or rabab, lute, recorders and percussion), provides a particularly elegant sound environment sublimated by the perfect acoustics of the church of Notre-Dame de Centeilles." id="111" name="Google Shape;111;p20" title="Nuits Occitanes: Songs of the Troubadours by l'ensemble Céladon - Album trail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350" y="954725"/>
            <a:ext cx="5105300" cy="38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Estampie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1470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20"/>
              <a:buChar char="●"/>
            </a:pPr>
            <a:r>
              <a:rPr lang="en" sz="1620">
                <a:solidFill>
                  <a:srgbClr val="262626"/>
                </a:solidFill>
              </a:rPr>
              <a:t>Medieval dance</a:t>
            </a:r>
            <a:endParaRPr sz="1620">
              <a:solidFill>
                <a:srgbClr val="262626"/>
              </a:solidFill>
            </a:endParaRPr>
          </a:p>
          <a:p>
            <a:pPr indent="-3314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20"/>
              <a:buChar char="●"/>
            </a:pPr>
            <a:r>
              <a:rPr lang="en" sz="1620">
                <a:solidFill>
                  <a:srgbClr val="262626"/>
                </a:solidFill>
              </a:rPr>
              <a:t>Single melodic line</a:t>
            </a:r>
            <a:endParaRPr sz="1620">
              <a:solidFill>
                <a:srgbClr val="262626"/>
              </a:solidFill>
            </a:endParaRPr>
          </a:p>
          <a:p>
            <a:pPr indent="-3314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20"/>
              <a:buChar char="●"/>
            </a:pPr>
            <a:r>
              <a:rPr lang="en" sz="1620">
                <a:solidFill>
                  <a:srgbClr val="262626"/>
                </a:solidFill>
              </a:rPr>
              <a:t>Drone accompaniment parts</a:t>
            </a:r>
            <a:endParaRPr sz="1620">
              <a:solidFill>
                <a:srgbClr val="262626"/>
              </a:solidFill>
            </a:endParaRPr>
          </a:p>
          <a:p>
            <a:pPr indent="-3314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20"/>
              <a:buChar char="●"/>
            </a:pPr>
            <a:r>
              <a:rPr lang="en" sz="1620">
                <a:solidFill>
                  <a:srgbClr val="262626"/>
                </a:solidFill>
              </a:rPr>
              <a:t>Scores does not specify instrumentation</a:t>
            </a:r>
            <a:endParaRPr sz="1620">
              <a:solidFill>
                <a:srgbClr val="262626"/>
              </a:solidFill>
            </a:endParaRPr>
          </a:p>
          <a:p>
            <a:pPr indent="-3314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20"/>
              <a:buChar char="●"/>
            </a:pPr>
            <a:r>
              <a:rPr lang="en" sz="1620">
                <a:solidFill>
                  <a:srgbClr val="262626"/>
                </a:solidFill>
              </a:rPr>
              <a:t>Improvisation is used, performers might add drones - two simultaneous, repeated notes at the interval of a fifth, performed on a </a:t>
            </a:r>
            <a:r>
              <a:rPr i="1" lang="en" sz="1620">
                <a:solidFill>
                  <a:srgbClr val="262626"/>
                </a:solidFill>
              </a:rPr>
              <a:t>psaltery (a plucked or struck string instrument)</a:t>
            </a:r>
            <a:endParaRPr i="1" sz="162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002"/>
          </a:p>
        </p:txBody>
      </p:sp>
      <p:pic>
        <p:nvPicPr>
          <p:cNvPr id="118" name="Google Shape;118;p21" title="67_Estampie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75" y="34647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