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Economica"/>
      <p:regular r:id="rId39"/>
      <p:bold r:id="rId40"/>
      <p:italic r:id="rId41"/>
      <p:boldItalic r:id="rId42"/>
    </p:embeddedFont>
    <p:embeddedFont>
      <p:font typeface="Open Sans"/>
      <p:regular r:id="rId43"/>
      <p:bold r:id="rId44"/>
      <p:italic r:id="rId45"/>
      <p:boldItalic r:id="rId46"/>
    </p:embeddedFont>
    <p:embeddedFont>
      <p:font typeface="Century Gothic"/>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bold.fntdata"/><Relationship Id="rId42" Type="http://schemas.openxmlformats.org/officeDocument/2006/relationships/font" Target="fonts/Economica-boldItalic.fntdata"/><Relationship Id="rId41" Type="http://schemas.openxmlformats.org/officeDocument/2006/relationships/font" Target="fonts/Economica-italic.fntdata"/><Relationship Id="rId44" Type="http://schemas.openxmlformats.org/officeDocument/2006/relationships/font" Target="fonts/OpenSans-bold.fntdata"/><Relationship Id="rId43" Type="http://schemas.openxmlformats.org/officeDocument/2006/relationships/font" Target="fonts/OpenSans-regular.fntdata"/><Relationship Id="rId46" Type="http://schemas.openxmlformats.org/officeDocument/2006/relationships/font" Target="fonts/OpenSans-boldItalic.fntdata"/><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bold.fntdata"/><Relationship Id="rId47" Type="http://schemas.openxmlformats.org/officeDocument/2006/relationships/font" Target="fonts/CenturyGothic-regular.fntdata"/><Relationship Id="rId49"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Economica-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ca4d80b7b_0_0: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bca4d80b7b_0_0: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ca4d80b7b_0_53: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bca4d80b7b_0_53: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ca4d80b7b_0_58: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bca4d80b7b_0_58: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ca4d80b7b_0_63: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bca4d80b7b_0_63: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ca4d80b7b_0_68: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bca4d80b7b_0_68: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ca4d80b7b_0_74: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bca4d80b7b_0_74: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ca4d80b7b_0_80: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bca4d80b7b_0_80: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ca4d80b7b_0_85: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bca4d80b7b_0_85: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d3529d3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d3529d30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ca4d80b7b_0_91: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bca4d80b7b_0_91: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ca4d80b7b_0_9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bca4d80b7b_0_9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ca4d80b7b_0_5: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63500" lvl="0" marL="137160" rtl="0" algn="l">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Rulers exercised absolute power over their subjects.</a:t>
            </a:r>
            <a:endParaRPr sz="1000">
              <a:solidFill>
                <a:schemeClr val="dk1"/>
              </a:solidFill>
              <a:latin typeface="Open Sans"/>
              <a:ea typeface="Open Sans"/>
              <a:cs typeface="Open Sans"/>
              <a:sym typeface="Open Sans"/>
            </a:endParaRPr>
          </a:p>
          <a:p>
            <a:pPr indent="-63500" lvl="0" marL="137160" rtl="0" algn="l">
              <a:spcBef>
                <a:spcPts val="675"/>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Derived from the Portuguese word </a:t>
            </a:r>
            <a:r>
              <a:rPr i="1" lang="en" sz="1000">
                <a:solidFill>
                  <a:schemeClr val="dk1"/>
                </a:solidFill>
                <a:latin typeface="Open Sans"/>
                <a:ea typeface="Open Sans"/>
                <a:cs typeface="Open Sans"/>
                <a:sym typeface="Open Sans"/>
              </a:rPr>
              <a:t>‘barroco’</a:t>
            </a:r>
            <a:endParaRPr sz="1000"/>
          </a:p>
        </p:txBody>
      </p:sp>
      <p:sp>
        <p:nvSpPr>
          <p:cNvPr id="72" name="Google Shape;72;gbca4d80b7b_0_5: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ca4d80b7b_0_102: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bca4d80b7b_0_102: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ca4d80b7b_0_108: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bca4d80b7b_0_108: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ca4d80b7b_0_114: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bca4d80b7b_0_114: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ca4d80b7b_0_120: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bca4d80b7b_0_120: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ca4d80b7b_0_130: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bca4d80b7b_0_130: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ca4d80b7b_0_13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bca4d80b7b_0_13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ca4d80b7b_0_141: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bca4d80b7b_0_141: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ca4d80b7b_0_14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bca4d80b7b_0_14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bca4d80b7b_0_151: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bca4d80b7b_0_151: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ca4d80b7b_0_15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bca4d80b7b_0_15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ca4d80b7b_0_1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bca4d80b7b_0_1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d3529d30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d3529d30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ca4d80b7b_0_161: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bca4d80b7b_0_161: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ca4d80b7b_0_16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bca4d80b7b_0_16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ca4d80b7b_0_172: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bca4d80b7b_0_172: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ca4d80b7b_0_25: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bca4d80b7b_0_25: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ca4d80b7b_0_31: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bca4d80b7b_0_31: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ca4d80b7b_0_36: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bca4d80b7b_0_36: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ca4d80b7b_0_40: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bca4d80b7b_0_40: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ca4d80b7b_0_45:notes"/>
          <p:cNvSpPr txBox="1"/>
          <p:nvPr>
            <p:ph idx="1" type="body"/>
          </p:nvPr>
        </p:nvSpPr>
        <p:spPr>
          <a:xfrm>
            <a:off x="685781" y="4343381"/>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bca4d80b7b_0_45:notes"/>
          <p:cNvSpPr/>
          <p:nvPr>
            <p:ph idx="2" type="sldImg"/>
          </p:nvPr>
        </p:nvSpPr>
        <p:spPr>
          <a:xfrm>
            <a:off x="381164" y="685786"/>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ca4d80b7b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ca4d80b7b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3"/>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0" name="Google Shape;60;p13"/>
          <p:cNvSpPr txBox="1"/>
          <p:nvPr>
            <p:ph idx="1" type="body"/>
          </p:nvPr>
        </p:nvSpPr>
        <p:spPr>
          <a:xfrm>
            <a:off x="800100" y="1577340"/>
            <a:ext cx="7543800" cy="29487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675"/>
              </a:spcBef>
              <a:spcAft>
                <a:spcPts val="0"/>
              </a:spcAft>
              <a:buSzPts val="1800"/>
              <a:buChar char="●"/>
              <a:defRPr/>
            </a:lvl1pPr>
            <a:lvl2pPr indent="-342900" lvl="1" marL="914400" rtl="0" algn="l">
              <a:lnSpc>
                <a:spcPct val="100000"/>
              </a:lnSpc>
              <a:spcBef>
                <a:spcPts val="375"/>
              </a:spcBef>
              <a:spcAft>
                <a:spcPts val="0"/>
              </a:spcAft>
              <a:buSzPts val="1800"/>
              <a:buChar char="○"/>
              <a:defRPr/>
            </a:lvl2pPr>
            <a:lvl3pPr indent="-342900" lvl="2" marL="1371600" rtl="0" algn="l">
              <a:lnSpc>
                <a:spcPct val="100000"/>
              </a:lnSpc>
              <a:spcBef>
                <a:spcPts val="1200"/>
              </a:spcBef>
              <a:spcAft>
                <a:spcPts val="0"/>
              </a:spcAft>
              <a:buSzPts val="1800"/>
              <a:buChar char="■"/>
              <a:defRPr/>
            </a:lvl3pPr>
            <a:lvl4pPr indent="-342900" lvl="3" marL="1828800" rtl="0" algn="l">
              <a:lnSpc>
                <a:spcPct val="100000"/>
              </a:lnSpc>
              <a:spcBef>
                <a:spcPts val="1200"/>
              </a:spcBef>
              <a:spcAft>
                <a:spcPts val="0"/>
              </a:spcAft>
              <a:buSzPts val="1800"/>
              <a:buChar char="●"/>
              <a:defRPr/>
            </a:lvl4pPr>
            <a:lvl5pPr indent="-342900" lvl="4" marL="2286000" rtl="0" algn="l">
              <a:lnSpc>
                <a:spcPct val="100000"/>
              </a:lnSpc>
              <a:spcBef>
                <a:spcPts val="1200"/>
              </a:spcBef>
              <a:spcAft>
                <a:spcPts val="0"/>
              </a:spcAft>
              <a:buSzPts val="1800"/>
              <a:buChar char="○"/>
              <a:defRPr/>
            </a:lvl5pPr>
            <a:lvl6pPr indent="-342900" lvl="5" marL="2743200" rtl="0" algn="l">
              <a:lnSpc>
                <a:spcPct val="100000"/>
              </a:lnSpc>
              <a:spcBef>
                <a:spcPts val="1200"/>
              </a:spcBef>
              <a:spcAft>
                <a:spcPts val="0"/>
              </a:spcAft>
              <a:buSzPts val="1800"/>
              <a:buChar char="■"/>
              <a:defRPr/>
            </a:lvl6pPr>
            <a:lvl7pPr indent="-342900" lvl="6" marL="3200400" rtl="0" algn="l">
              <a:lnSpc>
                <a:spcPct val="100000"/>
              </a:lnSpc>
              <a:spcBef>
                <a:spcPts val="1200"/>
              </a:spcBef>
              <a:spcAft>
                <a:spcPts val="0"/>
              </a:spcAft>
              <a:buSzPts val="1800"/>
              <a:buChar char="●"/>
              <a:defRPr/>
            </a:lvl7pPr>
            <a:lvl8pPr indent="-342900" lvl="7" marL="3657600" rtl="0" algn="l">
              <a:lnSpc>
                <a:spcPct val="100000"/>
              </a:lnSpc>
              <a:spcBef>
                <a:spcPts val="1200"/>
              </a:spcBef>
              <a:spcAft>
                <a:spcPts val="0"/>
              </a:spcAft>
              <a:buSzPts val="1800"/>
              <a:buChar char="○"/>
              <a:defRPr/>
            </a:lvl8pPr>
            <a:lvl9pPr indent="-342900" lvl="8" marL="4114800" rtl="0" algn="l">
              <a:lnSpc>
                <a:spcPct val="100000"/>
              </a:lnSpc>
              <a:spcBef>
                <a:spcPts val="1200"/>
              </a:spcBef>
              <a:spcAft>
                <a:spcPts val="1200"/>
              </a:spcAft>
              <a:buSzPts val="1800"/>
              <a:buChar char="■"/>
              <a:defRPr/>
            </a:lvl9pPr>
          </a:lstStyle>
          <a:p/>
        </p:txBody>
      </p:sp>
      <p:sp>
        <p:nvSpPr>
          <p:cNvPr id="61" name="Google Shape;61;p13"/>
          <p:cNvSpPr txBox="1"/>
          <p:nvPr>
            <p:ph idx="10" type="dt"/>
          </p:nvPr>
        </p:nvSpPr>
        <p:spPr>
          <a:xfrm>
            <a:off x="205740" y="4730754"/>
            <a:ext cx="2057400" cy="205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3"/>
          <p:cNvSpPr txBox="1"/>
          <p:nvPr>
            <p:ph idx="11" type="ftr"/>
          </p:nvPr>
        </p:nvSpPr>
        <p:spPr>
          <a:xfrm>
            <a:off x="2617470" y="4730754"/>
            <a:ext cx="3909000" cy="2055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3"/>
          <p:cNvSpPr txBox="1"/>
          <p:nvPr>
            <p:ph idx="12" type="sldNum"/>
          </p:nvPr>
        </p:nvSpPr>
        <p:spPr>
          <a:xfrm>
            <a:off x="7852410" y="4730754"/>
            <a:ext cx="1097400" cy="205500"/>
          </a:xfrm>
          <a:prstGeom prst="rect">
            <a:avLst/>
          </a:prstGeom>
          <a:noFill/>
          <a:ln>
            <a:noFill/>
          </a:ln>
        </p:spPr>
        <p:txBody>
          <a:bodyPr anchorCtr="0" anchor="b"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www.youtube.com/watch?v=LHjbRMIIhuM" TargetMode="Externa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www.youtube.com/watch?v=vAFETgpt9PA" TargetMode="Externa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hyperlink" Target="http://www.youtube.com/watch?v=_7Wo-3DtI34" TargetMode="Externa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www.youtube.com/watch?v=-H--Z9UzQYE" TargetMode="External"/><Relationship Id="rId4"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www.youtube.com/watch?v=e3nSvIiBNFo" TargetMode="External"/><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hyperlink" Target="http://www.youtube.com/watch?v=GBCkcANMXmI" TargetMode="External"/><Relationship Id="rId4"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hyperlink" Target="http://www.youtube.com/watch?v=Umoe_9Zxme8" TargetMode="External"/><Relationship Id="rId4"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hyperlink" Target="http://www.youtube.com/watch?v=DqZE54i-muE" TargetMode="External"/><Relationship Id="rId4" Type="http://schemas.openxmlformats.org/officeDocument/2006/relationships/image" Target="../media/image1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www.youtube.com/watch?v=weFJHtcxJt0" TargetMode="External"/><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8.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www.youtube.com/watch?v=hcfl3lYQy9M"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311708" y="1491019"/>
            <a:ext cx="8520600" cy="15393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5400"/>
              <a:buFont typeface="Century Gothic"/>
              <a:buNone/>
            </a:pPr>
            <a:r>
              <a:rPr lang="en"/>
              <a:t>BAROQUE</a:t>
            </a:r>
            <a:br>
              <a:rPr lang="en"/>
            </a:br>
            <a:r>
              <a:rPr lang="en"/>
              <a:t>(1600 – 1750)</a:t>
            </a:r>
            <a:endParaRPr/>
          </a:p>
        </p:txBody>
      </p:sp>
      <p:sp>
        <p:nvSpPr>
          <p:cNvPr id="69" name="Google Shape;69;p14"/>
          <p:cNvSpPr txBox="1"/>
          <p:nvPr>
            <p:ph idx="1" type="subTitle"/>
          </p:nvPr>
        </p:nvSpPr>
        <p:spPr>
          <a:xfrm>
            <a:off x="311700" y="3058181"/>
            <a:ext cx="8520600" cy="5943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200"/>
              <a:buNone/>
            </a:pPr>
            <a:r>
              <a:rPr lang="en"/>
              <a:t>Kenny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Baroque composers</a:t>
            </a:r>
            <a:endParaRPr/>
          </a:p>
        </p:txBody>
      </p:sp>
      <p:sp>
        <p:nvSpPr>
          <p:cNvPr id="128" name="Google Shape;128;p23"/>
          <p:cNvSpPr txBox="1"/>
          <p:nvPr>
            <p:ph idx="1" type="body"/>
          </p:nvPr>
        </p:nvSpPr>
        <p:spPr>
          <a:xfrm>
            <a:off x="800100" y="1856512"/>
            <a:ext cx="7543800" cy="2211600"/>
          </a:xfrm>
          <a:prstGeom prst="rect">
            <a:avLst/>
          </a:prstGeom>
          <a:noFill/>
          <a:ln>
            <a:noFill/>
          </a:ln>
        </p:spPr>
        <p:txBody>
          <a:bodyPr anchorCtr="0" anchor="t" bIns="45700" lIns="91425" spcFirstLastPara="1" rIns="91425" wrap="square" tIns="45700">
            <a:normAutofit fontScale="77500" lnSpcReduction="20000"/>
          </a:bodyPr>
          <a:lstStyle/>
          <a:p>
            <a:pPr indent="-113188" lvl="0" marL="137160" rtl="0" algn="ctr">
              <a:lnSpc>
                <a:spcPct val="100000"/>
              </a:lnSpc>
              <a:spcBef>
                <a:spcPts val="0"/>
              </a:spcBef>
              <a:spcAft>
                <a:spcPts val="0"/>
              </a:spcAft>
              <a:buSzPct val="100000"/>
              <a:buChar char="●"/>
            </a:pPr>
            <a:r>
              <a:rPr lang="en" sz="2300"/>
              <a:t>Claudio Monteverdi (1567 – 1643)</a:t>
            </a:r>
            <a:endParaRPr sz="2300"/>
          </a:p>
          <a:p>
            <a:pPr indent="-113188" lvl="0" marL="137160" rtl="0" algn="ctr">
              <a:lnSpc>
                <a:spcPct val="100000"/>
              </a:lnSpc>
              <a:spcBef>
                <a:spcPts val="675"/>
              </a:spcBef>
              <a:spcAft>
                <a:spcPts val="0"/>
              </a:spcAft>
              <a:buSzPct val="100000"/>
              <a:buChar char="●"/>
            </a:pPr>
            <a:r>
              <a:rPr lang="en" sz="2300"/>
              <a:t>Henry Purcell (1659 – 1695)</a:t>
            </a:r>
            <a:endParaRPr sz="2300"/>
          </a:p>
          <a:p>
            <a:pPr indent="-113188" lvl="0" marL="137160" rtl="0" algn="ctr">
              <a:lnSpc>
                <a:spcPct val="100000"/>
              </a:lnSpc>
              <a:spcBef>
                <a:spcPts val="675"/>
              </a:spcBef>
              <a:spcAft>
                <a:spcPts val="0"/>
              </a:spcAft>
              <a:buSzPct val="100000"/>
              <a:buChar char="●"/>
            </a:pPr>
            <a:r>
              <a:rPr lang="en" sz="2300"/>
              <a:t>Antonio Vivaldi (1678 – 1741)</a:t>
            </a:r>
            <a:endParaRPr sz="2300"/>
          </a:p>
          <a:p>
            <a:pPr indent="-113188" lvl="0" marL="137160" rtl="0" algn="ctr">
              <a:lnSpc>
                <a:spcPct val="100000"/>
              </a:lnSpc>
              <a:spcBef>
                <a:spcPts val="675"/>
              </a:spcBef>
              <a:spcAft>
                <a:spcPts val="0"/>
              </a:spcAft>
              <a:buSzPct val="100000"/>
              <a:buChar char="●"/>
            </a:pPr>
            <a:r>
              <a:rPr lang="en" sz="2300"/>
              <a:t>Johann Sebastian Bach (1685 – 1750)</a:t>
            </a:r>
            <a:endParaRPr sz="2300"/>
          </a:p>
          <a:p>
            <a:pPr indent="-113188" lvl="0" marL="137160" rtl="0" algn="ctr">
              <a:lnSpc>
                <a:spcPct val="100000"/>
              </a:lnSpc>
              <a:spcBef>
                <a:spcPts val="675"/>
              </a:spcBef>
              <a:spcAft>
                <a:spcPts val="0"/>
              </a:spcAft>
              <a:buSzPct val="100000"/>
              <a:buChar char="●"/>
            </a:pPr>
            <a:r>
              <a:rPr lang="en" sz="2300"/>
              <a:t>George Frederik Handel (1685 – 1759)</a:t>
            </a:r>
            <a:endParaRPr sz="2300"/>
          </a:p>
          <a:p>
            <a:pPr indent="0" lvl="0" marL="137160" rtl="0" algn="ctr">
              <a:lnSpc>
                <a:spcPct val="100000"/>
              </a:lnSpc>
              <a:spcBef>
                <a:spcPts val="675"/>
              </a:spcBef>
              <a:spcAft>
                <a:spcPts val="0"/>
              </a:spcAft>
              <a:buSzPct val="100000"/>
              <a:buNone/>
            </a:pPr>
            <a:r>
              <a:t/>
            </a:r>
            <a:endParaRPr sz="2400"/>
          </a:p>
          <a:p>
            <a:pPr indent="0" lvl="0" marL="137160" rtl="0" algn="ctr">
              <a:lnSpc>
                <a:spcPct val="100000"/>
              </a:lnSpc>
              <a:spcBef>
                <a:spcPts val="675"/>
              </a:spcBef>
              <a:spcAft>
                <a:spcPts val="0"/>
              </a:spcAft>
              <a:buSzPct val="10000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Types of Baroque music</a:t>
            </a:r>
            <a:endParaRPr/>
          </a:p>
        </p:txBody>
      </p:sp>
      <p:sp>
        <p:nvSpPr>
          <p:cNvPr id="134" name="Google Shape;134;p24"/>
          <p:cNvSpPr txBox="1"/>
          <p:nvPr>
            <p:ph idx="1" type="body"/>
          </p:nvPr>
        </p:nvSpPr>
        <p:spPr>
          <a:xfrm>
            <a:off x="800100" y="1577340"/>
            <a:ext cx="7543800" cy="29487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
              <a:t>Concerto Grosso</a:t>
            </a:r>
            <a:endParaRPr/>
          </a:p>
          <a:p>
            <a:pPr indent="-342900" lvl="0" marL="457200" rtl="0" algn="l">
              <a:lnSpc>
                <a:spcPct val="100000"/>
              </a:lnSpc>
              <a:spcBef>
                <a:spcPts val="0"/>
              </a:spcBef>
              <a:spcAft>
                <a:spcPts val="0"/>
              </a:spcAft>
              <a:buSzPts val="1800"/>
              <a:buChar char="●"/>
            </a:pPr>
            <a:r>
              <a:rPr lang="en"/>
              <a:t>Fugue</a:t>
            </a:r>
            <a:endParaRPr/>
          </a:p>
          <a:p>
            <a:pPr indent="-342900" lvl="0" marL="457200" rtl="0" algn="l">
              <a:lnSpc>
                <a:spcPct val="100000"/>
              </a:lnSpc>
              <a:spcBef>
                <a:spcPts val="0"/>
              </a:spcBef>
              <a:spcAft>
                <a:spcPts val="0"/>
              </a:spcAft>
              <a:buSzPts val="1800"/>
              <a:buChar char="●"/>
            </a:pPr>
            <a:r>
              <a:rPr lang="en"/>
              <a:t>Opera</a:t>
            </a:r>
            <a:endParaRPr/>
          </a:p>
          <a:p>
            <a:pPr indent="-342900" lvl="0" marL="457200" rtl="0" algn="l">
              <a:lnSpc>
                <a:spcPct val="100000"/>
              </a:lnSpc>
              <a:spcBef>
                <a:spcPts val="0"/>
              </a:spcBef>
              <a:spcAft>
                <a:spcPts val="0"/>
              </a:spcAft>
              <a:buSzPts val="1800"/>
              <a:buChar char="●"/>
            </a:pPr>
            <a:r>
              <a:rPr lang="en"/>
              <a:t>Baroque Suite</a:t>
            </a:r>
            <a:endParaRPr/>
          </a:p>
          <a:p>
            <a:pPr indent="-342900" lvl="0" marL="457200" rtl="0" algn="l">
              <a:lnSpc>
                <a:spcPct val="100000"/>
              </a:lnSpc>
              <a:spcBef>
                <a:spcPts val="0"/>
              </a:spcBef>
              <a:spcAft>
                <a:spcPts val="0"/>
              </a:spcAft>
              <a:buSzPts val="1800"/>
              <a:buChar char="●"/>
            </a:pPr>
            <a:r>
              <a:rPr lang="en"/>
              <a:t>Chorale &amp; Church cantata</a:t>
            </a:r>
            <a:endParaRPr/>
          </a:p>
          <a:p>
            <a:pPr indent="-342900" lvl="0" marL="457200" rtl="0" algn="l">
              <a:lnSpc>
                <a:spcPct val="100000"/>
              </a:lnSpc>
              <a:spcBef>
                <a:spcPts val="0"/>
              </a:spcBef>
              <a:spcAft>
                <a:spcPts val="0"/>
              </a:spcAft>
              <a:buSzPts val="1800"/>
              <a:buChar char="●"/>
            </a:pPr>
            <a:r>
              <a:rPr lang="en"/>
              <a:t>Oratorio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Concerto Grosso</a:t>
            </a:r>
            <a:endParaRPr/>
          </a:p>
        </p:txBody>
      </p:sp>
      <p:sp>
        <p:nvSpPr>
          <p:cNvPr id="140" name="Google Shape;140;p25"/>
          <p:cNvSpPr txBox="1"/>
          <p:nvPr>
            <p:ph idx="1" type="body"/>
          </p:nvPr>
        </p:nvSpPr>
        <p:spPr>
          <a:xfrm>
            <a:off x="800100" y="1577340"/>
            <a:ext cx="7543800" cy="29487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 sz="1800"/>
              <a:t>A small group of soloist pitted against a larger group of players called the </a:t>
            </a:r>
            <a:r>
              <a:rPr b="1" i="1" lang="en" sz="1800"/>
              <a:t>tutti</a:t>
            </a:r>
            <a:r>
              <a:rPr lang="en" sz="1800"/>
              <a:t> (All</a:t>
            </a:r>
            <a:r>
              <a:rPr lang="en"/>
              <a:t>)</a:t>
            </a:r>
            <a:endParaRPr/>
          </a:p>
          <a:p>
            <a:pPr indent="-342900" lvl="0" marL="457200" rtl="0" algn="l">
              <a:lnSpc>
                <a:spcPct val="100000"/>
              </a:lnSpc>
              <a:spcBef>
                <a:spcPts val="0"/>
              </a:spcBef>
              <a:spcAft>
                <a:spcPts val="0"/>
              </a:spcAft>
              <a:buSzPts val="1800"/>
              <a:buChar char="●"/>
            </a:pPr>
            <a:r>
              <a:rPr lang="en" sz="1800"/>
              <a:t>Usually </a:t>
            </a:r>
            <a:r>
              <a:rPr b="1" lang="en" sz="1800"/>
              <a:t>two to four </a:t>
            </a:r>
            <a:r>
              <a:rPr lang="en" sz="1800"/>
              <a:t>soloist play with anywhere from eight or more musicians for the tutti.</a:t>
            </a:r>
            <a:endParaRPr/>
          </a:p>
          <a:p>
            <a:pPr indent="-342900" lvl="0" marL="457200" rtl="0" algn="l">
              <a:lnSpc>
                <a:spcPct val="100000"/>
              </a:lnSpc>
              <a:spcBef>
                <a:spcPts val="0"/>
              </a:spcBef>
              <a:spcAft>
                <a:spcPts val="0"/>
              </a:spcAft>
              <a:buSzPts val="1800"/>
              <a:buChar char="●"/>
            </a:pPr>
            <a:r>
              <a:rPr lang="en" sz="1800"/>
              <a:t>A concerto grosso normally consists of </a:t>
            </a:r>
            <a:r>
              <a:rPr b="1" lang="en" sz="1800"/>
              <a:t>three movements</a:t>
            </a:r>
            <a:r>
              <a:rPr lang="en" sz="1800"/>
              <a:t>: FAST, SLOW, FAST)</a:t>
            </a:r>
            <a:endParaRPr/>
          </a:p>
          <a:p>
            <a:pPr indent="-342900" lvl="1" marL="914400" rtl="0" algn="l">
              <a:lnSpc>
                <a:spcPct val="100000"/>
              </a:lnSpc>
              <a:spcBef>
                <a:spcPts val="0"/>
              </a:spcBef>
              <a:spcAft>
                <a:spcPts val="0"/>
              </a:spcAft>
              <a:buSzPts val="1800"/>
              <a:buChar char="○"/>
            </a:pPr>
            <a:r>
              <a:rPr lang="en" sz="1800"/>
              <a:t>1</a:t>
            </a:r>
            <a:r>
              <a:rPr baseline="30000" lang="en" sz="1800"/>
              <a:t>st</a:t>
            </a:r>
            <a:r>
              <a:rPr lang="en" sz="1800"/>
              <a:t> movment (FAST): Ususally vigorous and determined</a:t>
            </a:r>
            <a:endParaRPr/>
          </a:p>
          <a:p>
            <a:pPr indent="-342900" lvl="1" marL="914400" rtl="0" algn="l">
              <a:lnSpc>
                <a:spcPct val="100000"/>
              </a:lnSpc>
              <a:spcBef>
                <a:spcPts val="0"/>
              </a:spcBef>
              <a:spcAft>
                <a:spcPts val="0"/>
              </a:spcAft>
              <a:buSzPts val="1800"/>
              <a:buChar char="○"/>
            </a:pPr>
            <a:r>
              <a:rPr lang="en" sz="1800"/>
              <a:t>2</a:t>
            </a:r>
            <a:r>
              <a:rPr baseline="30000" lang="en" sz="1800"/>
              <a:t>nd</a:t>
            </a:r>
            <a:r>
              <a:rPr lang="en" sz="1800"/>
              <a:t> movement (SLOW): Quieter, often lyrical and intimate</a:t>
            </a:r>
            <a:endParaRPr/>
          </a:p>
          <a:p>
            <a:pPr indent="-342900" lvl="1" marL="914400" rtl="0" algn="l">
              <a:lnSpc>
                <a:spcPct val="100000"/>
              </a:lnSpc>
              <a:spcBef>
                <a:spcPts val="0"/>
              </a:spcBef>
              <a:spcAft>
                <a:spcPts val="0"/>
              </a:spcAft>
              <a:buSzPts val="1800"/>
              <a:buChar char="○"/>
            </a:pPr>
            <a:r>
              <a:rPr lang="en" sz="1800"/>
              <a:t>3</a:t>
            </a:r>
            <a:r>
              <a:rPr baseline="30000" lang="en" sz="1800"/>
              <a:t>rd</a:t>
            </a:r>
            <a:r>
              <a:rPr lang="en" sz="1800"/>
              <a:t> movement (FAST): lively and carefree, sometimes dancelike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Ritornello Form</a:t>
            </a:r>
            <a:endParaRPr/>
          </a:p>
        </p:txBody>
      </p:sp>
      <p:sp>
        <p:nvSpPr>
          <p:cNvPr id="146" name="Google Shape;146;p26"/>
          <p:cNvSpPr txBox="1"/>
          <p:nvPr>
            <p:ph idx="1" type="body"/>
          </p:nvPr>
        </p:nvSpPr>
        <p:spPr>
          <a:xfrm>
            <a:off x="800100" y="1353549"/>
            <a:ext cx="7543800" cy="1498500"/>
          </a:xfrm>
          <a:prstGeom prst="rect">
            <a:avLst/>
          </a:prstGeom>
          <a:noFill/>
          <a:ln>
            <a:noFill/>
          </a:ln>
        </p:spPr>
        <p:txBody>
          <a:bodyPr anchorCtr="0" anchor="t" bIns="45700" lIns="91425" spcFirstLastPara="1" rIns="91425" wrap="square" tIns="45700">
            <a:noAutofit/>
          </a:bodyPr>
          <a:lstStyle/>
          <a:p>
            <a:pPr indent="-130810" lvl="0" marL="137160" rtl="0" algn="l">
              <a:lnSpc>
                <a:spcPct val="80000"/>
              </a:lnSpc>
              <a:spcBef>
                <a:spcPts val="0"/>
              </a:spcBef>
              <a:spcAft>
                <a:spcPts val="0"/>
              </a:spcAft>
              <a:buSzPts val="1800"/>
              <a:buChar char="●"/>
            </a:pPr>
            <a:r>
              <a:rPr lang="en"/>
              <a:t>Based on </a:t>
            </a:r>
            <a:r>
              <a:rPr b="1" lang="en"/>
              <a:t>alternation</a:t>
            </a:r>
            <a:r>
              <a:rPr lang="en"/>
              <a:t> between tutti and solo sections</a:t>
            </a:r>
            <a:endParaRPr/>
          </a:p>
          <a:p>
            <a:pPr indent="-130810" lvl="0" marL="137160" rtl="0" algn="l">
              <a:lnSpc>
                <a:spcPct val="80000"/>
              </a:lnSpc>
              <a:spcBef>
                <a:spcPts val="675"/>
              </a:spcBef>
              <a:spcAft>
                <a:spcPts val="0"/>
              </a:spcAft>
              <a:buSzPts val="1800"/>
              <a:buChar char="●"/>
            </a:pPr>
            <a:r>
              <a:rPr b="1" lang="en"/>
              <a:t>Ritornello</a:t>
            </a:r>
            <a:r>
              <a:rPr lang="en"/>
              <a:t> is used to describe the </a:t>
            </a:r>
            <a:r>
              <a:rPr b="1" lang="en"/>
              <a:t>opening theme</a:t>
            </a:r>
            <a:r>
              <a:rPr lang="en"/>
              <a:t> in ritornello forms, it is usually played by the </a:t>
            </a:r>
            <a:r>
              <a:rPr b="1" lang="en"/>
              <a:t>tutti</a:t>
            </a:r>
            <a:r>
              <a:rPr lang="en"/>
              <a:t>, and will return throughout the piece in </a:t>
            </a:r>
            <a:r>
              <a:rPr b="1" lang="en"/>
              <a:t>different keys.</a:t>
            </a:r>
            <a:endParaRPr/>
          </a:p>
          <a:p>
            <a:pPr indent="-130810" lvl="0" marL="137160" rtl="0" algn="l">
              <a:lnSpc>
                <a:spcPct val="80000"/>
              </a:lnSpc>
              <a:spcBef>
                <a:spcPts val="675"/>
              </a:spcBef>
              <a:spcAft>
                <a:spcPts val="0"/>
              </a:spcAft>
              <a:buSzPts val="1800"/>
              <a:buChar char="●"/>
            </a:pPr>
            <a:r>
              <a:rPr lang="en"/>
              <a:t>Used in 1</a:t>
            </a:r>
            <a:r>
              <a:rPr baseline="30000" lang="en"/>
              <a:t>st</a:t>
            </a:r>
            <a:r>
              <a:rPr lang="en"/>
              <a:t> and 3</a:t>
            </a:r>
            <a:r>
              <a:rPr baseline="30000" lang="en"/>
              <a:t>rd</a:t>
            </a:r>
            <a:r>
              <a:rPr lang="en"/>
              <a:t> movement of Concerto Grosso</a:t>
            </a:r>
            <a:endParaRPr/>
          </a:p>
          <a:p>
            <a:pPr indent="-51435" lvl="0" marL="137160" rtl="0" algn="l">
              <a:lnSpc>
                <a:spcPct val="80000"/>
              </a:lnSpc>
              <a:spcBef>
                <a:spcPts val="675"/>
              </a:spcBef>
              <a:spcAft>
                <a:spcPts val="0"/>
              </a:spcAft>
              <a:buSzPts val="743"/>
              <a:buNone/>
            </a:pPr>
            <a:r>
              <a:t/>
            </a:r>
            <a:endParaRPr b="1"/>
          </a:p>
          <a:p>
            <a:pPr indent="-51435" lvl="0" marL="137160" rtl="0" algn="l">
              <a:lnSpc>
                <a:spcPct val="80000"/>
              </a:lnSpc>
              <a:spcBef>
                <a:spcPts val="675"/>
              </a:spcBef>
              <a:spcAft>
                <a:spcPts val="0"/>
              </a:spcAft>
              <a:buSzPts val="743"/>
              <a:buNone/>
            </a:pPr>
            <a:r>
              <a:t/>
            </a:r>
            <a:endParaRPr b="1" sz="989"/>
          </a:p>
        </p:txBody>
      </p:sp>
      <p:sp>
        <p:nvSpPr>
          <p:cNvPr id="147" name="Google Shape;147;p26"/>
          <p:cNvSpPr txBox="1"/>
          <p:nvPr/>
        </p:nvSpPr>
        <p:spPr>
          <a:xfrm>
            <a:off x="2405807" y="2967625"/>
            <a:ext cx="5235900" cy="1816200"/>
          </a:xfrm>
          <a:prstGeom prst="rect">
            <a:avLst/>
          </a:prstGeom>
          <a:noFill/>
          <a:ln>
            <a:noFill/>
          </a:ln>
        </p:spPr>
        <p:txBody>
          <a:bodyPr anchorCtr="0" anchor="t" bIns="45700" lIns="91425" spcFirstLastPara="1" rIns="91425" wrap="square" tIns="45700">
            <a:spAutoFit/>
          </a:bodyPr>
          <a:lstStyle/>
          <a:p>
            <a:pPr indent="-231775" lvl="0" marL="257175" marR="0" rtl="0" algn="l">
              <a:spcBef>
                <a:spcPts val="0"/>
              </a:spcBef>
              <a:spcAft>
                <a:spcPts val="0"/>
              </a:spcAft>
              <a:buClr>
                <a:schemeClr val="dk1"/>
              </a:buClr>
              <a:buSzPts val="1600"/>
              <a:buFont typeface="Century Gothic"/>
              <a:buAutoNum type="arabicPeriod"/>
            </a:pPr>
            <a:r>
              <a:rPr b="0" i="0" lang="en" sz="1600" u="none" cap="none" strike="noStrike">
                <a:solidFill>
                  <a:schemeClr val="dk1"/>
                </a:solidFill>
                <a:latin typeface="Century Gothic"/>
                <a:ea typeface="Century Gothic"/>
                <a:cs typeface="Century Gothic"/>
                <a:sym typeface="Century Gothic"/>
              </a:rPr>
              <a:t>a. Tutti (</a:t>
            </a:r>
            <a:r>
              <a:rPr b="0" i="1" lang="en" sz="1600" u="none" cap="none" strike="noStrike">
                <a:solidFill>
                  <a:schemeClr val="dk1"/>
                </a:solidFill>
                <a:latin typeface="Century Gothic"/>
                <a:ea typeface="Century Gothic"/>
                <a:cs typeface="Century Gothic"/>
                <a:sym typeface="Century Gothic"/>
              </a:rPr>
              <a:t>f</a:t>
            </a:r>
            <a:r>
              <a:rPr b="0" i="0" lang="en" sz="1600" u="none" cap="none" strike="noStrike">
                <a:solidFill>
                  <a:schemeClr val="dk1"/>
                </a:solidFill>
                <a:latin typeface="Century Gothic"/>
                <a:ea typeface="Century Gothic"/>
                <a:cs typeface="Century Gothic"/>
                <a:sym typeface="Century Gothic"/>
              </a:rPr>
              <a:t>), ritornello in home key</a:t>
            </a:r>
            <a:br>
              <a:rPr b="0" i="0" lang="en" sz="1600" u="none" cap="none" strike="noStrike">
                <a:solidFill>
                  <a:schemeClr val="dk1"/>
                </a:solidFill>
                <a:latin typeface="Century Gothic"/>
                <a:ea typeface="Century Gothic"/>
                <a:cs typeface="Century Gothic"/>
                <a:sym typeface="Century Gothic"/>
              </a:rPr>
            </a:br>
            <a:r>
              <a:rPr b="0" i="0" lang="en" sz="1600" u="none" cap="none" strike="noStrike">
                <a:solidFill>
                  <a:schemeClr val="dk1"/>
                </a:solidFill>
                <a:latin typeface="Century Gothic"/>
                <a:ea typeface="Century Gothic"/>
                <a:cs typeface="Century Gothic"/>
                <a:sym typeface="Century Gothic"/>
              </a:rPr>
              <a:t>b. Solo</a:t>
            </a:r>
            <a:endParaRPr sz="1600"/>
          </a:p>
          <a:p>
            <a:pPr indent="-231775" lvl="0" marL="257175" marR="0" rtl="0" algn="l">
              <a:spcBef>
                <a:spcPts val="0"/>
              </a:spcBef>
              <a:spcAft>
                <a:spcPts val="0"/>
              </a:spcAft>
              <a:buClr>
                <a:schemeClr val="dk1"/>
              </a:buClr>
              <a:buSzPts val="1600"/>
              <a:buFont typeface="Century Gothic"/>
              <a:buAutoNum type="arabicPeriod"/>
            </a:pPr>
            <a:r>
              <a:rPr b="0" i="0" lang="en" sz="1600" u="none" cap="none" strike="noStrike">
                <a:solidFill>
                  <a:schemeClr val="dk1"/>
                </a:solidFill>
                <a:latin typeface="Century Gothic"/>
                <a:ea typeface="Century Gothic"/>
                <a:cs typeface="Century Gothic"/>
                <a:sym typeface="Century Gothic"/>
              </a:rPr>
              <a:t>a. Tutti (</a:t>
            </a:r>
            <a:r>
              <a:rPr b="0" i="1" lang="en" sz="1600" u="none" cap="none" strike="noStrike">
                <a:solidFill>
                  <a:schemeClr val="dk1"/>
                </a:solidFill>
                <a:latin typeface="Century Gothic"/>
                <a:ea typeface="Century Gothic"/>
                <a:cs typeface="Century Gothic"/>
                <a:sym typeface="Century Gothic"/>
              </a:rPr>
              <a:t>f</a:t>
            </a:r>
            <a:r>
              <a:rPr b="0" i="0" lang="en" sz="1600" u="none" cap="none" strike="noStrike">
                <a:solidFill>
                  <a:schemeClr val="dk1"/>
                </a:solidFill>
                <a:latin typeface="Century Gothic"/>
                <a:ea typeface="Century Gothic"/>
                <a:cs typeface="Century Gothic"/>
                <a:sym typeface="Century Gothic"/>
              </a:rPr>
              <a:t>), ritornello fragment</a:t>
            </a:r>
            <a:br>
              <a:rPr b="0" i="0" lang="en" sz="1600" u="none" cap="none" strike="noStrike">
                <a:solidFill>
                  <a:schemeClr val="dk1"/>
                </a:solidFill>
                <a:latin typeface="Century Gothic"/>
                <a:ea typeface="Century Gothic"/>
                <a:cs typeface="Century Gothic"/>
                <a:sym typeface="Century Gothic"/>
              </a:rPr>
            </a:br>
            <a:r>
              <a:rPr b="0" i="0" lang="en" sz="1600" u="none" cap="none" strike="noStrike">
                <a:solidFill>
                  <a:schemeClr val="dk1"/>
                </a:solidFill>
                <a:latin typeface="Century Gothic"/>
                <a:ea typeface="Century Gothic"/>
                <a:cs typeface="Century Gothic"/>
                <a:sym typeface="Century Gothic"/>
              </a:rPr>
              <a:t>b. Solo</a:t>
            </a:r>
            <a:endParaRPr sz="1600"/>
          </a:p>
          <a:p>
            <a:pPr indent="-231775" lvl="0" marL="257175" marR="0" rtl="0" algn="l">
              <a:spcBef>
                <a:spcPts val="0"/>
              </a:spcBef>
              <a:spcAft>
                <a:spcPts val="0"/>
              </a:spcAft>
              <a:buClr>
                <a:schemeClr val="dk1"/>
              </a:buClr>
              <a:buSzPts val="1600"/>
              <a:buFont typeface="Century Gothic"/>
              <a:buAutoNum type="arabicPeriod"/>
            </a:pPr>
            <a:r>
              <a:rPr b="0" i="0" lang="en" sz="1600" u="none" cap="none" strike="noStrike">
                <a:solidFill>
                  <a:schemeClr val="dk1"/>
                </a:solidFill>
                <a:latin typeface="Century Gothic"/>
                <a:ea typeface="Century Gothic"/>
                <a:cs typeface="Century Gothic"/>
                <a:sym typeface="Century Gothic"/>
              </a:rPr>
              <a:t>a. Tutti (</a:t>
            </a:r>
            <a:r>
              <a:rPr b="0" i="1" lang="en" sz="1600" u="none" cap="none" strike="noStrike">
                <a:solidFill>
                  <a:schemeClr val="dk1"/>
                </a:solidFill>
                <a:latin typeface="Century Gothic"/>
                <a:ea typeface="Century Gothic"/>
                <a:cs typeface="Century Gothic"/>
                <a:sym typeface="Century Gothic"/>
              </a:rPr>
              <a:t>f</a:t>
            </a:r>
            <a:r>
              <a:rPr b="0" i="0" lang="en" sz="1600" u="none" cap="none" strike="noStrike">
                <a:solidFill>
                  <a:schemeClr val="dk1"/>
                </a:solidFill>
                <a:latin typeface="Century Gothic"/>
                <a:ea typeface="Century Gothic"/>
                <a:cs typeface="Century Gothic"/>
                <a:sym typeface="Century Gothic"/>
              </a:rPr>
              <a:t>), ritornello fragment</a:t>
            </a:r>
            <a:br>
              <a:rPr b="0" i="0" lang="en" sz="1600" u="none" cap="none" strike="noStrike">
                <a:solidFill>
                  <a:schemeClr val="dk1"/>
                </a:solidFill>
                <a:latin typeface="Century Gothic"/>
                <a:ea typeface="Century Gothic"/>
                <a:cs typeface="Century Gothic"/>
                <a:sym typeface="Century Gothic"/>
              </a:rPr>
            </a:br>
            <a:r>
              <a:rPr b="0" i="0" lang="en" sz="1600" u="none" cap="none" strike="noStrike">
                <a:solidFill>
                  <a:schemeClr val="dk1"/>
                </a:solidFill>
                <a:latin typeface="Century Gothic"/>
                <a:ea typeface="Century Gothic"/>
                <a:cs typeface="Century Gothic"/>
                <a:sym typeface="Century Gothic"/>
              </a:rPr>
              <a:t>b. Solo</a:t>
            </a:r>
            <a:endParaRPr sz="1600"/>
          </a:p>
          <a:p>
            <a:pPr indent="-231775" lvl="0" marL="257175" marR="0" rtl="0" algn="l">
              <a:spcBef>
                <a:spcPts val="0"/>
              </a:spcBef>
              <a:spcAft>
                <a:spcPts val="0"/>
              </a:spcAft>
              <a:buClr>
                <a:schemeClr val="dk1"/>
              </a:buClr>
              <a:buSzPts val="1600"/>
              <a:buFont typeface="Century Gothic"/>
              <a:buAutoNum type="arabicPeriod"/>
            </a:pPr>
            <a:r>
              <a:rPr b="0" i="0" lang="en" sz="1600" u="none" cap="none" strike="noStrike">
                <a:solidFill>
                  <a:schemeClr val="dk1"/>
                </a:solidFill>
                <a:latin typeface="Century Gothic"/>
                <a:ea typeface="Century Gothic"/>
                <a:cs typeface="Century Gothic"/>
                <a:sym typeface="Century Gothic"/>
              </a:rPr>
              <a:t>Tutti (</a:t>
            </a:r>
            <a:r>
              <a:rPr b="0" i="1" lang="en" sz="1600" u="none" cap="none" strike="noStrike">
                <a:solidFill>
                  <a:schemeClr val="dk1"/>
                </a:solidFill>
                <a:latin typeface="Century Gothic"/>
                <a:ea typeface="Century Gothic"/>
                <a:cs typeface="Century Gothic"/>
                <a:sym typeface="Century Gothic"/>
              </a:rPr>
              <a:t>f</a:t>
            </a:r>
            <a:r>
              <a:rPr b="0" i="0" lang="en" sz="1600" u="none" cap="none" strike="noStrike">
                <a:solidFill>
                  <a:schemeClr val="dk1"/>
                </a:solidFill>
                <a:latin typeface="Century Gothic"/>
                <a:ea typeface="Century Gothic"/>
                <a:cs typeface="Century Gothic"/>
                <a:sym typeface="Century Gothic"/>
              </a:rPr>
              <a:t>), ritornello in home key</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Johann Sebastian Bach (1685 – 1750)</a:t>
            </a:r>
            <a:endParaRPr/>
          </a:p>
        </p:txBody>
      </p:sp>
      <p:sp>
        <p:nvSpPr>
          <p:cNvPr id="153" name="Google Shape;153;p27"/>
          <p:cNvSpPr txBox="1"/>
          <p:nvPr>
            <p:ph idx="1" type="body"/>
          </p:nvPr>
        </p:nvSpPr>
        <p:spPr>
          <a:xfrm>
            <a:off x="3393150" y="1374225"/>
            <a:ext cx="5294100" cy="3636300"/>
          </a:xfrm>
          <a:prstGeom prst="rect">
            <a:avLst/>
          </a:prstGeom>
          <a:noFill/>
          <a:ln>
            <a:noFill/>
          </a:ln>
        </p:spPr>
        <p:txBody>
          <a:bodyPr anchorCtr="0" anchor="t" bIns="45700" lIns="91425" spcFirstLastPara="1" rIns="91425" wrap="square" tIns="45700">
            <a:noAutofit/>
          </a:bodyPr>
          <a:lstStyle/>
          <a:p>
            <a:pPr indent="-124460" lvl="0" marL="137160" rtl="0" algn="l">
              <a:lnSpc>
                <a:spcPct val="100000"/>
              </a:lnSpc>
              <a:spcBef>
                <a:spcPts val="0"/>
              </a:spcBef>
              <a:spcAft>
                <a:spcPts val="0"/>
              </a:spcAft>
              <a:buSzPts val="1600"/>
              <a:buChar char="●"/>
            </a:pPr>
            <a:r>
              <a:rPr lang="en" sz="1600"/>
              <a:t>His music was principally written for the Lutheran church</a:t>
            </a:r>
            <a:endParaRPr sz="1600"/>
          </a:p>
          <a:p>
            <a:pPr indent="-124460" lvl="0" marL="137160" rtl="0" algn="l">
              <a:lnSpc>
                <a:spcPct val="100000"/>
              </a:lnSpc>
              <a:spcBef>
                <a:spcPts val="675"/>
              </a:spcBef>
              <a:spcAft>
                <a:spcPts val="0"/>
              </a:spcAft>
              <a:buSzPts val="1600"/>
              <a:buChar char="●"/>
            </a:pPr>
            <a:r>
              <a:rPr lang="en" sz="1600"/>
              <a:t>Composed a total of 1128 pieces, 23 further works were lost or unfinished.</a:t>
            </a:r>
            <a:endParaRPr sz="1600"/>
          </a:p>
          <a:p>
            <a:pPr indent="-124460" lvl="0" marL="137160" rtl="0" algn="l">
              <a:lnSpc>
                <a:spcPct val="100000"/>
              </a:lnSpc>
              <a:spcBef>
                <a:spcPts val="675"/>
              </a:spcBef>
              <a:spcAft>
                <a:spcPts val="0"/>
              </a:spcAft>
              <a:buSzPts val="1600"/>
              <a:buChar char="●"/>
            </a:pPr>
            <a:r>
              <a:rPr lang="en" sz="1600"/>
              <a:t>His music is unique in its </a:t>
            </a:r>
            <a:r>
              <a:rPr b="1" lang="en" sz="1600"/>
              <a:t>combination</a:t>
            </a:r>
            <a:r>
              <a:rPr lang="en" sz="1600"/>
              <a:t> of polyphonic texture and rich harmony</a:t>
            </a:r>
            <a:endParaRPr sz="1600"/>
          </a:p>
          <a:p>
            <a:pPr indent="-124460" lvl="0" marL="137160" rtl="0" algn="l">
              <a:lnSpc>
                <a:spcPct val="100000"/>
              </a:lnSpc>
              <a:spcBef>
                <a:spcPts val="675"/>
              </a:spcBef>
              <a:spcAft>
                <a:spcPts val="0"/>
              </a:spcAft>
              <a:buSzPts val="1600"/>
              <a:buChar char="●"/>
            </a:pPr>
            <a:r>
              <a:rPr lang="en" sz="1600"/>
              <a:t>Several melodic lines of </a:t>
            </a:r>
            <a:r>
              <a:rPr b="1" lang="en" sz="1600"/>
              <a:t>equal importance</a:t>
            </a:r>
            <a:r>
              <a:rPr lang="en" sz="1600"/>
              <a:t> often occur at once</a:t>
            </a:r>
            <a:endParaRPr sz="1600"/>
          </a:p>
          <a:p>
            <a:pPr indent="-124460" lvl="0" marL="137160" rtl="0" algn="l">
              <a:lnSpc>
                <a:spcPct val="100000"/>
              </a:lnSpc>
              <a:spcBef>
                <a:spcPts val="675"/>
              </a:spcBef>
              <a:spcAft>
                <a:spcPts val="0"/>
              </a:spcAft>
              <a:buSzPts val="1600"/>
              <a:buChar char="●"/>
            </a:pPr>
            <a:r>
              <a:rPr lang="en" sz="1600"/>
              <a:t>Unity of mood</a:t>
            </a:r>
            <a:endParaRPr sz="1600"/>
          </a:p>
          <a:p>
            <a:pPr indent="-124460" lvl="0" marL="137160" rtl="0" algn="l">
              <a:lnSpc>
                <a:spcPct val="100000"/>
              </a:lnSpc>
              <a:spcBef>
                <a:spcPts val="675"/>
              </a:spcBef>
              <a:spcAft>
                <a:spcPts val="0"/>
              </a:spcAft>
              <a:buSzPts val="1600"/>
              <a:buChar char="●"/>
            </a:pPr>
            <a:r>
              <a:rPr lang="en" sz="1600"/>
              <a:t>Likes to elaborate a single melodic idea in a piece</a:t>
            </a:r>
            <a:endParaRPr sz="1600"/>
          </a:p>
          <a:p>
            <a:pPr indent="-124460" lvl="0" marL="137160" rtl="0" algn="l">
              <a:lnSpc>
                <a:spcPct val="100000"/>
              </a:lnSpc>
              <a:spcBef>
                <a:spcPts val="675"/>
              </a:spcBef>
              <a:spcAft>
                <a:spcPts val="0"/>
              </a:spcAft>
              <a:buSzPts val="1600"/>
              <a:buChar char="●"/>
            </a:pPr>
            <a:r>
              <a:rPr lang="en" sz="1600"/>
              <a:t>Church music also uses </a:t>
            </a:r>
            <a:r>
              <a:rPr b="1" lang="en" sz="1600"/>
              <a:t>operatic forms</a:t>
            </a:r>
            <a:r>
              <a:rPr lang="en" sz="1600"/>
              <a:t> like the aria and recitative</a:t>
            </a:r>
            <a:endParaRPr sz="1600"/>
          </a:p>
          <a:p>
            <a:pPr indent="-22860" lvl="0" marL="137160" rtl="0" algn="l">
              <a:lnSpc>
                <a:spcPct val="100000"/>
              </a:lnSpc>
              <a:spcBef>
                <a:spcPts val="675"/>
              </a:spcBef>
              <a:spcAft>
                <a:spcPts val="0"/>
              </a:spcAft>
              <a:buSzPts val="1800"/>
              <a:buNone/>
            </a:pPr>
            <a:r>
              <a:t/>
            </a:r>
            <a:endParaRPr sz="1600"/>
          </a:p>
        </p:txBody>
      </p:sp>
      <p:pic>
        <p:nvPicPr>
          <p:cNvPr id="154" name="Google Shape;154;p27"/>
          <p:cNvPicPr preferRelativeResize="0"/>
          <p:nvPr/>
        </p:nvPicPr>
        <p:blipFill rotWithShape="1">
          <a:blip r:embed="rId3">
            <a:alphaModFix/>
          </a:blip>
          <a:srcRect b="0" l="0" r="0" t="0"/>
          <a:stretch/>
        </p:blipFill>
        <p:spPr>
          <a:xfrm>
            <a:off x="800101" y="1732750"/>
            <a:ext cx="1694930" cy="21976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Bach Brandenburg Concerto No.5</a:t>
            </a:r>
            <a:endParaRPr/>
          </a:p>
        </p:txBody>
      </p:sp>
      <p:pic>
        <p:nvPicPr>
          <p:cNvPr descr="The Netherlands Bach Society performs the 'Brandenburg' Concerto in D major for All of Bach. Bach himself never went to Amsterdam, and Rembrandt never went to Leipzig or Berlin. However, there were many ties between the Republic of the Netherlands and Bach’s employers. Nowadays, both Rembrandt’s paintings and Bach’s music are regarded as icons of European art, and here they are presented as a unique combination for eye and ear.&#10;&#10;For this recording, we were guests at the Gallery of Honour at the Rijksmuseum, in Amsterdam. We were invited to come and perform Bach’s unusual ‘Brandenburg' Concerto no. 5 in order to celebrate the loan of an exceptional harpsichord to the museum. For the recording, the original instrument, built by Johannes Ruckers in 1640, was played by harpsichordist Richard Egarr.&#10;&#10;Recorded for the project All of Bach on May 11th 2018 at the Rijksmuseum, Amsterdam. If you want to help us complete All of Bach, please subscribe to our channel http://bit.ly/2vhCeFB and consider donating http://bit.ly/2uZuMj5.&#10;&#10;For the interview with violinist Shunske Sato and harpsichordist Richard Egarr on 'Brandenburg' Concerto in D major go to https://www.youtube.com/watch?v=rMKkrhVwZd0&#10;For more information on BWV 1050 and this production go to http://allofbach.com/en/bwv/bwv-1050/&#10;&#10;All of Bach is a project of the Netherlands Bach Society / Nederlandse Bachvereniging, offering high-quality film recordings of the works by Johann Sebastian Bach, performed by the Netherlands Bach Society and her guest musicians. Visit our free online treasury for more videos and background material http://allofbach.com/en/. For concert dates and further information go to https://www.bachvereniging.nl/nederlandse-bachvereniging. &#10;&#10;Netherlands Bach Society&#10;Shunske Sato, violin and direction&#10;Marten Root, traverso&#10;Richard Egarr, harpsichordist&#10;Harpsichord: Johannes Ruckers, 1640" id="160" name="Google Shape;160;p28" title="Bach - Brandenburg Concerto No. 5 in D major BWV 1050 - Sato | Netherlands Bach Society">
            <a:hlinkClick r:id="rId3"/>
          </p:cNvPr>
          <p:cNvPicPr preferRelativeResize="0"/>
          <p:nvPr/>
        </p:nvPicPr>
        <p:blipFill>
          <a:blip r:embed="rId4">
            <a:alphaModFix/>
          </a:blip>
          <a:stretch>
            <a:fillRect/>
          </a:stretch>
        </p:blipFill>
        <p:spPr>
          <a:xfrm>
            <a:off x="2353300" y="1589745"/>
            <a:ext cx="4437406" cy="3328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Fugue</a:t>
            </a:r>
            <a:endParaRPr/>
          </a:p>
        </p:txBody>
      </p:sp>
      <p:sp>
        <p:nvSpPr>
          <p:cNvPr id="166" name="Google Shape;166;p29"/>
          <p:cNvSpPr txBox="1"/>
          <p:nvPr>
            <p:ph idx="1" type="body"/>
          </p:nvPr>
        </p:nvSpPr>
        <p:spPr>
          <a:xfrm>
            <a:off x="752250" y="1510671"/>
            <a:ext cx="7543800" cy="19068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Char char="●"/>
            </a:pPr>
            <a:r>
              <a:rPr lang="en"/>
              <a:t>A polyphonic composition that is based on </a:t>
            </a:r>
            <a:r>
              <a:rPr b="1" lang="en"/>
              <a:t>ONE</a:t>
            </a:r>
            <a:r>
              <a:rPr lang="en"/>
              <a:t> melodic theme, called the </a:t>
            </a:r>
            <a:r>
              <a:rPr b="1" lang="en"/>
              <a:t>subject</a:t>
            </a:r>
            <a:endParaRPr/>
          </a:p>
          <a:p>
            <a:pPr indent="-342900" lvl="0" marL="457200" rtl="0" algn="l">
              <a:lnSpc>
                <a:spcPct val="100000"/>
              </a:lnSpc>
              <a:spcBef>
                <a:spcPts val="0"/>
              </a:spcBef>
              <a:spcAft>
                <a:spcPts val="0"/>
              </a:spcAft>
              <a:buSzPts val="1800"/>
              <a:buChar char="●"/>
            </a:pPr>
            <a:r>
              <a:rPr lang="en"/>
              <a:t>A </a:t>
            </a:r>
            <a:r>
              <a:rPr b="1" lang="en"/>
              <a:t>second</a:t>
            </a:r>
            <a:r>
              <a:rPr lang="en"/>
              <a:t> melodic idea may be used and called the </a:t>
            </a:r>
            <a:r>
              <a:rPr b="1" lang="en"/>
              <a:t>countersubject</a:t>
            </a:r>
            <a:endParaRPr/>
          </a:p>
          <a:p>
            <a:pPr indent="-342900" lvl="0" marL="457200" rtl="0" algn="l">
              <a:lnSpc>
                <a:spcPct val="100000"/>
              </a:lnSpc>
              <a:spcBef>
                <a:spcPts val="0"/>
              </a:spcBef>
              <a:spcAft>
                <a:spcPts val="0"/>
              </a:spcAft>
              <a:buSzPts val="1800"/>
              <a:buChar char="●"/>
            </a:pPr>
            <a:r>
              <a:rPr lang="en"/>
              <a:t>Music texture is layered by several layer of “voices”, normally three, four and five.</a:t>
            </a:r>
            <a:endParaRPr/>
          </a:p>
        </p:txBody>
      </p:sp>
      <p:sp>
        <p:nvSpPr>
          <p:cNvPr id="167" name="Google Shape;167;p29"/>
          <p:cNvSpPr txBox="1"/>
          <p:nvPr/>
        </p:nvSpPr>
        <p:spPr>
          <a:xfrm>
            <a:off x="800099" y="3451170"/>
            <a:ext cx="7838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500" u="none" cap="none" strike="noStrike">
                <a:solidFill>
                  <a:schemeClr val="dk1"/>
                </a:solidFill>
                <a:latin typeface="Century Gothic"/>
                <a:ea typeface="Century Gothic"/>
                <a:cs typeface="Century Gothic"/>
                <a:sym typeface="Century Gothic"/>
              </a:rPr>
              <a:t>Soprano  		Subject - - - - - - - - - - - - - - - - - - - - - - - - - - - - - - - - - - - - - - - - - - Etc.</a:t>
            </a:r>
            <a:endParaRPr sz="1500"/>
          </a:p>
          <a:p>
            <a:pPr indent="0" lvl="0" marL="0" marR="0" rtl="0" algn="l">
              <a:spcBef>
                <a:spcPts val="0"/>
              </a:spcBef>
              <a:spcAft>
                <a:spcPts val="0"/>
              </a:spcAft>
              <a:buNone/>
            </a:pPr>
            <a:r>
              <a:rPr lang="en" sz="1500">
                <a:solidFill>
                  <a:schemeClr val="dk1"/>
                </a:solidFill>
                <a:latin typeface="Century Gothic"/>
                <a:ea typeface="Century Gothic"/>
                <a:cs typeface="Century Gothic"/>
                <a:sym typeface="Century Gothic"/>
              </a:rPr>
              <a:t>Alto						Subject - - - - - - - - - - - - - - - - - - - - - - - - - - - - - -Etc.</a:t>
            </a:r>
            <a:endParaRPr sz="1500"/>
          </a:p>
          <a:p>
            <a:pPr indent="0" lvl="0" marL="0" marR="0" rtl="0" algn="l">
              <a:spcBef>
                <a:spcPts val="0"/>
              </a:spcBef>
              <a:spcAft>
                <a:spcPts val="0"/>
              </a:spcAft>
              <a:buNone/>
            </a:pPr>
            <a:r>
              <a:rPr lang="en" sz="1500">
                <a:solidFill>
                  <a:schemeClr val="dk1"/>
                </a:solidFill>
                <a:latin typeface="Century Gothic"/>
                <a:ea typeface="Century Gothic"/>
                <a:cs typeface="Century Gothic"/>
                <a:sym typeface="Century Gothic"/>
              </a:rPr>
              <a:t>Tenor								Subject - - - - - - - - - - - - - - - - - - - - Etc.</a:t>
            </a:r>
            <a:endParaRPr sz="1500"/>
          </a:p>
          <a:p>
            <a:pPr indent="0" lvl="0" marL="0" marR="0" rtl="0" algn="l">
              <a:spcBef>
                <a:spcPts val="0"/>
              </a:spcBef>
              <a:spcAft>
                <a:spcPts val="0"/>
              </a:spcAft>
              <a:buNone/>
            </a:pPr>
            <a:r>
              <a:rPr lang="en" sz="1500">
                <a:solidFill>
                  <a:schemeClr val="dk1"/>
                </a:solidFill>
                <a:latin typeface="Century Gothic"/>
                <a:ea typeface="Century Gothic"/>
                <a:cs typeface="Century Gothic"/>
                <a:sym typeface="Century Gothic"/>
              </a:rPr>
              <a:t>Bass												Subject - - - - - - - Etc.</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800100" y="481945"/>
            <a:ext cx="7543800" cy="102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73" name="Google Shape;173;p30"/>
          <p:cNvSpPr txBox="1"/>
          <p:nvPr>
            <p:ph idx="1" type="body"/>
          </p:nvPr>
        </p:nvSpPr>
        <p:spPr>
          <a:xfrm>
            <a:off x="800100" y="1577340"/>
            <a:ext cx="7543800" cy="2948700"/>
          </a:xfrm>
          <a:prstGeom prst="rect">
            <a:avLst/>
          </a:prstGeom>
        </p:spPr>
        <p:txBody>
          <a:bodyPr anchorCtr="0" anchor="t" bIns="45700" lIns="91425" spcFirstLastPara="1" rIns="91425" wrap="square" tIns="45700">
            <a:normAutofit/>
          </a:bodyPr>
          <a:lstStyle/>
          <a:p>
            <a:pPr indent="0" lvl="0" marL="0" rtl="0" algn="l">
              <a:spcBef>
                <a:spcPts val="675"/>
              </a:spcBef>
              <a:spcAft>
                <a:spcPts val="0"/>
              </a:spcAft>
              <a:buNone/>
            </a:pPr>
            <a:r>
              <a:t/>
            </a:r>
            <a:endParaRPr/>
          </a:p>
        </p:txBody>
      </p:sp>
      <p:pic>
        <p:nvPicPr>
          <p:cNvPr descr="In this video, the musical form called a fugue is explained.  Feel free to use this video for your own class.  Copyright information is at the end of the video.&#10;Music Animation Machine:  http://www.musanim.com/all/&#10;Attribution 3.0 United States (CC BY 3.0 US):  https://creativecommons.org/licenses/by/3.0/us/&#10;PowToon presentation software you can make online for FREE:  http://www.powtoon.com/" id="174" name="Google Shape;174;p30" title="What is a Fugue? (Music Appreciation)">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3600"/>
              <a:buFont typeface="Century Gothic"/>
              <a:buNone/>
            </a:pPr>
            <a:r>
              <a:rPr lang="en"/>
              <a:t>Opera</a:t>
            </a:r>
            <a:endParaRPr/>
          </a:p>
        </p:txBody>
      </p:sp>
      <p:sp>
        <p:nvSpPr>
          <p:cNvPr id="180" name="Google Shape;180;p31"/>
          <p:cNvSpPr txBox="1"/>
          <p:nvPr>
            <p:ph idx="1" type="body"/>
          </p:nvPr>
        </p:nvSpPr>
        <p:spPr>
          <a:xfrm>
            <a:off x="800100" y="1577340"/>
            <a:ext cx="7543800" cy="2948700"/>
          </a:xfrm>
          <a:prstGeom prst="rect">
            <a:avLst/>
          </a:prstGeom>
          <a:noFill/>
          <a:ln>
            <a:noFill/>
          </a:ln>
        </p:spPr>
        <p:txBody>
          <a:bodyPr anchorCtr="0" anchor="t" bIns="45700" lIns="91425" spcFirstLastPara="1" rIns="91425" wrap="square" tIns="45700">
            <a:normAutofit/>
          </a:bodyPr>
          <a:lstStyle/>
          <a:p>
            <a:pPr indent="-152400" lvl="0" marL="137160" rtl="0" algn="l">
              <a:lnSpc>
                <a:spcPct val="100000"/>
              </a:lnSpc>
              <a:spcBef>
                <a:spcPts val="0"/>
              </a:spcBef>
              <a:spcAft>
                <a:spcPts val="0"/>
              </a:spcAft>
              <a:buSzPts val="2400"/>
              <a:buChar char="●"/>
            </a:pPr>
            <a:r>
              <a:rPr lang="en" sz="2400"/>
              <a:t>The unique fusion of </a:t>
            </a:r>
            <a:r>
              <a:rPr b="1" i="1" lang="en" sz="2400"/>
              <a:t>music, acting, poetry, dance, scenery, and costumes.</a:t>
            </a:r>
            <a:endParaRPr/>
          </a:p>
          <a:p>
            <a:pPr indent="-152400" lvl="0" marL="137160" rtl="0" algn="l">
              <a:lnSpc>
                <a:spcPct val="100000"/>
              </a:lnSpc>
              <a:spcBef>
                <a:spcPts val="675"/>
              </a:spcBef>
              <a:spcAft>
                <a:spcPts val="0"/>
              </a:spcAft>
              <a:buSzPts val="2400"/>
              <a:buChar char="●"/>
            </a:pPr>
            <a:r>
              <a:rPr lang="en" sz="2400"/>
              <a:t>Offering overwhelming excitement and emotion.</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Claudio Monteverdi (1567 – 1643) </a:t>
            </a:r>
            <a:endParaRPr/>
          </a:p>
        </p:txBody>
      </p:sp>
      <p:sp>
        <p:nvSpPr>
          <p:cNvPr id="186" name="Google Shape;186;p32"/>
          <p:cNvSpPr txBox="1"/>
          <p:nvPr>
            <p:ph idx="1" type="body"/>
          </p:nvPr>
        </p:nvSpPr>
        <p:spPr>
          <a:xfrm>
            <a:off x="3488600" y="1527704"/>
            <a:ext cx="4952100" cy="34800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Char char="●"/>
            </a:pPr>
            <a:r>
              <a:rPr lang="en" sz="1600"/>
              <a:t>Born in Cremona, Italy.</a:t>
            </a:r>
            <a:endParaRPr sz="1600"/>
          </a:p>
          <a:p>
            <a:pPr indent="-330200" lvl="0" marL="457200" rtl="0" algn="l">
              <a:lnSpc>
                <a:spcPct val="100000"/>
              </a:lnSpc>
              <a:spcBef>
                <a:spcPts val="0"/>
              </a:spcBef>
              <a:spcAft>
                <a:spcPts val="0"/>
              </a:spcAft>
              <a:buSzPts val="1600"/>
              <a:buChar char="●"/>
            </a:pPr>
            <a:r>
              <a:rPr lang="en" sz="1600"/>
              <a:t>Served at the court of Mantua for 21 years, then appointed music director at St. Mark’s in Venice.</a:t>
            </a:r>
            <a:endParaRPr sz="1600"/>
          </a:p>
          <a:p>
            <a:pPr indent="-330200" lvl="0" marL="457200" rtl="0" algn="l">
              <a:lnSpc>
                <a:spcPct val="100000"/>
              </a:lnSpc>
              <a:spcBef>
                <a:spcPts val="0"/>
              </a:spcBef>
              <a:spcAft>
                <a:spcPts val="0"/>
              </a:spcAft>
              <a:buSzPts val="1600"/>
              <a:buChar char="●"/>
            </a:pPr>
            <a:r>
              <a:rPr lang="en" sz="1600"/>
              <a:t>He wanted to create music of </a:t>
            </a:r>
            <a:r>
              <a:rPr b="1" lang="en" sz="1600"/>
              <a:t>emotional intensity</a:t>
            </a:r>
            <a:endParaRPr sz="1600"/>
          </a:p>
          <a:p>
            <a:pPr indent="-330200" lvl="0" marL="457200" rtl="0" algn="l">
              <a:lnSpc>
                <a:spcPct val="100000"/>
              </a:lnSpc>
              <a:spcBef>
                <a:spcPts val="0"/>
              </a:spcBef>
              <a:spcAft>
                <a:spcPts val="0"/>
              </a:spcAft>
              <a:buSzPts val="1600"/>
              <a:buChar char="●"/>
            </a:pPr>
            <a:r>
              <a:rPr lang="en" sz="1600"/>
              <a:t>Used </a:t>
            </a:r>
            <a:r>
              <a:rPr b="1" lang="en" sz="1600"/>
              <a:t>dissonances</a:t>
            </a:r>
            <a:r>
              <a:rPr lang="en" sz="1600"/>
              <a:t> with unprecedented </a:t>
            </a:r>
            <a:r>
              <a:rPr b="1" lang="en" sz="1600"/>
              <a:t>freedom and daring</a:t>
            </a:r>
            <a:endParaRPr sz="1600"/>
          </a:p>
          <a:p>
            <a:pPr indent="-330200" lvl="0" marL="457200" rtl="0" algn="l">
              <a:lnSpc>
                <a:spcPct val="100000"/>
              </a:lnSpc>
              <a:spcBef>
                <a:spcPts val="0"/>
              </a:spcBef>
              <a:spcAft>
                <a:spcPts val="0"/>
              </a:spcAft>
              <a:buSzPts val="1600"/>
              <a:buChar char="●"/>
            </a:pPr>
            <a:r>
              <a:rPr lang="en" sz="1600"/>
              <a:t>Introduced new orchestral effects, including </a:t>
            </a:r>
            <a:r>
              <a:rPr b="1" lang="en" sz="1600"/>
              <a:t>pizzicato </a:t>
            </a:r>
            <a:r>
              <a:rPr lang="en" sz="1600"/>
              <a:t>and </a:t>
            </a:r>
            <a:r>
              <a:rPr b="1" lang="en" sz="1600"/>
              <a:t>tremolo</a:t>
            </a:r>
            <a:endParaRPr sz="1600"/>
          </a:p>
          <a:p>
            <a:pPr indent="-330200" lvl="0" marL="457200" rtl="0" algn="l">
              <a:lnSpc>
                <a:spcPct val="100000"/>
              </a:lnSpc>
              <a:spcBef>
                <a:spcPts val="0"/>
              </a:spcBef>
              <a:spcAft>
                <a:spcPts val="0"/>
              </a:spcAft>
              <a:buSzPts val="1600"/>
              <a:buChar char="●"/>
            </a:pPr>
            <a:r>
              <a:rPr lang="en" sz="1600"/>
              <a:t>First composer of operatic masterpieces</a:t>
            </a:r>
            <a:endParaRPr sz="1600"/>
          </a:p>
          <a:p>
            <a:pPr indent="-330200" lvl="0" marL="457200" rtl="0" algn="l">
              <a:lnSpc>
                <a:spcPct val="100000"/>
              </a:lnSpc>
              <a:spcBef>
                <a:spcPts val="0"/>
              </a:spcBef>
              <a:spcAft>
                <a:spcPts val="0"/>
              </a:spcAft>
              <a:buSzPts val="1600"/>
              <a:buChar char="●"/>
            </a:pPr>
            <a:r>
              <a:rPr lang="en" sz="1600"/>
              <a:t>Only 3 of his 12 operas were preserved</a:t>
            </a:r>
            <a:endParaRPr sz="1600"/>
          </a:p>
        </p:txBody>
      </p:sp>
      <p:pic>
        <p:nvPicPr>
          <p:cNvPr id="187" name="Google Shape;187;p32"/>
          <p:cNvPicPr preferRelativeResize="0"/>
          <p:nvPr/>
        </p:nvPicPr>
        <p:blipFill rotWithShape="1">
          <a:blip r:embed="rId3">
            <a:alphaModFix/>
          </a:blip>
          <a:srcRect b="0" l="0" r="0" t="0"/>
          <a:stretch/>
        </p:blipFill>
        <p:spPr>
          <a:xfrm>
            <a:off x="843161" y="1775922"/>
            <a:ext cx="1742511" cy="21781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The “Age of absolutism”</a:t>
            </a:r>
            <a:endParaRPr/>
          </a:p>
        </p:txBody>
      </p:sp>
      <p:sp>
        <p:nvSpPr>
          <p:cNvPr id="75" name="Google Shape;75;p15"/>
          <p:cNvSpPr txBox="1"/>
          <p:nvPr>
            <p:ph idx="1" type="body"/>
          </p:nvPr>
        </p:nvSpPr>
        <p:spPr>
          <a:xfrm>
            <a:off x="800100" y="1577340"/>
            <a:ext cx="7543800" cy="2948700"/>
          </a:xfrm>
          <a:prstGeom prst="rect">
            <a:avLst/>
          </a:prstGeom>
          <a:noFill/>
          <a:ln>
            <a:noFill/>
          </a:ln>
        </p:spPr>
        <p:txBody>
          <a:bodyPr anchorCtr="0" anchor="t" bIns="45700" lIns="91425" spcFirstLastPara="1" rIns="91425" wrap="square" tIns="45700">
            <a:normAutofit/>
          </a:bodyPr>
          <a:lstStyle/>
          <a:p>
            <a:pPr indent="-51435" lvl="0" marL="137160" rtl="0" algn="l">
              <a:lnSpc>
                <a:spcPct val="100000"/>
              </a:lnSpc>
              <a:spcBef>
                <a:spcPts val="0"/>
              </a:spcBef>
              <a:spcAft>
                <a:spcPts val="0"/>
              </a:spcAft>
              <a:buSzPts val="1350"/>
              <a:buNone/>
            </a:pPr>
            <a:r>
              <a:t/>
            </a:r>
            <a:endParaRPr/>
          </a:p>
        </p:txBody>
      </p:sp>
      <p:pic>
        <p:nvPicPr>
          <p:cNvPr id="76" name="Google Shape;76;p15"/>
          <p:cNvPicPr preferRelativeResize="0"/>
          <p:nvPr/>
        </p:nvPicPr>
        <p:blipFill rotWithShape="1">
          <a:blip r:embed="rId3">
            <a:alphaModFix/>
          </a:blip>
          <a:srcRect b="0" l="0" r="0" t="0"/>
          <a:stretch/>
        </p:blipFill>
        <p:spPr>
          <a:xfrm>
            <a:off x="1333123" y="1960258"/>
            <a:ext cx="6477768" cy="21828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L’Orfeo: Tu Se Morta (You are dead)</a:t>
            </a:r>
            <a:endParaRPr/>
          </a:p>
        </p:txBody>
      </p:sp>
      <p:pic>
        <p:nvPicPr>
          <p:cNvPr descr="Jordi Savall - La capella Ceial de Catalunya - Le Concert des Nations - Furio Zanasi as Orfeo - English subs - © Opus Arte 2002 &#10;&#10;Orfeo sings at 8:01&#10;&#10;This video contains copyrighted material the use of which has not always been specifically authorized by the copyright owner. Such material is made available for educational scholarship, or research. It is believed that this constitutes a ‘fair use’ of any such copyrighted material as provided for in Title 17 U.S.C. section 107 of the US Copyright Law. This material is distributed without profit and is intended for education purposes only. Beyond this, the nature of the material, and the limited amount of material used, should not have an effect on the potential market value of the work" id="193" name="Google Shape;193;p33" title="Tu Sei Morta - L'Orfeo - Monteverdi">
            <a:hlinkClick r:id="rId3"/>
          </p:cNvPr>
          <p:cNvPicPr preferRelativeResize="0"/>
          <p:nvPr/>
        </p:nvPicPr>
        <p:blipFill>
          <a:blip r:embed="rId4">
            <a:alphaModFix/>
          </a:blip>
          <a:stretch>
            <a:fillRect/>
          </a:stretch>
        </p:blipFill>
        <p:spPr>
          <a:xfrm>
            <a:off x="2353300" y="1510645"/>
            <a:ext cx="4437406" cy="3328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Henry Purcell (1659 – 1695)</a:t>
            </a:r>
            <a:endParaRPr/>
          </a:p>
        </p:txBody>
      </p:sp>
      <p:sp>
        <p:nvSpPr>
          <p:cNvPr id="199" name="Google Shape;199;p34"/>
          <p:cNvSpPr txBox="1"/>
          <p:nvPr>
            <p:ph idx="1" type="body"/>
          </p:nvPr>
        </p:nvSpPr>
        <p:spPr>
          <a:xfrm>
            <a:off x="800100" y="1428075"/>
            <a:ext cx="4747800" cy="35658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Char char="●"/>
            </a:pPr>
            <a:r>
              <a:rPr lang="en" sz="1600"/>
              <a:t>Born in London</a:t>
            </a:r>
            <a:endParaRPr sz="1600"/>
          </a:p>
          <a:p>
            <a:pPr indent="-330200" lvl="0" marL="457200" rtl="0" algn="l">
              <a:lnSpc>
                <a:spcPct val="100000"/>
              </a:lnSpc>
              <a:spcBef>
                <a:spcPts val="0"/>
              </a:spcBef>
              <a:spcAft>
                <a:spcPts val="0"/>
              </a:spcAft>
              <a:buSzPts val="1600"/>
              <a:buChar char="●"/>
            </a:pPr>
            <a:r>
              <a:rPr lang="en" sz="1600"/>
              <a:t>Mastered all the musical forms of late 17</a:t>
            </a:r>
            <a:r>
              <a:rPr baseline="30000" lang="en" sz="1600"/>
              <a:t>th</a:t>
            </a:r>
            <a:r>
              <a:rPr lang="en" sz="1600"/>
              <a:t> century England</a:t>
            </a:r>
            <a:endParaRPr sz="1600"/>
          </a:p>
          <a:p>
            <a:pPr indent="-330200" lvl="0" marL="457200" rtl="0" algn="l">
              <a:lnSpc>
                <a:spcPct val="100000"/>
              </a:lnSpc>
              <a:spcBef>
                <a:spcPts val="0"/>
              </a:spcBef>
              <a:spcAft>
                <a:spcPts val="0"/>
              </a:spcAft>
              <a:buSzPts val="1600"/>
              <a:buChar char="●"/>
            </a:pPr>
            <a:r>
              <a:rPr lang="en" sz="1600"/>
              <a:t>Only true Opera is </a:t>
            </a:r>
            <a:r>
              <a:rPr i="1" lang="en" sz="1600"/>
              <a:t>Dido and Aeneas (1689)</a:t>
            </a:r>
            <a:endParaRPr sz="1600"/>
          </a:p>
          <a:p>
            <a:pPr indent="-330200" lvl="0" marL="457200" rtl="0" algn="l">
              <a:lnSpc>
                <a:spcPct val="100000"/>
              </a:lnSpc>
              <a:spcBef>
                <a:spcPts val="0"/>
              </a:spcBef>
              <a:spcAft>
                <a:spcPts val="0"/>
              </a:spcAft>
              <a:buSzPts val="1600"/>
              <a:buChar char="●"/>
            </a:pPr>
            <a:r>
              <a:rPr lang="en" sz="1600"/>
              <a:t>His vocal music is faithful to English inflection and brings out the meaning of the text</a:t>
            </a:r>
            <a:endParaRPr sz="1600"/>
          </a:p>
          <a:p>
            <a:pPr indent="-330200" lvl="0" marL="457200" rtl="0" algn="l">
              <a:lnSpc>
                <a:spcPct val="100000"/>
              </a:lnSpc>
              <a:spcBef>
                <a:spcPts val="0"/>
              </a:spcBef>
              <a:spcAft>
                <a:spcPts val="0"/>
              </a:spcAft>
              <a:buSzPts val="1600"/>
              <a:buChar char="●"/>
            </a:pPr>
            <a:r>
              <a:rPr lang="en" sz="1600"/>
              <a:t>His music is filled with </a:t>
            </a:r>
            <a:r>
              <a:rPr b="1" lang="en" sz="1600"/>
              <a:t>lively rhythms </a:t>
            </a:r>
            <a:r>
              <a:rPr lang="en" sz="1600"/>
              <a:t>and has a </a:t>
            </a:r>
            <a:r>
              <a:rPr b="1" lang="en" sz="1600"/>
              <a:t>fresh melodic style </a:t>
            </a:r>
            <a:r>
              <a:rPr lang="en" sz="1600"/>
              <a:t>that captures the spirit of English folksongs</a:t>
            </a:r>
            <a:endParaRPr sz="1600"/>
          </a:p>
          <a:p>
            <a:pPr indent="-330200" lvl="0" marL="457200" rtl="0" algn="l">
              <a:lnSpc>
                <a:spcPct val="100000"/>
              </a:lnSpc>
              <a:spcBef>
                <a:spcPts val="0"/>
              </a:spcBef>
              <a:spcAft>
                <a:spcPts val="0"/>
              </a:spcAft>
              <a:buSzPts val="1600"/>
              <a:buChar char="●"/>
            </a:pPr>
            <a:r>
              <a:rPr lang="en" sz="1600"/>
              <a:t>Spiced with dissonances that seemed harsh to the generation of musicians that followed him</a:t>
            </a:r>
            <a:endParaRPr sz="1600"/>
          </a:p>
          <a:p>
            <a:pPr indent="-330200" lvl="0" marL="457200" rtl="0" algn="l">
              <a:lnSpc>
                <a:spcPct val="100000"/>
              </a:lnSpc>
              <a:spcBef>
                <a:spcPts val="0"/>
              </a:spcBef>
              <a:spcAft>
                <a:spcPts val="0"/>
              </a:spcAft>
              <a:buSzPts val="1600"/>
              <a:buChar char="●"/>
            </a:pPr>
            <a:r>
              <a:rPr b="1" lang="en" sz="1600"/>
              <a:t>Ground bass: Basso Ostinato</a:t>
            </a:r>
            <a:endParaRPr b="1" sz="1600"/>
          </a:p>
        </p:txBody>
      </p:sp>
      <p:pic>
        <p:nvPicPr>
          <p:cNvPr id="200" name="Google Shape;200;p34"/>
          <p:cNvPicPr preferRelativeResize="0"/>
          <p:nvPr/>
        </p:nvPicPr>
        <p:blipFill rotWithShape="1">
          <a:blip r:embed="rId3">
            <a:alphaModFix/>
          </a:blip>
          <a:srcRect b="0" l="0" r="0" t="0"/>
          <a:stretch/>
        </p:blipFill>
        <p:spPr>
          <a:xfrm>
            <a:off x="6003219" y="1428072"/>
            <a:ext cx="2872120" cy="161556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Ground bass</a:t>
            </a:r>
            <a:endParaRPr/>
          </a:p>
        </p:txBody>
      </p:sp>
      <p:sp>
        <p:nvSpPr>
          <p:cNvPr id="206" name="Google Shape;206;p35"/>
          <p:cNvSpPr txBox="1"/>
          <p:nvPr>
            <p:ph idx="1" type="body"/>
          </p:nvPr>
        </p:nvSpPr>
        <p:spPr>
          <a:xfrm>
            <a:off x="724796" y="1624237"/>
            <a:ext cx="7286100" cy="22116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
              <a:t>Bass is repeated over and over while the melodies above it change</a:t>
            </a:r>
            <a:endParaRPr/>
          </a:p>
          <a:p>
            <a:pPr indent="-342900" lvl="0" marL="457200" rtl="0" algn="l">
              <a:lnSpc>
                <a:spcPct val="100000"/>
              </a:lnSpc>
              <a:spcBef>
                <a:spcPts val="0"/>
              </a:spcBef>
              <a:spcAft>
                <a:spcPts val="0"/>
              </a:spcAft>
              <a:buSzPts val="1800"/>
              <a:buChar char="●"/>
            </a:pPr>
            <a:r>
              <a:rPr lang="en"/>
              <a:t>Repeated musical idea is called </a:t>
            </a:r>
            <a:r>
              <a:rPr b="1" lang="en"/>
              <a:t>ground bass</a:t>
            </a:r>
            <a:r>
              <a:rPr lang="en"/>
              <a:t>, or </a:t>
            </a:r>
            <a:r>
              <a:rPr b="1" lang="en"/>
              <a:t>basso </a:t>
            </a:r>
            <a:r>
              <a:rPr b="1" i="1" lang="en"/>
              <a:t>ostinato </a:t>
            </a:r>
            <a:r>
              <a:rPr i="1" lang="en"/>
              <a:t>(obstinate or persistent bass)</a:t>
            </a:r>
            <a:endParaRPr/>
          </a:p>
          <a:p>
            <a:pPr indent="-342900" lvl="0" marL="457200" rtl="0" algn="l">
              <a:lnSpc>
                <a:spcPct val="100000"/>
              </a:lnSpc>
              <a:spcBef>
                <a:spcPts val="0"/>
              </a:spcBef>
              <a:spcAft>
                <a:spcPts val="0"/>
              </a:spcAft>
              <a:buSzPts val="1800"/>
              <a:buChar char="●"/>
            </a:pPr>
            <a:r>
              <a:rPr lang="en"/>
              <a:t>The </a:t>
            </a:r>
            <a:r>
              <a:rPr b="1" lang="en"/>
              <a:t>constant repetition </a:t>
            </a:r>
            <a:r>
              <a:rPr lang="en"/>
              <a:t>of bass pattern gives </a:t>
            </a:r>
            <a:r>
              <a:rPr b="1" lang="en"/>
              <a:t>unity</a:t>
            </a:r>
            <a:r>
              <a:rPr lang="en"/>
              <a:t>, while the </a:t>
            </a:r>
            <a:r>
              <a:rPr b="1" lang="en"/>
              <a:t>free flow </a:t>
            </a:r>
            <a:r>
              <a:rPr lang="en"/>
              <a:t>of melodic lines above it results in </a:t>
            </a:r>
            <a:r>
              <a:rPr b="1" lang="en"/>
              <a:t>variety</a:t>
            </a:r>
            <a:r>
              <a:rPr lang="en"/>
              <a:t>.</a:t>
            </a:r>
            <a:endParaRPr/>
          </a:p>
        </p:txBody>
      </p:sp>
      <p:pic>
        <p:nvPicPr>
          <p:cNvPr id="207" name="Google Shape;207;p35"/>
          <p:cNvPicPr preferRelativeResize="0"/>
          <p:nvPr/>
        </p:nvPicPr>
        <p:blipFill rotWithShape="1">
          <a:blip r:embed="rId3">
            <a:alphaModFix/>
          </a:blip>
          <a:srcRect b="0" l="0" r="0" t="0"/>
          <a:stretch/>
        </p:blipFill>
        <p:spPr>
          <a:xfrm>
            <a:off x="5723068" y="3655369"/>
            <a:ext cx="1965624" cy="1075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Dido and Aeneas: Dido’s Lament</a:t>
            </a:r>
            <a:endParaRPr/>
          </a:p>
        </p:txBody>
      </p:sp>
      <p:pic>
        <p:nvPicPr>
          <p:cNvPr descr="Hi everyone~! Please consider a donation, https://www.voicesofmusic.org/donate.... and we will make more videos like this one :) &#10;Dido's Lament, &quot;When I am laid in earth,&quot; from Purcell's opera Dido and Aeneas, performed on original instruments. Anna Dennis, soprano, with Voices of Music. 4K ultra high definition video from the Great Poets concert, January, 2015.&#10;Voices of Music FAQ&#10;Q. How can I support Voices of Music?&#10;A. Donate here: https://voicesofmusic.org/donate.html and we will make more &#10;&#10;videos like this one :)&#10;These videos cost thousands of dollars to make, and the money comes from &#10;&#10;individual donors.&#10;Q. Where can I learn more about this music?&#10;A. You can visit our website, https://www.voicesofmusic.org/&#10;Also, subscribe to our video channel! Just click on the logo on our videos.&#10;Q. Where can we hear you play in concert?&#10;A. We perform in the San Francisco Bay Area. For a concert schedule, visit &#10;our website or join our mailing list https://www.voicesofmusic.org/&#10;Q. Where can I buy CDs?&#10;Our CDs are available on iTunes, Google, Amazon, CD Baby and just about &#10;everywhere; you can also buy a CD in a jewel case from Kunaki: &#10;https://www.voicesofmusic.org/cds.html &#10;Q.  What is Early Music performance, or historical performance?&#10;A. We play on instruments from the time of the composers, and we use the &#10;original music and playing techniques: it’s a special sound.&#10;Q.  Why are there no conductors?&#10;A. Conductors weren’t invented until the 19th century; since we seek to &#10;recreate a historical performance, the music is led from the keyboard or &#10;violin, or the music is played as chamber music~or both :)&#10;At the end of the 17th century, the English composer Henry Purcell wrote many compositions on a ground bass; this one is his best: each note is perfectly placed, and the deceptively simple lines of the string parts flow from one phrase to the other, creating an accompaniment that is at once homophonic and yet always made up of individual parts. The opening of the aria begins with the bass sounding a chromatic line spanning a fourth, a technique dating back to the chromatic fantasias of Dowland and Sweelinck in the early 17th century.&#10;The meter and lines of the opening recitative are striking: four fragmented lines of text with syllables of nine, seven, eight and seven are reinforced with mismatched words which do not easily form a meter, creating a metrical dissonance; the disintegration of the formal conventions of poetry mirrors the imminent destruction of Dido. The tension and dissonance of the conflicting meters and lines is only  resolved in the last line of the aria, which is classical iambic pentameter: &quot;Remember me, but ah! forget my fate.&quot; The repetition of the last line creates the impression, both musically and textually, of a heroic couplet, accentuating the closure of Dido's final scene.&#10;Voices of Music&#10;Hanneke van Proosdij and David Tayler&#10;Directors&#10;Carla Moore &amp; Gabrielle Wunsch, baroque violins&#10;Lisa Grodin, baroque viola&#10;Elisabeth Reed, baroque cello&#10;David Tayler, archlute&#10;Hanneke van Proosdij, baroque organ&#10;Text by Nahum Tate, poet laureate&#10;Recit&#10;    Thy hand, Belinda, darkness shades me,&#10;    On thy bosom let me rest,&#10;    More I would, but Death invades me;&#10;    Death is now a welcome guest.&#10;Aria&#10;   When I am laid in earth&#10;   May my wrongs create&#10;   No trouble in thy breast;&#10;   Remember me, but ah! forget my fate,&#10;   Remember me, but ah! forget my fate.&#10;#Purcell #Dido #DidosLament" id="213" name="Google Shape;213;p36" title="Henry Purcell: Dido's Lament (Dido and Aeneas); Anna Dennis, soprano, with Voices of Music 4K UHD">
            <a:hlinkClick r:id="rId3"/>
          </p:cNvPr>
          <p:cNvPicPr preferRelativeResize="0"/>
          <p:nvPr/>
        </p:nvPicPr>
        <p:blipFill>
          <a:blip r:embed="rId4">
            <a:alphaModFix/>
          </a:blip>
          <a:stretch>
            <a:fillRect/>
          </a:stretch>
        </p:blipFill>
        <p:spPr>
          <a:xfrm>
            <a:off x="2353300" y="1510645"/>
            <a:ext cx="4437406" cy="3328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Antonio Vivaldi</a:t>
            </a:r>
            <a:endParaRPr/>
          </a:p>
        </p:txBody>
      </p:sp>
      <p:sp>
        <p:nvSpPr>
          <p:cNvPr id="219" name="Google Shape;219;p37"/>
          <p:cNvSpPr txBox="1"/>
          <p:nvPr>
            <p:ph idx="1" type="body"/>
          </p:nvPr>
        </p:nvSpPr>
        <p:spPr>
          <a:xfrm>
            <a:off x="3520750" y="1768775"/>
            <a:ext cx="4941600" cy="2175900"/>
          </a:xfrm>
          <a:prstGeom prst="rect">
            <a:avLst/>
          </a:prstGeom>
          <a:noFill/>
          <a:ln>
            <a:noFill/>
          </a:ln>
        </p:spPr>
        <p:txBody>
          <a:bodyPr anchorCtr="0" anchor="t" bIns="45700" lIns="91425" spcFirstLastPara="1" rIns="91425" wrap="square" tIns="45700">
            <a:noAutofit/>
          </a:bodyPr>
          <a:lstStyle/>
          <a:p>
            <a:pPr indent="-336550" lvl="0" marL="457200" rtl="0" algn="l">
              <a:lnSpc>
                <a:spcPct val="100000"/>
              </a:lnSpc>
              <a:spcBef>
                <a:spcPts val="0"/>
              </a:spcBef>
              <a:spcAft>
                <a:spcPts val="0"/>
              </a:spcAft>
              <a:buSzPts val="1700"/>
              <a:buChar char="●"/>
            </a:pPr>
            <a:r>
              <a:rPr lang="en" sz="1700"/>
              <a:t>Born in Venice</a:t>
            </a:r>
            <a:endParaRPr sz="1700"/>
          </a:p>
          <a:p>
            <a:pPr indent="-336550" lvl="0" marL="457200" rtl="0" algn="l">
              <a:lnSpc>
                <a:spcPct val="100000"/>
              </a:lnSpc>
              <a:spcBef>
                <a:spcPts val="0"/>
              </a:spcBef>
              <a:spcAft>
                <a:spcPts val="0"/>
              </a:spcAft>
              <a:buSzPts val="1700"/>
              <a:buChar char="●"/>
            </a:pPr>
            <a:r>
              <a:rPr lang="en" sz="1700"/>
              <a:t>Famous and influential as a </a:t>
            </a:r>
            <a:r>
              <a:rPr b="1" lang="en" sz="1700"/>
              <a:t>virtuoso</a:t>
            </a:r>
            <a:r>
              <a:rPr lang="en" sz="1700"/>
              <a:t> violinist and composer</a:t>
            </a:r>
            <a:endParaRPr sz="1700"/>
          </a:p>
          <a:p>
            <a:pPr indent="-336550" lvl="0" marL="457200" rtl="0" algn="l">
              <a:lnSpc>
                <a:spcPct val="100000"/>
              </a:lnSpc>
              <a:spcBef>
                <a:spcPts val="0"/>
              </a:spcBef>
              <a:spcAft>
                <a:spcPts val="0"/>
              </a:spcAft>
              <a:buSzPts val="1700"/>
              <a:buChar char="●"/>
            </a:pPr>
            <a:r>
              <a:rPr lang="en" sz="1700"/>
              <a:t>Composed 450 or so concerti grossi and solo concerto</a:t>
            </a:r>
            <a:endParaRPr sz="1700"/>
          </a:p>
          <a:p>
            <a:pPr indent="-336550" lvl="0" marL="457200" rtl="0" algn="l">
              <a:lnSpc>
                <a:spcPct val="100000"/>
              </a:lnSpc>
              <a:spcBef>
                <a:spcPts val="0"/>
              </a:spcBef>
              <a:spcAft>
                <a:spcPts val="0"/>
              </a:spcAft>
              <a:buSzPts val="1700"/>
              <a:buChar char="●"/>
            </a:pPr>
            <a:r>
              <a:rPr lang="en" sz="1700"/>
              <a:t>He exploited the resources of the violin as well as other instruments</a:t>
            </a:r>
            <a:endParaRPr sz="1700"/>
          </a:p>
          <a:p>
            <a:pPr indent="0" lvl="0" marL="137160" rtl="0" algn="l">
              <a:lnSpc>
                <a:spcPct val="100000"/>
              </a:lnSpc>
              <a:spcBef>
                <a:spcPts val="675"/>
              </a:spcBef>
              <a:spcAft>
                <a:spcPts val="0"/>
              </a:spcAft>
              <a:buSzPts val="2400"/>
              <a:buNone/>
            </a:pPr>
            <a:r>
              <a:t/>
            </a:r>
            <a:endParaRPr sz="1700"/>
          </a:p>
        </p:txBody>
      </p:sp>
      <p:pic>
        <p:nvPicPr>
          <p:cNvPr id="220" name="Google Shape;220;p37"/>
          <p:cNvPicPr preferRelativeResize="0"/>
          <p:nvPr/>
        </p:nvPicPr>
        <p:blipFill rotWithShape="1">
          <a:blip r:embed="rId3">
            <a:alphaModFix/>
          </a:blip>
          <a:srcRect b="0" l="0" r="0" t="0"/>
          <a:stretch/>
        </p:blipFill>
        <p:spPr>
          <a:xfrm>
            <a:off x="800100" y="1775922"/>
            <a:ext cx="1822394" cy="217580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Four seasons: La Primavera</a:t>
            </a:r>
            <a:endParaRPr/>
          </a:p>
        </p:txBody>
      </p:sp>
      <p:pic>
        <p:nvPicPr>
          <p:cNvPr descr="Classical Concert Chamber Orchestra &amp; Ashot Tigranyan performing Vivaldi's emblematic Four Seasons." id="226" name="Google Shape;226;p38" title="Vivaldi, The Four Seasons, Spring (La Primavera), 1st movement">
            <a:hlinkClick r:id="rId3"/>
          </p:cNvPr>
          <p:cNvPicPr preferRelativeResize="0"/>
          <p:nvPr/>
        </p:nvPicPr>
        <p:blipFill>
          <a:blip r:embed="rId4">
            <a:alphaModFix/>
          </a:blip>
          <a:stretch>
            <a:fillRect/>
          </a:stretch>
        </p:blipFill>
        <p:spPr>
          <a:xfrm>
            <a:off x="2353300" y="1510645"/>
            <a:ext cx="4437406" cy="3328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The Baroque Suite</a:t>
            </a:r>
            <a:endParaRPr/>
          </a:p>
        </p:txBody>
      </p:sp>
      <p:sp>
        <p:nvSpPr>
          <p:cNvPr id="232" name="Google Shape;232;p39"/>
          <p:cNvSpPr txBox="1"/>
          <p:nvPr>
            <p:ph idx="1" type="body"/>
          </p:nvPr>
        </p:nvSpPr>
        <p:spPr>
          <a:xfrm>
            <a:off x="800100" y="1464125"/>
            <a:ext cx="7543800" cy="28614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Char char="●"/>
            </a:pPr>
            <a:r>
              <a:rPr lang="en"/>
              <a:t>Works that has dance-inspired movements</a:t>
            </a:r>
            <a:endParaRPr/>
          </a:p>
          <a:p>
            <a:pPr indent="-342900" lvl="0" marL="457200" rtl="0" algn="l">
              <a:lnSpc>
                <a:spcPct val="100000"/>
              </a:lnSpc>
              <a:spcBef>
                <a:spcPts val="0"/>
              </a:spcBef>
              <a:spcAft>
                <a:spcPts val="0"/>
              </a:spcAft>
              <a:buSzPts val="1800"/>
              <a:buChar char="●"/>
            </a:pPr>
            <a:r>
              <a:rPr lang="en"/>
              <a:t>Movements are written in the same key but differ in tempo, meter and character</a:t>
            </a:r>
            <a:endParaRPr/>
          </a:p>
          <a:p>
            <a:pPr indent="-342900" lvl="0" marL="457200" rtl="0" algn="l">
              <a:lnSpc>
                <a:spcPct val="100000"/>
              </a:lnSpc>
              <a:spcBef>
                <a:spcPts val="0"/>
              </a:spcBef>
              <a:spcAft>
                <a:spcPts val="0"/>
              </a:spcAft>
              <a:buSzPts val="1800"/>
              <a:buChar char="●"/>
            </a:pPr>
            <a:r>
              <a:rPr lang="en"/>
              <a:t>Consists of 5 movements with different origins:</a:t>
            </a:r>
            <a:endParaRPr/>
          </a:p>
          <a:p>
            <a:pPr indent="-342900" lvl="1" marL="914400" rtl="0" algn="l">
              <a:lnSpc>
                <a:spcPct val="100000"/>
              </a:lnSpc>
              <a:spcBef>
                <a:spcPts val="0"/>
              </a:spcBef>
              <a:spcAft>
                <a:spcPts val="0"/>
              </a:spcAft>
              <a:buSzPts val="1800"/>
              <a:buChar char="○"/>
            </a:pPr>
            <a:r>
              <a:rPr b="1" lang="en" sz="1800"/>
              <a:t>Allemande</a:t>
            </a:r>
            <a:r>
              <a:rPr lang="en" sz="1800"/>
              <a:t> – Moderately paced; from Germany</a:t>
            </a:r>
            <a:endParaRPr sz="1800"/>
          </a:p>
          <a:p>
            <a:pPr indent="-342900" lvl="1" marL="914400" rtl="0" algn="l">
              <a:lnSpc>
                <a:spcPct val="100000"/>
              </a:lnSpc>
              <a:spcBef>
                <a:spcPts val="0"/>
              </a:spcBef>
              <a:spcAft>
                <a:spcPts val="0"/>
              </a:spcAft>
              <a:buSzPts val="1800"/>
              <a:buChar char="○"/>
            </a:pPr>
            <a:r>
              <a:rPr b="1" lang="en" sz="1800"/>
              <a:t>Courante</a:t>
            </a:r>
            <a:r>
              <a:rPr lang="en" sz="1800"/>
              <a:t> – Fast; from France</a:t>
            </a:r>
            <a:endParaRPr sz="1800"/>
          </a:p>
          <a:p>
            <a:pPr indent="-342900" lvl="1" marL="914400" rtl="0" algn="l">
              <a:lnSpc>
                <a:spcPct val="100000"/>
              </a:lnSpc>
              <a:spcBef>
                <a:spcPts val="0"/>
              </a:spcBef>
              <a:spcAft>
                <a:spcPts val="0"/>
              </a:spcAft>
              <a:buSzPts val="1800"/>
              <a:buChar char="○"/>
            </a:pPr>
            <a:r>
              <a:rPr b="1" lang="en" sz="1800"/>
              <a:t>Gavotte</a:t>
            </a:r>
            <a:r>
              <a:rPr lang="en" sz="1800"/>
              <a:t> – Moderate; from France</a:t>
            </a:r>
            <a:endParaRPr sz="1800"/>
          </a:p>
          <a:p>
            <a:pPr indent="-342900" lvl="1" marL="914400" rtl="0" algn="l">
              <a:lnSpc>
                <a:spcPct val="100000"/>
              </a:lnSpc>
              <a:spcBef>
                <a:spcPts val="0"/>
              </a:spcBef>
              <a:spcAft>
                <a:spcPts val="0"/>
              </a:spcAft>
              <a:buSzPts val="1800"/>
              <a:buChar char="○"/>
            </a:pPr>
            <a:r>
              <a:rPr b="1" lang="en" sz="1800"/>
              <a:t>Sarabande</a:t>
            </a:r>
            <a:r>
              <a:rPr lang="en" sz="1800"/>
              <a:t> – Slow and Solemn; from Spain</a:t>
            </a:r>
            <a:endParaRPr sz="1800"/>
          </a:p>
          <a:p>
            <a:pPr indent="-342900" lvl="1" marL="914400" rtl="0" algn="l">
              <a:lnSpc>
                <a:spcPct val="100000"/>
              </a:lnSpc>
              <a:spcBef>
                <a:spcPts val="0"/>
              </a:spcBef>
              <a:spcAft>
                <a:spcPts val="0"/>
              </a:spcAft>
              <a:buSzPts val="1800"/>
              <a:buChar char="○"/>
            </a:pPr>
            <a:r>
              <a:rPr b="1" lang="en" sz="1800"/>
              <a:t>Gigue</a:t>
            </a:r>
            <a:r>
              <a:rPr lang="en" sz="1800"/>
              <a:t> – fast; from England and Ireland</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Bach Suite No.3 in D Major (1729 – 1731): </a:t>
            </a:r>
            <a:r>
              <a:rPr i="1" lang="en"/>
              <a:t>3. Gavotte</a:t>
            </a:r>
            <a:endParaRPr i="1"/>
          </a:p>
        </p:txBody>
      </p:sp>
      <p:pic>
        <p:nvPicPr>
          <p:cNvPr descr="2012. 3. 22 예술의전당 콘서트홀  &#10;&quot;The Great 3B series-Bach 2012&quot; &#10;관현악모음곡 제3번 D장조 BWV1068  &#10;3악장 Gavotte I/II &#10;김민&amp; 서울바로크합주단/오보에 이현옥 김소연/ 트럼펫 성재창 박기범 홍성민/ 팀파니 박보형/ 챔발로 오주희" id="238" name="Google Shape;238;p40" title="Bach Orchestral Suite No.3 in D Major, BWV1068 Ⅲ.Gavotte I/II">
            <a:hlinkClick r:id="rId3"/>
          </p:cNvPr>
          <p:cNvPicPr preferRelativeResize="0"/>
          <p:nvPr/>
        </p:nvPicPr>
        <p:blipFill>
          <a:blip r:embed="rId4">
            <a:alphaModFix/>
          </a:blip>
          <a:stretch>
            <a:fillRect/>
          </a:stretch>
        </p:blipFill>
        <p:spPr>
          <a:xfrm>
            <a:off x="2353300" y="1510645"/>
            <a:ext cx="4437406" cy="3328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Chorale</a:t>
            </a:r>
            <a:endParaRPr/>
          </a:p>
        </p:txBody>
      </p:sp>
      <p:sp>
        <p:nvSpPr>
          <p:cNvPr id="244" name="Google Shape;244;p41"/>
          <p:cNvSpPr txBox="1"/>
          <p:nvPr>
            <p:ph idx="1" type="body"/>
          </p:nvPr>
        </p:nvSpPr>
        <p:spPr>
          <a:xfrm>
            <a:off x="800100" y="1577345"/>
            <a:ext cx="7543800" cy="13701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
              <a:t>The </a:t>
            </a:r>
            <a:r>
              <a:rPr b="1" i="1" lang="en"/>
              <a:t>chorale</a:t>
            </a:r>
            <a:r>
              <a:rPr lang="en"/>
              <a:t>, or hymn tune, was sung to a German religious text</a:t>
            </a:r>
            <a:endParaRPr/>
          </a:p>
          <a:p>
            <a:pPr indent="-342900" lvl="0" marL="457200" rtl="0" algn="l">
              <a:lnSpc>
                <a:spcPct val="100000"/>
              </a:lnSpc>
              <a:spcBef>
                <a:spcPts val="0"/>
              </a:spcBef>
              <a:spcAft>
                <a:spcPts val="0"/>
              </a:spcAft>
              <a:buSzPts val="1800"/>
              <a:buChar char="●"/>
            </a:pPr>
            <a:r>
              <a:rPr lang="en"/>
              <a:t>Easy to sing and remember</a:t>
            </a:r>
            <a:endParaRPr/>
          </a:p>
          <a:p>
            <a:pPr indent="-342900" lvl="0" marL="457200" rtl="0" algn="l">
              <a:lnSpc>
                <a:spcPct val="100000"/>
              </a:lnSpc>
              <a:spcBef>
                <a:spcPts val="0"/>
              </a:spcBef>
              <a:spcAft>
                <a:spcPts val="0"/>
              </a:spcAft>
              <a:buSzPts val="1800"/>
              <a:buChar char="●"/>
            </a:pPr>
            <a:r>
              <a:rPr lang="en"/>
              <a:t>One note to a syllable</a:t>
            </a:r>
            <a:endParaRPr/>
          </a:p>
          <a:p>
            <a:pPr indent="-342900" lvl="0" marL="457200" rtl="0" algn="l">
              <a:lnSpc>
                <a:spcPct val="100000"/>
              </a:lnSpc>
              <a:spcBef>
                <a:spcPts val="0"/>
              </a:spcBef>
              <a:spcAft>
                <a:spcPts val="0"/>
              </a:spcAft>
              <a:buSzPts val="1800"/>
              <a:buChar char="●"/>
            </a:pPr>
            <a:r>
              <a:rPr lang="en"/>
              <a:t>Moves in steady rhythm</a:t>
            </a:r>
            <a:endParaRPr/>
          </a:p>
        </p:txBody>
      </p:sp>
      <p:pic>
        <p:nvPicPr>
          <p:cNvPr descr="Bach seems to have had quite a preference for this chorale 'Jesu, meine Freude', here performed by the Netherlands Bach Society for All of Bach. It appears in various organ arrangements (like his early work BWV 1105) and he constructed a whole five-part motet around it (Jesu, meine Freude, BWV 227). It also turns up as the closing chorale in various cantatas (including BWV 81).&#10;&#10;Recorded for the project All of Bach on 28th February 2019 at Grote Kerk, Alkmaar. If you want to help us complete All of Bach, please subscribe to our channel http://bit.ly/2vhCeFB and consider donating http://bit.ly/2uZuMj5.&#10;&#10;For more information on BWV 358 and this production go to www.bachvereniging.nl/en/bwv/bwv-358/&#10;&#10;All of Bach is a project of the Netherlands Bach Society / Nederlandse Bachvereniging, offering high-quality film recordings of the works by Johann Sebastian Bach, performed by the Netherlands Bach Society and its guest musicians. Visit our free online treasury for more videos and background material http://allofbach.com/en/. For concert dates and further information go to https://www.bachvereniging.nl/nederlandse-bachvereniging. &#10;&#10;Netherlands Bach Society&#10;Christoph Prégardien, conductor" id="245" name="Google Shape;245;p41" title="Bach - Chorale Jesu, meine Freude BWV 358 - Prégardien | Netherlands Bach Society">
            <a:hlinkClick r:id="rId3"/>
          </p:cNvPr>
          <p:cNvPicPr preferRelativeResize="0"/>
          <p:nvPr/>
        </p:nvPicPr>
        <p:blipFill>
          <a:blip r:embed="rId4">
            <a:alphaModFix/>
          </a:blip>
          <a:stretch>
            <a:fillRect/>
          </a:stretch>
        </p:blipFill>
        <p:spPr>
          <a:xfrm>
            <a:off x="5155025" y="2332650"/>
            <a:ext cx="3324700" cy="2493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Church cantata</a:t>
            </a:r>
            <a:endParaRPr/>
          </a:p>
        </p:txBody>
      </p:sp>
      <p:sp>
        <p:nvSpPr>
          <p:cNvPr id="251" name="Google Shape;251;p42"/>
          <p:cNvSpPr txBox="1"/>
          <p:nvPr>
            <p:ph idx="1" type="body"/>
          </p:nvPr>
        </p:nvSpPr>
        <p:spPr>
          <a:xfrm>
            <a:off x="800100" y="1577347"/>
            <a:ext cx="7543800" cy="21477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0"/>
              </a:spcBef>
              <a:spcAft>
                <a:spcPts val="0"/>
              </a:spcAft>
              <a:buSzPts val="1600"/>
              <a:buChar char="●"/>
            </a:pPr>
            <a:r>
              <a:rPr b="1" lang="en" sz="1600"/>
              <a:t>Cantata originally meant a piece that was sung</a:t>
            </a:r>
            <a:r>
              <a:rPr lang="en" sz="1600"/>
              <a:t>, as distinct from a </a:t>
            </a:r>
            <a:r>
              <a:rPr i="1" lang="en" sz="1600"/>
              <a:t>sonata</a:t>
            </a:r>
            <a:r>
              <a:rPr lang="en" sz="1600"/>
              <a:t>, which was </a:t>
            </a:r>
            <a:r>
              <a:rPr i="1" lang="en" sz="1600"/>
              <a:t>played</a:t>
            </a:r>
            <a:r>
              <a:rPr lang="en" sz="1600"/>
              <a:t>.</a:t>
            </a:r>
            <a:endParaRPr sz="1600"/>
          </a:p>
          <a:p>
            <a:pPr indent="-330200" lvl="0" marL="457200" rtl="0" algn="l">
              <a:lnSpc>
                <a:spcPct val="100000"/>
              </a:lnSpc>
              <a:spcBef>
                <a:spcPts val="0"/>
              </a:spcBef>
              <a:spcAft>
                <a:spcPts val="0"/>
              </a:spcAft>
              <a:buSzPts val="1600"/>
              <a:buChar char="●"/>
            </a:pPr>
            <a:r>
              <a:rPr lang="en" sz="1600"/>
              <a:t>Usually written for chorus, vocal soloists, organ, and a small orchestra</a:t>
            </a:r>
            <a:endParaRPr sz="1600"/>
          </a:p>
          <a:p>
            <a:pPr indent="-330200" lvl="0" marL="457200" rtl="0" algn="l">
              <a:lnSpc>
                <a:spcPct val="100000"/>
              </a:lnSpc>
              <a:spcBef>
                <a:spcPts val="0"/>
              </a:spcBef>
              <a:spcAft>
                <a:spcPts val="0"/>
              </a:spcAft>
              <a:buSzPts val="1600"/>
              <a:buChar char="●"/>
            </a:pPr>
            <a:r>
              <a:rPr lang="en" sz="1600"/>
              <a:t>Had </a:t>
            </a:r>
            <a:r>
              <a:rPr b="1" lang="en" sz="1600"/>
              <a:t>German religious text</a:t>
            </a:r>
            <a:r>
              <a:rPr lang="en" sz="1600"/>
              <a:t>, either newly written or drawn from Bible or familiar hymns.</a:t>
            </a:r>
            <a:endParaRPr sz="1600"/>
          </a:p>
          <a:p>
            <a:pPr indent="-330200" lvl="0" marL="457200" rtl="0" algn="l">
              <a:lnSpc>
                <a:spcPct val="100000"/>
              </a:lnSpc>
              <a:spcBef>
                <a:spcPts val="0"/>
              </a:spcBef>
              <a:spcAft>
                <a:spcPts val="0"/>
              </a:spcAft>
              <a:buSzPts val="1600"/>
              <a:buChar char="●"/>
            </a:pPr>
            <a:r>
              <a:rPr lang="en" sz="1600"/>
              <a:t>Lasts 25 minutes</a:t>
            </a:r>
            <a:endParaRPr sz="1600"/>
          </a:p>
          <a:p>
            <a:pPr indent="-330200" lvl="0" marL="457200" rtl="0" algn="l">
              <a:lnSpc>
                <a:spcPct val="100000"/>
              </a:lnSpc>
              <a:spcBef>
                <a:spcPts val="0"/>
              </a:spcBef>
              <a:spcAft>
                <a:spcPts val="0"/>
              </a:spcAft>
              <a:buSzPts val="1600"/>
              <a:buChar char="●"/>
            </a:pPr>
            <a:r>
              <a:rPr lang="en" sz="1600"/>
              <a:t>Include several different movements – </a:t>
            </a:r>
            <a:r>
              <a:rPr b="1" i="1" lang="en" sz="1600"/>
              <a:t>choruses, recitatives, arias and duets.</a:t>
            </a:r>
            <a:endParaRPr b="1" i="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Music in Baroque Society</a:t>
            </a:r>
            <a:endParaRPr/>
          </a:p>
        </p:txBody>
      </p:sp>
      <p:sp>
        <p:nvSpPr>
          <p:cNvPr id="82" name="Google Shape;82;p16"/>
          <p:cNvSpPr txBox="1"/>
          <p:nvPr>
            <p:ph idx="1" type="body"/>
          </p:nvPr>
        </p:nvSpPr>
        <p:spPr>
          <a:xfrm>
            <a:off x="800100" y="1510650"/>
            <a:ext cx="7479000" cy="33960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Char char="●"/>
            </a:pPr>
            <a:r>
              <a:rPr i="1" lang="en" sz="1600"/>
              <a:t>Music was written to order</a:t>
            </a:r>
            <a:r>
              <a:rPr lang="en" sz="1600"/>
              <a:t>, to meet specific demands mainly from </a:t>
            </a:r>
            <a:r>
              <a:rPr b="1" i="1" lang="en" sz="1600"/>
              <a:t>churches and aristocratic courts</a:t>
            </a:r>
            <a:r>
              <a:rPr i="1" lang="en" sz="1600"/>
              <a:t>; </a:t>
            </a:r>
            <a:r>
              <a:rPr b="1" i="1" lang="en" sz="1600"/>
              <a:t>opera houses </a:t>
            </a:r>
            <a:r>
              <a:rPr lang="en" sz="1600"/>
              <a:t>also required constant supply of music.</a:t>
            </a:r>
            <a:endParaRPr sz="1600"/>
          </a:p>
          <a:p>
            <a:pPr indent="-330200" lvl="0" marL="457200" rtl="0" algn="l">
              <a:lnSpc>
                <a:spcPct val="100000"/>
              </a:lnSpc>
              <a:spcBef>
                <a:spcPts val="0"/>
              </a:spcBef>
              <a:spcAft>
                <a:spcPts val="0"/>
              </a:spcAft>
              <a:buSzPts val="1600"/>
              <a:buChar char="●"/>
            </a:pPr>
            <a:r>
              <a:rPr lang="en" sz="1600"/>
              <a:t>Courts might employ an </a:t>
            </a:r>
            <a:r>
              <a:rPr b="1" i="1" lang="en" sz="1600"/>
              <a:t>orchestra, a chapel choir, and opera singers – size of the musical staff depending on the court’s wealth.</a:t>
            </a:r>
            <a:endParaRPr sz="1600"/>
          </a:p>
          <a:p>
            <a:pPr indent="-330200" lvl="0" marL="457200" rtl="0" algn="l">
              <a:lnSpc>
                <a:spcPct val="100000"/>
              </a:lnSpc>
              <a:spcBef>
                <a:spcPts val="0"/>
              </a:spcBef>
              <a:spcAft>
                <a:spcPts val="0"/>
              </a:spcAft>
              <a:buSzPts val="1600"/>
              <a:buChar char="●"/>
            </a:pPr>
            <a:r>
              <a:rPr lang="en" sz="1600"/>
              <a:t>Court musicians are quite wealthy and respected, but they are still </a:t>
            </a:r>
            <a:r>
              <a:rPr b="1" i="1" lang="en" sz="1600"/>
              <a:t>servants.</a:t>
            </a:r>
            <a:endParaRPr sz="1600"/>
          </a:p>
          <a:p>
            <a:pPr indent="-330200" lvl="0" marL="457200" rtl="0" algn="l">
              <a:lnSpc>
                <a:spcPct val="100000"/>
              </a:lnSpc>
              <a:spcBef>
                <a:spcPts val="0"/>
              </a:spcBef>
              <a:spcAft>
                <a:spcPts val="0"/>
              </a:spcAft>
              <a:buSzPts val="1600"/>
              <a:buChar char="●"/>
            </a:pPr>
            <a:r>
              <a:rPr lang="en" sz="1600"/>
              <a:t>Church musicians in comparison earned way less and had lower status than court musicians.</a:t>
            </a:r>
            <a:endParaRPr sz="1600"/>
          </a:p>
          <a:p>
            <a:pPr indent="-330200" lvl="0" marL="457200" rtl="0" algn="l">
              <a:lnSpc>
                <a:spcPct val="100000"/>
              </a:lnSpc>
              <a:spcBef>
                <a:spcPts val="0"/>
              </a:spcBef>
              <a:spcAft>
                <a:spcPts val="0"/>
              </a:spcAft>
              <a:buSzPts val="1600"/>
              <a:buChar char="●"/>
            </a:pPr>
            <a:r>
              <a:rPr lang="en" sz="1600"/>
              <a:t>Most musicians learned their art through </a:t>
            </a:r>
            <a:r>
              <a:rPr b="1" lang="en" sz="1600"/>
              <a:t>family traditions</a:t>
            </a:r>
            <a:r>
              <a:rPr lang="en" sz="1600"/>
              <a:t>, or by being an apprentice to a musician.</a:t>
            </a:r>
            <a:endParaRPr sz="1600"/>
          </a:p>
          <a:p>
            <a:pPr indent="-330200" lvl="0" marL="457200" rtl="0" algn="l">
              <a:lnSpc>
                <a:spcPct val="100000"/>
              </a:lnSpc>
              <a:spcBef>
                <a:spcPts val="0"/>
              </a:spcBef>
              <a:spcAft>
                <a:spcPts val="0"/>
              </a:spcAft>
              <a:buSzPts val="1600"/>
              <a:buChar char="●"/>
            </a:pPr>
            <a:r>
              <a:rPr i="1" lang="en" sz="1600"/>
              <a:t>“Conservatoire” or “Conservatory” comes from the Italian for orphan’s home.</a:t>
            </a:r>
            <a:endParaRPr sz="1600"/>
          </a:p>
          <a:p>
            <a:pPr indent="0" lvl="0" marL="137160" rtl="0" algn="l">
              <a:spcBef>
                <a:spcPts val="675"/>
              </a:spcBef>
              <a:spcAft>
                <a:spcPts val="0"/>
              </a:spcAft>
              <a:buClr>
                <a:schemeClr val="dk1"/>
              </a:buClr>
              <a:buSzPts val="2800"/>
              <a:buFont typeface="Arial"/>
              <a:buNone/>
            </a:pPr>
            <a:r>
              <a:t/>
            </a:r>
            <a:endParaRPr sz="1600"/>
          </a:p>
          <a:p>
            <a:pPr indent="0" lvl="0" marL="0" rtl="0" algn="l">
              <a:lnSpc>
                <a:spcPct val="100000"/>
              </a:lnSpc>
              <a:spcBef>
                <a:spcPts val="675"/>
              </a:spcBef>
              <a:spcAft>
                <a:spcPts val="0"/>
              </a:spcAft>
              <a:buSzPts val="2000"/>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800100" y="481945"/>
            <a:ext cx="7543800" cy="1028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
              <a:t>Bach Cantata Wachet auf, ruft uns die stimme BWV140 (Sleeper’s wake)</a:t>
            </a:r>
            <a:endParaRPr/>
          </a:p>
        </p:txBody>
      </p:sp>
      <p:pic>
        <p:nvPicPr>
          <p:cNvPr descr="In 'Wachet auf, ruft uns die Stimme', performed by the Netherlands Bach Society for All of Bach, everything revolves around the parable of the wise and foolish virgins. They wait throughout the night with burning lamps for the arrival of the bridegroom. Five of them have brought along extra oil to keep their lamp burning. The others run out of oil and go off to buy some more. The bridegroom arrives while they are away.&#10;&#10;Recorded for the project All of Bach on February 11th 2018 at the Walloon Church, Amsterdam. If you want to help us complete All of Bach, please subscribe to our channel http://bit.ly/2vhCeFB and consider donating http://bit.ly/2uZuMj5.&#10;&#10;For the interview with Jos van Veldhoven on 'Wachet auf, ruft uns die Stimme' go to https://www.youtube.com/watch?v=tvB-sJyZEqw&#10;For more information on BWV 140 and this production go to http://allofbach.com/en/bwv/bwv-140/&#10;&#10;All of Bach is a project of the Netherlands Bach Society / Nederlandse Bachvereniging, offering high-quality film recordings of the works by Johann Sebastian Bach, performed by the Netherlands Bach Society and its guest musicians. Visit our free online treasury for more videos and background material http://allofbach.com/en/. For concert dates and further information go to https://www.bachvereniging.nl/nederlandse-bachvereniging. &#10;&#10;Netherlands Bach Society&#10;Jos van Veldhoven, conductor&#10;Maria Keohane, soprano&#10;Tim Mead, alto&#10;Daniel Johannsen, tenor&#10;Matthew Brook, bass" id="257" name="Google Shape;257;p43" title="Bach - Cantata Wachet auf, ruft uns die Stimme BWV 140 - Van Veldhoven | Netherlands Bach Society">
            <a:hlinkClick r:id="rId3"/>
          </p:cNvPr>
          <p:cNvPicPr preferRelativeResize="0"/>
          <p:nvPr/>
        </p:nvPicPr>
        <p:blipFill>
          <a:blip r:embed="rId4">
            <a:alphaModFix/>
          </a:blip>
          <a:stretch>
            <a:fillRect/>
          </a:stretch>
        </p:blipFill>
        <p:spPr>
          <a:xfrm>
            <a:off x="2176050" y="15773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The Oratorio</a:t>
            </a:r>
            <a:endParaRPr/>
          </a:p>
        </p:txBody>
      </p:sp>
      <p:sp>
        <p:nvSpPr>
          <p:cNvPr id="263" name="Google Shape;263;p44"/>
          <p:cNvSpPr txBox="1"/>
          <p:nvPr>
            <p:ph idx="1" type="body"/>
          </p:nvPr>
        </p:nvSpPr>
        <p:spPr>
          <a:xfrm>
            <a:off x="800100" y="1577345"/>
            <a:ext cx="7543800" cy="14112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
              <a:t>A large scale composition for chorus, vocal soloists, and orchestra</a:t>
            </a:r>
            <a:endParaRPr/>
          </a:p>
          <a:p>
            <a:pPr indent="-342900" lvl="0" marL="457200" rtl="0" algn="l">
              <a:lnSpc>
                <a:spcPct val="100000"/>
              </a:lnSpc>
              <a:spcBef>
                <a:spcPts val="0"/>
              </a:spcBef>
              <a:spcAft>
                <a:spcPts val="0"/>
              </a:spcAft>
              <a:buSzPts val="1800"/>
              <a:buChar char="●"/>
            </a:pPr>
            <a:r>
              <a:rPr lang="en"/>
              <a:t>Usually set to a narrative text</a:t>
            </a:r>
            <a:endParaRPr/>
          </a:p>
          <a:p>
            <a:pPr indent="-342900" lvl="0" marL="457200" rtl="0" algn="l">
              <a:lnSpc>
                <a:spcPct val="100000"/>
              </a:lnSpc>
              <a:spcBef>
                <a:spcPts val="0"/>
              </a:spcBef>
              <a:spcAft>
                <a:spcPts val="0"/>
              </a:spcAft>
              <a:buSzPts val="1800"/>
              <a:buChar char="●"/>
            </a:pPr>
            <a:r>
              <a:rPr lang="en"/>
              <a:t>Different from opera, no acting, scenery or costumes</a:t>
            </a:r>
            <a:endParaRPr/>
          </a:p>
        </p:txBody>
      </p:sp>
      <p:pic>
        <p:nvPicPr>
          <p:cNvPr id="264" name="Google Shape;264;p44"/>
          <p:cNvPicPr preferRelativeResize="0"/>
          <p:nvPr/>
        </p:nvPicPr>
        <p:blipFill>
          <a:blip r:embed="rId3">
            <a:alphaModFix amt="50000"/>
          </a:blip>
          <a:stretch>
            <a:fillRect/>
          </a:stretch>
        </p:blipFill>
        <p:spPr>
          <a:xfrm>
            <a:off x="4649875" y="2823100"/>
            <a:ext cx="4494125" cy="2247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85714"/>
              <a:buFont typeface="Century Gothic"/>
              <a:buNone/>
            </a:pPr>
            <a:r>
              <a:rPr lang="en"/>
              <a:t>George Frederik Handel/</a:t>
            </a:r>
            <a:r>
              <a:rPr b="1" lang="en"/>
              <a:t>Händel</a:t>
            </a:r>
            <a:r>
              <a:rPr lang="en"/>
              <a:t> (1685 – 1759)</a:t>
            </a:r>
            <a:endParaRPr/>
          </a:p>
        </p:txBody>
      </p:sp>
      <p:sp>
        <p:nvSpPr>
          <p:cNvPr id="270" name="Google Shape;270;p45"/>
          <p:cNvSpPr txBox="1"/>
          <p:nvPr>
            <p:ph idx="1" type="body"/>
          </p:nvPr>
        </p:nvSpPr>
        <p:spPr>
          <a:xfrm>
            <a:off x="3423683" y="1510645"/>
            <a:ext cx="5376000" cy="31035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SzPts val="1600"/>
              <a:buChar char="●"/>
            </a:pPr>
            <a:r>
              <a:rPr lang="en" sz="1600"/>
              <a:t>Born in Halle, Germany</a:t>
            </a:r>
            <a:endParaRPr sz="1600"/>
          </a:p>
          <a:p>
            <a:pPr indent="-330200" lvl="0" marL="457200" rtl="0" algn="l">
              <a:lnSpc>
                <a:spcPct val="100000"/>
              </a:lnSpc>
              <a:spcBef>
                <a:spcPts val="0"/>
              </a:spcBef>
              <a:spcAft>
                <a:spcPts val="0"/>
              </a:spcAft>
              <a:buSzPts val="1600"/>
              <a:buChar char="●"/>
            </a:pPr>
            <a:r>
              <a:rPr lang="en" sz="1600"/>
              <a:t>Most of his English oratorios are based on stories from the Old Testament, but they are not church music.</a:t>
            </a:r>
            <a:endParaRPr sz="1600"/>
          </a:p>
          <a:p>
            <a:pPr indent="-330200" lvl="0" marL="457200" rtl="0" algn="l">
              <a:lnSpc>
                <a:spcPct val="100000"/>
              </a:lnSpc>
              <a:spcBef>
                <a:spcPts val="0"/>
              </a:spcBef>
              <a:spcAft>
                <a:spcPts val="0"/>
              </a:spcAft>
              <a:buSzPts val="1600"/>
              <a:buChar char="●"/>
            </a:pPr>
            <a:r>
              <a:rPr lang="en" sz="1600"/>
              <a:t>Messiah is an exception</a:t>
            </a:r>
            <a:endParaRPr sz="1600"/>
          </a:p>
          <a:p>
            <a:pPr indent="-330200" lvl="0" marL="457200" rtl="0" algn="l">
              <a:lnSpc>
                <a:spcPct val="100000"/>
              </a:lnSpc>
              <a:spcBef>
                <a:spcPts val="0"/>
              </a:spcBef>
              <a:spcAft>
                <a:spcPts val="0"/>
              </a:spcAft>
              <a:buSzPts val="1600"/>
              <a:buChar char="●"/>
            </a:pPr>
            <a:r>
              <a:rPr lang="en" sz="1600"/>
              <a:t>Never hesitated to reinforce an idea in his text by </a:t>
            </a:r>
            <a:r>
              <a:rPr b="1" lang="en" sz="1600"/>
              <a:t>interrupting</a:t>
            </a:r>
            <a:r>
              <a:rPr lang="en" sz="1600"/>
              <a:t> polyphonic flow of the music</a:t>
            </a:r>
            <a:endParaRPr sz="1600"/>
          </a:p>
          <a:p>
            <a:pPr indent="-330200" lvl="0" marL="457200" rtl="0" algn="l">
              <a:lnSpc>
                <a:spcPct val="100000"/>
              </a:lnSpc>
              <a:spcBef>
                <a:spcPts val="0"/>
              </a:spcBef>
              <a:spcAft>
                <a:spcPts val="0"/>
              </a:spcAft>
              <a:buSzPts val="1600"/>
              <a:buChar char="●"/>
            </a:pPr>
            <a:r>
              <a:rPr lang="en" sz="1600"/>
              <a:t>Changes in </a:t>
            </a:r>
            <a:r>
              <a:rPr b="1" lang="en" sz="1600"/>
              <a:t>textures</a:t>
            </a:r>
            <a:r>
              <a:rPr lang="en" sz="1600"/>
              <a:t> are more frequent in his music in comparison to Bach’s music</a:t>
            </a:r>
            <a:endParaRPr sz="1600"/>
          </a:p>
          <a:p>
            <a:pPr indent="-330200" lvl="0" marL="457200" rtl="0" algn="l">
              <a:lnSpc>
                <a:spcPct val="100000"/>
              </a:lnSpc>
              <a:spcBef>
                <a:spcPts val="0"/>
              </a:spcBef>
              <a:spcAft>
                <a:spcPts val="0"/>
              </a:spcAft>
              <a:buSzPts val="1600"/>
              <a:buChar char="●"/>
            </a:pPr>
            <a:r>
              <a:rPr lang="en" sz="1600"/>
              <a:t>Achieving changes of mood by </a:t>
            </a:r>
            <a:r>
              <a:rPr b="1" lang="en" sz="1600"/>
              <a:t>shifting</a:t>
            </a:r>
            <a:r>
              <a:rPr lang="en" sz="1600"/>
              <a:t> between </a:t>
            </a:r>
            <a:r>
              <a:rPr b="1" lang="en" sz="1600"/>
              <a:t>minor keys and major keys</a:t>
            </a:r>
            <a:endParaRPr sz="1600"/>
          </a:p>
          <a:p>
            <a:pPr indent="-22860" lvl="0" marL="137160" rtl="0" algn="l">
              <a:lnSpc>
                <a:spcPct val="100000"/>
              </a:lnSpc>
              <a:spcBef>
                <a:spcPts val="675"/>
              </a:spcBef>
              <a:spcAft>
                <a:spcPts val="0"/>
              </a:spcAft>
              <a:buSzPts val="1800"/>
              <a:buNone/>
            </a:pPr>
            <a:r>
              <a:t/>
            </a:r>
            <a:endParaRPr sz="1600"/>
          </a:p>
        </p:txBody>
      </p:sp>
      <p:pic>
        <p:nvPicPr>
          <p:cNvPr id="271" name="Google Shape;271;p45"/>
          <p:cNvPicPr preferRelativeResize="0"/>
          <p:nvPr/>
        </p:nvPicPr>
        <p:blipFill rotWithShape="1">
          <a:blip r:embed="rId3">
            <a:alphaModFix/>
          </a:blip>
          <a:srcRect b="0" l="0" r="0" t="0"/>
          <a:stretch/>
        </p:blipFill>
        <p:spPr>
          <a:xfrm>
            <a:off x="800100" y="1849310"/>
            <a:ext cx="1791084" cy="216497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Messiah (1741)</a:t>
            </a:r>
            <a:endParaRPr/>
          </a:p>
        </p:txBody>
      </p:sp>
      <p:pic>
        <p:nvPicPr>
          <p:cNvPr descr="600 singers from the Sydney Philharmonia Choirs join the Sydney Philharmonia Orchestra to perform Handel's jubilant &quot;Hallelujah!&quot; chorus from the Messiah, live at the Sydney Opera House.&#10;&#10;Performed by Celeste Lazarenko (soprano), Nicholas Tolputt (countertenor), Andrew Goodwin (tenor), Christopher Richardson (bass-baritone), Sydney Philharmonia Choirs and Christmas Choir, Sydney Philharmonia Orchestra, Brett Weymark (conductor)&#10;&#10;Subscribe | https://bit.ly/2JySV8N&#10;&#10;Facebook | https://bit.ly/2JUyC5f&#10;Twitter | https://bit.ly/2M4lsVK&#10;Instagram | https://bit.ly/2HMR11b" id="277" name="Google Shape;277;p46" title="Handel's 'Hallelujah!' Chorus live at the Sydney Opera House">
            <a:hlinkClick r:id="rId3"/>
          </p:cNvPr>
          <p:cNvPicPr preferRelativeResize="0"/>
          <p:nvPr/>
        </p:nvPicPr>
        <p:blipFill>
          <a:blip r:embed="rId4">
            <a:alphaModFix/>
          </a:blip>
          <a:stretch>
            <a:fillRect/>
          </a:stretch>
        </p:blipFill>
        <p:spPr>
          <a:xfrm>
            <a:off x="2353300" y="1510645"/>
            <a:ext cx="4437406" cy="3328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958350" y="3566575"/>
            <a:ext cx="7543800" cy="1403400"/>
          </a:xfrm>
          <a:prstGeom prst="rect">
            <a:avLst/>
          </a:prstGeom>
          <a:noFill/>
          <a:ln>
            <a:noFill/>
          </a:ln>
        </p:spPr>
        <p:txBody>
          <a:bodyPr anchorCtr="0" anchor="t" bIns="45700" lIns="91425" spcFirstLastPara="1" rIns="91425" wrap="square" tIns="45700">
            <a:normAutofit/>
          </a:bodyPr>
          <a:lstStyle/>
          <a:p>
            <a:pPr indent="-101600" lvl="0" marL="137160" rtl="0" algn="l">
              <a:lnSpc>
                <a:spcPct val="100000"/>
              </a:lnSpc>
              <a:spcBef>
                <a:spcPts val="0"/>
              </a:spcBef>
              <a:spcAft>
                <a:spcPts val="0"/>
              </a:spcAft>
              <a:buSzPts val="1600"/>
              <a:buChar char="●"/>
            </a:pPr>
            <a:r>
              <a:rPr lang="en" sz="1600"/>
              <a:t>Some baroque musicians wrote operas for the opera houses, mostly opera houses are in Italy. E.g. Between 1680-1700 there are six opera company in Venice.</a:t>
            </a:r>
            <a:endParaRPr sz="1000"/>
          </a:p>
          <a:p>
            <a:pPr indent="-10160" lvl="0" marL="137160" rtl="0" algn="l">
              <a:lnSpc>
                <a:spcPct val="100000"/>
              </a:lnSpc>
              <a:spcBef>
                <a:spcPts val="675"/>
              </a:spcBef>
              <a:spcAft>
                <a:spcPts val="0"/>
              </a:spcAft>
              <a:buSzPts val="2000"/>
              <a:buNone/>
            </a:pPr>
            <a:r>
              <a:t/>
            </a:r>
            <a:endParaRPr sz="2000"/>
          </a:p>
        </p:txBody>
      </p:sp>
      <p:pic>
        <p:nvPicPr>
          <p:cNvPr id="88" name="Google Shape;88;p17"/>
          <p:cNvPicPr preferRelativeResize="0"/>
          <p:nvPr/>
        </p:nvPicPr>
        <p:blipFill rotWithShape="1">
          <a:blip r:embed="rId3">
            <a:alphaModFix/>
          </a:blip>
          <a:srcRect b="0" l="0" r="0" t="0"/>
          <a:stretch/>
        </p:blipFill>
        <p:spPr>
          <a:xfrm>
            <a:off x="3009235" y="1267015"/>
            <a:ext cx="3125545" cy="2083698"/>
          </a:xfrm>
          <a:prstGeom prst="rect">
            <a:avLst/>
          </a:prstGeom>
          <a:noFill/>
          <a:ln>
            <a:noFill/>
          </a:ln>
        </p:spPr>
      </p:pic>
      <p:sp>
        <p:nvSpPr>
          <p:cNvPr id="89" name="Google Shape;89;p17"/>
          <p:cNvSpPr txBox="1"/>
          <p:nvPr/>
        </p:nvSpPr>
        <p:spPr>
          <a:xfrm>
            <a:off x="616972" y="483781"/>
            <a:ext cx="75774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n" sz="3600" u="none" cap="none" strike="noStrike">
                <a:solidFill>
                  <a:schemeClr val="dk1"/>
                </a:solidFill>
                <a:latin typeface="Economica"/>
                <a:ea typeface="Economica"/>
                <a:cs typeface="Economica"/>
                <a:sym typeface="Economica"/>
              </a:rPr>
              <a:t>Opera in Baroque period</a:t>
            </a:r>
            <a:endParaRPr i="0" sz="3600" u="none" cap="none" strike="noStrike">
              <a:solidFill>
                <a:schemeClr val="dk1"/>
              </a:solidFill>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Characteristic of Baroque music</a:t>
            </a:r>
            <a:endParaRPr/>
          </a:p>
        </p:txBody>
      </p:sp>
      <p:sp>
        <p:nvSpPr>
          <p:cNvPr id="95" name="Google Shape;95;p18"/>
          <p:cNvSpPr txBox="1"/>
          <p:nvPr>
            <p:ph idx="1" type="body"/>
          </p:nvPr>
        </p:nvSpPr>
        <p:spPr>
          <a:xfrm>
            <a:off x="800100" y="1687719"/>
            <a:ext cx="7543800" cy="27462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Char char="●"/>
            </a:pPr>
            <a:r>
              <a:rPr lang="en"/>
              <a:t>Unity of mood: One basic mood, moods are called </a:t>
            </a:r>
            <a:r>
              <a:rPr b="1" i="1" lang="en"/>
              <a:t>affections</a:t>
            </a:r>
            <a:endParaRPr/>
          </a:p>
          <a:p>
            <a:pPr indent="-342900" lvl="0" marL="457200" rtl="0" algn="l">
              <a:lnSpc>
                <a:spcPct val="100000"/>
              </a:lnSpc>
              <a:spcBef>
                <a:spcPts val="0"/>
              </a:spcBef>
              <a:spcAft>
                <a:spcPts val="0"/>
              </a:spcAft>
              <a:buSzPts val="1800"/>
              <a:buChar char="●"/>
            </a:pPr>
            <a:r>
              <a:rPr lang="en"/>
              <a:t>Rhythm: Rhythmic patterns heard in the beginning are repeated throughout the piece, providing </a:t>
            </a:r>
            <a:r>
              <a:rPr b="1" i="1" lang="en"/>
              <a:t>continuity</a:t>
            </a:r>
            <a:r>
              <a:rPr lang="en"/>
              <a:t>.</a:t>
            </a:r>
            <a:endParaRPr/>
          </a:p>
          <a:p>
            <a:pPr indent="-342900" lvl="0" marL="457200" rtl="0" algn="l">
              <a:lnSpc>
                <a:spcPct val="100000"/>
              </a:lnSpc>
              <a:spcBef>
                <a:spcPts val="0"/>
              </a:spcBef>
              <a:spcAft>
                <a:spcPts val="0"/>
              </a:spcAft>
              <a:buSzPts val="1800"/>
              <a:buChar char="●"/>
            </a:pPr>
            <a:r>
              <a:rPr lang="en"/>
              <a:t>Melody: Melody also designed to provide </a:t>
            </a:r>
            <a:r>
              <a:rPr b="1" i="1" lang="en"/>
              <a:t>continuity</a:t>
            </a:r>
            <a:r>
              <a:rPr lang="en"/>
              <a:t>, even when melody is presented in varied form.</a:t>
            </a:r>
            <a:endParaRPr/>
          </a:p>
          <a:p>
            <a:pPr indent="-342900" lvl="0" marL="457200" rtl="0" algn="l">
              <a:lnSpc>
                <a:spcPct val="100000"/>
              </a:lnSpc>
              <a:spcBef>
                <a:spcPts val="0"/>
              </a:spcBef>
              <a:spcAft>
                <a:spcPts val="0"/>
              </a:spcAft>
              <a:buSzPts val="1800"/>
              <a:buChar char="●"/>
            </a:pPr>
            <a:r>
              <a:rPr lang="en"/>
              <a:t>Dynamics: Similar to Rhythm and Melody, </a:t>
            </a:r>
            <a:r>
              <a:rPr b="1" i="1" lang="en"/>
              <a:t>continuity</a:t>
            </a:r>
            <a:r>
              <a:rPr lang="en"/>
              <a:t> of dynamic is used.</a:t>
            </a:r>
            <a:endParaRPr/>
          </a:p>
          <a:p>
            <a:pPr indent="-342900" lvl="0" marL="457200" rtl="0" algn="l">
              <a:lnSpc>
                <a:spcPct val="100000"/>
              </a:lnSpc>
              <a:spcBef>
                <a:spcPts val="0"/>
              </a:spcBef>
              <a:spcAft>
                <a:spcPts val="0"/>
              </a:spcAft>
              <a:buSzPts val="1800"/>
              <a:buChar char="●"/>
            </a:pPr>
            <a:r>
              <a:rPr lang="en"/>
              <a:t>Due to instrumentation limits, particularly </a:t>
            </a:r>
            <a:r>
              <a:rPr i="1" lang="en"/>
              <a:t>keyboard instruments</a:t>
            </a:r>
            <a:r>
              <a:rPr lang="en"/>
              <a:t>, Baroque music’s dynamics have very </a:t>
            </a:r>
            <a:r>
              <a:rPr b="1" lang="en"/>
              <a:t>sudden shift</a:t>
            </a:r>
            <a:r>
              <a:rPr lang="en"/>
              <a:t> of dynamic levels in a piece.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878072" y="891540"/>
            <a:ext cx="7543800" cy="2948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t/>
            </a:r>
            <a:endParaRPr/>
          </a:p>
          <a:p>
            <a:pPr indent="-342900" lvl="0" marL="457200" rtl="0" algn="l">
              <a:lnSpc>
                <a:spcPct val="100000"/>
              </a:lnSpc>
              <a:spcBef>
                <a:spcPts val="675"/>
              </a:spcBef>
              <a:spcAft>
                <a:spcPts val="0"/>
              </a:spcAft>
              <a:buSzPts val="1800"/>
              <a:buChar char="●"/>
            </a:pPr>
            <a:r>
              <a:rPr b="1" lang="en"/>
              <a:t>Texture</a:t>
            </a:r>
            <a:r>
              <a:rPr lang="en"/>
              <a:t>: Late-Baroque mostly </a:t>
            </a:r>
            <a:r>
              <a:rPr b="1" lang="en"/>
              <a:t>polyphonic</a:t>
            </a:r>
            <a:r>
              <a:rPr lang="en"/>
              <a:t>, but it might shift to </a:t>
            </a:r>
            <a:r>
              <a:rPr b="1" lang="en"/>
              <a:t>homophonic</a:t>
            </a:r>
            <a:r>
              <a:rPr lang="en"/>
              <a:t> especially in works that has voice.</a:t>
            </a:r>
            <a:endParaRPr/>
          </a:p>
          <a:p>
            <a:pPr indent="-342900" lvl="0" marL="457200" rtl="0" algn="l">
              <a:lnSpc>
                <a:spcPct val="100000"/>
              </a:lnSpc>
              <a:spcBef>
                <a:spcPts val="0"/>
              </a:spcBef>
              <a:spcAft>
                <a:spcPts val="0"/>
              </a:spcAft>
              <a:buSzPts val="1800"/>
              <a:buChar char="●"/>
            </a:pPr>
            <a:r>
              <a:rPr lang="en"/>
              <a:t>Chords and </a:t>
            </a:r>
            <a:r>
              <a:rPr b="1" i="1" lang="en"/>
              <a:t>Basso Continuo</a:t>
            </a:r>
            <a:r>
              <a:rPr lang="en"/>
              <a:t>: Accompaniment of bass part, usually played by at least </a:t>
            </a:r>
            <a:r>
              <a:rPr b="1" lang="en"/>
              <a:t>two instruments</a:t>
            </a:r>
            <a:r>
              <a:rPr lang="en"/>
              <a:t> – A keyboard instrument and other low instruments (bassoon or double bass)</a:t>
            </a:r>
            <a:endParaRPr/>
          </a:p>
          <a:p>
            <a:pPr indent="-342900" lvl="0" marL="457200" rtl="0" algn="l">
              <a:lnSpc>
                <a:spcPct val="100000"/>
              </a:lnSpc>
              <a:spcBef>
                <a:spcPts val="0"/>
              </a:spcBef>
              <a:spcAft>
                <a:spcPts val="0"/>
              </a:spcAft>
              <a:buSzPts val="1800"/>
              <a:buChar char="●"/>
            </a:pPr>
            <a:r>
              <a:rPr b="1" lang="en"/>
              <a:t>Words and music</a:t>
            </a:r>
            <a:r>
              <a:rPr lang="en"/>
              <a:t>: Emphasize words by writing many rapid notes for a single syllable of text.</a:t>
            </a:r>
            <a:endParaRPr/>
          </a:p>
          <a:p>
            <a:pPr indent="0" lvl="0" marL="137160" rtl="0" algn="l">
              <a:lnSpc>
                <a:spcPct val="100000"/>
              </a:lnSpc>
              <a:spcBef>
                <a:spcPts val="675"/>
              </a:spcBef>
              <a:spcAft>
                <a:spcPts val="0"/>
              </a:spcAft>
              <a:buSzPts val="2400"/>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800100" y="481945"/>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Baroque Forms</a:t>
            </a:r>
            <a:endParaRPr/>
          </a:p>
        </p:txBody>
      </p:sp>
      <p:sp>
        <p:nvSpPr>
          <p:cNvPr id="106" name="Google Shape;106;p20"/>
          <p:cNvSpPr txBox="1"/>
          <p:nvPr>
            <p:ph idx="1" type="body"/>
          </p:nvPr>
        </p:nvSpPr>
        <p:spPr>
          <a:xfrm>
            <a:off x="800100" y="1593177"/>
            <a:ext cx="7543800" cy="1541100"/>
          </a:xfrm>
          <a:prstGeom prst="rect">
            <a:avLst/>
          </a:prstGeom>
          <a:noFill/>
          <a:ln>
            <a:noFill/>
          </a:ln>
        </p:spPr>
        <p:txBody>
          <a:bodyPr anchorCtr="0" anchor="t" bIns="45700" lIns="91425" spcFirstLastPara="1" rIns="91425" wrap="square" tIns="45700">
            <a:noAutofit/>
          </a:bodyPr>
          <a:lstStyle/>
          <a:p>
            <a:pPr indent="-342900" lvl="0" marL="457200" rtl="0" algn="l">
              <a:lnSpc>
                <a:spcPct val="80000"/>
              </a:lnSpc>
              <a:spcBef>
                <a:spcPts val="0"/>
              </a:spcBef>
              <a:spcAft>
                <a:spcPts val="0"/>
              </a:spcAft>
              <a:buSzPts val="1800"/>
              <a:buChar char="●"/>
            </a:pPr>
            <a:r>
              <a:rPr lang="en"/>
              <a:t>Many baroque compositions include a set of pieces. </a:t>
            </a:r>
            <a:r>
              <a:rPr b="1" i="1" lang="en"/>
              <a:t>(Movements)</a:t>
            </a:r>
            <a:endParaRPr/>
          </a:p>
          <a:p>
            <a:pPr indent="-342900" lvl="0" marL="457200" rtl="0" algn="l">
              <a:lnSpc>
                <a:spcPct val="80000"/>
              </a:lnSpc>
              <a:spcBef>
                <a:spcPts val="0"/>
              </a:spcBef>
              <a:spcAft>
                <a:spcPts val="0"/>
              </a:spcAft>
              <a:buSzPts val="1800"/>
              <a:buChar char="●"/>
            </a:pPr>
            <a:r>
              <a:rPr b="1" i="1" lang="en"/>
              <a:t>Movement</a:t>
            </a:r>
            <a:r>
              <a:rPr lang="en"/>
              <a:t> is a piece that sounds fairly complete and independent but is part of a larger composition.</a:t>
            </a:r>
            <a:endParaRPr/>
          </a:p>
          <a:p>
            <a:pPr indent="-342900" lvl="0" marL="457200" rtl="0" algn="l">
              <a:lnSpc>
                <a:spcPct val="80000"/>
              </a:lnSpc>
              <a:spcBef>
                <a:spcPts val="0"/>
              </a:spcBef>
              <a:spcAft>
                <a:spcPts val="0"/>
              </a:spcAft>
              <a:buSzPts val="1800"/>
              <a:buChar char="●"/>
            </a:pPr>
            <a:r>
              <a:rPr lang="en"/>
              <a:t>Ternary ( A – B – A ) &amp; Binary ( A – B ) forms are used</a:t>
            </a:r>
            <a:endParaRPr/>
          </a:p>
          <a:p>
            <a:pPr indent="0" lvl="0" marL="137160" rtl="0" algn="l">
              <a:lnSpc>
                <a:spcPct val="80000"/>
              </a:lnSpc>
              <a:spcBef>
                <a:spcPts val="675"/>
              </a:spcBef>
              <a:spcAft>
                <a:spcPts val="0"/>
              </a:spcAft>
              <a:buSzPts val="24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89737" y="287038"/>
            <a:ext cx="7543800" cy="1028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600"/>
              <a:buFont typeface="Century Gothic"/>
              <a:buNone/>
            </a:pPr>
            <a:r>
              <a:rPr lang="en"/>
              <a:t>Keyboard instruments</a:t>
            </a:r>
            <a:endParaRPr/>
          </a:p>
        </p:txBody>
      </p:sp>
      <p:pic>
        <p:nvPicPr>
          <p:cNvPr id="112" name="Google Shape;112;p21"/>
          <p:cNvPicPr preferRelativeResize="0"/>
          <p:nvPr>
            <p:ph idx="1" type="body"/>
          </p:nvPr>
        </p:nvPicPr>
        <p:blipFill rotWithShape="1">
          <a:blip r:embed="rId3">
            <a:alphaModFix/>
          </a:blip>
          <a:srcRect b="0" l="0" r="0" t="0"/>
          <a:stretch/>
        </p:blipFill>
        <p:spPr>
          <a:xfrm>
            <a:off x="5312399" y="924654"/>
            <a:ext cx="2736600" cy="2736600"/>
          </a:xfrm>
          <a:prstGeom prst="rect">
            <a:avLst/>
          </a:prstGeom>
          <a:noFill/>
          <a:ln>
            <a:noFill/>
          </a:ln>
        </p:spPr>
      </p:pic>
      <p:pic>
        <p:nvPicPr>
          <p:cNvPr id="113" name="Google Shape;113;p21"/>
          <p:cNvPicPr preferRelativeResize="0"/>
          <p:nvPr/>
        </p:nvPicPr>
        <p:blipFill rotWithShape="1">
          <a:blip r:embed="rId4">
            <a:alphaModFix/>
          </a:blip>
          <a:srcRect b="0" l="0" r="0" t="0"/>
          <a:stretch/>
        </p:blipFill>
        <p:spPr>
          <a:xfrm>
            <a:off x="701749" y="1315738"/>
            <a:ext cx="2670007" cy="2375853"/>
          </a:xfrm>
          <a:prstGeom prst="rect">
            <a:avLst/>
          </a:prstGeom>
          <a:noFill/>
          <a:ln>
            <a:noFill/>
          </a:ln>
        </p:spPr>
      </p:pic>
      <p:sp>
        <p:nvSpPr>
          <p:cNvPr id="114" name="Google Shape;114;p21"/>
          <p:cNvSpPr/>
          <p:nvPr/>
        </p:nvSpPr>
        <p:spPr>
          <a:xfrm>
            <a:off x="902179" y="3743246"/>
            <a:ext cx="2916600" cy="519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4050" u="none" cap="none" strike="noStrike">
                <a:solidFill>
                  <a:schemeClr val="accent1"/>
                </a:solidFill>
                <a:latin typeface="Century Gothic"/>
                <a:ea typeface="Century Gothic"/>
                <a:cs typeface="Century Gothic"/>
                <a:sym typeface="Century Gothic"/>
              </a:rPr>
              <a:t>Clavichord</a:t>
            </a:r>
            <a:endParaRPr/>
          </a:p>
        </p:txBody>
      </p:sp>
      <p:sp>
        <p:nvSpPr>
          <p:cNvPr id="115" name="Google Shape;115;p21"/>
          <p:cNvSpPr/>
          <p:nvPr/>
        </p:nvSpPr>
        <p:spPr>
          <a:xfrm>
            <a:off x="5089398" y="3732337"/>
            <a:ext cx="3182700" cy="519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4050" u="none" cap="none" strike="noStrike">
                <a:solidFill>
                  <a:schemeClr val="accent5"/>
                </a:solidFill>
                <a:latin typeface="Century Gothic"/>
                <a:ea typeface="Century Gothic"/>
                <a:cs typeface="Century Gothic"/>
                <a:sym typeface="Century Gothic"/>
              </a:rPr>
              <a:t>Harpsichord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800100" y="481945"/>
            <a:ext cx="7543800" cy="102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21" name="Google Shape;121;p22"/>
          <p:cNvSpPr txBox="1"/>
          <p:nvPr>
            <p:ph idx="1" type="body"/>
          </p:nvPr>
        </p:nvSpPr>
        <p:spPr>
          <a:xfrm>
            <a:off x="800100" y="1577340"/>
            <a:ext cx="7543800" cy="2948700"/>
          </a:xfrm>
          <a:prstGeom prst="rect">
            <a:avLst/>
          </a:prstGeom>
        </p:spPr>
        <p:txBody>
          <a:bodyPr anchorCtr="0" anchor="t" bIns="45700" lIns="91425" spcFirstLastPara="1" rIns="91425" wrap="square" tIns="45700">
            <a:normAutofit/>
          </a:bodyPr>
          <a:lstStyle/>
          <a:p>
            <a:pPr indent="0" lvl="0" marL="0" rtl="0" algn="l">
              <a:spcBef>
                <a:spcPts val="675"/>
              </a:spcBef>
              <a:spcAft>
                <a:spcPts val="0"/>
              </a:spcAft>
              <a:buNone/>
            </a:pPr>
            <a:r>
              <a:t/>
            </a:r>
            <a:endParaRPr/>
          </a:p>
        </p:txBody>
      </p:sp>
      <p:pic>
        <p:nvPicPr>
          <p:cNvPr descr="Our co-principal keyboard Steven Devine introduces the 'wildcard' keyboard instrument, the clavichord... in his kitchen.&#10;&#10;---&#10;Subscribe: https://www.youtube.com/channel/UCrHICovzXa3ePnfRqUV5wkQ&#10;&#10;Website: http://oae.co.uk&#10;Facebook: https://www.facebook.com/orchestraoftheageofenlightenment&#10;Twitter: https://twitter.com/theoae&#10;Instagram: https://www.instagram.com/oae_photos/" id="122" name="Google Shape;122;p22" title="Introducing the Clavichord">
            <a:hlinkClick r:id="rId3"/>
          </p:cNvPr>
          <p:cNvPicPr preferRelativeResize="0"/>
          <p:nvPr/>
        </p:nvPicPr>
        <p:blipFill>
          <a:blip r:embed="rId4">
            <a:alphaModFix/>
          </a:blip>
          <a:stretch>
            <a:fillRect/>
          </a:stretch>
        </p:blipFill>
        <p:spPr>
          <a:xfrm>
            <a:off x="1901175" y="510225"/>
            <a:ext cx="5497400" cy="4123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