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7850b5924_0_68: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c7850b592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7850b5924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7850b592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7850b5924_0_119: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c7850b5924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7850b5924_0_124: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c7850b5924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7850b5924_0_130: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c7850b5924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7850b592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7850b592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7850b592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7850b592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7850b5924_0_135: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c7850b5924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7850b5924_0_141: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c7850b5924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7850b592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7850b592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7850b592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7850b592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7850b5924_0_73: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c7850b5924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7850b5924_0_150: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c7850b5924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7850b592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7850b592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7850b5924_0_156: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c7850b5924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7850b5924_0_162: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c7850b5924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7850b5924_0_167: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c7850b5924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7850b5924_0_172: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c7850b5924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7850b5924_0_178: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c7850b5924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7850b5924_0_183: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c7850b5924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7850b5924_0_200: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c7850b5924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7850b592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7850b592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7850b5924_0_78: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c7850b5924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7850b592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7850b592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7850b5924_0_190: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c7850b5924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7850b592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7850b592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7850b5924_0_195: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c7850b5924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7850b5924_0_209: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c7850b5924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850b592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7850b592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7850b5924_0_216: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c7850b5924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7850b592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7850b592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7850b5924_0_222: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7850b5924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850b5924_0_83: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c7850b5924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850b5924_0_89: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c7850b5924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7850b5924_0_94: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c7850b5924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7850b5924_0_99: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7850b5924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7850b5924_0_104: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c7850b5924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7850b5924_0_112:notes"/>
          <p:cNvSpPr txBox="1"/>
          <p:nvPr>
            <p:ph idx="1" type="body"/>
          </p:nvPr>
        </p:nvSpPr>
        <p:spPr>
          <a:xfrm>
            <a:off x="685800" y="4400550"/>
            <a:ext cx="54864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c7850b5924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3"/>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962F56"/>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3"/>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rmAutofit/>
          </a:bodyPr>
          <a:lstStyle>
            <a:lvl1pPr indent="-331470" lvl="0" marL="457200" rtl="0" algn="l">
              <a:lnSpc>
                <a:spcPct val="90000"/>
              </a:lnSpc>
              <a:spcBef>
                <a:spcPts val="1350"/>
              </a:spcBef>
              <a:spcAft>
                <a:spcPts val="0"/>
              </a:spcAft>
              <a:buSzPts val="1620"/>
              <a:buChar char="●"/>
              <a:defRPr/>
            </a:lvl1pPr>
            <a:lvl2pPr indent="-331469" lvl="1" marL="914400" rtl="0" algn="l">
              <a:lnSpc>
                <a:spcPct val="90000"/>
              </a:lnSpc>
              <a:spcBef>
                <a:spcPts val="1200"/>
              </a:spcBef>
              <a:spcAft>
                <a:spcPts val="0"/>
              </a:spcAft>
              <a:buSzPts val="1620"/>
              <a:buChar char="○"/>
              <a:defRPr/>
            </a:lvl2pPr>
            <a:lvl3pPr indent="-331469" lvl="2" marL="1371600" rtl="0" algn="l">
              <a:lnSpc>
                <a:spcPct val="90000"/>
              </a:lnSpc>
              <a:spcBef>
                <a:spcPts val="1200"/>
              </a:spcBef>
              <a:spcAft>
                <a:spcPts val="0"/>
              </a:spcAft>
              <a:buSzPts val="1620"/>
              <a:buChar char="■"/>
              <a:defRPr/>
            </a:lvl3pPr>
            <a:lvl4pPr indent="-331469" lvl="3" marL="1828800" rtl="0" algn="l">
              <a:lnSpc>
                <a:spcPct val="90000"/>
              </a:lnSpc>
              <a:spcBef>
                <a:spcPts val="1200"/>
              </a:spcBef>
              <a:spcAft>
                <a:spcPts val="0"/>
              </a:spcAft>
              <a:buSzPts val="1620"/>
              <a:buChar char="●"/>
              <a:defRPr/>
            </a:lvl4pPr>
            <a:lvl5pPr indent="-331470" lvl="4" marL="2286000" rtl="0" algn="l">
              <a:lnSpc>
                <a:spcPct val="90000"/>
              </a:lnSpc>
              <a:spcBef>
                <a:spcPts val="1200"/>
              </a:spcBef>
              <a:spcAft>
                <a:spcPts val="0"/>
              </a:spcAft>
              <a:buSzPts val="1620"/>
              <a:buChar char="○"/>
              <a:defRPr/>
            </a:lvl5pPr>
            <a:lvl6pPr indent="-331470" lvl="5" marL="2743200" rtl="0" algn="l">
              <a:lnSpc>
                <a:spcPct val="90000"/>
              </a:lnSpc>
              <a:spcBef>
                <a:spcPts val="1200"/>
              </a:spcBef>
              <a:spcAft>
                <a:spcPts val="0"/>
              </a:spcAft>
              <a:buSzPts val="1620"/>
              <a:buChar char="■"/>
              <a:defRPr/>
            </a:lvl6pPr>
            <a:lvl7pPr indent="-331470" lvl="6" marL="3200400" rtl="0" algn="l">
              <a:lnSpc>
                <a:spcPct val="90000"/>
              </a:lnSpc>
              <a:spcBef>
                <a:spcPts val="1200"/>
              </a:spcBef>
              <a:spcAft>
                <a:spcPts val="0"/>
              </a:spcAft>
              <a:buSzPts val="1620"/>
              <a:buChar char="●"/>
              <a:defRPr/>
            </a:lvl7pPr>
            <a:lvl8pPr indent="-331470" lvl="7" marL="3657600" rtl="0" algn="l">
              <a:lnSpc>
                <a:spcPct val="90000"/>
              </a:lnSpc>
              <a:spcBef>
                <a:spcPts val="1200"/>
              </a:spcBef>
              <a:spcAft>
                <a:spcPts val="0"/>
              </a:spcAft>
              <a:buSzPts val="1620"/>
              <a:buChar char="○"/>
              <a:defRPr/>
            </a:lvl8pPr>
            <a:lvl9pPr indent="-331470" lvl="8" marL="4114800" rtl="0" algn="l">
              <a:lnSpc>
                <a:spcPct val="90000"/>
              </a:lnSpc>
              <a:spcBef>
                <a:spcPts val="1200"/>
              </a:spcBef>
              <a:spcAft>
                <a:spcPts val="1200"/>
              </a:spcAft>
              <a:buSzPts val="1620"/>
              <a:buChar char="■"/>
              <a:defRPr/>
            </a:lvl9pPr>
          </a:lstStyle>
          <a:p/>
        </p:txBody>
      </p:sp>
      <p:sp>
        <p:nvSpPr>
          <p:cNvPr id="71" name="Google Shape;71;p13"/>
          <p:cNvSpPr txBox="1"/>
          <p:nvPr>
            <p:ph idx="10" type="dt"/>
          </p:nvPr>
        </p:nvSpPr>
        <p:spPr>
          <a:xfrm>
            <a:off x="800100" y="4800600"/>
            <a:ext cx="822900" cy="171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3"/>
          <p:cNvSpPr txBox="1"/>
          <p:nvPr>
            <p:ph idx="11" type="ftr"/>
          </p:nvPr>
        </p:nvSpPr>
        <p:spPr>
          <a:xfrm>
            <a:off x="1817137" y="4800600"/>
            <a:ext cx="5486400" cy="171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3"/>
          <p:cNvSpPr txBox="1"/>
          <p:nvPr>
            <p:ph idx="12" type="sldNum"/>
          </p:nvPr>
        </p:nvSpPr>
        <p:spPr>
          <a:xfrm>
            <a:off x="7520940" y="4800600"/>
            <a:ext cx="822900" cy="1716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youtube.com/watch?v=JS91p-vmSf0"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www.youtube.com/watch?v=UodEEci_w5E" TargetMode="Externa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www.youtube.com/watch?v=s1dhdUPl5YY" TargetMode="Externa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www.youtube.com/watch?v=tV5U8kVYS88"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www.youtube.com/watch?v=oWBT6vOKu0Q" TargetMode="Externa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www.youtube.com/watch?v=kD4T-rNklsY" TargetMode="Externa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jpg"/><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www.youtube.com/watch?v=JcDzRjMIDvo" TargetMode="Externa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www.youtube.com/watch?v=f6qZUCi7ToQ" TargetMode="Externa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www.youtube.com/watch?v=buzLoH0C-Es" TargetMode="Externa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www.youtube.com/watch?v=u68ETRjNQME" TargetMode="External"/><Relationship Id="rId4"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hyperlink" Target="http://www.youtube.com/watch?v=PSuRJueqsQg" TargetMode="External"/><Relationship Id="rId4"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472669"/>
            <a:ext cx="6331500" cy="1311300"/>
          </a:xfrm>
          <a:prstGeom prst="rect">
            <a:avLst/>
          </a:prstGeom>
          <a:noFill/>
          <a:ln>
            <a:noFill/>
          </a:ln>
        </p:spPr>
        <p:txBody>
          <a:bodyPr anchorCtr="0" anchor="b" bIns="45700" lIns="91425" spcFirstLastPara="1" rIns="91425" wrap="square" tIns="45700">
            <a:spAutoFit/>
          </a:bodyPr>
          <a:lstStyle/>
          <a:p>
            <a:pPr indent="0" lvl="0" marL="0" rtl="0" algn="l">
              <a:lnSpc>
                <a:spcPct val="80000"/>
              </a:lnSpc>
              <a:spcBef>
                <a:spcPts val="0"/>
              </a:spcBef>
              <a:spcAft>
                <a:spcPts val="0"/>
              </a:spcAft>
              <a:buClr>
                <a:schemeClr val="lt1"/>
              </a:buClr>
              <a:buSzPts val="4950"/>
              <a:buFont typeface="Cambria"/>
              <a:buNone/>
            </a:pPr>
            <a:r>
              <a:rPr lang="en" sz="4950"/>
              <a:t>The Romantic Period (1820 – 1900)</a:t>
            </a:r>
            <a:endParaRPr/>
          </a:p>
        </p:txBody>
      </p:sp>
      <p:sp>
        <p:nvSpPr>
          <p:cNvPr id="79" name="Google Shape;79;p14"/>
          <p:cNvSpPr txBox="1"/>
          <p:nvPr>
            <p:ph idx="1" type="subTitle"/>
          </p:nvPr>
        </p:nvSpPr>
        <p:spPr>
          <a:xfrm>
            <a:off x="2390267" y="2428838"/>
            <a:ext cx="6331500" cy="93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20"/>
              <a:buNone/>
            </a:pPr>
            <a:r>
              <a:rPr lang="en"/>
              <a:t>Lecture by Kenny Lim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39" name="Google Shape;139;p23"/>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Music by Franz Schubert. Poem by Johann Wolfgang von Goethe (see below for translation).&#10;Created by Oxford Lieder: www.oxfordlieder.co.uk&#10;Taken from the album 'Schubert Year by Year': https://stonerecords.co.uk/album/schubert-lieder-year-by-year/&#10;&#10;Daniel Norman - Tenor&#10;Sholto Kynoch - Piano&#10;Jeremy Hamway-Bidgood - Director &amp; designer&#10;&#10;The soundtrack is taken from &quot;Schubert Year by Year&quot;, released on Stone Records in preparation for the 2014 Oxford Lieder Festival, &quot;The Schubert Project&quot;, and the film was created by Jeremy Hamway-Bidgood. The Schubert Project was the UK's first-ever complete performance of Schubert's songs, 10 October - 1 November 2014. The album features one song from every year of Schubert's creative life, performed by a variety of distinguished artists. The Schubert Project won a prestigious Royal Philharmonic Society Award, cited for its 'breadth, depth and audacity of programming.' Find out more about Oxford Lieder, the UK's leading promoter of song, and its annual song Festival at http://www.oxfordlieder.co.uk/&#10;&#10;Translation:&#10;&#10;The Elfking&#10;&#10;Who rides so late through the windy night?&#10;It is the father and his child.&#10;He holds the boy, &#10;Warm and safe.&#10;&#10;Son, why do you hide your face in fear?&#10;Father, do you not see the Elfking?&#10;With his crown and train?&#10;Son, it's just the mist.&#10;&#10;Come with me, lovely child&#10;We'll play games&#10;There are flowers on the beach and&#10;My mother has golden clothes&#10;&#10;Father, can't you hear&#10;What the Elfking is promising me?&#10;Be calm, my boy -- &#10;It's only the wind in the leaves.&#10;&#10;Lovely boy, will you come with me?&#10;My daughters will wait on you&#10;My daughters will sing and dance for you&#10;and rock you to sleep.&#10;&#10;Father, do you not see&#10;The Elfking's daughters there?&#10;Son, it's the old willows shining&#10;In the moonlight.&#10;&#10;I love you -- I'm aroused by your beautiful form&#10;And if you won't come, I will take you by force&#10;Father, father, he has grabbed me.&#10;The Elfking has hurt me.&#10;&#10;The father shudders. He rides fast, &#10;the groaning boy in his arms,&#10;Anxious, he reaches the farm.&#10;In his arms, the boy is dead.&#10;&#10;(Translation by Daniel Norman)" id="140" name="Google Shape;140;p23" title="Franz Schubert: Erlköni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rmAutofit/>
          </a:bodyPr>
          <a:lstStyle/>
          <a:p>
            <a:pPr indent="-205740" lvl="0" marL="171450" rtl="0" algn="l">
              <a:lnSpc>
                <a:spcPct val="90000"/>
              </a:lnSpc>
              <a:spcBef>
                <a:spcPts val="0"/>
              </a:spcBef>
              <a:spcAft>
                <a:spcPts val="0"/>
              </a:spcAft>
              <a:buSzPts val="3240"/>
              <a:buChar char="●"/>
            </a:pPr>
            <a:r>
              <a:rPr lang="en" sz="3600"/>
              <a:t>Erlkonig (The Erlking: 1815)</a:t>
            </a:r>
            <a:endParaRPr/>
          </a:p>
          <a:p>
            <a:pPr indent="-205740" lvl="0" marL="171450" rtl="0" algn="l">
              <a:lnSpc>
                <a:spcPct val="90000"/>
              </a:lnSpc>
              <a:spcBef>
                <a:spcPts val="1350"/>
              </a:spcBef>
              <a:spcAft>
                <a:spcPts val="1200"/>
              </a:spcAft>
              <a:buSzPts val="3240"/>
              <a:buChar char="●"/>
            </a:pPr>
            <a:r>
              <a:rPr lang="en" sz="3600"/>
              <a:t>Die Forelle (The Trout); 1817</a:t>
            </a:r>
            <a:endParaRPr sz="3600"/>
          </a:p>
        </p:txBody>
      </p:sp>
      <p:sp>
        <p:nvSpPr>
          <p:cNvPr id="146" name="Google Shape;146;p24"/>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715040" y="458874"/>
            <a:ext cx="7543800" cy="458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962F56"/>
              </a:buClr>
              <a:buSzPct val="100000"/>
              <a:buFont typeface="Cambria"/>
              <a:buNone/>
            </a:pPr>
            <a:r>
              <a:rPr lang="en" sz="3200"/>
              <a:t>Robert Schumann (1810 – 1856)</a:t>
            </a:r>
            <a:endParaRPr sz="3200"/>
          </a:p>
        </p:txBody>
      </p:sp>
      <p:pic>
        <p:nvPicPr>
          <p:cNvPr id="152" name="Google Shape;152;p25"/>
          <p:cNvPicPr preferRelativeResize="0"/>
          <p:nvPr>
            <p:ph idx="1" type="body"/>
          </p:nvPr>
        </p:nvPicPr>
        <p:blipFill rotWithShape="1">
          <a:blip r:embed="rId3">
            <a:alphaModFix/>
          </a:blip>
          <a:srcRect b="0" l="0" r="0" t="0"/>
          <a:stretch/>
        </p:blipFill>
        <p:spPr>
          <a:xfrm>
            <a:off x="6490127" y="1225725"/>
            <a:ext cx="2129400" cy="2514600"/>
          </a:xfrm>
          <a:prstGeom prst="rect">
            <a:avLst/>
          </a:prstGeom>
          <a:noFill/>
          <a:ln>
            <a:noFill/>
          </a:ln>
        </p:spPr>
      </p:pic>
      <p:sp>
        <p:nvSpPr>
          <p:cNvPr id="153" name="Google Shape;153;p25"/>
          <p:cNvSpPr txBox="1"/>
          <p:nvPr/>
        </p:nvSpPr>
        <p:spPr>
          <a:xfrm>
            <a:off x="765544" y="1254642"/>
            <a:ext cx="4812900" cy="3294000"/>
          </a:xfrm>
          <a:prstGeom prst="rect">
            <a:avLst/>
          </a:prstGeom>
          <a:noFill/>
          <a:ln>
            <a:noFill/>
          </a:ln>
        </p:spPr>
        <p:txBody>
          <a:bodyPr anchorCtr="0" anchor="t" bIns="45700" lIns="91425" spcFirstLastPara="1" rIns="91425" wrap="square" tIns="45700">
            <a:spAutoFit/>
          </a:bodyPr>
          <a:lstStyle/>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His works are </a:t>
            </a:r>
            <a:r>
              <a:rPr b="1" lang="en" sz="1600">
                <a:solidFill>
                  <a:schemeClr val="dk1"/>
                </a:solidFill>
                <a:latin typeface="Lato"/>
                <a:ea typeface="Lato"/>
                <a:cs typeface="Lato"/>
                <a:sym typeface="Lato"/>
              </a:rPr>
              <a:t>intensely autobiographical</a:t>
            </a:r>
            <a:r>
              <a:rPr lang="en" sz="1600">
                <a:solidFill>
                  <a:schemeClr val="dk1"/>
                </a:solidFill>
                <a:latin typeface="Lato"/>
                <a:ea typeface="Lato"/>
                <a:cs typeface="Lato"/>
                <a:sym typeface="Lato"/>
              </a:rPr>
              <a:t>, usually linked with </a:t>
            </a:r>
            <a:r>
              <a:rPr b="1" lang="en" sz="1600">
                <a:solidFill>
                  <a:schemeClr val="dk1"/>
                </a:solidFill>
                <a:latin typeface="Lato"/>
                <a:ea typeface="Lato"/>
                <a:cs typeface="Lato"/>
                <a:sym typeface="Lato"/>
              </a:rPr>
              <a:t>descriptive titles, texts, or programs</a:t>
            </a:r>
            <a:r>
              <a:rPr lang="en" sz="1600">
                <a:solidFill>
                  <a:schemeClr val="dk1"/>
                </a:solidFill>
                <a:latin typeface="Lato"/>
                <a:ea typeface="Lato"/>
                <a:cs typeface="Lato"/>
                <a:sym typeface="Lato"/>
              </a:rPr>
              <a:t>.</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The </a:t>
            </a:r>
            <a:r>
              <a:rPr b="1" lang="en" sz="1600">
                <a:solidFill>
                  <a:schemeClr val="dk1"/>
                </a:solidFill>
                <a:latin typeface="Lato"/>
                <a:ea typeface="Lato"/>
                <a:cs typeface="Lato"/>
                <a:sym typeface="Lato"/>
              </a:rPr>
              <a:t>first music reviewer</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Usually organizes his music in to </a:t>
            </a:r>
            <a:r>
              <a:rPr b="1" lang="en" sz="1600">
                <a:solidFill>
                  <a:schemeClr val="dk1"/>
                </a:solidFill>
                <a:latin typeface="Lato"/>
                <a:ea typeface="Lato"/>
                <a:cs typeface="Lato"/>
                <a:sym typeface="Lato"/>
              </a:rPr>
              <a:t>sets or cycles </a:t>
            </a:r>
            <a:r>
              <a:rPr lang="en" sz="1600">
                <a:solidFill>
                  <a:schemeClr val="dk1"/>
                </a:solidFill>
                <a:latin typeface="Lato"/>
                <a:ea typeface="Lato"/>
                <a:cs typeface="Lato"/>
                <a:sym typeface="Lato"/>
              </a:rPr>
              <a:t>– </a:t>
            </a:r>
            <a:r>
              <a:rPr i="1" lang="en" sz="1600">
                <a:solidFill>
                  <a:schemeClr val="dk1"/>
                </a:solidFill>
                <a:latin typeface="Lato"/>
                <a:ea typeface="Lato"/>
                <a:cs typeface="Lato"/>
                <a:sym typeface="Lato"/>
              </a:rPr>
              <a:t>Carnaval (Carnival), Kinderscenen (Scenes of Childhood), Fantasiestucke (Fantasy Pieces)</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His works are full of extramusical references</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Composed piano works, art songs, symphonies and chamber music</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Has great gift for melody</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Eusebius and Florestan</a:t>
            </a:r>
            <a:endParaRPr sz="1600">
              <a:solidFill>
                <a:schemeClr val="dk1"/>
              </a:solidFill>
              <a:latin typeface="Lato"/>
              <a:ea typeface="Lato"/>
              <a:cs typeface="Lato"/>
              <a:sym typeface="Lato"/>
            </a:endParaRPr>
          </a:p>
          <a:p>
            <a:pPr indent="0" lvl="0" marL="0" marR="0" rtl="0" algn="l">
              <a:spcBef>
                <a:spcPts val="0"/>
              </a:spcBef>
              <a:spcAft>
                <a:spcPts val="0"/>
              </a:spcAft>
              <a:buNone/>
            </a:pPr>
            <a:r>
              <a:t/>
            </a:r>
            <a:endParaRPr sz="16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962F56"/>
              </a:buClr>
              <a:buSzPct val="90000"/>
              <a:buFont typeface="Cambria"/>
              <a:buNone/>
            </a:pPr>
            <a:r>
              <a:rPr lang="en"/>
              <a:t>Fantasiestucke Op. 12 (Fantasy Pieces for Piano; 1837)</a:t>
            </a:r>
            <a:endParaRPr/>
          </a:p>
        </p:txBody>
      </p:sp>
      <p:sp>
        <p:nvSpPr>
          <p:cNvPr id="159" name="Google Shape;159;p26"/>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SzPts val="2160"/>
              <a:buChar char="●"/>
            </a:pPr>
            <a:r>
              <a:rPr lang="en" sz="2400"/>
              <a:t>Aufschwung (Soaring; 1837)</a:t>
            </a:r>
            <a:endParaRPr/>
          </a:p>
          <a:p>
            <a:pPr indent="-171450" lvl="0" marL="171450" rtl="0" algn="l">
              <a:lnSpc>
                <a:spcPct val="90000"/>
              </a:lnSpc>
              <a:spcBef>
                <a:spcPts val="1350"/>
              </a:spcBef>
              <a:spcAft>
                <a:spcPts val="1200"/>
              </a:spcAft>
              <a:buSzPts val="2160"/>
              <a:buChar char="●"/>
            </a:pPr>
            <a:r>
              <a:rPr lang="en" sz="2400"/>
              <a:t>Warum? (Why? 1837)</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65" name="Google Shape;165;p27"/>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Live in the Fraser Performance Studio at WGBH, world renowned pianist Jonathan Biss plays Robert Schumann's Fantasiestücke, Op. 12 (2 Aufschwung, F minor). Biss was born into a family of musicians. His paternal grandmother was one of the first well-known female cellists, the Russian cellist Raya Garbousova, for whom Samuel Barber wrote his cello concerto. His parents, Miriam Fried and Paul Biss, are both violinists. After studying at Indiana University, where both of his parents teach, Biss entered the Curtis Institute of Music at the age of 17 to study with Leon Fleisher.&#10;&#10;Cathy Fuller hosts this episode of Drive Time Live on Classical New England 99.5 FM in Boston.&#10;&#10;Subscribe to WGBH Music (it's free!): &#10;http://www.youtube.com/subscription_center?add_user=WGBHMusic&#10;&#10;WGBH Music Channel: &#10;http://www.youtube.com/user/WGBHMusic&#10;&#10;Visit us online for more videos, podcasts, and performances:http://www.classicalnewengland.org" id="166" name="Google Shape;166;p27" title="WGBH Music: Jonathan Biss plays Schumann's Fantasiestücke, Op. 12 (No. 2 Aufschwung)">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28"/>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Vitaly Pisarenko performs Robert Schumann Warum? (Why?) from the Fantasiestucke op.12" id="173" name="Google Shape;173;p28" title="Vitaly Pisarenko plays Schumann Warum? (Why?)">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Frederic Chopin (1810 – 1849)</a:t>
            </a:r>
            <a:endParaRPr/>
          </a:p>
        </p:txBody>
      </p:sp>
      <p:sp>
        <p:nvSpPr>
          <p:cNvPr id="179" name="Google Shape;179;p29"/>
          <p:cNvSpPr txBox="1"/>
          <p:nvPr>
            <p:ph idx="1" type="body"/>
          </p:nvPr>
        </p:nvSpPr>
        <p:spPr>
          <a:xfrm>
            <a:off x="3539266" y="1428751"/>
            <a:ext cx="4804500" cy="3200400"/>
          </a:xfrm>
          <a:prstGeom prst="rect">
            <a:avLst/>
          </a:prstGeom>
          <a:noFill/>
          <a:ln>
            <a:noFill/>
          </a:ln>
        </p:spPr>
        <p:txBody>
          <a:bodyPr anchorCtr="0" anchor="t" bIns="45700" lIns="91425" spcFirstLastPara="1" rIns="91425" wrap="square" tIns="45700">
            <a:normAutofit/>
          </a:bodyPr>
          <a:lstStyle/>
          <a:p>
            <a:pPr indent="-158750" lvl="0" marL="171450" rtl="0" algn="l">
              <a:lnSpc>
                <a:spcPct val="90000"/>
              </a:lnSpc>
              <a:spcBef>
                <a:spcPts val="0"/>
              </a:spcBef>
              <a:spcAft>
                <a:spcPts val="0"/>
              </a:spcAft>
              <a:buClr>
                <a:schemeClr val="dk1"/>
              </a:buClr>
              <a:buSzPts val="1600"/>
              <a:buChar char="●"/>
            </a:pPr>
            <a:r>
              <a:rPr lang="en" sz="1600">
                <a:solidFill>
                  <a:schemeClr val="dk1"/>
                </a:solidFill>
              </a:rPr>
              <a:t>Poet of the piano</a:t>
            </a:r>
            <a:endParaRPr sz="1600">
              <a:solidFill>
                <a:schemeClr val="dk1"/>
              </a:solidFill>
            </a:endParaRPr>
          </a:p>
          <a:p>
            <a:pPr indent="-158750" lvl="0" marL="171450" rtl="0" algn="l">
              <a:lnSpc>
                <a:spcPct val="90000"/>
              </a:lnSpc>
              <a:spcBef>
                <a:spcPts val="1350"/>
              </a:spcBef>
              <a:spcAft>
                <a:spcPts val="0"/>
              </a:spcAft>
              <a:buClr>
                <a:schemeClr val="dk1"/>
              </a:buClr>
              <a:buSzPts val="1600"/>
              <a:buChar char="●"/>
            </a:pPr>
            <a:r>
              <a:rPr lang="en" sz="1600">
                <a:solidFill>
                  <a:schemeClr val="dk1"/>
                </a:solidFill>
              </a:rPr>
              <a:t>Unique melodic gift creates the illusion that the piano is singing, no composer has made the piano sound as beautiful as Chopin</a:t>
            </a:r>
            <a:endParaRPr sz="1600">
              <a:solidFill>
                <a:schemeClr val="dk1"/>
              </a:solidFill>
            </a:endParaRPr>
          </a:p>
          <a:p>
            <a:pPr indent="-158750" lvl="0" marL="171450" rtl="0" algn="l">
              <a:lnSpc>
                <a:spcPct val="90000"/>
              </a:lnSpc>
              <a:spcBef>
                <a:spcPts val="1350"/>
              </a:spcBef>
              <a:spcAft>
                <a:spcPts val="0"/>
              </a:spcAft>
              <a:buClr>
                <a:schemeClr val="dk1"/>
              </a:buClr>
              <a:buSzPts val="1600"/>
              <a:buChar char="●"/>
            </a:pPr>
            <a:r>
              <a:rPr lang="en" sz="1600">
                <a:solidFill>
                  <a:schemeClr val="dk1"/>
                </a:solidFill>
              </a:rPr>
              <a:t>Most pieces are short, but Chopin evokes an infinite variety of moods, from melancholy to heroism.</a:t>
            </a:r>
            <a:endParaRPr sz="1600">
              <a:solidFill>
                <a:schemeClr val="dk1"/>
              </a:solidFill>
            </a:endParaRPr>
          </a:p>
          <a:p>
            <a:pPr indent="-158750" lvl="0" marL="171450" rtl="0" algn="l">
              <a:lnSpc>
                <a:spcPct val="90000"/>
              </a:lnSpc>
              <a:spcBef>
                <a:spcPts val="1350"/>
              </a:spcBef>
              <a:spcAft>
                <a:spcPts val="0"/>
              </a:spcAft>
              <a:buClr>
                <a:schemeClr val="dk1"/>
              </a:buClr>
              <a:buSzPts val="1600"/>
              <a:buChar char="●"/>
            </a:pPr>
            <a:r>
              <a:rPr lang="en" sz="1600">
                <a:solidFill>
                  <a:schemeClr val="dk1"/>
                </a:solidFill>
              </a:rPr>
              <a:t>Elegant and graceful music</a:t>
            </a:r>
            <a:endParaRPr sz="1600">
              <a:solidFill>
                <a:schemeClr val="dk1"/>
              </a:solidFill>
            </a:endParaRPr>
          </a:p>
          <a:p>
            <a:pPr indent="-158750" lvl="0" marL="171450" rtl="0" algn="l">
              <a:lnSpc>
                <a:spcPct val="90000"/>
              </a:lnSpc>
              <a:spcBef>
                <a:spcPts val="1350"/>
              </a:spcBef>
              <a:spcAft>
                <a:spcPts val="1200"/>
              </a:spcAft>
              <a:buClr>
                <a:schemeClr val="dk1"/>
              </a:buClr>
              <a:buSzPts val="1600"/>
              <a:buChar char="●"/>
            </a:pPr>
            <a:r>
              <a:rPr lang="en" sz="1600">
                <a:solidFill>
                  <a:schemeClr val="dk1"/>
                </a:solidFill>
              </a:rPr>
              <a:t>Works such as Mazurkas and polonaises</a:t>
            </a:r>
            <a:endParaRPr sz="1600">
              <a:solidFill>
                <a:schemeClr val="dk1"/>
              </a:solidFill>
            </a:endParaRPr>
          </a:p>
        </p:txBody>
      </p:sp>
      <p:pic>
        <p:nvPicPr>
          <p:cNvPr id="180" name="Google Shape;180;p29"/>
          <p:cNvPicPr preferRelativeResize="0"/>
          <p:nvPr/>
        </p:nvPicPr>
        <p:blipFill rotWithShape="1">
          <a:blip r:embed="rId3">
            <a:alphaModFix/>
          </a:blip>
          <a:srcRect b="0" l="0" r="0" t="0"/>
          <a:stretch/>
        </p:blipFill>
        <p:spPr>
          <a:xfrm>
            <a:off x="620413" y="1428751"/>
            <a:ext cx="2043911" cy="27042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800100" y="146436"/>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Nocturne in E-flat major, Op. 9, No. 2</a:t>
            </a:r>
            <a:endParaRPr/>
          </a:p>
        </p:txBody>
      </p:sp>
      <p:sp>
        <p:nvSpPr>
          <p:cNvPr id="186" name="Google Shape;186;p30"/>
          <p:cNvSpPr txBox="1"/>
          <p:nvPr>
            <p:ph idx="1" type="body"/>
          </p:nvPr>
        </p:nvSpPr>
        <p:spPr>
          <a:xfrm>
            <a:off x="800100" y="1210756"/>
            <a:ext cx="7543800" cy="7935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SzPts val="1620"/>
              <a:buChar char="●"/>
            </a:pPr>
            <a:r>
              <a:rPr lang="en"/>
              <a:t>Nocturne = night piece</a:t>
            </a:r>
            <a:endParaRPr/>
          </a:p>
          <a:p>
            <a:pPr indent="-171450" lvl="0" marL="171450" rtl="0" algn="l">
              <a:lnSpc>
                <a:spcPct val="90000"/>
              </a:lnSpc>
              <a:spcBef>
                <a:spcPts val="1350"/>
              </a:spcBef>
              <a:spcAft>
                <a:spcPts val="1200"/>
              </a:spcAft>
              <a:buSzPts val="1620"/>
              <a:buChar char="●"/>
            </a:pPr>
            <a:r>
              <a:rPr lang="en"/>
              <a:t>Slow, lyrical, intimate composition for piano</a:t>
            </a:r>
            <a:endParaRPr/>
          </a:p>
        </p:txBody>
      </p:sp>
      <p:sp>
        <p:nvSpPr>
          <p:cNvPr id="187" name="Google Shape;187;p30"/>
          <p:cNvSpPr txBox="1"/>
          <p:nvPr/>
        </p:nvSpPr>
        <p:spPr>
          <a:xfrm>
            <a:off x="800100" y="2021625"/>
            <a:ext cx="7543800" cy="2940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90000"/>
              </a:lnSpc>
              <a:spcBef>
                <a:spcPts val="0"/>
              </a:spcBef>
              <a:spcAft>
                <a:spcPts val="0"/>
              </a:spcAft>
              <a:buClr>
                <a:srgbClr val="962F56"/>
              </a:buClr>
              <a:buSzPts val="2700"/>
              <a:buFont typeface="Cambria"/>
              <a:buNone/>
            </a:pPr>
            <a:r>
              <a:rPr lang="en" sz="1800">
                <a:solidFill>
                  <a:srgbClr val="962F56"/>
                </a:solidFill>
                <a:latin typeface="Cambria"/>
                <a:ea typeface="Cambria"/>
                <a:cs typeface="Cambria"/>
                <a:sym typeface="Cambria"/>
              </a:rPr>
              <a:t>Etude in C minor, Op. 10, No. 12 (Revolutionary; 1831?)</a:t>
            </a:r>
            <a:endParaRPr sz="1800">
              <a:solidFill>
                <a:srgbClr val="962F56"/>
              </a:solidFill>
              <a:latin typeface="Cambria"/>
              <a:ea typeface="Cambria"/>
              <a:cs typeface="Cambria"/>
              <a:sym typeface="Cambria"/>
            </a:endParaRPr>
          </a:p>
        </p:txBody>
      </p:sp>
      <p:sp>
        <p:nvSpPr>
          <p:cNvPr id="188" name="Google Shape;188;p30"/>
          <p:cNvSpPr txBox="1"/>
          <p:nvPr/>
        </p:nvSpPr>
        <p:spPr>
          <a:xfrm>
            <a:off x="800100" y="2508227"/>
            <a:ext cx="7543800" cy="793500"/>
          </a:xfrm>
          <a:prstGeom prst="rect">
            <a:avLst/>
          </a:prstGeom>
          <a:noFill/>
          <a:ln>
            <a:noFill/>
          </a:ln>
        </p:spPr>
        <p:txBody>
          <a:bodyPr anchorCtr="0" anchor="t" bIns="45700" lIns="91425" spcFirstLastPara="1" rIns="91425" wrap="square" tIns="45700">
            <a:normAutofit fontScale="85000" lnSpcReduction="20000"/>
          </a:bodyPr>
          <a:lstStyle/>
          <a:p>
            <a:pPr indent="-162369" lvl="0" marL="171450" marR="0" rtl="0" algn="l">
              <a:lnSpc>
                <a:spcPct val="90000"/>
              </a:lnSpc>
              <a:spcBef>
                <a:spcPts val="0"/>
              </a:spcBef>
              <a:spcAft>
                <a:spcPts val="0"/>
              </a:spcAft>
              <a:buClr>
                <a:schemeClr val="accent5"/>
              </a:buClr>
              <a:buSzPct val="90613"/>
              <a:buFont typeface="Arial"/>
              <a:buChar char="•"/>
            </a:pPr>
            <a:r>
              <a:rPr lang="en" sz="1917">
                <a:solidFill>
                  <a:schemeClr val="dk1"/>
                </a:solidFill>
                <a:latin typeface="Cambria"/>
                <a:ea typeface="Cambria"/>
                <a:cs typeface="Cambria"/>
                <a:sym typeface="Cambria"/>
              </a:rPr>
              <a:t>Etude is a study piece designed to help a performer master specific technical difficulties</a:t>
            </a:r>
            <a:endParaRPr sz="1517"/>
          </a:p>
          <a:p>
            <a:pPr indent="-162369" lvl="0" marL="171450" marR="0" rtl="0" algn="l">
              <a:lnSpc>
                <a:spcPct val="90000"/>
              </a:lnSpc>
              <a:spcBef>
                <a:spcPts val="1350"/>
              </a:spcBef>
              <a:spcAft>
                <a:spcPts val="0"/>
              </a:spcAft>
              <a:buClr>
                <a:schemeClr val="accent5"/>
              </a:buClr>
              <a:buSzPct val="90613"/>
              <a:buFont typeface="Arial"/>
              <a:buChar char="•"/>
            </a:pPr>
            <a:r>
              <a:rPr lang="en" sz="1917">
                <a:solidFill>
                  <a:schemeClr val="dk1"/>
                </a:solidFill>
                <a:latin typeface="Cambria"/>
                <a:ea typeface="Cambria"/>
                <a:cs typeface="Cambria"/>
                <a:sym typeface="Cambria"/>
              </a:rPr>
              <a:t>Inspired by the Russian takeover of Warsaw in 1831</a:t>
            </a:r>
            <a:endParaRPr sz="1917">
              <a:solidFill>
                <a:schemeClr val="dk1"/>
              </a:solidFill>
              <a:latin typeface="Cambria"/>
              <a:ea typeface="Cambria"/>
              <a:cs typeface="Cambria"/>
              <a:sym typeface="Cambria"/>
            </a:endParaRPr>
          </a:p>
        </p:txBody>
      </p:sp>
      <p:sp>
        <p:nvSpPr>
          <p:cNvPr id="189" name="Google Shape;189;p30"/>
          <p:cNvSpPr txBox="1"/>
          <p:nvPr/>
        </p:nvSpPr>
        <p:spPr>
          <a:xfrm>
            <a:off x="800100" y="3109037"/>
            <a:ext cx="7543800" cy="8916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962F56"/>
              </a:buClr>
              <a:buSzPts val="2700"/>
              <a:buFont typeface="Cambria"/>
              <a:buNone/>
            </a:pPr>
            <a:r>
              <a:rPr lang="en" sz="2700">
                <a:solidFill>
                  <a:srgbClr val="962F56"/>
                </a:solidFill>
                <a:latin typeface="Cambria"/>
                <a:ea typeface="Cambria"/>
                <a:cs typeface="Cambria"/>
                <a:sym typeface="Cambria"/>
              </a:rPr>
              <a:t>Polonaise in A flat major; Op. 53 (1842)</a:t>
            </a:r>
            <a:endParaRPr sz="2700">
              <a:solidFill>
                <a:srgbClr val="962F56"/>
              </a:solidFill>
              <a:latin typeface="Cambria"/>
              <a:ea typeface="Cambria"/>
              <a:cs typeface="Cambria"/>
              <a:sym typeface="Cambria"/>
            </a:endParaRPr>
          </a:p>
        </p:txBody>
      </p:sp>
      <p:sp>
        <p:nvSpPr>
          <p:cNvPr id="190" name="Google Shape;190;p30"/>
          <p:cNvSpPr txBox="1"/>
          <p:nvPr/>
        </p:nvSpPr>
        <p:spPr>
          <a:xfrm>
            <a:off x="800100" y="4000576"/>
            <a:ext cx="7543800" cy="7935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accent5"/>
              </a:buClr>
              <a:buSzPts val="1620"/>
              <a:buFont typeface="Arial"/>
              <a:buChar char="•"/>
            </a:pPr>
            <a:r>
              <a:rPr lang="en" sz="1800">
                <a:solidFill>
                  <a:schemeClr val="dk1"/>
                </a:solidFill>
                <a:latin typeface="Cambria"/>
                <a:ea typeface="Cambria"/>
                <a:cs typeface="Cambria"/>
                <a:sym typeface="Cambria"/>
              </a:rPr>
              <a:t>A stately processional dance for the Polish nobility</a:t>
            </a:r>
            <a:endParaRPr sz="18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31"/>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This performance is now available on https://music.apple.com/ru/album/chopin-recital/1495167562?l=en&#10;&#10;The Complete Chopin Nocturnes are also now available on &#10;https://www.valentinalisitsa.com/albums/27&#10;and &#10;https://www.amazon.com/Chopin-Nocturnes-Valentina-Lisitsa/dp/B07Z75ZYQR/ref=sr_1_1?keywords=lisitsa+chopin&amp;qid=1576339261&amp;sr=8-1&#10;&#10;Now available on itunes! &#10;https://music.apple.com/ca/album/chopin-recital/1495167562&#10;&#10;&#10;After  we finished recording of Chopin Etudes CD in Hannover ( August 18th-19th ) we stayed for one more day and had some fun  :-) Some &quot;extras&quot; include 7 nocturnes, Waltzes, Polonaises , Fantasie, Bercuese , Ballade #2...Cooming soon to Youtube!  By the way,Chopin Etudes sessions complete live webcast is still available on Ustream.com.Just search on Valentinalisitsa (no spaces ) and enjoy it in entirety -if you have spare 10 hours LOL" id="197" name="Google Shape;197;p31" title="Chopin Nocturne E Flat Major Op.9 No.2">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03" name="Google Shape;203;p32"/>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Chopin Polonaise in A flat Major, Op.53 &quot;Heroic&quot; Polonaise played by Vladimir Horowitz." id="204" name="Google Shape;204;p32" title="Vladimir Horowitz plays Chopin Polonaise in A flat Major, Op.53 &quot;Heroic&quot; Polonaise">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5"/>
          <p:cNvPicPr preferRelativeResize="0"/>
          <p:nvPr>
            <p:ph idx="1" type="body"/>
          </p:nvPr>
        </p:nvPicPr>
        <p:blipFill rotWithShape="1">
          <a:blip r:embed="rId3">
            <a:alphaModFix/>
          </a:blip>
          <a:srcRect b="0" l="0" r="0" t="0"/>
          <a:stretch/>
        </p:blipFill>
        <p:spPr>
          <a:xfrm>
            <a:off x="1804275" y="480900"/>
            <a:ext cx="6026100" cy="4181700"/>
          </a:xfrm>
          <a:prstGeom prst="rect">
            <a:avLst/>
          </a:prstGeom>
          <a:noFill/>
          <a:ln>
            <a:noFill/>
          </a:ln>
        </p:spPr>
      </p:pic>
      <p:sp>
        <p:nvSpPr>
          <p:cNvPr id="85" name="Google Shape;85;p15"/>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62F56"/>
              </a:buClr>
              <a:buSzPts val="4400"/>
              <a:buFont typeface="Cambria"/>
              <a:buNone/>
            </a:pPr>
            <a:r>
              <a:rPr lang="en" sz="4400"/>
              <a:t>Franz Listz (1811 – 1886)</a:t>
            </a:r>
            <a:endParaRPr sz="4400"/>
          </a:p>
        </p:txBody>
      </p:sp>
      <p:pic>
        <p:nvPicPr>
          <p:cNvPr id="210" name="Google Shape;210;p33"/>
          <p:cNvPicPr preferRelativeResize="0"/>
          <p:nvPr>
            <p:ph idx="1" type="body"/>
          </p:nvPr>
        </p:nvPicPr>
        <p:blipFill rotWithShape="1">
          <a:blip r:embed="rId3">
            <a:alphaModFix/>
          </a:blip>
          <a:srcRect b="0" l="0" r="0" t="0"/>
          <a:stretch/>
        </p:blipFill>
        <p:spPr>
          <a:xfrm>
            <a:off x="533199" y="1517075"/>
            <a:ext cx="1987800" cy="2582100"/>
          </a:xfrm>
          <a:prstGeom prst="rect">
            <a:avLst/>
          </a:prstGeom>
          <a:noFill/>
          <a:ln>
            <a:noFill/>
          </a:ln>
        </p:spPr>
      </p:pic>
      <p:sp>
        <p:nvSpPr>
          <p:cNvPr id="211" name="Google Shape;211;p33"/>
          <p:cNvSpPr txBox="1"/>
          <p:nvPr/>
        </p:nvSpPr>
        <p:spPr>
          <a:xfrm>
            <a:off x="3296266" y="1517076"/>
            <a:ext cx="4804500" cy="3200400"/>
          </a:xfrm>
          <a:prstGeom prst="rect">
            <a:avLst/>
          </a:prstGeom>
          <a:noFill/>
          <a:ln>
            <a:noFill/>
          </a:ln>
        </p:spPr>
        <p:txBody>
          <a:bodyPr anchorCtr="0" anchor="t" bIns="45700" lIns="91425" spcFirstLastPara="1" rIns="91425" wrap="square" tIns="45700">
            <a:normAutofit/>
          </a:bodyPr>
          <a:lstStyle/>
          <a:p>
            <a:pPr indent="-158750" lvl="0" marL="171450" marR="0" rtl="0" algn="l">
              <a:lnSpc>
                <a:spcPct val="90000"/>
              </a:lnSpc>
              <a:spcBef>
                <a:spcPts val="0"/>
              </a:spcBef>
              <a:spcAft>
                <a:spcPts val="0"/>
              </a:spcAft>
              <a:buClr>
                <a:schemeClr val="accent5"/>
              </a:buClr>
              <a:buSzPts val="1600"/>
              <a:buFont typeface="Lato"/>
              <a:buChar char="•"/>
            </a:pPr>
            <a:r>
              <a:rPr lang="en" sz="1600">
                <a:solidFill>
                  <a:schemeClr val="dk1"/>
                </a:solidFill>
                <a:latin typeface="Lato"/>
                <a:ea typeface="Lato"/>
                <a:cs typeface="Lato"/>
                <a:sym typeface="Lato"/>
              </a:rPr>
              <a:t>Handsome</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Virtuosic</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Hungary’s greatest pianistic showman in history</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Found new ways to exploit the piano: demand an unprecedented range of dynamics ; rapid octaves and daring leaps</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b="1" i="1" lang="en" sz="1600">
                <a:solidFill>
                  <a:schemeClr val="dk1"/>
                </a:solidFill>
                <a:latin typeface="Lato"/>
                <a:ea typeface="Lato"/>
                <a:cs typeface="Lato"/>
                <a:sym typeface="Lato"/>
              </a:rPr>
              <a:t>Transcendental Etude No. 10 in F minor (1851)</a:t>
            </a:r>
            <a:endParaRPr b="1" i="1" sz="16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17" name="Google Shape;217;p34"/>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Daniil Trifonov plays Liszt's Transcendental Études in Lyon, France. Filmed at the Auditorium Maurice Ravel in Lyon on November 7, 2014.&#10;&#10;This is intended for fair use and was originally broadcast on 3sat (German public channel). If you own the copyrights to this video, please send a message.&#10;&#10;From Leo T's comment:&#10;Opening Applause - 0:00&#10;&#10;Transcendental Etudes (Liszt):&#10;    I. Preludio - 0:09&#10;   II. Molto Vivace - 0:51&#10;  III. Paysage - 2:57&#10;  IV. Mazeppa - 8:11&#10;   V. Feux Follets - 15:48&#10;  VI. Vision - 19:24&#10; VII. Eroica - 24:22&#10;VIII. Wilde Jagd - 29:38&#10;  IX. Ricordanza - 34:53&#10;   X. Allegro Agitato Molto - 45:50&#10;  XI. Harmonies du Soir - 50:27&#10; XII. Chasse-neige - 58:54&#10;&#10;Closing Applause - 1:04:00&#10;&#10;Encores:&#10;Images I: Reflets dans l'eau (Debussy) - 1:04:53&#10;&#10;Terminal Applause - 1:10:05&#10;&#10;Credits - 1:10:37" id="218" name="Google Shape;218;p34" title="Trifonov plays Liszt's Transcendental Études in Lyon France">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1337982" y="189842"/>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3200"/>
              <a:buFont typeface="Cambria"/>
              <a:buNone/>
            </a:pPr>
            <a:r>
              <a:rPr lang="en" sz="3200"/>
              <a:t>Felix Mendelssohn (1809 – 1847)</a:t>
            </a:r>
            <a:endParaRPr sz="3200"/>
          </a:p>
        </p:txBody>
      </p:sp>
      <p:sp>
        <p:nvSpPr>
          <p:cNvPr id="224" name="Google Shape;224;p35"/>
          <p:cNvSpPr txBox="1"/>
          <p:nvPr>
            <p:ph idx="1" type="body"/>
          </p:nvPr>
        </p:nvSpPr>
        <p:spPr>
          <a:xfrm>
            <a:off x="4281544" y="1428751"/>
            <a:ext cx="4062300" cy="3200400"/>
          </a:xfrm>
          <a:prstGeom prst="rect">
            <a:avLst/>
          </a:prstGeom>
          <a:noFill/>
          <a:ln>
            <a:noFill/>
          </a:ln>
        </p:spPr>
        <p:txBody>
          <a:bodyPr anchorCtr="0" anchor="t" bIns="45700" lIns="91425" spcFirstLastPara="1" rIns="91425" wrap="square" tIns="45700">
            <a:normAutofit/>
          </a:bodyPr>
          <a:lstStyle/>
          <a:p>
            <a:pPr indent="-170180" lvl="0" marL="171450" rtl="0" algn="l">
              <a:lnSpc>
                <a:spcPct val="90000"/>
              </a:lnSpc>
              <a:spcBef>
                <a:spcPts val="0"/>
              </a:spcBef>
              <a:spcAft>
                <a:spcPts val="0"/>
              </a:spcAft>
              <a:buClr>
                <a:schemeClr val="dk1"/>
              </a:buClr>
              <a:buSzPts val="1600"/>
              <a:buChar char="●"/>
            </a:pPr>
            <a:r>
              <a:rPr lang="en" sz="1600">
                <a:solidFill>
                  <a:schemeClr val="dk1"/>
                </a:solidFill>
              </a:rPr>
              <a:t>Music was deeply rooted in classical tradition</a:t>
            </a:r>
            <a:endParaRPr sz="1600">
              <a:solidFill>
                <a:schemeClr val="dk1"/>
              </a:solidFill>
            </a:endParaRPr>
          </a:p>
          <a:p>
            <a:pPr indent="-170180" lvl="0" marL="171450" rtl="0" algn="l">
              <a:lnSpc>
                <a:spcPct val="90000"/>
              </a:lnSpc>
              <a:spcBef>
                <a:spcPts val="1350"/>
              </a:spcBef>
              <a:spcAft>
                <a:spcPts val="0"/>
              </a:spcAft>
              <a:buClr>
                <a:schemeClr val="dk1"/>
              </a:buClr>
              <a:buSzPts val="1600"/>
              <a:buChar char="●"/>
            </a:pPr>
            <a:r>
              <a:rPr lang="en" sz="1600">
                <a:solidFill>
                  <a:schemeClr val="dk1"/>
                </a:solidFill>
              </a:rPr>
              <a:t>Extremely talented, on par with Mozart</a:t>
            </a:r>
            <a:endParaRPr sz="1600">
              <a:solidFill>
                <a:schemeClr val="dk1"/>
              </a:solidFill>
            </a:endParaRPr>
          </a:p>
          <a:p>
            <a:pPr indent="-170180" lvl="0" marL="171450" rtl="0" algn="l">
              <a:lnSpc>
                <a:spcPct val="90000"/>
              </a:lnSpc>
              <a:spcBef>
                <a:spcPts val="1350"/>
              </a:spcBef>
              <a:spcAft>
                <a:spcPts val="0"/>
              </a:spcAft>
              <a:buClr>
                <a:schemeClr val="dk1"/>
              </a:buClr>
              <a:buSzPts val="1600"/>
              <a:buChar char="●"/>
            </a:pPr>
            <a:r>
              <a:rPr b="1" lang="en" sz="1600">
                <a:solidFill>
                  <a:schemeClr val="dk1"/>
                </a:solidFill>
              </a:rPr>
              <a:t>Rekindled Bach’s music</a:t>
            </a:r>
            <a:endParaRPr b="1" sz="1600">
              <a:solidFill>
                <a:schemeClr val="dk1"/>
              </a:solidFill>
            </a:endParaRPr>
          </a:p>
          <a:p>
            <a:pPr indent="-170180" lvl="0" marL="171450" rtl="0" algn="l">
              <a:lnSpc>
                <a:spcPct val="90000"/>
              </a:lnSpc>
              <a:spcBef>
                <a:spcPts val="1350"/>
              </a:spcBef>
              <a:spcAft>
                <a:spcPts val="0"/>
              </a:spcAft>
              <a:buClr>
                <a:schemeClr val="dk1"/>
              </a:buClr>
              <a:buSzPts val="1600"/>
              <a:buChar char="●"/>
            </a:pPr>
            <a:r>
              <a:rPr lang="en" sz="1600">
                <a:solidFill>
                  <a:schemeClr val="dk1"/>
                </a:solidFill>
              </a:rPr>
              <a:t>His music reflects his elegance and balance personality</a:t>
            </a:r>
            <a:endParaRPr sz="1600">
              <a:solidFill>
                <a:schemeClr val="dk1"/>
              </a:solidFill>
            </a:endParaRPr>
          </a:p>
          <a:p>
            <a:pPr indent="-170180" lvl="0" marL="171450" rtl="0" algn="l">
              <a:lnSpc>
                <a:spcPct val="90000"/>
              </a:lnSpc>
              <a:spcBef>
                <a:spcPts val="1350"/>
              </a:spcBef>
              <a:spcAft>
                <a:spcPts val="0"/>
              </a:spcAft>
              <a:buClr>
                <a:schemeClr val="dk1"/>
              </a:buClr>
              <a:buSzPts val="1600"/>
              <a:buChar char="●"/>
            </a:pPr>
            <a:r>
              <a:rPr lang="en" sz="1600">
                <a:solidFill>
                  <a:schemeClr val="dk1"/>
                </a:solidFill>
              </a:rPr>
              <a:t>Wrote all form of romantic music except opera</a:t>
            </a:r>
            <a:endParaRPr sz="1600">
              <a:solidFill>
                <a:schemeClr val="dk1"/>
              </a:solidFill>
            </a:endParaRPr>
          </a:p>
          <a:p>
            <a:pPr indent="-170180" lvl="0" marL="171450" rtl="0" algn="l">
              <a:lnSpc>
                <a:spcPct val="90000"/>
              </a:lnSpc>
              <a:spcBef>
                <a:spcPts val="1350"/>
              </a:spcBef>
              <a:spcAft>
                <a:spcPts val="1200"/>
              </a:spcAft>
              <a:buClr>
                <a:schemeClr val="dk1"/>
              </a:buClr>
              <a:buSzPts val="1600"/>
              <a:buChar char="●"/>
            </a:pPr>
            <a:r>
              <a:rPr b="1" i="1" lang="en" sz="1600">
                <a:solidFill>
                  <a:schemeClr val="dk1"/>
                </a:solidFill>
              </a:rPr>
              <a:t>Concerto for Violin and Orchestra in E minor (1844)</a:t>
            </a:r>
            <a:endParaRPr b="1" i="1" sz="1600">
              <a:solidFill>
                <a:schemeClr val="dk1"/>
              </a:solidFill>
            </a:endParaRPr>
          </a:p>
        </p:txBody>
      </p:sp>
      <p:pic>
        <p:nvPicPr>
          <p:cNvPr id="225" name="Google Shape;225;p35"/>
          <p:cNvPicPr preferRelativeResize="0"/>
          <p:nvPr/>
        </p:nvPicPr>
        <p:blipFill rotWithShape="1">
          <a:blip r:embed="rId3">
            <a:alphaModFix/>
          </a:blip>
          <a:srcRect b="0" l="0" r="0" t="0"/>
          <a:stretch/>
        </p:blipFill>
        <p:spPr>
          <a:xfrm>
            <a:off x="516726" y="1390007"/>
            <a:ext cx="2539208" cy="32778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Programme Music</a:t>
            </a:r>
            <a:endParaRPr/>
          </a:p>
        </p:txBody>
      </p:sp>
      <p:sp>
        <p:nvSpPr>
          <p:cNvPr id="231" name="Google Shape;231;p36"/>
          <p:cNvSpPr txBox="1"/>
          <p:nvPr>
            <p:ph idx="1" type="body"/>
          </p:nvPr>
        </p:nvSpPr>
        <p:spPr>
          <a:xfrm>
            <a:off x="800099" y="1428750"/>
            <a:ext cx="7773600" cy="3549300"/>
          </a:xfrm>
          <a:prstGeom prst="rect">
            <a:avLst/>
          </a:prstGeom>
          <a:noFill/>
          <a:ln>
            <a:noFill/>
          </a:ln>
        </p:spPr>
        <p:txBody>
          <a:bodyPr anchorCtr="0" anchor="t" bIns="45700" lIns="91425" spcFirstLastPara="1" rIns="91425" wrap="square" tIns="45700">
            <a:normAutofit/>
          </a:bodyPr>
          <a:lstStyle/>
          <a:p>
            <a:pPr indent="-158750" lvl="0" marL="171450" rtl="0" algn="l">
              <a:lnSpc>
                <a:spcPct val="90000"/>
              </a:lnSpc>
              <a:spcBef>
                <a:spcPts val="0"/>
              </a:spcBef>
              <a:spcAft>
                <a:spcPts val="0"/>
              </a:spcAft>
              <a:buSzPts val="1600"/>
              <a:buChar char="●"/>
            </a:pPr>
            <a:r>
              <a:rPr lang="en" sz="1600"/>
              <a:t>Instrumental music associated with a </a:t>
            </a:r>
            <a:r>
              <a:rPr b="1" lang="en" sz="1600"/>
              <a:t>story, poem, idea, or scene</a:t>
            </a:r>
            <a:endParaRPr sz="1600"/>
          </a:p>
          <a:p>
            <a:pPr indent="-158750" lvl="0" marL="171450" rtl="0" algn="l">
              <a:lnSpc>
                <a:spcPct val="90000"/>
              </a:lnSpc>
              <a:spcBef>
                <a:spcPts val="1350"/>
              </a:spcBef>
              <a:spcAft>
                <a:spcPts val="0"/>
              </a:spcAft>
              <a:buSzPts val="1600"/>
              <a:buChar char="●"/>
            </a:pPr>
            <a:r>
              <a:rPr lang="en" sz="1600"/>
              <a:t>The nonmusical element is usually specified by a title or by explanatory comments called a </a:t>
            </a:r>
            <a:r>
              <a:rPr b="1" i="1" lang="en" sz="1600"/>
              <a:t>programme.</a:t>
            </a:r>
            <a:endParaRPr sz="1600"/>
          </a:p>
          <a:p>
            <a:pPr indent="-158750" lvl="0" marL="171450" rtl="0" algn="l">
              <a:lnSpc>
                <a:spcPct val="90000"/>
              </a:lnSpc>
              <a:spcBef>
                <a:spcPts val="1350"/>
              </a:spcBef>
              <a:spcAft>
                <a:spcPts val="0"/>
              </a:spcAft>
              <a:buSzPts val="1600"/>
              <a:buChar char="●"/>
            </a:pPr>
            <a:r>
              <a:rPr lang="en" sz="1600"/>
              <a:t>Became </a:t>
            </a:r>
            <a:r>
              <a:rPr b="1" lang="en" sz="1600"/>
              <a:t>prominent</a:t>
            </a:r>
            <a:r>
              <a:rPr lang="en" sz="1600"/>
              <a:t> in the romantic period, when music was closely </a:t>
            </a:r>
            <a:r>
              <a:rPr b="1" lang="en" sz="1600"/>
              <a:t>associated with literature</a:t>
            </a:r>
            <a:r>
              <a:rPr lang="en" sz="1600"/>
              <a:t>.</a:t>
            </a:r>
            <a:endParaRPr sz="1600"/>
          </a:p>
          <a:p>
            <a:pPr indent="-158750" lvl="0" marL="171450" rtl="0" algn="l">
              <a:lnSpc>
                <a:spcPct val="90000"/>
              </a:lnSpc>
              <a:spcBef>
                <a:spcPts val="1350"/>
              </a:spcBef>
              <a:spcAft>
                <a:spcPts val="0"/>
              </a:spcAft>
              <a:buSzPts val="1600"/>
              <a:buChar char="●"/>
            </a:pPr>
            <a:r>
              <a:rPr lang="en" sz="1600"/>
              <a:t>Artist in all fields were intoxicated by the concept of “</a:t>
            </a:r>
            <a:r>
              <a:rPr b="1" lang="en" sz="1600"/>
              <a:t>union of the arts</a:t>
            </a:r>
            <a:r>
              <a:rPr lang="en" sz="1600"/>
              <a:t>”. Poets wanted their poetry to be musical, and musicians wanted their music to be poetic.</a:t>
            </a:r>
            <a:endParaRPr sz="1600"/>
          </a:p>
          <a:p>
            <a:pPr indent="-158750" lvl="0" marL="171450" rtl="0" algn="l">
              <a:lnSpc>
                <a:spcPct val="90000"/>
              </a:lnSpc>
              <a:spcBef>
                <a:spcPts val="1350"/>
              </a:spcBef>
              <a:spcAft>
                <a:spcPts val="0"/>
              </a:spcAft>
              <a:buSzPts val="1600"/>
              <a:buChar char="●"/>
            </a:pPr>
            <a:r>
              <a:rPr lang="en" sz="1600"/>
              <a:t>Most romantic </a:t>
            </a:r>
            <a:r>
              <a:rPr b="1" lang="en" sz="1600"/>
              <a:t>program music </a:t>
            </a:r>
            <a:r>
              <a:rPr lang="en" sz="1600"/>
              <a:t>was written for </a:t>
            </a:r>
            <a:r>
              <a:rPr b="1" lang="en" sz="1600"/>
              <a:t>piano or for orchestra</a:t>
            </a:r>
            <a:endParaRPr sz="1600"/>
          </a:p>
          <a:p>
            <a:pPr indent="-158750" lvl="0" marL="171450" rtl="0" algn="l">
              <a:lnSpc>
                <a:spcPct val="90000"/>
              </a:lnSpc>
              <a:spcBef>
                <a:spcPts val="1350"/>
              </a:spcBef>
              <a:spcAft>
                <a:spcPts val="0"/>
              </a:spcAft>
              <a:buSzPts val="1600"/>
              <a:buChar char="●"/>
            </a:pPr>
            <a:r>
              <a:rPr lang="en" sz="1600"/>
              <a:t>Orchestral program music: </a:t>
            </a:r>
            <a:r>
              <a:rPr b="1" lang="en" sz="1600"/>
              <a:t>program symphony, concert overture, symphonic poem and incidental music.</a:t>
            </a:r>
            <a:endParaRPr sz="1600"/>
          </a:p>
          <a:p>
            <a:pPr indent="-68579" lvl="0" marL="171450" rtl="0" algn="l">
              <a:lnSpc>
                <a:spcPct val="90000"/>
              </a:lnSpc>
              <a:spcBef>
                <a:spcPts val="1350"/>
              </a:spcBef>
              <a:spcAft>
                <a:spcPts val="1200"/>
              </a:spcAft>
              <a:buSzPts val="162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Program Symphony</a:t>
            </a:r>
            <a:endParaRPr/>
          </a:p>
        </p:txBody>
      </p:sp>
      <p:sp>
        <p:nvSpPr>
          <p:cNvPr id="237" name="Google Shape;237;p37"/>
          <p:cNvSpPr txBox="1"/>
          <p:nvPr>
            <p:ph idx="1" type="body"/>
          </p:nvPr>
        </p:nvSpPr>
        <p:spPr>
          <a:xfrm>
            <a:off x="800099" y="1428750"/>
            <a:ext cx="8064300" cy="3509100"/>
          </a:xfrm>
          <a:prstGeom prst="rect">
            <a:avLst/>
          </a:prstGeom>
          <a:noFill/>
          <a:ln>
            <a:noFill/>
          </a:ln>
        </p:spPr>
        <p:txBody>
          <a:bodyPr anchorCtr="0" anchor="t" bIns="45700" lIns="91425" spcFirstLastPara="1" rIns="91425" wrap="square" tIns="45700">
            <a:normAutofit/>
          </a:bodyPr>
          <a:lstStyle/>
          <a:p>
            <a:pPr indent="-158750" lvl="0" marL="171450" rtl="0" algn="l">
              <a:lnSpc>
                <a:spcPct val="90000"/>
              </a:lnSpc>
              <a:spcBef>
                <a:spcPts val="0"/>
              </a:spcBef>
              <a:spcAft>
                <a:spcPts val="0"/>
              </a:spcAft>
              <a:buSzPts val="1600"/>
              <a:buChar char="●"/>
            </a:pPr>
            <a:r>
              <a:rPr lang="en" sz="1600"/>
              <a:t>A symphony with a program</a:t>
            </a:r>
            <a:endParaRPr sz="1600"/>
          </a:p>
          <a:p>
            <a:pPr indent="-158750" lvl="0" marL="171450" rtl="0" algn="l">
              <a:lnSpc>
                <a:spcPct val="90000"/>
              </a:lnSpc>
              <a:spcBef>
                <a:spcPts val="1350"/>
              </a:spcBef>
              <a:spcAft>
                <a:spcPts val="0"/>
              </a:spcAft>
              <a:buSzPts val="1600"/>
              <a:buChar char="●"/>
            </a:pPr>
            <a:r>
              <a:rPr lang="en" sz="1600"/>
              <a:t>Composition in several movements, each movement has a descriptive title</a:t>
            </a:r>
            <a:endParaRPr sz="1600"/>
          </a:p>
          <a:p>
            <a:pPr indent="-57150" lvl="0" marL="171450" rtl="0" algn="l">
              <a:lnSpc>
                <a:spcPct val="90000"/>
              </a:lnSpc>
              <a:spcBef>
                <a:spcPts val="1350"/>
              </a:spcBef>
              <a:spcAft>
                <a:spcPts val="0"/>
              </a:spcAft>
              <a:buSzPts val="1800"/>
              <a:buNone/>
            </a:pPr>
            <a:r>
              <a:t/>
            </a:r>
            <a:endParaRPr sz="1600"/>
          </a:p>
          <a:p>
            <a:pPr indent="-158750" lvl="0" marL="171450" rtl="0" algn="l">
              <a:lnSpc>
                <a:spcPct val="90000"/>
              </a:lnSpc>
              <a:spcBef>
                <a:spcPts val="1350"/>
              </a:spcBef>
              <a:spcAft>
                <a:spcPts val="0"/>
              </a:spcAft>
              <a:buSzPts val="1600"/>
              <a:buChar char="●"/>
            </a:pPr>
            <a:r>
              <a:rPr lang="en" sz="1600"/>
              <a:t>Berlioz’s Fantastic Symphony</a:t>
            </a:r>
            <a:endParaRPr sz="1600"/>
          </a:p>
          <a:p>
            <a:pPr indent="-158750" lvl="1" marL="411480" rtl="0" algn="l">
              <a:lnSpc>
                <a:spcPct val="90000"/>
              </a:lnSpc>
              <a:spcBef>
                <a:spcPts val="900"/>
              </a:spcBef>
              <a:spcAft>
                <a:spcPts val="0"/>
              </a:spcAft>
              <a:buSzPts val="1600"/>
              <a:buChar char="○"/>
            </a:pPr>
            <a:r>
              <a:rPr lang="en" sz="1600"/>
              <a:t>(1) Reveries, Passion</a:t>
            </a:r>
            <a:endParaRPr sz="1600"/>
          </a:p>
          <a:p>
            <a:pPr indent="-158750" lvl="1" marL="411480" rtl="0" algn="l">
              <a:lnSpc>
                <a:spcPct val="90000"/>
              </a:lnSpc>
              <a:spcBef>
                <a:spcPts val="900"/>
              </a:spcBef>
              <a:spcAft>
                <a:spcPts val="0"/>
              </a:spcAft>
              <a:buSzPts val="1600"/>
              <a:buChar char="○"/>
            </a:pPr>
            <a:r>
              <a:rPr lang="en" sz="1600"/>
              <a:t>(2) A Ball</a:t>
            </a:r>
            <a:endParaRPr sz="1600"/>
          </a:p>
          <a:p>
            <a:pPr indent="-158750" lvl="1" marL="411480" rtl="0" algn="l">
              <a:lnSpc>
                <a:spcPct val="90000"/>
              </a:lnSpc>
              <a:spcBef>
                <a:spcPts val="900"/>
              </a:spcBef>
              <a:spcAft>
                <a:spcPts val="0"/>
              </a:spcAft>
              <a:buSzPts val="1600"/>
              <a:buChar char="○"/>
            </a:pPr>
            <a:r>
              <a:rPr lang="en" sz="1600"/>
              <a:t>(3) Scene in the Country</a:t>
            </a:r>
            <a:endParaRPr sz="1600"/>
          </a:p>
          <a:p>
            <a:pPr indent="-158750" lvl="1" marL="411480" rtl="0" algn="l">
              <a:lnSpc>
                <a:spcPct val="90000"/>
              </a:lnSpc>
              <a:spcBef>
                <a:spcPts val="900"/>
              </a:spcBef>
              <a:spcAft>
                <a:spcPts val="0"/>
              </a:spcAft>
              <a:buSzPts val="1600"/>
              <a:buChar char="○"/>
            </a:pPr>
            <a:r>
              <a:rPr lang="en" sz="1600"/>
              <a:t>(4) March to the Scaffold</a:t>
            </a:r>
            <a:endParaRPr sz="1600"/>
          </a:p>
          <a:p>
            <a:pPr indent="-158750" lvl="1" marL="411480" rtl="0" algn="l">
              <a:lnSpc>
                <a:spcPct val="90000"/>
              </a:lnSpc>
              <a:spcBef>
                <a:spcPts val="900"/>
              </a:spcBef>
              <a:spcAft>
                <a:spcPts val="1200"/>
              </a:spcAft>
              <a:buSzPts val="1600"/>
              <a:buChar char="○"/>
            </a:pPr>
            <a:r>
              <a:rPr lang="en" sz="1600"/>
              <a:t>(5) Dream of a Witch’s Sabbath</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800100" y="343139"/>
            <a:ext cx="7543800" cy="471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962F56"/>
              </a:buClr>
              <a:buSzPct val="100000"/>
              <a:buFont typeface="Cambria"/>
              <a:buNone/>
            </a:pPr>
            <a:r>
              <a:rPr lang="en" sz="3200"/>
              <a:t>Hector Berlioz (1803 – 1869)</a:t>
            </a:r>
            <a:endParaRPr sz="3200"/>
          </a:p>
        </p:txBody>
      </p:sp>
      <p:sp>
        <p:nvSpPr>
          <p:cNvPr id="243" name="Google Shape;243;p38"/>
          <p:cNvSpPr txBox="1"/>
          <p:nvPr>
            <p:ph idx="1" type="body"/>
          </p:nvPr>
        </p:nvSpPr>
        <p:spPr>
          <a:xfrm>
            <a:off x="606462" y="2551625"/>
            <a:ext cx="8247000" cy="2682900"/>
          </a:xfrm>
          <a:prstGeom prst="rect">
            <a:avLst/>
          </a:prstGeom>
          <a:noFill/>
          <a:ln>
            <a:noFill/>
          </a:ln>
        </p:spPr>
        <p:txBody>
          <a:bodyPr anchorCtr="0" anchor="t" bIns="45700" lIns="91425" spcFirstLastPara="1" rIns="91425" wrap="square" tIns="45700">
            <a:spAutoFit/>
          </a:bodyPr>
          <a:lstStyle/>
          <a:p>
            <a:pPr indent="-157480" lvl="0" marL="171450" rtl="0" algn="l">
              <a:lnSpc>
                <a:spcPct val="90000"/>
              </a:lnSpc>
              <a:spcBef>
                <a:spcPts val="0"/>
              </a:spcBef>
              <a:spcAft>
                <a:spcPts val="0"/>
              </a:spcAft>
              <a:buClr>
                <a:schemeClr val="dk1"/>
              </a:buClr>
              <a:buSzPts val="1400"/>
              <a:buChar char="●"/>
            </a:pPr>
            <a:r>
              <a:rPr lang="en" sz="1400">
                <a:solidFill>
                  <a:schemeClr val="dk1"/>
                </a:solidFill>
              </a:rPr>
              <a:t>Extraordinarily imaginative in treating the orchestra, creating tone colors never before heard.</a:t>
            </a:r>
            <a:endParaRPr sz="1400">
              <a:solidFill>
                <a:schemeClr val="dk1"/>
              </a:solidFill>
            </a:endParaRPr>
          </a:p>
          <a:p>
            <a:pPr indent="-157480" lvl="0" marL="171450" rtl="0" algn="l">
              <a:lnSpc>
                <a:spcPct val="90000"/>
              </a:lnSpc>
              <a:spcBef>
                <a:spcPts val="1350"/>
              </a:spcBef>
              <a:spcAft>
                <a:spcPts val="0"/>
              </a:spcAft>
              <a:buClr>
                <a:schemeClr val="dk1"/>
              </a:buClr>
              <a:buSzPts val="1400"/>
              <a:buChar char="●"/>
            </a:pPr>
            <a:r>
              <a:rPr lang="en" sz="1400">
                <a:solidFill>
                  <a:schemeClr val="dk1"/>
                </a:solidFill>
              </a:rPr>
              <a:t>Abrupt contrast, fluctuating dynamics, and many changes in tempo</a:t>
            </a:r>
            <a:endParaRPr sz="1400">
              <a:solidFill>
                <a:schemeClr val="dk1"/>
              </a:solidFill>
            </a:endParaRPr>
          </a:p>
          <a:p>
            <a:pPr indent="-157480" lvl="0" marL="171450" rtl="0" algn="l">
              <a:lnSpc>
                <a:spcPct val="90000"/>
              </a:lnSpc>
              <a:spcBef>
                <a:spcPts val="1350"/>
              </a:spcBef>
              <a:spcAft>
                <a:spcPts val="0"/>
              </a:spcAft>
              <a:buClr>
                <a:schemeClr val="dk1"/>
              </a:buClr>
              <a:buSzPts val="1400"/>
              <a:buChar char="●"/>
            </a:pPr>
            <a:r>
              <a:rPr lang="en" sz="1400">
                <a:solidFill>
                  <a:schemeClr val="dk1"/>
                </a:solidFill>
              </a:rPr>
              <a:t>Sound effects</a:t>
            </a:r>
            <a:endParaRPr sz="1400">
              <a:solidFill>
                <a:schemeClr val="dk1"/>
              </a:solidFill>
            </a:endParaRPr>
          </a:p>
          <a:p>
            <a:pPr indent="-157480" lvl="0" marL="171450" rtl="0" algn="l">
              <a:lnSpc>
                <a:spcPct val="90000"/>
              </a:lnSpc>
              <a:spcBef>
                <a:spcPts val="1350"/>
              </a:spcBef>
              <a:spcAft>
                <a:spcPts val="0"/>
              </a:spcAft>
              <a:buClr>
                <a:schemeClr val="dk1"/>
              </a:buClr>
              <a:buSzPts val="1400"/>
              <a:buChar char="●"/>
            </a:pPr>
            <a:r>
              <a:rPr i="1" lang="en" sz="1400">
                <a:solidFill>
                  <a:schemeClr val="dk1"/>
                </a:solidFill>
              </a:rPr>
              <a:t>Symphonie fantastique (Fantastic Symphony)</a:t>
            </a:r>
            <a:endParaRPr sz="1400">
              <a:solidFill>
                <a:schemeClr val="dk1"/>
              </a:solidFill>
            </a:endParaRPr>
          </a:p>
          <a:p>
            <a:pPr indent="-157480" lvl="0" marL="171450" rtl="0" algn="l">
              <a:lnSpc>
                <a:spcPct val="90000"/>
              </a:lnSpc>
              <a:spcBef>
                <a:spcPts val="1350"/>
              </a:spcBef>
              <a:spcAft>
                <a:spcPts val="0"/>
              </a:spcAft>
              <a:buClr>
                <a:schemeClr val="dk1"/>
              </a:buClr>
              <a:buSzPts val="1400"/>
              <a:buChar char="●"/>
            </a:pPr>
            <a:r>
              <a:rPr lang="en" sz="1400">
                <a:solidFill>
                  <a:schemeClr val="dk1"/>
                </a:solidFill>
              </a:rPr>
              <a:t>Invented new forms: </a:t>
            </a:r>
            <a:endParaRPr sz="1400">
              <a:solidFill>
                <a:schemeClr val="dk1"/>
              </a:solidFill>
            </a:endParaRPr>
          </a:p>
          <a:p>
            <a:pPr indent="-174625" lvl="1" marL="411480" rtl="0" algn="l">
              <a:lnSpc>
                <a:spcPct val="90000"/>
              </a:lnSpc>
              <a:spcBef>
                <a:spcPts val="900"/>
              </a:spcBef>
              <a:spcAft>
                <a:spcPts val="0"/>
              </a:spcAft>
              <a:buClr>
                <a:schemeClr val="dk1"/>
              </a:buClr>
              <a:buSzPts val="1400"/>
              <a:buChar char="○"/>
            </a:pPr>
            <a:r>
              <a:rPr lang="en">
                <a:solidFill>
                  <a:schemeClr val="dk1"/>
                </a:solidFill>
              </a:rPr>
              <a:t>“</a:t>
            </a:r>
            <a:r>
              <a:rPr b="1" lang="en">
                <a:solidFill>
                  <a:schemeClr val="dk1"/>
                </a:solidFill>
              </a:rPr>
              <a:t>Dramatic symphony</a:t>
            </a:r>
            <a:r>
              <a:rPr lang="en">
                <a:solidFill>
                  <a:schemeClr val="dk1"/>
                </a:solidFill>
              </a:rPr>
              <a:t>” </a:t>
            </a:r>
            <a:r>
              <a:rPr i="1" lang="en">
                <a:solidFill>
                  <a:schemeClr val="dk1"/>
                </a:solidFill>
              </a:rPr>
              <a:t>Romeo and Juliet </a:t>
            </a:r>
            <a:r>
              <a:rPr lang="en">
                <a:solidFill>
                  <a:schemeClr val="dk1"/>
                </a:solidFill>
              </a:rPr>
              <a:t>(1839): Orchestra, chorus and vocal soloists</a:t>
            </a:r>
            <a:endParaRPr>
              <a:solidFill>
                <a:schemeClr val="dk1"/>
              </a:solidFill>
            </a:endParaRPr>
          </a:p>
          <a:p>
            <a:pPr indent="-174625" lvl="1" marL="411480" rtl="0" algn="l">
              <a:lnSpc>
                <a:spcPct val="90000"/>
              </a:lnSpc>
              <a:spcBef>
                <a:spcPts val="900"/>
              </a:spcBef>
              <a:spcAft>
                <a:spcPts val="0"/>
              </a:spcAft>
              <a:buClr>
                <a:schemeClr val="dk1"/>
              </a:buClr>
              <a:buSzPts val="1400"/>
              <a:buChar char="○"/>
            </a:pPr>
            <a:r>
              <a:rPr lang="en">
                <a:solidFill>
                  <a:schemeClr val="dk1"/>
                </a:solidFill>
              </a:rPr>
              <a:t>“</a:t>
            </a:r>
            <a:r>
              <a:rPr b="1" lang="en">
                <a:solidFill>
                  <a:schemeClr val="dk1"/>
                </a:solidFill>
              </a:rPr>
              <a:t>Dramatic legend</a:t>
            </a:r>
            <a:r>
              <a:rPr lang="en">
                <a:solidFill>
                  <a:schemeClr val="dk1"/>
                </a:solidFill>
              </a:rPr>
              <a:t>” </a:t>
            </a:r>
            <a:r>
              <a:rPr i="1" lang="en">
                <a:solidFill>
                  <a:schemeClr val="dk1"/>
                </a:solidFill>
              </a:rPr>
              <a:t>The Damnation of Faust </a:t>
            </a:r>
            <a:r>
              <a:rPr lang="en">
                <a:solidFill>
                  <a:schemeClr val="dk1"/>
                </a:solidFill>
              </a:rPr>
              <a:t>(1846): Combines opera and oratorio</a:t>
            </a:r>
            <a:endParaRPr>
              <a:solidFill>
                <a:schemeClr val="dk1"/>
              </a:solidFill>
            </a:endParaRPr>
          </a:p>
          <a:p>
            <a:pPr indent="0" lvl="1" marL="240030" rtl="0" algn="l">
              <a:lnSpc>
                <a:spcPct val="90000"/>
              </a:lnSpc>
              <a:spcBef>
                <a:spcPts val="900"/>
              </a:spcBef>
              <a:spcAft>
                <a:spcPts val="1200"/>
              </a:spcAft>
              <a:buSzPts val="1350"/>
              <a:buNone/>
            </a:pPr>
            <a:r>
              <a:t/>
            </a:r>
            <a:endParaRPr>
              <a:solidFill>
                <a:schemeClr val="dk1"/>
              </a:solidFill>
            </a:endParaRPr>
          </a:p>
        </p:txBody>
      </p:sp>
      <p:pic>
        <p:nvPicPr>
          <p:cNvPr id="244" name="Google Shape;244;p38"/>
          <p:cNvPicPr preferRelativeResize="0"/>
          <p:nvPr/>
        </p:nvPicPr>
        <p:blipFill rotWithShape="1">
          <a:blip r:embed="rId3">
            <a:alphaModFix/>
          </a:blip>
          <a:srcRect b="0" l="0" r="0" t="0"/>
          <a:stretch/>
        </p:blipFill>
        <p:spPr>
          <a:xfrm>
            <a:off x="2805840" y="944222"/>
            <a:ext cx="2778331" cy="14780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962F56"/>
              </a:buClr>
              <a:buSzPct val="90000"/>
              <a:buFont typeface="Cambria"/>
              <a:buNone/>
            </a:pPr>
            <a:r>
              <a:rPr lang="en"/>
              <a:t>Fourth Movement: March to the Scaffold</a:t>
            </a:r>
            <a:br>
              <a:rPr lang="en"/>
            </a:br>
            <a:r>
              <a:rPr lang="en"/>
              <a:t>Allegretto non troppo</a:t>
            </a:r>
            <a:endParaRPr/>
          </a:p>
        </p:txBody>
      </p:sp>
      <p:sp>
        <p:nvSpPr>
          <p:cNvPr id="250" name="Google Shape;250;p39"/>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200"/>
              </a:spcAft>
              <a:buSzPts val="2160"/>
              <a:buNone/>
            </a:pPr>
            <a:r>
              <a:rPr i="1" lang="en">
                <a:solidFill>
                  <a:schemeClr val="dk1"/>
                </a:solidFill>
              </a:rPr>
              <a:t>“He dreams that he has murdered his beloved, that he has been condemned to death and is being led to the scaffold. The procession moves forward to the sounds of a march that in now somber and fierce, now brilliant and solemn, in which the muffled sounds of heavy steps give way without transition to the noisiest outbursts. At the end, the idee fixe returns for a moment, like a last thought of love interrupted by the death blow.”</a:t>
            </a:r>
            <a:endParaRPr i="1">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Concert Overture</a:t>
            </a:r>
            <a:endParaRPr/>
          </a:p>
        </p:txBody>
      </p:sp>
      <p:sp>
        <p:nvSpPr>
          <p:cNvPr id="256" name="Google Shape;256;p40"/>
          <p:cNvSpPr txBox="1"/>
          <p:nvPr>
            <p:ph idx="1" type="body"/>
          </p:nvPr>
        </p:nvSpPr>
        <p:spPr>
          <a:xfrm>
            <a:off x="800100" y="1428751"/>
            <a:ext cx="7543800" cy="1322700"/>
          </a:xfrm>
          <a:prstGeom prst="rect">
            <a:avLst/>
          </a:prstGeom>
          <a:noFill/>
          <a:ln>
            <a:noFill/>
          </a:ln>
        </p:spPr>
        <p:txBody>
          <a:bodyPr anchorCtr="0" anchor="t" bIns="45700" lIns="91425" spcFirstLastPara="1" rIns="91425" wrap="square" tIns="45700">
            <a:normAutofit lnSpcReduction="10000"/>
          </a:bodyPr>
          <a:lstStyle/>
          <a:p>
            <a:pPr indent="-171450" lvl="0" marL="171450" rtl="0" algn="l">
              <a:lnSpc>
                <a:spcPct val="90000"/>
              </a:lnSpc>
              <a:spcBef>
                <a:spcPts val="0"/>
              </a:spcBef>
              <a:spcAft>
                <a:spcPts val="0"/>
              </a:spcAft>
              <a:buSzPts val="1620"/>
              <a:buChar char="●"/>
            </a:pPr>
            <a:r>
              <a:rPr lang="en"/>
              <a:t>Only one movement</a:t>
            </a:r>
            <a:endParaRPr/>
          </a:p>
          <a:p>
            <a:pPr indent="-171450" lvl="0" marL="171450" rtl="0" algn="l">
              <a:lnSpc>
                <a:spcPct val="90000"/>
              </a:lnSpc>
              <a:spcBef>
                <a:spcPts val="1350"/>
              </a:spcBef>
              <a:spcAft>
                <a:spcPts val="0"/>
              </a:spcAft>
              <a:buSzPts val="1620"/>
              <a:buChar char="●"/>
            </a:pPr>
            <a:r>
              <a:rPr lang="en"/>
              <a:t>Usually in Sonata form</a:t>
            </a:r>
            <a:endParaRPr/>
          </a:p>
          <a:p>
            <a:pPr indent="-171450" lvl="0" marL="171450" rtl="0" algn="l">
              <a:lnSpc>
                <a:spcPct val="90000"/>
              </a:lnSpc>
              <a:spcBef>
                <a:spcPts val="1350"/>
              </a:spcBef>
              <a:spcAft>
                <a:spcPts val="1200"/>
              </a:spcAft>
              <a:buSzPts val="1620"/>
              <a:buChar char="●"/>
            </a:pPr>
            <a:r>
              <a:rPr lang="en"/>
              <a:t>Modeled after the opera overture, but the work is not intended to usher in a stage work; it is an independent composition.</a:t>
            </a:r>
            <a:endParaRPr/>
          </a:p>
        </p:txBody>
      </p:sp>
      <p:sp>
        <p:nvSpPr>
          <p:cNvPr id="257" name="Google Shape;257;p40"/>
          <p:cNvSpPr txBox="1"/>
          <p:nvPr/>
        </p:nvSpPr>
        <p:spPr>
          <a:xfrm>
            <a:off x="800100" y="2901872"/>
            <a:ext cx="7543800" cy="3807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90000"/>
              </a:lnSpc>
              <a:spcBef>
                <a:spcPts val="0"/>
              </a:spcBef>
              <a:spcAft>
                <a:spcPts val="0"/>
              </a:spcAft>
              <a:buClr>
                <a:srgbClr val="962F56"/>
              </a:buClr>
              <a:buSzPts val="2700"/>
              <a:buFont typeface="Cambria"/>
              <a:buNone/>
            </a:pPr>
            <a:r>
              <a:rPr b="1" lang="en" sz="2700">
                <a:solidFill>
                  <a:schemeClr val="dk2"/>
                </a:solidFill>
                <a:latin typeface="Raleway"/>
                <a:ea typeface="Raleway"/>
                <a:cs typeface="Raleway"/>
                <a:sym typeface="Raleway"/>
              </a:rPr>
              <a:t>Symphonic poem or tone poem</a:t>
            </a:r>
            <a:endParaRPr b="1" sz="2700">
              <a:solidFill>
                <a:schemeClr val="dk2"/>
              </a:solidFill>
              <a:latin typeface="Raleway"/>
              <a:ea typeface="Raleway"/>
              <a:cs typeface="Raleway"/>
              <a:sym typeface="Raleway"/>
            </a:endParaRPr>
          </a:p>
        </p:txBody>
      </p:sp>
      <p:sp>
        <p:nvSpPr>
          <p:cNvPr id="258" name="Google Shape;258;p40"/>
          <p:cNvSpPr txBox="1"/>
          <p:nvPr/>
        </p:nvSpPr>
        <p:spPr>
          <a:xfrm>
            <a:off x="800100" y="3282567"/>
            <a:ext cx="7543800" cy="1322700"/>
          </a:xfrm>
          <a:prstGeom prst="rect">
            <a:avLst/>
          </a:prstGeom>
          <a:noFill/>
          <a:ln>
            <a:noFill/>
          </a:ln>
        </p:spPr>
        <p:txBody>
          <a:bodyPr anchorCtr="0" anchor="t" bIns="45700" lIns="91425" spcFirstLastPara="1" rIns="91425" wrap="square" tIns="45700">
            <a:normAutofit lnSpcReduction="10000"/>
          </a:bodyPr>
          <a:lstStyle/>
          <a:p>
            <a:pPr indent="-171450" lvl="0" marL="171450" marR="0" rtl="0" algn="l">
              <a:lnSpc>
                <a:spcPct val="90000"/>
              </a:lnSpc>
              <a:spcBef>
                <a:spcPts val="0"/>
              </a:spcBef>
              <a:spcAft>
                <a:spcPts val="0"/>
              </a:spcAft>
              <a:buSzPts val="1620"/>
              <a:buFont typeface="Arial"/>
              <a:buChar char="•"/>
            </a:pPr>
            <a:r>
              <a:rPr lang="en" sz="1800">
                <a:latin typeface="Cambria"/>
                <a:ea typeface="Cambria"/>
                <a:cs typeface="Cambria"/>
                <a:sym typeface="Cambria"/>
              </a:rPr>
              <a:t>One movement</a:t>
            </a:r>
            <a:endParaRPr/>
          </a:p>
          <a:p>
            <a:pPr indent="-171450" lvl="0" marL="171450" marR="0" rtl="0" algn="l">
              <a:lnSpc>
                <a:spcPct val="90000"/>
              </a:lnSpc>
              <a:spcBef>
                <a:spcPts val="1350"/>
              </a:spcBef>
              <a:spcAft>
                <a:spcPts val="0"/>
              </a:spcAft>
              <a:buSzPts val="1620"/>
              <a:buFont typeface="Arial"/>
              <a:buChar char="•"/>
            </a:pPr>
            <a:r>
              <a:rPr lang="en" sz="1800">
                <a:latin typeface="Cambria"/>
                <a:ea typeface="Cambria"/>
                <a:cs typeface="Cambria"/>
                <a:sym typeface="Cambria"/>
              </a:rPr>
              <a:t>Either in sonata, rondo, or theme and variations – as well as irregular forms</a:t>
            </a:r>
            <a:endParaRPr/>
          </a:p>
          <a:p>
            <a:pPr indent="-171450" lvl="0" marL="171450" marR="0" rtl="0" algn="l">
              <a:lnSpc>
                <a:spcPct val="90000"/>
              </a:lnSpc>
              <a:spcBef>
                <a:spcPts val="1350"/>
              </a:spcBef>
              <a:spcAft>
                <a:spcPts val="0"/>
              </a:spcAft>
              <a:buSzPts val="1620"/>
              <a:buFont typeface="Arial"/>
              <a:buChar char="•"/>
            </a:pPr>
            <a:r>
              <a:rPr lang="en" sz="1800">
                <a:latin typeface="Cambria"/>
                <a:ea typeface="Cambria"/>
                <a:cs typeface="Cambria"/>
                <a:sym typeface="Cambria"/>
              </a:rPr>
              <a:t>Flexibility of forms distinguishes it from Concert overture</a:t>
            </a:r>
            <a:endParaRPr sz="1800">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854388" y="292603"/>
            <a:ext cx="75438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Bedrich Smetana (1824 – 1884)</a:t>
            </a:r>
            <a:endParaRPr/>
          </a:p>
        </p:txBody>
      </p:sp>
      <p:pic>
        <p:nvPicPr>
          <p:cNvPr id="264" name="Google Shape;264;p41"/>
          <p:cNvPicPr preferRelativeResize="0"/>
          <p:nvPr>
            <p:ph idx="1" type="body"/>
          </p:nvPr>
        </p:nvPicPr>
        <p:blipFill rotWithShape="1">
          <a:blip r:embed="rId3">
            <a:alphaModFix/>
          </a:blip>
          <a:srcRect b="0" l="0" r="0" t="0"/>
          <a:stretch/>
        </p:blipFill>
        <p:spPr>
          <a:xfrm>
            <a:off x="1056424" y="937825"/>
            <a:ext cx="1386000" cy="1922400"/>
          </a:xfrm>
          <a:prstGeom prst="rect">
            <a:avLst/>
          </a:prstGeom>
          <a:noFill/>
          <a:ln>
            <a:noFill/>
          </a:ln>
        </p:spPr>
      </p:pic>
      <p:sp>
        <p:nvSpPr>
          <p:cNvPr id="265" name="Google Shape;265;p41"/>
          <p:cNvSpPr txBox="1"/>
          <p:nvPr/>
        </p:nvSpPr>
        <p:spPr>
          <a:xfrm>
            <a:off x="3112300" y="1060101"/>
            <a:ext cx="4643400" cy="930300"/>
          </a:xfrm>
          <a:prstGeom prst="rect">
            <a:avLst/>
          </a:prstGeom>
          <a:noFill/>
          <a:ln>
            <a:noFill/>
          </a:ln>
        </p:spPr>
        <p:txBody>
          <a:bodyPr anchorCtr="0" anchor="t" bIns="45700" lIns="91425" spcFirstLastPara="1" rIns="91425" wrap="square" tIns="45700">
            <a:spAutoFit/>
          </a:bodyPr>
          <a:lstStyle/>
          <a:p>
            <a:pPr indent="-135890" lvl="0" marL="171450" marR="0" rtl="0" algn="l">
              <a:lnSpc>
                <a:spcPct val="90000"/>
              </a:lnSpc>
              <a:spcBef>
                <a:spcPts val="0"/>
              </a:spcBef>
              <a:spcAft>
                <a:spcPts val="0"/>
              </a:spcAft>
              <a:buClr>
                <a:schemeClr val="accent5"/>
              </a:buClr>
              <a:buSzPts val="1600"/>
              <a:buFont typeface="Lato"/>
              <a:buChar char="•"/>
            </a:pPr>
            <a:r>
              <a:rPr lang="en" sz="1600">
                <a:solidFill>
                  <a:schemeClr val="dk1"/>
                </a:solidFill>
                <a:latin typeface="Lato"/>
                <a:ea typeface="Lato"/>
                <a:cs typeface="Lato"/>
                <a:sym typeface="Lato"/>
              </a:rPr>
              <a:t>His works based on folk songs, dances and legend of his native Bohemia</a:t>
            </a:r>
            <a:endParaRPr sz="1600">
              <a:latin typeface="Lato"/>
              <a:ea typeface="Lato"/>
              <a:cs typeface="Lato"/>
              <a:sym typeface="Lato"/>
            </a:endParaRPr>
          </a:p>
          <a:p>
            <a:pPr indent="-135890" lvl="0" marL="171450" marR="0" rtl="0" algn="l">
              <a:lnSpc>
                <a:spcPct val="90000"/>
              </a:lnSpc>
              <a:spcBef>
                <a:spcPts val="1350"/>
              </a:spcBef>
              <a:spcAft>
                <a:spcPts val="0"/>
              </a:spcAft>
              <a:buClr>
                <a:schemeClr val="accent5"/>
              </a:buClr>
              <a:buSzPts val="1600"/>
              <a:buFont typeface="Arial"/>
              <a:buChar char="•"/>
            </a:pPr>
            <a:r>
              <a:rPr b="1" i="1" lang="en" sz="1600">
                <a:solidFill>
                  <a:schemeClr val="dk1"/>
                </a:solidFill>
                <a:latin typeface="Lato"/>
                <a:ea typeface="Lato"/>
                <a:cs typeface="Lato"/>
                <a:sym typeface="Lato"/>
              </a:rPr>
              <a:t>The moldau </a:t>
            </a:r>
            <a:r>
              <a:rPr lang="en" sz="1600">
                <a:solidFill>
                  <a:schemeClr val="dk1"/>
                </a:solidFill>
                <a:latin typeface="Lato"/>
                <a:ea typeface="Lato"/>
                <a:cs typeface="Lato"/>
                <a:sym typeface="Lato"/>
              </a:rPr>
              <a:t>(part of </a:t>
            </a:r>
            <a:r>
              <a:rPr i="1" lang="en" sz="1600">
                <a:solidFill>
                  <a:schemeClr val="dk1"/>
                </a:solidFill>
                <a:latin typeface="Lato"/>
                <a:ea typeface="Lato"/>
                <a:cs typeface="Lato"/>
                <a:sym typeface="Lato"/>
              </a:rPr>
              <a:t>Ma Vlast</a:t>
            </a:r>
            <a:r>
              <a:rPr lang="en" sz="1600">
                <a:solidFill>
                  <a:schemeClr val="dk1"/>
                </a:solidFill>
                <a:latin typeface="Lato"/>
                <a:ea typeface="Lato"/>
                <a:cs typeface="Lato"/>
                <a:sym typeface="Lato"/>
              </a:rPr>
              <a:t>)</a:t>
            </a:r>
            <a:endParaRPr b="1" i="1" sz="1600">
              <a:solidFill>
                <a:schemeClr val="dk1"/>
              </a:solidFill>
              <a:latin typeface="Lato"/>
              <a:ea typeface="Lato"/>
              <a:cs typeface="Lato"/>
              <a:sym typeface="Lato"/>
            </a:endParaRPr>
          </a:p>
        </p:txBody>
      </p:sp>
      <p:sp>
        <p:nvSpPr>
          <p:cNvPr id="266" name="Google Shape;266;p41"/>
          <p:cNvSpPr txBox="1"/>
          <p:nvPr/>
        </p:nvSpPr>
        <p:spPr>
          <a:xfrm>
            <a:off x="2933700" y="2010392"/>
            <a:ext cx="6054300" cy="8916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962F56"/>
              </a:buClr>
              <a:buSzPts val="2700"/>
              <a:buFont typeface="Cambria"/>
              <a:buNone/>
            </a:pPr>
            <a:r>
              <a:rPr b="1" lang="en" sz="2700">
                <a:latin typeface="Raleway"/>
                <a:ea typeface="Raleway"/>
                <a:cs typeface="Raleway"/>
                <a:sym typeface="Raleway"/>
              </a:rPr>
              <a:t>Pyotr Ilyich Tchaikovsky (1840 – 1893)</a:t>
            </a:r>
            <a:endParaRPr b="1" sz="2700">
              <a:latin typeface="Raleway"/>
              <a:ea typeface="Raleway"/>
              <a:cs typeface="Raleway"/>
              <a:sym typeface="Raleway"/>
            </a:endParaRPr>
          </a:p>
        </p:txBody>
      </p:sp>
      <p:pic>
        <p:nvPicPr>
          <p:cNvPr id="267" name="Google Shape;267;p41"/>
          <p:cNvPicPr preferRelativeResize="0"/>
          <p:nvPr/>
        </p:nvPicPr>
        <p:blipFill rotWithShape="1">
          <a:blip r:embed="rId4">
            <a:alphaModFix/>
          </a:blip>
          <a:srcRect b="0" l="0" r="0" t="0"/>
          <a:stretch/>
        </p:blipFill>
        <p:spPr>
          <a:xfrm>
            <a:off x="6831639" y="3028867"/>
            <a:ext cx="1385888" cy="1850231"/>
          </a:xfrm>
          <a:prstGeom prst="rect">
            <a:avLst/>
          </a:prstGeom>
          <a:noFill/>
          <a:ln>
            <a:noFill/>
          </a:ln>
        </p:spPr>
      </p:pic>
      <p:sp>
        <p:nvSpPr>
          <p:cNvPr id="268" name="Google Shape;268;p41"/>
          <p:cNvSpPr txBox="1"/>
          <p:nvPr/>
        </p:nvSpPr>
        <p:spPr>
          <a:xfrm>
            <a:off x="757570" y="3028867"/>
            <a:ext cx="5944500" cy="1949100"/>
          </a:xfrm>
          <a:prstGeom prst="rect">
            <a:avLst/>
          </a:prstGeom>
          <a:noFill/>
          <a:ln>
            <a:noFill/>
          </a:ln>
        </p:spPr>
        <p:txBody>
          <a:bodyPr anchorCtr="0" anchor="t" bIns="45700" lIns="91425" spcFirstLastPara="1" rIns="91425" wrap="square" tIns="45700">
            <a:noAutofit/>
          </a:bodyPr>
          <a:lstStyle/>
          <a:p>
            <a:pPr indent="-158750" lvl="0" marL="171450" marR="0" rtl="0" algn="l">
              <a:lnSpc>
                <a:spcPct val="90000"/>
              </a:lnSpc>
              <a:spcBef>
                <a:spcPts val="0"/>
              </a:spcBef>
              <a:spcAft>
                <a:spcPts val="0"/>
              </a:spcAft>
              <a:buClr>
                <a:schemeClr val="accent5"/>
              </a:buClr>
              <a:buSzPts val="1600"/>
              <a:buFont typeface="Lato"/>
              <a:buChar char="•"/>
            </a:pPr>
            <a:r>
              <a:rPr lang="en" sz="1600">
                <a:solidFill>
                  <a:schemeClr val="dk1"/>
                </a:solidFill>
                <a:latin typeface="Lato"/>
                <a:ea typeface="Lato"/>
                <a:cs typeface="Lato"/>
                <a:sym typeface="Lato"/>
              </a:rPr>
              <a:t>Russian melodist</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His music contains beautiful melodies that stretch and leap wildly</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Style was influenced by folk songs</a:t>
            </a:r>
            <a:endParaRPr sz="1600">
              <a:latin typeface="Lato"/>
              <a:ea typeface="Lato"/>
              <a:cs typeface="Lato"/>
              <a:sym typeface="Lato"/>
            </a:endParaRPr>
          </a:p>
          <a:p>
            <a:pPr indent="-158750" lvl="0" marL="171450" marR="0" rtl="0" algn="l">
              <a:lnSpc>
                <a:spcPct val="90000"/>
              </a:lnSpc>
              <a:spcBef>
                <a:spcPts val="1350"/>
              </a:spcBef>
              <a:spcAft>
                <a:spcPts val="0"/>
              </a:spcAft>
              <a:buClr>
                <a:schemeClr val="accent5"/>
              </a:buClr>
              <a:buSzPts val="1600"/>
              <a:buFont typeface="Lato"/>
              <a:buChar char="•"/>
            </a:pPr>
            <a:r>
              <a:rPr lang="en" sz="1600">
                <a:solidFill>
                  <a:schemeClr val="dk1"/>
                </a:solidFill>
                <a:latin typeface="Lato"/>
                <a:ea typeface="Lato"/>
                <a:cs typeface="Lato"/>
                <a:sym typeface="Lato"/>
              </a:rPr>
              <a:t>Fused national and international element to produce intensely subjective and passionate music</a:t>
            </a:r>
            <a:endParaRPr sz="1600">
              <a:solidFill>
                <a:schemeClr val="dk1"/>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42"/>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Full-length concert: http://www.digitalconcerthall.com/concert/17009/?a=youtube&amp;c=true&#10;Bedřich Smetana: Vltava (The Moldau) / Krzysztof Urbański, conductor · Berliner Philharmoniker / Recorded at the Berlin Philharmonie, 24 May 2014&#10;The Berliner Philharmoniker's Digital Concert Hall:&#10;http://www.digitalconcerthall.com&#10;Subscribe to our newsletter:&#10;http://www.digitalconcerthall.com/newsletter&#10;Website of the Berliner Philharmoniker:&#10;http://www.berliner-philharmoniker.de" id="275" name="Google Shape;275;p42" title="Smetana: Vltava (The Moldau) / Urbański · Berliner Philharmoniker">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3200"/>
              <a:buFont typeface="Cambria"/>
              <a:buNone/>
            </a:pPr>
            <a:r>
              <a:rPr lang="en" sz="3200"/>
              <a:t>Composer’s role</a:t>
            </a:r>
            <a:endParaRPr sz="3200"/>
          </a:p>
        </p:txBody>
      </p:sp>
      <p:sp>
        <p:nvSpPr>
          <p:cNvPr id="91" name="Google Shape;91;p16"/>
          <p:cNvSpPr txBox="1"/>
          <p:nvPr>
            <p:ph idx="1" type="body"/>
          </p:nvPr>
        </p:nvSpPr>
        <p:spPr>
          <a:xfrm>
            <a:off x="800100" y="1307251"/>
            <a:ext cx="7543800" cy="3202200"/>
          </a:xfrm>
          <a:prstGeom prst="rect">
            <a:avLst/>
          </a:prstGeom>
          <a:noFill/>
          <a:ln>
            <a:noFill/>
          </a:ln>
        </p:spPr>
        <p:txBody>
          <a:bodyPr anchorCtr="0" anchor="t" bIns="45700" lIns="91425" spcFirstLastPara="1" rIns="91425" wrap="square" tIns="45700">
            <a:spAutoFit/>
          </a:bodyPr>
          <a:lstStyle/>
          <a:p>
            <a:pPr indent="-148590" lvl="0" marL="171450" rtl="0" algn="l">
              <a:lnSpc>
                <a:spcPct val="90000"/>
              </a:lnSpc>
              <a:spcBef>
                <a:spcPts val="0"/>
              </a:spcBef>
              <a:spcAft>
                <a:spcPts val="0"/>
              </a:spcAft>
              <a:buSzPts val="1800"/>
              <a:buChar char="●"/>
            </a:pPr>
            <a:r>
              <a:rPr lang="en"/>
              <a:t>Inspired by </a:t>
            </a:r>
            <a:r>
              <a:rPr b="1" lang="en"/>
              <a:t>Beethoven</a:t>
            </a:r>
            <a:endParaRPr/>
          </a:p>
          <a:p>
            <a:pPr indent="-148590" lvl="0" marL="171450" rtl="0" algn="l">
              <a:lnSpc>
                <a:spcPct val="90000"/>
              </a:lnSpc>
              <a:spcBef>
                <a:spcPts val="1350"/>
              </a:spcBef>
              <a:spcAft>
                <a:spcPts val="0"/>
              </a:spcAft>
              <a:buSzPts val="1800"/>
              <a:buChar char="●"/>
            </a:pPr>
            <a:r>
              <a:rPr lang="en"/>
              <a:t>“Free artist” mindset</a:t>
            </a:r>
            <a:endParaRPr/>
          </a:p>
          <a:p>
            <a:pPr indent="-148590" lvl="0" marL="171450" rtl="0" algn="l">
              <a:lnSpc>
                <a:spcPct val="90000"/>
              </a:lnSpc>
              <a:spcBef>
                <a:spcPts val="1350"/>
              </a:spcBef>
              <a:spcAft>
                <a:spcPts val="0"/>
              </a:spcAft>
              <a:buSzPts val="1800"/>
              <a:buChar char="●"/>
            </a:pPr>
            <a:r>
              <a:rPr lang="en"/>
              <a:t>Create extended works with no immediate prospects for performance</a:t>
            </a:r>
            <a:endParaRPr/>
          </a:p>
          <a:p>
            <a:pPr indent="-148590" lvl="0" marL="171450" rtl="0" algn="l">
              <a:lnSpc>
                <a:spcPct val="90000"/>
              </a:lnSpc>
              <a:spcBef>
                <a:spcPts val="1350"/>
              </a:spcBef>
              <a:spcAft>
                <a:spcPts val="0"/>
              </a:spcAft>
              <a:buSzPts val="1800"/>
              <a:buChar char="●"/>
            </a:pPr>
            <a:r>
              <a:rPr lang="en"/>
              <a:t>Due to French revolution and Napoleonic wars, aristocrats could no longer afford to maintain private opera houses, orchestras, and “composer in residence”</a:t>
            </a:r>
            <a:endParaRPr/>
          </a:p>
          <a:p>
            <a:pPr indent="-148590" lvl="0" marL="171450" rtl="0" algn="l">
              <a:lnSpc>
                <a:spcPct val="90000"/>
              </a:lnSpc>
              <a:spcBef>
                <a:spcPts val="1350"/>
              </a:spcBef>
              <a:spcAft>
                <a:spcPts val="0"/>
              </a:spcAft>
              <a:buSzPts val="1800"/>
              <a:buChar char="●"/>
            </a:pPr>
            <a:r>
              <a:rPr lang="en"/>
              <a:t>Middle-class rise due to industrial revolution, public orchestra and opera houses are formed</a:t>
            </a:r>
            <a:endParaRPr/>
          </a:p>
          <a:p>
            <a:pPr indent="-148590" lvl="0" marL="171450" rtl="0" algn="l">
              <a:lnSpc>
                <a:spcPct val="90000"/>
              </a:lnSpc>
              <a:spcBef>
                <a:spcPts val="1350"/>
              </a:spcBef>
              <a:spcAft>
                <a:spcPts val="1200"/>
              </a:spcAft>
              <a:buSzPts val="1800"/>
              <a:buChar char="●"/>
            </a:pPr>
            <a:r>
              <a:rPr lang="en"/>
              <a:t>Some composer had wealthy patrons support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81" name="Google Shape;281;p43"/>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The Netherlands Radio Philharmonic Orchestra, led by conductor Slobodeniouk, performed the fairytale like Fantasy Ouverture 'Romeo and Juliet' by Tchaikovsky in the AVROTROS Friday Concert of Friday the 16th of November 2018. Tchaikovsky loved Shakespeare and used his writings as inspiration for his own compositions. 'Romeo and Juliet' is styled as a Fantasy Overture, but is actually a symphonic poem in sonata form.&#10;&#10;The musical program:&#10;Pyotr Ilyich Tchaikovsky - Fantasy Overture 'Romeo and Juliet', TH 42, ČW 39&#10;&#10;Musicians:&#10;The Netherlands Radio Philharmonic Orchestra&#10;Dima Slobodeniouk [conductor]&#10;&#10;Recording: The AVROTROS Friday Concert of Friday the 16th of November 2018 in concerthall TivoliVredenburg in Utrecht.&#10;&#10;More AVROTROS Klassiek:&#10;♬ Facebook: https://www.facebook.com/AVROTROS.Klassiek/&#10;♬ Twitter: https://twitter.com/klassiekonline&#10;♬ Instagram: https://www.instagram.com/avrotrosklassiek/" id="282" name="Google Shape;282;p43" title="Tchaikovsky: Fantasy Overture 'Romeo and Juliet' - Radio Philharmonic Orchestra - Live Concert H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700"/>
              <a:buFont typeface="Cambria"/>
              <a:buNone/>
            </a:pPr>
            <a:r>
              <a:rPr lang="en"/>
              <a:t>Incidental music</a:t>
            </a:r>
            <a:endParaRPr/>
          </a:p>
        </p:txBody>
      </p:sp>
      <p:sp>
        <p:nvSpPr>
          <p:cNvPr id="288" name="Google Shape;288;p44"/>
          <p:cNvSpPr txBox="1"/>
          <p:nvPr>
            <p:ph idx="1" type="body"/>
          </p:nvPr>
        </p:nvSpPr>
        <p:spPr>
          <a:xfrm>
            <a:off x="800100" y="1428751"/>
            <a:ext cx="7543800" cy="967500"/>
          </a:xfrm>
          <a:prstGeom prst="rect">
            <a:avLst/>
          </a:prstGeom>
          <a:noFill/>
          <a:ln>
            <a:noFill/>
          </a:ln>
        </p:spPr>
        <p:txBody>
          <a:bodyPr anchorCtr="0" anchor="t" bIns="45700" lIns="91425" spcFirstLastPara="1" rIns="91425" wrap="square" tIns="45700">
            <a:normAutofit lnSpcReduction="20000"/>
          </a:bodyPr>
          <a:lstStyle/>
          <a:p>
            <a:pPr indent="-171450" lvl="0" marL="171450" rtl="0" algn="l">
              <a:lnSpc>
                <a:spcPct val="90000"/>
              </a:lnSpc>
              <a:spcBef>
                <a:spcPts val="0"/>
              </a:spcBef>
              <a:spcAft>
                <a:spcPts val="0"/>
              </a:spcAft>
              <a:buSzPts val="1800"/>
              <a:buChar char="●"/>
            </a:pPr>
            <a:r>
              <a:rPr lang="en" sz="2000"/>
              <a:t>Music intended to be performed before and during a play</a:t>
            </a:r>
            <a:endParaRPr/>
          </a:p>
          <a:p>
            <a:pPr indent="-171450" lvl="0" marL="171450" rtl="0" algn="l">
              <a:lnSpc>
                <a:spcPct val="90000"/>
              </a:lnSpc>
              <a:spcBef>
                <a:spcPts val="1350"/>
              </a:spcBef>
              <a:spcAft>
                <a:spcPts val="1200"/>
              </a:spcAft>
              <a:buSzPts val="1800"/>
              <a:buChar char="●"/>
            </a:pPr>
            <a:r>
              <a:rPr lang="en" sz="2000"/>
              <a:t>Interludes, background music, marches, and dances are all incidental music (as are today’s movie scores)</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45"/>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Full program here http://www.medici.tv/#!/swan-lake-rudolf-nureyev-jose-martinez-agnes-letestu-opera-national-de-paris &#10; &#10;Subscribe to our channel for more videos http://ow.ly/ugONZ &#10; &#10;Pyotr Ilyich Tchaikovsky - Swan Lake &#10; &#10;Paris Opera Orchestra and Corps de Ballet de l'Opéra national de Paris &#10; &#10;The Best of Tchaikovsky, Tchaikovsky Festival &#10; &#10;Recorded at   Opéra Bastille (Paris, France) in 2006 &#10; &#10;© Opéra national de Paris – François Roussillon et associés&#10;&#10;| Like us on Facebook : https://www.facebook.com/medicitv&#10;| Follow us on Twitter : https://twitter.com/medicitv&#10;&#10;Medici.tv is the first classical music digital channel, offering a catalogue of over 1 400 concerts, operas, ballets and documentaries in VOD, as well as 100 live concerts each year." id="295" name="Google Shape;295;p45" title="Tchaikovsky - Swan Lake - Ballet">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800"/>
              <a:buFont typeface="Cambria"/>
              <a:buNone/>
            </a:pPr>
            <a:r>
              <a:rPr lang="en" sz="2800"/>
              <a:t>Nationalism</a:t>
            </a:r>
            <a:endParaRPr sz="2800"/>
          </a:p>
        </p:txBody>
      </p:sp>
      <p:sp>
        <p:nvSpPr>
          <p:cNvPr id="301" name="Google Shape;301;p46"/>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rmAutofit/>
          </a:bodyPr>
          <a:lstStyle/>
          <a:p>
            <a:pPr indent="-158750" lvl="0" marL="171450" rtl="0" algn="l">
              <a:lnSpc>
                <a:spcPct val="90000"/>
              </a:lnSpc>
              <a:spcBef>
                <a:spcPts val="0"/>
              </a:spcBef>
              <a:spcAft>
                <a:spcPts val="0"/>
              </a:spcAft>
              <a:buSzPts val="1600"/>
              <a:buChar char="●"/>
            </a:pPr>
            <a:r>
              <a:rPr lang="en" sz="1600"/>
              <a:t>A revolutionary political movement, nationalism led to the unification of lands.</a:t>
            </a:r>
            <a:endParaRPr sz="1600"/>
          </a:p>
          <a:p>
            <a:pPr indent="-158750" lvl="0" marL="171450" rtl="0" algn="l">
              <a:lnSpc>
                <a:spcPct val="90000"/>
              </a:lnSpc>
              <a:spcBef>
                <a:spcPts val="1350"/>
              </a:spcBef>
              <a:spcAft>
                <a:spcPts val="0"/>
              </a:spcAft>
              <a:buSzPts val="1600"/>
              <a:buChar char="●"/>
            </a:pPr>
            <a:r>
              <a:rPr lang="en" sz="1600"/>
              <a:t>The national past became a subject of intense historical investigation, and there was new enthusiasm for folksongs, dances, legends and fairytales.</a:t>
            </a:r>
            <a:endParaRPr sz="1600"/>
          </a:p>
          <a:p>
            <a:pPr indent="-158750" lvl="0" marL="171450" rtl="0" algn="l">
              <a:lnSpc>
                <a:spcPct val="90000"/>
              </a:lnSpc>
              <a:spcBef>
                <a:spcPts val="1350"/>
              </a:spcBef>
              <a:spcAft>
                <a:spcPts val="0"/>
              </a:spcAft>
              <a:buSzPts val="1600"/>
              <a:buChar char="●"/>
            </a:pPr>
            <a:r>
              <a:rPr lang="en" sz="1600"/>
              <a:t>Composers gave their works a distinct national identity.</a:t>
            </a:r>
            <a:endParaRPr sz="1600"/>
          </a:p>
          <a:p>
            <a:pPr indent="-158750" lvl="0" marL="171450" rtl="0" algn="l">
              <a:lnSpc>
                <a:spcPct val="90000"/>
              </a:lnSpc>
              <a:spcBef>
                <a:spcPts val="1350"/>
              </a:spcBef>
              <a:spcAft>
                <a:spcPts val="0"/>
              </a:spcAft>
              <a:buSzPts val="1600"/>
              <a:buChar char="●"/>
            </a:pPr>
            <a:r>
              <a:rPr lang="en" sz="1600"/>
              <a:t>Composers used folksongs and dances to create original melodies with a folk flavor</a:t>
            </a:r>
            <a:endParaRPr sz="1600"/>
          </a:p>
          <a:p>
            <a:pPr indent="-158750" lvl="0" marL="171450" rtl="0" algn="l">
              <a:lnSpc>
                <a:spcPct val="90000"/>
              </a:lnSpc>
              <a:spcBef>
                <a:spcPts val="1350"/>
              </a:spcBef>
              <a:spcAft>
                <a:spcPts val="1200"/>
              </a:spcAft>
              <a:buSzPts val="1600"/>
              <a:buChar char="●"/>
            </a:pPr>
            <a:r>
              <a:rPr lang="en" sz="1600"/>
              <a:t>Operas and program music were inspired by history, legends, and landscapes of their native lands.</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800100" y="343139"/>
            <a:ext cx="7543800" cy="495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962F56"/>
              </a:buClr>
              <a:buSzPct val="90000"/>
              <a:buFont typeface="Cambria"/>
              <a:buNone/>
            </a:pPr>
            <a:r>
              <a:rPr lang="en"/>
              <a:t>Johannes Brahms (1833 – 1897)</a:t>
            </a:r>
            <a:endParaRPr/>
          </a:p>
        </p:txBody>
      </p:sp>
      <p:pic>
        <p:nvPicPr>
          <p:cNvPr id="307" name="Google Shape;307;p47"/>
          <p:cNvPicPr preferRelativeResize="0"/>
          <p:nvPr>
            <p:ph idx="1" type="body"/>
          </p:nvPr>
        </p:nvPicPr>
        <p:blipFill rotWithShape="1">
          <a:blip r:embed="rId3">
            <a:alphaModFix/>
          </a:blip>
          <a:srcRect b="0" l="0" r="0" t="0"/>
          <a:stretch/>
        </p:blipFill>
        <p:spPr>
          <a:xfrm>
            <a:off x="5611500" y="1348075"/>
            <a:ext cx="2732400" cy="1901100"/>
          </a:xfrm>
          <a:prstGeom prst="rect">
            <a:avLst/>
          </a:prstGeom>
          <a:noFill/>
          <a:ln>
            <a:noFill/>
          </a:ln>
        </p:spPr>
      </p:pic>
      <p:sp>
        <p:nvSpPr>
          <p:cNvPr id="308" name="Google Shape;308;p47"/>
          <p:cNvSpPr txBox="1"/>
          <p:nvPr/>
        </p:nvSpPr>
        <p:spPr>
          <a:xfrm>
            <a:off x="570155" y="1348069"/>
            <a:ext cx="4643400" cy="3200400"/>
          </a:xfrm>
          <a:prstGeom prst="rect">
            <a:avLst/>
          </a:prstGeom>
          <a:noFill/>
          <a:ln>
            <a:noFill/>
          </a:ln>
        </p:spPr>
        <p:txBody>
          <a:bodyPr anchorCtr="0" anchor="t" bIns="45700" lIns="91425" spcFirstLastPara="1" rIns="91425" wrap="square" tIns="45700">
            <a:normAutofit/>
          </a:bodyPr>
          <a:lstStyle/>
          <a:p>
            <a:pPr indent="-68579" lvl="0" marL="171450" marR="0" rtl="0" algn="l">
              <a:lnSpc>
                <a:spcPct val="90000"/>
              </a:lnSpc>
              <a:spcBef>
                <a:spcPts val="0"/>
              </a:spcBef>
              <a:spcAft>
                <a:spcPts val="0"/>
              </a:spcAft>
              <a:buClr>
                <a:schemeClr val="accent5"/>
              </a:buClr>
              <a:buSzPts val="1620"/>
              <a:buFont typeface="Arial"/>
              <a:buNone/>
            </a:pPr>
            <a:r>
              <a:t/>
            </a:r>
            <a:endParaRPr sz="1800">
              <a:solidFill>
                <a:schemeClr val="dk1"/>
              </a:solidFill>
              <a:latin typeface="Cambria"/>
              <a:ea typeface="Cambria"/>
              <a:cs typeface="Cambria"/>
              <a:sym typeface="Cambria"/>
            </a:endParaRPr>
          </a:p>
        </p:txBody>
      </p:sp>
      <p:sp>
        <p:nvSpPr>
          <p:cNvPr id="309" name="Google Shape;309;p47"/>
          <p:cNvSpPr txBox="1"/>
          <p:nvPr/>
        </p:nvSpPr>
        <p:spPr>
          <a:xfrm>
            <a:off x="1048869" y="1190549"/>
            <a:ext cx="3685800" cy="32004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accent5"/>
              </a:buClr>
              <a:buSzPts val="1800"/>
              <a:buFont typeface="Arial"/>
              <a:buChar char="•"/>
            </a:pPr>
            <a:r>
              <a:rPr lang="en" sz="2000">
                <a:solidFill>
                  <a:schemeClr val="dk1"/>
                </a:solidFill>
                <a:latin typeface="Cambria"/>
                <a:ea typeface="Cambria"/>
                <a:cs typeface="Cambria"/>
                <a:sym typeface="Cambria"/>
              </a:rPr>
              <a:t>Used two against three rhythmic patterns</a:t>
            </a:r>
            <a:endParaRPr/>
          </a:p>
          <a:p>
            <a:pPr indent="-171450" lvl="0" marL="171450" marR="0" rtl="0" algn="l">
              <a:lnSpc>
                <a:spcPct val="90000"/>
              </a:lnSpc>
              <a:spcBef>
                <a:spcPts val="1350"/>
              </a:spcBef>
              <a:spcAft>
                <a:spcPts val="0"/>
              </a:spcAft>
              <a:buClr>
                <a:schemeClr val="accent5"/>
              </a:buClr>
              <a:buSzPts val="1800"/>
              <a:buFont typeface="Arial"/>
              <a:buChar char="•"/>
            </a:pPr>
            <a:r>
              <a:rPr lang="en" sz="2000">
                <a:solidFill>
                  <a:schemeClr val="dk1"/>
                </a:solidFill>
                <a:latin typeface="Cambria"/>
                <a:ea typeface="Cambria"/>
                <a:cs typeface="Cambria"/>
                <a:sym typeface="Cambria"/>
              </a:rPr>
              <a:t>Lyricism</a:t>
            </a:r>
            <a:endParaRPr/>
          </a:p>
          <a:p>
            <a:pPr indent="-171450" lvl="0" marL="171450" marR="0" rtl="0" algn="l">
              <a:lnSpc>
                <a:spcPct val="90000"/>
              </a:lnSpc>
              <a:spcBef>
                <a:spcPts val="1350"/>
              </a:spcBef>
              <a:spcAft>
                <a:spcPts val="0"/>
              </a:spcAft>
              <a:buClr>
                <a:schemeClr val="accent5"/>
              </a:buClr>
              <a:buSzPts val="1800"/>
              <a:buFont typeface="Arial"/>
              <a:buChar char="•"/>
            </a:pPr>
            <a:r>
              <a:rPr lang="en" sz="2000">
                <a:solidFill>
                  <a:schemeClr val="dk1"/>
                </a:solidFill>
                <a:latin typeface="Cambria"/>
                <a:ea typeface="Cambria"/>
                <a:cs typeface="Cambria"/>
                <a:sym typeface="Cambria"/>
              </a:rPr>
              <a:t>Rich, dark tone colors in orchestral works</a:t>
            </a:r>
            <a:endParaRPr/>
          </a:p>
          <a:p>
            <a:pPr indent="-171450" lvl="0" marL="171450" marR="0" rtl="0" algn="l">
              <a:lnSpc>
                <a:spcPct val="90000"/>
              </a:lnSpc>
              <a:spcBef>
                <a:spcPts val="1350"/>
              </a:spcBef>
              <a:spcAft>
                <a:spcPts val="0"/>
              </a:spcAft>
              <a:buClr>
                <a:schemeClr val="accent5"/>
              </a:buClr>
              <a:buSzPts val="1800"/>
              <a:buFont typeface="Arial"/>
              <a:buChar char="•"/>
            </a:pPr>
            <a:r>
              <a:rPr lang="en" sz="2000">
                <a:solidFill>
                  <a:schemeClr val="dk1"/>
                </a:solidFill>
                <a:latin typeface="Cambria"/>
                <a:ea typeface="Cambria"/>
                <a:cs typeface="Cambria"/>
                <a:sym typeface="Cambria"/>
              </a:rPr>
              <a:t>Theme and variation form</a:t>
            </a:r>
            <a:endParaRPr/>
          </a:p>
          <a:p>
            <a:pPr indent="-171450" lvl="0" marL="171450" marR="0" rtl="0" algn="l">
              <a:lnSpc>
                <a:spcPct val="90000"/>
              </a:lnSpc>
              <a:spcBef>
                <a:spcPts val="1350"/>
              </a:spcBef>
              <a:spcAft>
                <a:spcPts val="0"/>
              </a:spcAft>
              <a:buClr>
                <a:schemeClr val="accent5"/>
              </a:buClr>
              <a:buSzPts val="1800"/>
              <a:buFont typeface="Arial"/>
              <a:buChar char="•"/>
            </a:pPr>
            <a:r>
              <a:rPr lang="en" sz="2000">
                <a:solidFill>
                  <a:schemeClr val="dk1"/>
                </a:solidFill>
                <a:latin typeface="Cambria"/>
                <a:ea typeface="Cambria"/>
                <a:cs typeface="Cambria"/>
                <a:sym typeface="Cambria"/>
              </a:rPr>
              <a:t>Symphony No.3 in F major (1883)</a:t>
            </a:r>
            <a:endParaRPr sz="20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p48"/>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I. Allegro con brio ∙&#10;II. Andante ∙&#10;III. Poco Allegretto ∙&#10;IV. Allegro ∙&#10;&#10;hr-Sinfonieorchester – Frankfurt Radio Symphony ∙&#10;Andrés Orozco-Estrada, Dirigent ∙&#10;&#10;hr-Sinfoniekonzert ∙&#10;Alte Oper Frankfurt, 2. März 2018 ∙&#10;&#10;Website: http://www.hr-sinfonieorchester.de ∙&#10;Facebook: http://www.facebook.com/hrsinfonieorchester" id="316" name="Google Shape;316;p48" title="Brahms: 3. Sinfonie ∙ hr-Sinfonieorchester ∙ Andrés Orozco-Estrad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800100" y="343139"/>
            <a:ext cx="7543800" cy="4248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962F56"/>
              </a:buClr>
              <a:buSzPts val="2700"/>
              <a:buFont typeface="Cambria"/>
              <a:buNone/>
            </a:pPr>
            <a:r>
              <a:rPr lang="en" sz="2400"/>
              <a:t>Richard Wagner (1813 – 1883)</a:t>
            </a:r>
            <a:endParaRPr sz="2400"/>
          </a:p>
        </p:txBody>
      </p:sp>
      <p:sp>
        <p:nvSpPr>
          <p:cNvPr id="322" name="Google Shape;322;p49"/>
          <p:cNvSpPr txBox="1"/>
          <p:nvPr>
            <p:ph idx="1" type="body"/>
          </p:nvPr>
        </p:nvSpPr>
        <p:spPr>
          <a:xfrm>
            <a:off x="800100" y="1428751"/>
            <a:ext cx="3685800" cy="3200400"/>
          </a:xfrm>
          <a:prstGeom prst="rect">
            <a:avLst/>
          </a:prstGeom>
          <a:noFill/>
          <a:ln>
            <a:noFill/>
          </a:ln>
        </p:spPr>
        <p:txBody>
          <a:bodyPr anchorCtr="0" anchor="t" bIns="45700" lIns="91425" spcFirstLastPara="1" rIns="91425" wrap="square" tIns="45700">
            <a:normAutofit/>
          </a:bodyPr>
          <a:lstStyle/>
          <a:p>
            <a:pPr indent="-135890" lvl="0" marL="171450" rtl="0" algn="l">
              <a:lnSpc>
                <a:spcPct val="90000"/>
              </a:lnSpc>
              <a:spcBef>
                <a:spcPts val="0"/>
              </a:spcBef>
              <a:spcAft>
                <a:spcPts val="0"/>
              </a:spcAft>
              <a:buClr>
                <a:schemeClr val="dk1"/>
              </a:buClr>
              <a:buSzPts val="1600"/>
              <a:buChar char="●"/>
            </a:pPr>
            <a:r>
              <a:rPr lang="en" sz="1600">
                <a:solidFill>
                  <a:schemeClr val="dk1"/>
                </a:solidFill>
              </a:rPr>
              <a:t>Virtually monopolized the German opera</a:t>
            </a:r>
            <a:endParaRPr sz="1600">
              <a:solidFill>
                <a:schemeClr val="dk1"/>
              </a:solidFill>
            </a:endParaRPr>
          </a:p>
          <a:p>
            <a:pPr indent="-135890" lvl="0" marL="171450" rtl="0" algn="l">
              <a:lnSpc>
                <a:spcPct val="90000"/>
              </a:lnSpc>
              <a:spcBef>
                <a:spcPts val="1350"/>
              </a:spcBef>
              <a:spcAft>
                <a:spcPts val="0"/>
              </a:spcAft>
              <a:buClr>
                <a:schemeClr val="dk1"/>
              </a:buClr>
              <a:buSzPts val="1600"/>
              <a:buChar char="●"/>
            </a:pPr>
            <a:r>
              <a:rPr lang="en" sz="1600">
                <a:solidFill>
                  <a:schemeClr val="dk1"/>
                </a:solidFill>
              </a:rPr>
              <a:t>Der Ring des Nibelungen (The Ring of the Nibelung): The Ring Cycle</a:t>
            </a:r>
            <a:endParaRPr sz="1600">
              <a:solidFill>
                <a:schemeClr val="dk1"/>
              </a:solidFill>
            </a:endParaRPr>
          </a:p>
          <a:p>
            <a:pPr indent="-135890" lvl="1" marL="411480" rtl="0" algn="l">
              <a:lnSpc>
                <a:spcPct val="90000"/>
              </a:lnSpc>
              <a:spcBef>
                <a:spcPts val="900"/>
              </a:spcBef>
              <a:spcAft>
                <a:spcPts val="0"/>
              </a:spcAft>
              <a:buClr>
                <a:schemeClr val="dk1"/>
              </a:buClr>
              <a:buSzPts val="1600"/>
              <a:buChar char="○"/>
            </a:pPr>
            <a:r>
              <a:rPr lang="en" sz="1600">
                <a:solidFill>
                  <a:schemeClr val="dk1"/>
                </a:solidFill>
              </a:rPr>
              <a:t>Das Rheingold</a:t>
            </a:r>
            <a:endParaRPr sz="1600">
              <a:solidFill>
                <a:schemeClr val="dk1"/>
              </a:solidFill>
            </a:endParaRPr>
          </a:p>
          <a:p>
            <a:pPr indent="-135890" lvl="1" marL="411480" rtl="0" algn="l">
              <a:lnSpc>
                <a:spcPct val="90000"/>
              </a:lnSpc>
              <a:spcBef>
                <a:spcPts val="900"/>
              </a:spcBef>
              <a:spcAft>
                <a:spcPts val="0"/>
              </a:spcAft>
              <a:buClr>
                <a:schemeClr val="dk1"/>
              </a:buClr>
              <a:buSzPts val="1600"/>
              <a:buChar char="○"/>
            </a:pPr>
            <a:r>
              <a:rPr lang="en" sz="1600">
                <a:solidFill>
                  <a:schemeClr val="dk1"/>
                </a:solidFill>
              </a:rPr>
              <a:t>Die Walkure</a:t>
            </a:r>
            <a:endParaRPr sz="1600">
              <a:solidFill>
                <a:schemeClr val="dk1"/>
              </a:solidFill>
            </a:endParaRPr>
          </a:p>
          <a:p>
            <a:pPr indent="-135890" lvl="1" marL="411480" rtl="0" algn="l">
              <a:lnSpc>
                <a:spcPct val="90000"/>
              </a:lnSpc>
              <a:spcBef>
                <a:spcPts val="900"/>
              </a:spcBef>
              <a:spcAft>
                <a:spcPts val="0"/>
              </a:spcAft>
              <a:buClr>
                <a:schemeClr val="dk1"/>
              </a:buClr>
              <a:buSzPts val="1600"/>
              <a:buChar char="○"/>
            </a:pPr>
            <a:r>
              <a:rPr lang="en" sz="1600">
                <a:solidFill>
                  <a:schemeClr val="dk1"/>
                </a:solidFill>
              </a:rPr>
              <a:t>Siegfried</a:t>
            </a:r>
            <a:endParaRPr sz="1600">
              <a:solidFill>
                <a:schemeClr val="dk1"/>
              </a:solidFill>
            </a:endParaRPr>
          </a:p>
          <a:p>
            <a:pPr indent="-135890" lvl="1" marL="411480" rtl="0" algn="l">
              <a:lnSpc>
                <a:spcPct val="90000"/>
              </a:lnSpc>
              <a:spcBef>
                <a:spcPts val="900"/>
              </a:spcBef>
              <a:spcAft>
                <a:spcPts val="1200"/>
              </a:spcAft>
              <a:buClr>
                <a:schemeClr val="dk1"/>
              </a:buClr>
              <a:buSzPts val="1600"/>
              <a:buChar char="○"/>
            </a:pPr>
            <a:r>
              <a:rPr lang="en" sz="1600">
                <a:solidFill>
                  <a:schemeClr val="dk1"/>
                </a:solidFill>
              </a:rPr>
              <a:t>Gotterdammerung</a:t>
            </a:r>
            <a:endParaRPr sz="1600">
              <a:solidFill>
                <a:schemeClr val="dk1"/>
              </a:solidFill>
            </a:endParaRPr>
          </a:p>
        </p:txBody>
      </p:sp>
      <p:pic>
        <p:nvPicPr>
          <p:cNvPr id="323" name="Google Shape;323;p49"/>
          <p:cNvPicPr preferRelativeResize="0"/>
          <p:nvPr/>
        </p:nvPicPr>
        <p:blipFill rotWithShape="1">
          <a:blip r:embed="rId3">
            <a:alphaModFix/>
          </a:blip>
          <a:srcRect b="0" l="0" r="0" t="0"/>
          <a:stretch/>
        </p:blipFill>
        <p:spPr>
          <a:xfrm>
            <a:off x="5790080" y="1234679"/>
            <a:ext cx="1915365" cy="26553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800100" y="343139"/>
            <a:ext cx="7543800" cy="89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50"/>
          <p:cNvSpPr txBox="1"/>
          <p:nvPr>
            <p:ph idx="1" type="body"/>
          </p:nvPr>
        </p:nvSpPr>
        <p:spPr>
          <a:xfrm>
            <a:off x="800100" y="1428751"/>
            <a:ext cx="7543800" cy="3200400"/>
          </a:xfrm>
          <a:prstGeom prst="rect">
            <a:avLst/>
          </a:prstGeom>
        </p:spPr>
        <p:txBody>
          <a:bodyPr anchorCtr="0" anchor="t" bIns="45700" lIns="91425" spcFirstLastPara="1" rIns="91425" wrap="square" tIns="45700">
            <a:normAutofit/>
          </a:bodyPr>
          <a:lstStyle/>
          <a:p>
            <a:pPr indent="0" lvl="0" marL="0" rtl="0" algn="l">
              <a:spcBef>
                <a:spcPts val="1350"/>
              </a:spcBef>
              <a:spcAft>
                <a:spcPts val="1200"/>
              </a:spcAft>
              <a:buNone/>
            </a:pPr>
            <a:r>
              <a:t/>
            </a:r>
            <a:endParaRPr/>
          </a:p>
        </p:txBody>
      </p:sp>
      <p:pic>
        <p:nvPicPr>
          <p:cNvPr descr="The Valkyries are arriving at Bethanie Theatre on 9 November, 5:00pm. Their war cries are booming in the distance already! Have a look at &quot;Ride of the Valkyries&quot;, one of the most famous scenes from Wagner's Die Walkure.&#10;&#10;&#10;In what is expected to be a Wagnerian event for the ages, soprano Christine Goerke plays Brünnhilde, Wotan’s willful warrior daughter, who loses her immortality in opera’s most famous act of filial defiance. Tenor Stuart Skelton and soprano Eva-Maria Westbroek play the incestuous twins Siegmund and Sieglinde. Greer Grimsley sings Wotan. Philippe Jordan conducts.&#10;&#10;萬眾期待的一場華格納盛宴，將由女高音克莉斯汀哥爾克 (Christine Goerke) 演繹沃坦的女兒布倫希爾德，在失去女武神資格的一幕可謂歌劇中違抗至親的著名經典。男高音斯圖亞特斯克爾頓 (Stuart Skelton) 和女高音艾娃瑪麗亞魏絲珀克 (Eva-Maria Westbroek) 則演出亂倫雙胞胎齊格蒙德和齊格林德。沃坦由格里爾格里斯利 (Greer Grimsley) 演唱，該劇由菲利浦約丹 (Philippe Jordan) 指揮。&#10;&#10;More details: http://www.themetinhongkong.info/" id="330" name="Google Shape;330;p50" title="The MET Live in HD 2019: Die Walkure - Ride of the Valkyries">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1" type="body"/>
          </p:nvPr>
        </p:nvSpPr>
        <p:spPr>
          <a:xfrm>
            <a:off x="800100" y="1428751"/>
            <a:ext cx="7543800" cy="3290100"/>
          </a:xfrm>
          <a:prstGeom prst="rect">
            <a:avLst/>
          </a:prstGeom>
          <a:noFill/>
          <a:ln>
            <a:noFill/>
          </a:ln>
        </p:spPr>
        <p:txBody>
          <a:bodyPr anchorCtr="0" anchor="t" bIns="45700" lIns="91425" spcFirstLastPara="1" rIns="91425" wrap="square" tIns="45700">
            <a:spAutoFit/>
          </a:bodyPr>
          <a:lstStyle/>
          <a:p>
            <a:pPr indent="-146050" lvl="0" marL="171450" rtl="0" algn="l">
              <a:lnSpc>
                <a:spcPct val="90000"/>
              </a:lnSpc>
              <a:spcBef>
                <a:spcPts val="0"/>
              </a:spcBef>
              <a:spcAft>
                <a:spcPts val="0"/>
              </a:spcAft>
              <a:buSzPts val="1760"/>
              <a:buChar char="●"/>
            </a:pPr>
            <a:r>
              <a:rPr lang="en" sz="2000"/>
              <a:t>What is Programme music?</a:t>
            </a:r>
            <a:endParaRPr sz="1400"/>
          </a:p>
          <a:p>
            <a:pPr indent="-146050" lvl="1" marL="411480" rtl="0" algn="l">
              <a:lnSpc>
                <a:spcPct val="90000"/>
              </a:lnSpc>
              <a:spcBef>
                <a:spcPts val="900"/>
              </a:spcBef>
              <a:spcAft>
                <a:spcPts val="0"/>
              </a:spcAft>
              <a:buSzPts val="1760"/>
              <a:buChar char="○"/>
            </a:pPr>
            <a:r>
              <a:rPr i="1" lang="en" sz="2000"/>
              <a:t>Instrumental music associated with a </a:t>
            </a:r>
            <a:r>
              <a:rPr b="1" i="1" lang="en" sz="2000"/>
              <a:t>story, poem, idea, or scene</a:t>
            </a:r>
            <a:endParaRPr sz="1000"/>
          </a:p>
          <a:p>
            <a:pPr indent="0" lvl="0" marL="0" rtl="0" algn="l">
              <a:lnSpc>
                <a:spcPct val="90000"/>
              </a:lnSpc>
              <a:spcBef>
                <a:spcPts val="1350"/>
              </a:spcBef>
              <a:spcAft>
                <a:spcPts val="0"/>
              </a:spcAft>
              <a:buSzPts val="2160"/>
              <a:buNone/>
            </a:pPr>
            <a:r>
              <a:t/>
            </a:r>
            <a:endParaRPr sz="2000"/>
          </a:p>
          <a:p>
            <a:pPr indent="-146050" lvl="0" marL="171450" rtl="0" algn="l">
              <a:lnSpc>
                <a:spcPct val="90000"/>
              </a:lnSpc>
              <a:spcBef>
                <a:spcPts val="1350"/>
              </a:spcBef>
              <a:spcAft>
                <a:spcPts val="0"/>
              </a:spcAft>
              <a:buSzPts val="1760"/>
              <a:buChar char="●"/>
            </a:pPr>
            <a:r>
              <a:rPr lang="en" sz="2000"/>
              <a:t>What is Art song?</a:t>
            </a:r>
            <a:endParaRPr sz="1400"/>
          </a:p>
          <a:p>
            <a:pPr indent="-146050" lvl="1" marL="411480" rtl="0" algn="l">
              <a:lnSpc>
                <a:spcPct val="90000"/>
              </a:lnSpc>
              <a:spcBef>
                <a:spcPts val="900"/>
              </a:spcBef>
              <a:spcAft>
                <a:spcPts val="0"/>
              </a:spcAft>
              <a:buSzPts val="1760"/>
              <a:buChar char="○"/>
            </a:pPr>
            <a:r>
              <a:rPr i="1" lang="en" sz="2000"/>
              <a:t>Composition for Piano and Vocal</a:t>
            </a:r>
            <a:endParaRPr sz="1000"/>
          </a:p>
          <a:p>
            <a:pPr indent="-34290" lvl="1" marL="411480" rtl="0" algn="l">
              <a:lnSpc>
                <a:spcPct val="90000"/>
              </a:lnSpc>
              <a:spcBef>
                <a:spcPts val="900"/>
              </a:spcBef>
              <a:spcAft>
                <a:spcPts val="0"/>
              </a:spcAft>
              <a:buSzPts val="2160"/>
              <a:buNone/>
            </a:pPr>
            <a:r>
              <a:t/>
            </a:r>
            <a:endParaRPr sz="2000"/>
          </a:p>
          <a:p>
            <a:pPr indent="-146050" lvl="0" marL="171450" rtl="0" algn="l">
              <a:lnSpc>
                <a:spcPct val="90000"/>
              </a:lnSpc>
              <a:spcBef>
                <a:spcPts val="1350"/>
              </a:spcBef>
              <a:spcAft>
                <a:spcPts val="0"/>
              </a:spcAft>
              <a:buSzPts val="1760"/>
              <a:buChar char="●"/>
            </a:pPr>
            <a:r>
              <a:rPr lang="en" sz="2000"/>
              <a:t>Name two composer who represents Nationalism in their works</a:t>
            </a:r>
            <a:endParaRPr sz="1400"/>
          </a:p>
          <a:p>
            <a:pPr indent="-146050" lvl="1" marL="411480" rtl="0" algn="l">
              <a:lnSpc>
                <a:spcPct val="90000"/>
              </a:lnSpc>
              <a:spcBef>
                <a:spcPts val="900"/>
              </a:spcBef>
              <a:spcAft>
                <a:spcPts val="1200"/>
              </a:spcAft>
              <a:buSzPts val="1760"/>
              <a:buChar char="○"/>
            </a:pPr>
            <a:r>
              <a:rPr i="1" lang="en" sz="2000"/>
              <a:t>Smetana &amp; Tchaikovsky</a:t>
            </a:r>
            <a:endParaRPr i="1" sz="2000"/>
          </a:p>
        </p:txBody>
      </p:sp>
      <p:sp>
        <p:nvSpPr>
          <p:cNvPr id="336" name="Google Shape;336;p51"/>
          <p:cNvSpPr/>
          <p:nvPr/>
        </p:nvSpPr>
        <p:spPr>
          <a:xfrm>
            <a:off x="3004954" y="396218"/>
            <a:ext cx="3134100" cy="692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5400">
                <a:solidFill>
                  <a:schemeClr val="accent1"/>
                </a:solidFill>
                <a:latin typeface="Cambria"/>
                <a:ea typeface="Cambria"/>
                <a:cs typeface="Cambria"/>
                <a:sym typeface="Cambria"/>
              </a:rPr>
              <a:t>Questions</a:t>
            </a:r>
            <a:endParaRPr b="0" sz="5400" cap="none">
              <a:solidFill>
                <a:schemeClr val="accent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3600"/>
              <a:buFont typeface="Cambria"/>
              <a:buNone/>
            </a:pPr>
            <a:r>
              <a:rPr lang="en" sz="3600"/>
              <a:t>Romanticism in Music</a:t>
            </a:r>
            <a:endParaRPr sz="3600"/>
          </a:p>
        </p:txBody>
      </p:sp>
      <p:sp>
        <p:nvSpPr>
          <p:cNvPr id="97" name="Google Shape;97;p17"/>
          <p:cNvSpPr txBox="1"/>
          <p:nvPr>
            <p:ph idx="1" type="body"/>
          </p:nvPr>
        </p:nvSpPr>
        <p:spPr>
          <a:xfrm>
            <a:off x="800100" y="1296000"/>
            <a:ext cx="4626900" cy="2357400"/>
          </a:xfrm>
          <a:prstGeom prst="rect">
            <a:avLst/>
          </a:prstGeom>
          <a:noFill/>
          <a:ln>
            <a:noFill/>
          </a:ln>
        </p:spPr>
        <p:txBody>
          <a:bodyPr anchorCtr="0" anchor="t" bIns="45700" lIns="91425" spcFirstLastPara="1" rIns="91425" wrap="square" tIns="45700">
            <a:spAutoFit/>
          </a:bodyPr>
          <a:lstStyle/>
          <a:p>
            <a:pPr indent="-148590" lvl="0" marL="171450" rtl="0" algn="l">
              <a:lnSpc>
                <a:spcPct val="90000"/>
              </a:lnSpc>
              <a:spcBef>
                <a:spcPts val="0"/>
              </a:spcBef>
              <a:spcAft>
                <a:spcPts val="0"/>
              </a:spcAft>
              <a:buSzPts val="1800"/>
              <a:buChar char="●"/>
            </a:pPr>
            <a:r>
              <a:rPr lang="en"/>
              <a:t>Continued to use the musical forms of the preceding classical era</a:t>
            </a:r>
            <a:endParaRPr/>
          </a:p>
          <a:p>
            <a:pPr indent="-148590" lvl="0" marL="171450" rtl="0" algn="l">
              <a:lnSpc>
                <a:spcPct val="90000"/>
              </a:lnSpc>
              <a:spcBef>
                <a:spcPts val="1350"/>
              </a:spcBef>
              <a:spcAft>
                <a:spcPts val="0"/>
              </a:spcAft>
              <a:buSzPts val="1800"/>
              <a:buChar char="●"/>
            </a:pPr>
            <a:r>
              <a:rPr lang="en"/>
              <a:t>Preference for </a:t>
            </a:r>
            <a:r>
              <a:rPr b="1" lang="en"/>
              <a:t>expressive, songlike melody</a:t>
            </a:r>
            <a:endParaRPr/>
          </a:p>
          <a:p>
            <a:pPr indent="-148590" lvl="0" marL="171450" rtl="0" algn="l">
              <a:lnSpc>
                <a:spcPct val="90000"/>
              </a:lnSpc>
              <a:spcBef>
                <a:spcPts val="1350"/>
              </a:spcBef>
              <a:spcAft>
                <a:spcPts val="0"/>
              </a:spcAft>
              <a:buSzPts val="1800"/>
              <a:buChar char="●"/>
            </a:pPr>
            <a:r>
              <a:rPr lang="en"/>
              <a:t>Linked more closely to the other arts, particularly to </a:t>
            </a:r>
            <a:r>
              <a:rPr b="1" lang="en"/>
              <a:t>literature</a:t>
            </a:r>
            <a:endParaRPr/>
          </a:p>
          <a:p>
            <a:pPr indent="-148590" lvl="0" marL="171450" rtl="0" algn="l">
              <a:lnSpc>
                <a:spcPct val="90000"/>
              </a:lnSpc>
              <a:spcBef>
                <a:spcPts val="1350"/>
              </a:spcBef>
              <a:spcAft>
                <a:spcPts val="1200"/>
              </a:spcAft>
              <a:buSzPts val="1800"/>
              <a:buChar char="●"/>
            </a:pPr>
            <a:r>
              <a:rPr lang="en"/>
              <a:t>Romantic period music are </a:t>
            </a:r>
            <a:r>
              <a:rPr b="1" lang="en"/>
              <a:t>very diverse</a:t>
            </a:r>
            <a:endParaRPr b="1"/>
          </a:p>
        </p:txBody>
      </p:sp>
      <p:pic>
        <p:nvPicPr>
          <p:cNvPr id="98" name="Google Shape;98;p17"/>
          <p:cNvPicPr preferRelativeResize="0"/>
          <p:nvPr/>
        </p:nvPicPr>
        <p:blipFill rotWithShape="1">
          <a:blip r:embed="rId3">
            <a:alphaModFix/>
          </a:blip>
          <a:srcRect b="0" l="0" r="0" t="0"/>
          <a:stretch/>
        </p:blipFill>
        <p:spPr>
          <a:xfrm>
            <a:off x="5784039" y="2046529"/>
            <a:ext cx="2209467" cy="163500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962F56"/>
              </a:buClr>
              <a:buSzPts val="2700"/>
              <a:buFont typeface="Cambria"/>
              <a:buNone/>
            </a:pPr>
            <a:r>
              <a:rPr lang="en"/>
              <a:t>Characteristic of </a:t>
            </a:r>
            <a:r>
              <a:rPr lang="en" sz="2800"/>
              <a:t>Romantic</a:t>
            </a:r>
            <a:r>
              <a:rPr lang="en"/>
              <a:t> Music</a:t>
            </a:r>
            <a:endParaRPr/>
          </a:p>
        </p:txBody>
      </p:sp>
      <p:sp>
        <p:nvSpPr>
          <p:cNvPr id="104" name="Google Shape;104;p18"/>
          <p:cNvSpPr txBox="1"/>
          <p:nvPr>
            <p:ph idx="1" type="body"/>
          </p:nvPr>
        </p:nvSpPr>
        <p:spPr>
          <a:xfrm>
            <a:off x="800100" y="1604188"/>
            <a:ext cx="7543800" cy="3200400"/>
          </a:xfrm>
          <a:prstGeom prst="rect">
            <a:avLst/>
          </a:prstGeom>
          <a:noFill/>
          <a:ln>
            <a:noFill/>
          </a:ln>
        </p:spPr>
        <p:txBody>
          <a:bodyPr anchorCtr="0" anchor="t" bIns="45700" lIns="91425" spcFirstLastPara="1" rIns="91425" wrap="square" tIns="45700">
            <a:normAutofit lnSpcReduction="10000"/>
          </a:bodyPr>
          <a:lstStyle/>
          <a:p>
            <a:pPr indent="-171450" lvl="0" marL="171450" rtl="0" algn="ctr">
              <a:lnSpc>
                <a:spcPct val="90000"/>
              </a:lnSpc>
              <a:spcBef>
                <a:spcPts val="0"/>
              </a:spcBef>
              <a:spcAft>
                <a:spcPts val="0"/>
              </a:spcAft>
              <a:buSzPts val="2160"/>
              <a:buChar char="●"/>
            </a:pPr>
            <a:r>
              <a:rPr lang="en" sz="2400"/>
              <a:t>Individuality of style</a:t>
            </a:r>
            <a:endParaRPr/>
          </a:p>
          <a:p>
            <a:pPr indent="-171450" lvl="0" marL="171450" rtl="0" algn="ctr">
              <a:lnSpc>
                <a:spcPct val="90000"/>
              </a:lnSpc>
              <a:spcBef>
                <a:spcPts val="1350"/>
              </a:spcBef>
              <a:spcAft>
                <a:spcPts val="0"/>
              </a:spcAft>
              <a:buSzPts val="2160"/>
              <a:buChar char="●"/>
            </a:pPr>
            <a:r>
              <a:rPr lang="en" sz="2400"/>
              <a:t>Nationalism and exoticism</a:t>
            </a:r>
            <a:endParaRPr/>
          </a:p>
          <a:p>
            <a:pPr indent="-171450" lvl="0" marL="171450" rtl="0" algn="ctr">
              <a:lnSpc>
                <a:spcPct val="90000"/>
              </a:lnSpc>
              <a:spcBef>
                <a:spcPts val="1350"/>
              </a:spcBef>
              <a:spcAft>
                <a:spcPts val="0"/>
              </a:spcAft>
              <a:buSzPts val="2160"/>
              <a:buChar char="●"/>
            </a:pPr>
            <a:r>
              <a:rPr lang="en" sz="2400"/>
              <a:t>Expressive aims and subject</a:t>
            </a:r>
            <a:endParaRPr/>
          </a:p>
          <a:p>
            <a:pPr indent="-171450" lvl="0" marL="171450" rtl="0" algn="ctr">
              <a:lnSpc>
                <a:spcPct val="90000"/>
              </a:lnSpc>
              <a:spcBef>
                <a:spcPts val="1350"/>
              </a:spcBef>
              <a:spcAft>
                <a:spcPts val="0"/>
              </a:spcAft>
              <a:buSzPts val="2160"/>
              <a:buChar char="●"/>
            </a:pPr>
            <a:r>
              <a:rPr lang="en" sz="2400"/>
              <a:t>Expressive tone color</a:t>
            </a:r>
            <a:endParaRPr/>
          </a:p>
          <a:p>
            <a:pPr indent="-171450" lvl="0" marL="171450" rtl="0" algn="ctr">
              <a:lnSpc>
                <a:spcPct val="90000"/>
              </a:lnSpc>
              <a:spcBef>
                <a:spcPts val="1350"/>
              </a:spcBef>
              <a:spcAft>
                <a:spcPts val="0"/>
              </a:spcAft>
              <a:buSzPts val="2160"/>
              <a:buChar char="●"/>
            </a:pPr>
            <a:r>
              <a:rPr lang="en" sz="2400"/>
              <a:t>Colorful harmony</a:t>
            </a:r>
            <a:endParaRPr/>
          </a:p>
          <a:p>
            <a:pPr indent="-171450" lvl="0" marL="171450" rtl="0" algn="ctr">
              <a:lnSpc>
                <a:spcPct val="90000"/>
              </a:lnSpc>
              <a:spcBef>
                <a:spcPts val="1350"/>
              </a:spcBef>
              <a:spcAft>
                <a:spcPts val="0"/>
              </a:spcAft>
              <a:buSzPts val="2160"/>
              <a:buChar char="●"/>
            </a:pPr>
            <a:r>
              <a:rPr lang="en" sz="2400"/>
              <a:t>Expanded range of dynamics</a:t>
            </a:r>
            <a:endParaRPr/>
          </a:p>
          <a:p>
            <a:pPr indent="-34289" lvl="0" marL="171450" rtl="0" algn="ctr">
              <a:lnSpc>
                <a:spcPct val="90000"/>
              </a:lnSpc>
              <a:spcBef>
                <a:spcPts val="1350"/>
              </a:spcBef>
              <a:spcAft>
                <a:spcPts val="1200"/>
              </a:spcAft>
              <a:buSzPts val="216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3600"/>
              <a:buFont typeface="Cambria"/>
              <a:buNone/>
            </a:pPr>
            <a:r>
              <a:rPr lang="en" sz="3600"/>
              <a:t>Form: Miniature and Monumental</a:t>
            </a:r>
            <a:endParaRPr sz="3600"/>
          </a:p>
        </p:txBody>
      </p:sp>
      <p:sp>
        <p:nvSpPr>
          <p:cNvPr id="110" name="Google Shape;110;p19"/>
          <p:cNvSpPr txBox="1"/>
          <p:nvPr>
            <p:ph idx="1" type="body"/>
          </p:nvPr>
        </p:nvSpPr>
        <p:spPr>
          <a:xfrm>
            <a:off x="800100" y="1428751"/>
            <a:ext cx="7543800" cy="3200400"/>
          </a:xfrm>
          <a:prstGeom prst="rect">
            <a:avLst/>
          </a:prstGeom>
          <a:noFill/>
          <a:ln>
            <a:noFill/>
          </a:ln>
        </p:spPr>
        <p:txBody>
          <a:bodyPr anchorCtr="0" anchor="t" bIns="45700" lIns="91425" spcFirstLastPara="1" rIns="91425" wrap="square" tIns="45700">
            <a:noAutofit/>
          </a:bodyPr>
          <a:lstStyle/>
          <a:p>
            <a:pPr indent="-148590" lvl="0" marL="171450" rtl="0" algn="l">
              <a:lnSpc>
                <a:spcPct val="90000"/>
              </a:lnSpc>
              <a:spcBef>
                <a:spcPts val="0"/>
              </a:spcBef>
              <a:spcAft>
                <a:spcPts val="0"/>
              </a:spcAft>
              <a:buSzPts val="1800"/>
              <a:buChar char="●"/>
            </a:pPr>
            <a:r>
              <a:rPr lang="en"/>
              <a:t>Composer expressed themselves both in musical miniatures and in monumental compositions.</a:t>
            </a:r>
            <a:endParaRPr/>
          </a:p>
          <a:p>
            <a:pPr indent="-148590" lvl="0" marL="171450" rtl="0" algn="l">
              <a:lnSpc>
                <a:spcPct val="90000"/>
              </a:lnSpc>
              <a:spcBef>
                <a:spcPts val="1350"/>
              </a:spcBef>
              <a:spcAft>
                <a:spcPts val="0"/>
              </a:spcAft>
              <a:buSzPts val="1800"/>
              <a:buChar char="●"/>
            </a:pPr>
            <a:r>
              <a:rPr lang="en"/>
              <a:t>Miniature works are meant to be heard in the intimate surroundings of a home; they met the needs of the growing number of people who owned pianos.</a:t>
            </a:r>
            <a:endParaRPr/>
          </a:p>
          <a:p>
            <a:pPr indent="-148590" lvl="0" marL="171450" rtl="0" algn="l">
              <a:lnSpc>
                <a:spcPct val="90000"/>
              </a:lnSpc>
              <a:spcBef>
                <a:spcPts val="1350"/>
              </a:spcBef>
              <a:spcAft>
                <a:spcPts val="0"/>
              </a:spcAft>
              <a:buSzPts val="1800"/>
              <a:buChar char="●"/>
            </a:pPr>
            <a:r>
              <a:rPr lang="en"/>
              <a:t>Monumental works call for a huge number of performers, lasts for several hours, and were designed for large opera houses or concert halls.</a:t>
            </a:r>
            <a:endParaRPr/>
          </a:p>
          <a:p>
            <a:pPr indent="-148590" lvl="0" marL="171450" rtl="0" algn="l">
              <a:lnSpc>
                <a:spcPct val="90000"/>
              </a:lnSpc>
              <a:spcBef>
                <a:spcPts val="1350"/>
              </a:spcBef>
              <a:spcAft>
                <a:spcPts val="0"/>
              </a:spcAft>
              <a:buSzPts val="1800"/>
              <a:buChar char="●"/>
            </a:pPr>
            <a:r>
              <a:rPr lang="en"/>
              <a:t>New techniques were used to unify such long works</a:t>
            </a:r>
            <a:endParaRPr/>
          </a:p>
          <a:p>
            <a:pPr indent="-148590" lvl="0" marL="171450" rtl="0" algn="l">
              <a:lnSpc>
                <a:spcPct val="90000"/>
              </a:lnSpc>
              <a:spcBef>
                <a:spcPts val="1350"/>
              </a:spcBef>
              <a:spcAft>
                <a:spcPts val="1200"/>
              </a:spcAft>
              <a:buSzPts val="1800"/>
              <a:buChar char="●"/>
            </a:pPr>
            <a:r>
              <a:rPr lang="en"/>
              <a:t>Thematic transformation: character of the theme is transformed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800100" y="343139"/>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3200"/>
              <a:buFont typeface="Cambria"/>
              <a:buNone/>
            </a:pPr>
            <a:r>
              <a:rPr lang="en" sz="3200"/>
              <a:t>The Art Song</a:t>
            </a:r>
            <a:endParaRPr sz="3200"/>
          </a:p>
        </p:txBody>
      </p:sp>
      <p:sp>
        <p:nvSpPr>
          <p:cNvPr id="116" name="Google Shape;116;p20"/>
          <p:cNvSpPr txBox="1"/>
          <p:nvPr>
            <p:ph idx="1" type="body"/>
          </p:nvPr>
        </p:nvSpPr>
        <p:spPr>
          <a:xfrm>
            <a:off x="800100" y="1497863"/>
            <a:ext cx="7543800" cy="3200400"/>
          </a:xfrm>
          <a:prstGeom prst="rect">
            <a:avLst/>
          </a:prstGeom>
          <a:noFill/>
          <a:ln>
            <a:noFill/>
          </a:ln>
        </p:spPr>
        <p:txBody>
          <a:bodyPr anchorCtr="0" anchor="t" bIns="45700" lIns="91425" spcFirstLastPara="1" rIns="91425" wrap="square" tIns="45700">
            <a:normAutofit/>
          </a:bodyPr>
          <a:lstStyle/>
          <a:p>
            <a:pPr indent="-148590" lvl="0" marL="171450" rtl="0" algn="l">
              <a:lnSpc>
                <a:spcPct val="90000"/>
              </a:lnSpc>
              <a:spcBef>
                <a:spcPts val="0"/>
              </a:spcBef>
              <a:spcAft>
                <a:spcPts val="0"/>
              </a:spcAft>
              <a:buSzPts val="1800"/>
              <a:buChar char="●"/>
            </a:pPr>
            <a:r>
              <a:rPr lang="en"/>
              <a:t>Composition for </a:t>
            </a:r>
            <a:r>
              <a:rPr b="1" lang="en"/>
              <a:t>solo voice and piano</a:t>
            </a:r>
            <a:endParaRPr/>
          </a:p>
          <a:p>
            <a:pPr indent="-148590" lvl="0" marL="171450" rtl="0" algn="l">
              <a:lnSpc>
                <a:spcPct val="90000"/>
              </a:lnSpc>
              <a:spcBef>
                <a:spcPts val="1350"/>
              </a:spcBef>
              <a:spcAft>
                <a:spcPts val="0"/>
              </a:spcAft>
              <a:buSzPts val="1800"/>
              <a:buChar char="●"/>
            </a:pPr>
            <a:r>
              <a:rPr lang="en"/>
              <a:t>Originally written to be </a:t>
            </a:r>
            <a:r>
              <a:rPr b="1" lang="en"/>
              <a:t>sung and enjoyed at home</a:t>
            </a:r>
            <a:endParaRPr/>
          </a:p>
          <a:p>
            <a:pPr indent="-148590" lvl="0" marL="171450" rtl="0" algn="l">
              <a:lnSpc>
                <a:spcPct val="90000"/>
              </a:lnSpc>
              <a:spcBef>
                <a:spcPts val="1350"/>
              </a:spcBef>
              <a:spcAft>
                <a:spcPts val="0"/>
              </a:spcAft>
              <a:buSzPts val="1800"/>
              <a:buChar char="●"/>
            </a:pPr>
            <a:r>
              <a:rPr lang="en"/>
              <a:t>Fused intimately with </a:t>
            </a:r>
            <a:r>
              <a:rPr b="1" lang="en"/>
              <a:t>poetry</a:t>
            </a:r>
            <a:endParaRPr/>
          </a:p>
          <a:p>
            <a:pPr indent="-148590" lvl="0" marL="171450" rtl="0" algn="l">
              <a:lnSpc>
                <a:spcPct val="90000"/>
              </a:lnSpc>
              <a:spcBef>
                <a:spcPts val="1350"/>
              </a:spcBef>
              <a:spcAft>
                <a:spcPts val="0"/>
              </a:spcAft>
              <a:buSzPts val="1800"/>
              <a:buChar char="●"/>
            </a:pPr>
            <a:r>
              <a:rPr lang="en"/>
              <a:t>Favored poets such as </a:t>
            </a:r>
            <a:r>
              <a:rPr b="1" lang="en"/>
              <a:t>Johann Wolfgang von Goethe &amp; Heinrich Heine</a:t>
            </a:r>
            <a:endParaRPr/>
          </a:p>
          <a:p>
            <a:pPr indent="-148590" lvl="0" marL="171450" rtl="0" algn="l">
              <a:lnSpc>
                <a:spcPct val="90000"/>
              </a:lnSpc>
              <a:spcBef>
                <a:spcPts val="1350"/>
              </a:spcBef>
              <a:spcAft>
                <a:spcPts val="1200"/>
              </a:spcAft>
              <a:buSzPts val="1800"/>
              <a:buChar char="●"/>
            </a:pPr>
            <a:r>
              <a:rPr lang="en"/>
              <a:t>Composers would interpret a poem, translating it’s </a:t>
            </a:r>
            <a:r>
              <a:rPr b="1" lang="en"/>
              <a:t>mood, atmosphere, and imagery into music.</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714039" y="221162"/>
            <a:ext cx="7543800" cy="89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62F56"/>
              </a:buClr>
              <a:buSzPts val="2800"/>
              <a:buFont typeface="Cambria"/>
              <a:buNone/>
            </a:pPr>
            <a:r>
              <a:rPr lang="en" sz="2800"/>
              <a:t>Song forms</a:t>
            </a:r>
            <a:endParaRPr/>
          </a:p>
        </p:txBody>
      </p:sp>
      <p:sp>
        <p:nvSpPr>
          <p:cNvPr id="122" name="Google Shape;122;p21"/>
          <p:cNvSpPr txBox="1"/>
          <p:nvPr>
            <p:ph idx="1" type="body"/>
          </p:nvPr>
        </p:nvSpPr>
        <p:spPr>
          <a:xfrm>
            <a:off x="800100" y="1281626"/>
            <a:ext cx="7543800" cy="14031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SzPts val="1800"/>
              <a:buChar char="●"/>
            </a:pPr>
            <a:r>
              <a:rPr lang="en"/>
              <a:t>Strophic form – repeats the same music for each stanza of the poem</a:t>
            </a:r>
            <a:endParaRPr/>
          </a:p>
          <a:p>
            <a:pPr indent="-171450" lvl="0" marL="171450" rtl="0" algn="l">
              <a:lnSpc>
                <a:spcPct val="90000"/>
              </a:lnSpc>
              <a:spcBef>
                <a:spcPts val="1350"/>
              </a:spcBef>
              <a:spcAft>
                <a:spcPts val="0"/>
              </a:spcAft>
              <a:buSzPts val="1800"/>
              <a:buChar char="●"/>
            </a:pPr>
            <a:r>
              <a:rPr lang="en"/>
              <a:t>Through-composed form – new music for each stanza</a:t>
            </a:r>
            <a:endParaRPr/>
          </a:p>
          <a:p>
            <a:pPr indent="-171450" lvl="0" marL="171450" rtl="0" algn="l">
              <a:lnSpc>
                <a:spcPct val="90000"/>
              </a:lnSpc>
              <a:spcBef>
                <a:spcPts val="1350"/>
              </a:spcBef>
              <a:spcAft>
                <a:spcPts val="1200"/>
              </a:spcAft>
              <a:buSzPts val="1800"/>
              <a:buChar char="●"/>
            </a:pPr>
            <a:r>
              <a:rPr lang="en"/>
              <a:t>Modified strophic form – main melody is repeated for two/three stanzas but has new/varied material when text requires</a:t>
            </a:r>
            <a:endParaRPr/>
          </a:p>
        </p:txBody>
      </p:sp>
      <p:sp>
        <p:nvSpPr>
          <p:cNvPr id="123" name="Google Shape;123;p21"/>
          <p:cNvSpPr txBox="1"/>
          <p:nvPr/>
        </p:nvSpPr>
        <p:spPr>
          <a:xfrm>
            <a:off x="800100" y="4546224"/>
            <a:ext cx="7897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 sz="1800" u="none" cap="none" strike="noStrike">
                <a:solidFill>
                  <a:schemeClr val="dk1"/>
                </a:solidFill>
                <a:latin typeface="Cambria"/>
                <a:ea typeface="Cambria"/>
                <a:cs typeface="Cambria"/>
                <a:sym typeface="Cambria"/>
              </a:rPr>
              <a:t>*Stanza – A group of lines of poetry forming a unit. (Cambridge dictionary)</a:t>
            </a:r>
            <a:endParaRPr b="1" i="1" sz="1800">
              <a:solidFill>
                <a:schemeClr val="dk1"/>
              </a:solidFill>
              <a:latin typeface="Cambria"/>
              <a:ea typeface="Cambria"/>
              <a:cs typeface="Cambria"/>
              <a:sym typeface="Cambria"/>
            </a:endParaRPr>
          </a:p>
        </p:txBody>
      </p:sp>
      <p:sp>
        <p:nvSpPr>
          <p:cNvPr id="124" name="Google Shape;124;p21"/>
          <p:cNvSpPr txBox="1"/>
          <p:nvPr/>
        </p:nvSpPr>
        <p:spPr>
          <a:xfrm>
            <a:off x="714039" y="2684721"/>
            <a:ext cx="7543800" cy="5889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962F56"/>
              </a:buClr>
              <a:buSzPts val="2800"/>
              <a:buFont typeface="Cambria"/>
              <a:buNone/>
            </a:pPr>
            <a:r>
              <a:rPr b="0" lang="en" sz="2800" u="none">
                <a:solidFill>
                  <a:srgbClr val="962F56"/>
                </a:solidFill>
                <a:latin typeface="Cambria"/>
                <a:ea typeface="Cambria"/>
                <a:cs typeface="Cambria"/>
                <a:sym typeface="Cambria"/>
              </a:rPr>
              <a:t>Song Cycle</a:t>
            </a:r>
            <a:endParaRPr b="0" sz="2800" u="none">
              <a:solidFill>
                <a:srgbClr val="962F56"/>
              </a:solidFill>
              <a:latin typeface="Cambria"/>
              <a:ea typeface="Cambria"/>
              <a:cs typeface="Cambria"/>
              <a:sym typeface="Cambria"/>
            </a:endParaRPr>
          </a:p>
        </p:txBody>
      </p:sp>
      <p:sp>
        <p:nvSpPr>
          <p:cNvPr id="125" name="Google Shape;125;p21"/>
          <p:cNvSpPr txBox="1"/>
          <p:nvPr/>
        </p:nvSpPr>
        <p:spPr>
          <a:xfrm>
            <a:off x="714040" y="3389005"/>
            <a:ext cx="7997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chemeClr val="dk1"/>
                </a:solidFill>
                <a:latin typeface="Cambria"/>
                <a:ea typeface="Cambria"/>
                <a:cs typeface="Cambria"/>
                <a:sym typeface="Cambria"/>
              </a:rPr>
              <a:t>Romantic art songs that are sometimes grouped in a set, is called a song cycle</a:t>
            </a:r>
            <a:endParaRPr sz="20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800100" y="361504"/>
            <a:ext cx="7573200" cy="5079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Clr>
                <a:srgbClr val="962F56"/>
              </a:buClr>
              <a:buSzPts val="4800"/>
              <a:buFont typeface="Cambria"/>
              <a:buNone/>
            </a:pPr>
            <a:r>
              <a:rPr lang="en"/>
              <a:t>Franz Schubert (1797 – 1828)</a:t>
            </a:r>
            <a:endParaRPr/>
          </a:p>
        </p:txBody>
      </p:sp>
      <p:pic>
        <p:nvPicPr>
          <p:cNvPr id="131" name="Google Shape;131;p22"/>
          <p:cNvPicPr preferRelativeResize="0"/>
          <p:nvPr>
            <p:ph idx="1" type="body"/>
          </p:nvPr>
        </p:nvPicPr>
        <p:blipFill rotWithShape="1">
          <a:blip r:embed="rId3">
            <a:alphaModFix/>
          </a:blip>
          <a:srcRect b="0" l="0" r="0" t="0"/>
          <a:stretch/>
        </p:blipFill>
        <p:spPr>
          <a:xfrm>
            <a:off x="800100" y="1295546"/>
            <a:ext cx="2174400" cy="2174400"/>
          </a:xfrm>
          <a:prstGeom prst="rect">
            <a:avLst/>
          </a:prstGeom>
          <a:noFill/>
          <a:ln>
            <a:noFill/>
          </a:ln>
        </p:spPr>
      </p:pic>
      <p:sp>
        <p:nvSpPr>
          <p:cNvPr id="132" name="Google Shape;132;p22"/>
          <p:cNvSpPr txBox="1"/>
          <p:nvPr/>
        </p:nvSpPr>
        <p:spPr>
          <a:xfrm>
            <a:off x="4277874" y="1291925"/>
            <a:ext cx="4540200" cy="3294000"/>
          </a:xfrm>
          <a:prstGeom prst="rect">
            <a:avLst/>
          </a:prstGeom>
          <a:noFill/>
          <a:ln>
            <a:noFill/>
          </a:ln>
        </p:spPr>
        <p:txBody>
          <a:bodyPr anchorCtr="0" anchor="t" bIns="45700" lIns="91425" spcFirstLastPara="1" rIns="91425" wrap="square" tIns="45700">
            <a:spAutoFit/>
          </a:bodyPr>
          <a:lstStyle/>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Composed more than </a:t>
            </a:r>
            <a:r>
              <a:rPr b="1" lang="en" sz="1600">
                <a:solidFill>
                  <a:schemeClr val="dk1"/>
                </a:solidFill>
                <a:latin typeface="Lato"/>
                <a:ea typeface="Lato"/>
                <a:cs typeface="Lato"/>
                <a:sym typeface="Lato"/>
              </a:rPr>
              <a:t>600 songs</a:t>
            </a:r>
            <a:r>
              <a:rPr lang="en" sz="1600">
                <a:solidFill>
                  <a:schemeClr val="dk1"/>
                </a:solidFill>
                <a:latin typeface="Lato"/>
                <a:ea typeface="Lato"/>
                <a:cs typeface="Lato"/>
                <a:sym typeface="Lato"/>
              </a:rPr>
              <a:t>, alongside symphonies, string quartets and several other works</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Famous compositions: </a:t>
            </a:r>
            <a:r>
              <a:rPr b="1" i="1" lang="en" sz="1600">
                <a:solidFill>
                  <a:schemeClr val="dk1"/>
                </a:solidFill>
                <a:latin typeface="Lato"/>
                <a:ea typeface="Lato"/>
                <a:cs typeface="Lato"/>
                <a:sym typeface="Lato"/>
              </a:rPr>
              <a:t>Gretchen am Spinnrade (Gretchen on a spinning wheel); The Erlking</a:t>
            </a:r>
            <a:endParaRPr b="1" i="1" sz="1600">
              <a:solidFill>
                <a:schemeClr val="dk1"/>
              </a:solidFill>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His songs embrace an </a:t>
            </a:r>
            <a:r>
              <a:rPr b="1" lang="en" sz="1600">
                <a:solidFill>
                  <a:schemeClr val="dk1"/>
                </a:solidFill>
                <a:latin typeface="Lato"/>
                <a:ea typeface="Lato"/>
                <a:cs typeface="Lato"/>
                <a:sym typeface="Lato"/>
              </a:rPr>
              <a:t>enormous variety of moods</a:t>
            </a:r>
            <a:r>
              <a:rPr lang="en" sz="1600">
                <a:solidFill>
                  <a:schemeClr val="dk1"/>
                </a:solidFill>
                <a:latin typeface="Lato"/>
                <a:ea typeface="Lato"/>
                <a:cs typeface="Lato"/>
                <a:sym typeface="Lato"/>
              </a:rPr>
              <a:t> and types</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His melodies range </a:t>
            </a:r>
            <a:r>
              <a:rPr b="1" lang="en" sz="1600">
                <a:solidFill>
                  <a:schemeClr val="dk1"/>
                </a:solidFill>
                <a:latin typeface="Lato"/>
                <a:ea typeface="Lato"/>
                <a:cs typeface="Lato"/>
                <a:sym typeface="Lato"/>
              </a:rPr>
              <a:t>from simple, folklike tunes</a:t>
            </a:r>
            <a:r>
              <a:rPr lang="en" sz="1600">
                <a:solidFill>
                  <a:schemeClr val="dk1"/>
                </a:solidFill>
                <a:latin typeface="Lato"/>
                <a:ea typeface="Lato"/>
                <a:cs typeface="Lato"/>
                <a:sym typeface="Lato"/>
              </a:rPr>
              <a:t> to complex lines that suggest </a:t>
            </a:r>
            <a:r>
              <a:rPr b="1" lang="en" sz="1600">
                <a:solidFill>
                  <a:schemeClr val="dk1"/>
                </a:solidFill>
                <a:latin typeface="Lato"/>
                <a:ea typeface="Lato"/>
                <a:cs typeface="Lato"/>
                <a:sym typeface="Lato"/>
              </a:rPr>
              <a:t>impassioned speech.</a:t>
            </a:r>
            <a:endParaRPr sz="1600">
              <a:latin typeface="Lato"/>
              <a:ea typeface="Lato"/>
              <a:cs typeface="Lato"/>
              <a:sym typeface="Lato"/>
            </a:endParaRPr>
          </a:p>
          <a:p>
            <a:pPr indent="-260350" lvl="0" marL="285750" marR="0" rtl="0" algn="l">
              <a:spcBef>
                <a:spcPts val="0"/>
              </a:spcBef>
              <a:spcAft>
                <a:spcPts val="0"/>
              </a:spcAft>
              <a:buClr>
                <a:schemeClr val="dk1"/>
              </a:buClr>
              <a:buSzPts val="1600"/>
              <a:buFont typeface="Arial"/>
              <a:buChar char="•"/>
            </a:pPr>
            <a:r>
              <a:rPr lang="en" sz="1600">
                <a:solidFill>
                  <a:schemeClr val="dk1"/>
                </a:solidFill>
                <a:latin typeface="Lato"/>
                <a:ea typeface="Lato"/>
                <a:cs typeface="Lato"/>
                <a:sym typeface="Lato"/>
              </a:rPr>
              <a:t>Uses </a:t>
            </a:r>
            <a:r>
              <a:rPr b="1" lang="en" sz="1600">
                <a:solidFill>
                  <a:schemeClr val="dk1"/>
                </a:solidFill>
                <a:latin typeface="Lato"/>
                <a:ea typeface="Lato"/>
                <a:cs typeface="Lato"/>
                <a:sym typeface="Lato"/>
              </a:rPr>
              <a:t>imaginative harmonies </a:t>
            </a:r>
            <a:r>
              <a:rPr lang="en" sz="1600">
                <a:solidFill>
                  <a:schemeClr val="dk1"/>
                </a:solidFill>
                <a:latin typeface="Lato"/>
                <a:ea typeface="Lato"/>
                <a:cs typeface="Lato"/>
                <a:sym typeface="Lato"/>
              </a:rPr>
              <a:t>to provide </a:t>
            </a:r>
            <a:r>
              <a:rPr b="1" lang="en" sz="1600">
                <a:solidFill>
                  <a:schemeClr val="dk1"/>
                </a:solidFill>
                <a:latin typeface="Lato"/>
                <a:ea typeface="Lato"/>
                <a:cs typeface="Lato"/>
                <a:sym typeface="Lato"/>
              </a:rPr>
              <a:t>poetic moments </a:t>
            </a:r>
            <a:r>
              <a:rPr lang="en" sz="1600">
                <a:solidFill>
                  <a:schemeClr val="dk1"/>
                </a:solidFill>
                <a:latin typeface="Lato"/>
                <a:ea typeface="Lato"/>
                <a:cs typeface="Lato"/>
                <a:sym typeface="Lato"/>
              </a:rPr>
              <a:t>in music: </a:t>
            </a:r>
            <a:r>
              <a:rPr b="1" i="1" lang="en" sz="1600">
                <a:solidFill>
                  <a:schemeClr val="dk1"/>
                </a:solidFill>
                <a:latin typeface="Lato"/>
                <a:ea typeface="Lato"/>
                <a:cs typeface="Lato"/>
                <a:sym typeface="Lato"/>
              </a:rPr>
              <a:t>unexpected dissonances, abrupt shifts to contrasting keys.</a:t>
            </a:r>
            <a:endParaRPr b="1" i="1" sz="1600">
              <a:solidFill>
                <a:schemeClr val="dk1"/>
              </a:solidFill>
              <a:latin typeface="Lato"/>
              <a:ea typeface="Lato"/>
              <a:cs typeface="Lato"/>
              <a:sym typeface="Lato"/>
            </a:endParaRPr>
          </a:p>
        </p:txBody>
      </p:sp>
      <p:sp>
        <p:nvSpPr>
          <p:cNvPr id="133" name="Google Shape;133;p22"/>
          <p:cNvSpPr txBox="1"/>
          <p:nvPr/>
        </p:nvSpPr>
        <p:spPr>
          <a:xfrm>
            <a:off x="496186" y="3923414"/>
            <a:ext cx="34947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a:solidFill>
                  <a:schemeClr val="dk1"/>
                </a:solidFill>
                <a:latin typeface="Cambria"/>
                <a:ea typeface="Cambria"/>
                <a:cs typeface="Cambria"/>
                <a:sym typeface="Cambria"/>
              </a:rPr>
              <a:t>“</a:t>
            </a:r>
            <a:r>
              <a:rPr b="1" lang="en">
                <a:solidFill>
                  <a:schemeClr val="dk1"/>
                </a:solidFill>
                <a:latin typeface="Cambria"/>
                <a:ea typeface="Cambria"/>
                <a:cs typeface="Cambria"/>
                <a:sym typeface="Cambria"/>
              </a:rPr>
              <a:t>It bears within it the seeds of everlasting youth</a:t>
            </a:r>
            <a:r>
              <a:rPr lang="en">
                <a:solidFill>
                  <a:schemeClr val="dk1"/>
                </a:solidFill>
                <a:latin typeface="Cambria"/>
                <a:ea typeface="Cambria"/>
                <a:cs typeface="Cambria"/>
                <a:sym typeface="Cambria"/>
              </a:rPr>
              <a:t>.” – Schumann on Schubert’s </a:t>
            </a:r>
            <a:r>
              <a:rPr i="1" lang="en">
                <a:solidFill>
                  <a:schemeClr val="dk1"/>
                </a:solidFill>
                <a:latin typeface="Cambria"/>
                <a:ea typeface="Cambria"/>
                <a:cs typeface="Cambria"/>
                <a:sym typeface="Cambria"/>
              </a:rPr>
              <a:t>Unfinished Symphony</a:t>
            </a:r>
            <a:endParaRPr>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