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9" r:id="rId3"/>
    <p:sldId id="312" r:id="rId4"/>
    <p:sldId id="260" r:id="rId5"/>
    <p:sldId id="261"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4" r:id="rId25"/>
    <p:sldId id="285" r:id="rId26"/>
    <p:sldId id="286" r:id="rId27"/>
    <p:sldId id="287" r:id="rId28"/>
    <p:sldId id="288" r:id="rId29"/>
    <p:sldId id="304" r:id="rId30"/>
    <p:sldId id="313" r:id="rId31"/>
    <p:sldId id="314" r:id="rId32"/>
    <p:sldId id="315"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9" r:id="rId49"/>
    <p:sldId id="310" r:id="rId50"/>
    <p:sldId id="311" r:id="rId51"/>
  </p:sldIdLst>
  <p:sldSz cx="9144000" cy="6858000" type="screen4x3"/>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7" autoAdjust="0"/>
    <p:restoredTop sz="91855" autoAdjust="0"/>
  </p:normalViewPr>
  <p:slideViewPr>
    <p:cSldViewPr>
      <p:cViewPr varScale="1">
        <p:scale>
          <a:sx n="70" d="100"/>
          <a:sy n="70" d="100"/>
        </p:scale>
        <p:origin x="1020" y="5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MY">
              <a:uFillTx/>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253B112B-74A0-4FB4-8F72-861FD70F83B8}" type="datetimeFigureOut">
              <a:rPr lang="en-US" smtClean="0">
                <a:uFillTx/>
              </a:rPr>
              <a:pPr/>
              <a:t>10/31/2021</a:t>
            </a:fld>
            <a:endParaRPr lang="en-MY">
              <a:uFillTx/>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srgbClr val="000000"/>
            </a:solidFill>
          </a:ln>
        </p:spPr>
        <p:txBody>
          <a:bodyPr vert="horz" lIns="91440" tIns="45720" rIns="91440" bIns="45720" rtlCol="0" anchor="ctr"/>
          <a:lstStyle/>
          <a:p>
            <a:endParaRPr lang="en-MY">
              <a:uFillTx/>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MY">
              <a:uFillTx/>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MY">
              <a:uFillTx/>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C93F2D0C-81A3-4DC5-A03C-ED238F3E4F8A}" type="slidenum">
              <a:rPr lang="en-MY" smtClean="0">
                <a:uFillTx/>
              </a:rPr>
              <a:pPr/>
              <a:t>‹#›</a:t>
            </a:fld>
            <a:endParaRPr lang="en-MY">
              <a:uFillTx/>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uFillTx/>
              </a:rPr>
              <a:t>Mugging – robbery </a:t>
            </a:r>
            <a:endParaRPr lang="en-MY" dirty="0">
              <a:uFillTx/>
            </a:endParaRPr>
          </a:p>
        </p:txBody>
      </p:sp>
      <p:sp>
        <p:nvSpPr>
          <p:cNvPr id="4" name="Slide Number Placeholder 3"/>
          <p:cNvSpPr>
            <a:spLocks noGrp="1"/>
          </p:cNvSpPr>
          <p:nvPr>
            <p:ph type="sldNum" sz="quarter" idx="10"/>
          </p:nvPr>
        </p:nvSpPr>
        <p:spPr/>
        <p:txBody>
          <a:bodyPr/>
          <a:lstStyle/>
          <a:p>
            <a:fld id="{C93F2D0C-81A3-4DC5-A03C-ED238F3E4F8A}" type="slidenum">
              <a:rPr lang="en-MY" smtClean="0">
                <a:uFillTx/>
              </a:rPr>
              <a:pPr/>
              <a:t>8</a:t>
            </a:fld>
            <a:endParaRPr lang="en-MY">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uFillTx/>
              </a:rPr>
              <a:t>Mugging – robbery </a:t>
            </a:r>
            <a:endParaRPr lang="en-MY">
              <a:uFillTx/>
            </a:endParaRPr>
          </a:p>
        </p:txBody>
      </p:sp>
      <p:sp>
        <p:nvSpPr>
          <p:cNvPr id="4" name="Slide Number Placeholder 3"/>
          <p:cNvSpPr>
            <a:spLocks noGrp="1"/>
          </p:cNvSpPr>
          <p:nvPr>
            <p:ph type="sldNum" sz="quarter" idx="10"/>
          </p:nvPr>
        </p:nvSpPr>
        <p:spPr/>
        <p:txBody>
          <a:bodyPr/>
          <a:lstStyle/>
          <a:p>
            <a:fld id="{C93F2D0C-81A3-4DC5-A03C-ED238F3E4F8A}" type="slidenum">
              <a:rPr lang="en-MY" smtClean="0">
                <a:uFillTx/>
              </a:rPr>
              <a:pPr/>
              <a:t>9</a:t>
            </a:fld>
            <a:endParaRPr lang="en-MY">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uFillTx/>
              </a:rPr>
              <a:t>Mugging – robbery </a:t>
            </a:r>
            <a:endParaRPr lang="en-MY">
              <a:uFillTx/>
            </a:endParaRPr>
          </a:p>
        </p:txBody>
      </p:sp>
      <p:sp>
        <p:nvSpPr>
          <p:cNvPr id="4" name="Slide Number Placeholder 3"/>
          <p:cNvSpPr>
            <a:spLocks noGrp="1"/>
          </p:cNvSpPr>
          <p:nvPr>
            <p:ph type="sldNum" sz="quarter" idx="10"/>
          </p:nvPr>
        </p:nvSpPr>
        <p:spPr/>
        <p:txBody>
          <a:bodyPr/>
          <a:lstStyle/>
          <a:p>
            <a:fld id="{C93F2D0C-81A3-4DC5-A03C-ED238F3E4F8A}" type="slidenum">
              <a:rPr lang="en-MY" smtClean="0">
                <a:uFillTx/>
              </a:rPr>
              <a:pPr/>
              <a:t>11</a:t>
            </a:fld>
            <a:endParaRPr lang="en-MY">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uFillTx/>
              </a:rPr>
              <a:t>Compulsive – uncontrollable</a:t>
            </a:r>
          </a:p>
          <a:p>
            <a:r>
              <a:rPr lang="en-US" dirty="0">
                <a:uFillTx/>
              </a:rPr>
              <a:t>Truancy - absenteeism</a:t>
            </a:r>
            <a:endParaRPr lang="en-MY" dirty="0">
              <a:uFillTx/>
            </a:endParaRPr>
          </a:p>
        </p:txBody>
      </p:sp>
      <p:sp>
        <p:nvSpPr>
          <p:cNvPr id="4" name="Slide Number Placeholder 3"/>
          <p:cNvSpPr>
            <a:spLocks noGrp="1"/>
          </p:cNvSpPr>
          <p:nvPr>
            <p:ph type="sldNum" sz="quarter" idx="10"/>
          </p:nvPr>
        </p:nvSpPr>
        <p:spPr/>
        <p:txBody>
          <a:bodyPr/>
          <a:lstStyle/>
          <a:p>
            <a:fld id="{C93F2D0C-81A3-4DC5-A03C-ED238F3E4F8A}" type="slidenum">
              <a:rPr lang="en-MY" smtClean="0">
                <a:uFillTx/>
              </a:rPr>
              <a:pPr/>
              <a:t>45</a:t>
            </a:fld>
            <a:endParaRPr lang="en-MY">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uFillTx/>
              </a:rPr>
              <a:t>Compulsive – uncontrollable</a:t>
            </a:r>
          </a:p>
          <a:p>
            <a:r>
              <a:rPr lang="en-US" dirty="0">
                <a:uFillTx/>
              </a:rPr>
              <a:t>Truancy - absenteeism</a:t>
            </a:r>
            <a:endParaRPr lang="en-MY" dirty="0">
              <a:uFillTx/>
            </a:endParaRPr>
          </a:p>
        </p:txBody>
      </p:sp>
      <p:sp>
        <p:nvSpPr>
          <p:cNvPr id="4" name="Slide Number Placeholder 3"/>
          <p:cNvSpPr>
            <a:spLocks noGrp="1"/>
          </p:cNvSpPr>
          <p:nvPr>
            <p:ph type="sldNum" sz="quarter" idx="10"/>
          </p:nvPr>
        </p:nvSpPr>
        <p:spPr/>
        <p:txBody>
          <a:bodyPr/>
          <a:lstStyle/>
          <a:p>
            <a:fld id="{C93F2D0C-81A3-4DC5-A03C-ED238F3E4F8A}" type="slidenum">
              <a:rPr lang="en-MY" smtClean="0">
                <a:uFillTx/>
              </a:rPr>
              <a:pPr/>
              <a:t>46</a:t>
            </a:fld>
            <a:endParaRPr lang="en-MY">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406020"/>
            <a:ext cx="7720042" cy="2251579"/>
          </a:xfrm>
        </p:spPr>
        <p:txBody>
          <a:bodyPr lIns="0" rIns="0" anchor="t">
            <a:noAutofit/>
          </a:bodyPr>
          <a:lstStyle>
            <a:lvl1pPr>
              <a:defRPr sz="4800">
                <a:uFillTx/>
              </a:defRPr>
            </a:lvl1pPr>
          </a:lstStyle>
          <a:p>
            <a:r>
              <a:rPr lang="en-US" dirty="0">
                <a:uFillTx/>
              </a:rPr>
              <a:t>Click to edit Master title style</a:t>
            </a:r>
          </a:p>
        </p:txBody>
      </p:sp>
      <p:sp>
        <p:nvSpPr>
          <p:cNvPr id="3" name="Subtitle 2"/>
          <p:cNvSpPr>
            <a:spLocks noGrp="1"/>
          </p:cNvSpPr>
          <p:nvPr>
            <p:ph type="subTitle" idx="1"/>
          </p:nvPr>
        </p:nvSpPr>
        <p:spPr>
          <a:xfrm>
            <a:off x="785786" y="3905864"/>
            <a:ext cx="7720042" cy="1123336"/>
          </a:xfrm>
        </p:spPr>
        <p:txBody>
          <a:bodyPr>
            <a:normAutofit/>
          </a:bodyPr>
          <a:lstStyle>
            <a:lvl1pPr marL="0" indent="0" algn="l">
              <a:buNone/>
              <a:defRPr sz="3500">
                <a:solidFill>
                  <a:schemeClr val="tx1">
                    <a:tint val="75000"/>
                  </a:schemeClr>
                </a:solidFill>
                <a:uFillTx/>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a:uFillTx/>
              </a:rPr>
              <a:t>Click to edit Master subtitle style</a:t>
            </a:r>
            <a:endParaRPr lang="en-US" dirty="0">
              <a:uFillTx/>
            </a:endParaRPr>
          </a:p>
        </p:txBody>
      </p:sp>
      <p:sp>
        <p:nvSpPr>
          <p:cNvPr id="8" name="Slide Number Placeholder 7"/>
          <p:cNvSpPr>
            <a:spLocks noGrp="1"/>
          </p:cNvSpPr>
          <p:nvPr>
            <p:ph type="sldNum" sz="quarter" idx="11"/>
          </p:nvPr>
        </p:nvSpPr>
        <p:spPr/>
        <p:txBody>
          <a:bodyPr/>
          <a:lstStyle/>
          <a:p>
            <a:fld id="{87710426-EE42-481F-9124-1B91CCEDCEAC}" type="slidenum">
              <a:rPr lang="en-US" smtClean="0">
                <a:uFillTx/>
              </a: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10"/>
          </p:nvPr>
        </p:nvSpPr>
        <p:spPr>
          <a:xfrm>
            <a:off x="7162800" y="189468"/>
            <a:ext cx="1828800" cy="365125"/>
          </a:xfrm>
          <a:prstGeom prst="rect">
            <a:avLst/>
          </a:prstGeom>
        </p:spPr>
        <p:txBody>
          <a:bodyPr/>
          <a:lstStyle/>
          <a:p>
            <a:endParaRPr lang="en-US">
              <a:uFillTx/>
            </a:endParaRPr>
          </a:p>
        </p:txBody>
      </p:sp>
      <p:sp>
        <p:nvSpPr>
          <p:cNvPr id="5" name="Footer Placeholder 4"/>
          <p:cNvSpPr>
            <a:spLocks noGrp="1"/>
          </p:cNvSpPr>
          <p:nvPr>
            <p:ph type="ftr" sz="quarter" idx="11"/>
          </p:nvPr>
        </p:nvSpPr>
        <p:spPr>
          <a:xfrm>
            <a:off x="1069848" y="6356350"/>
            <a:ext cx="5102352" cy="365125"/>
          </a:xfrm>
          <a:prstGeom prst="rect">
            <a:avLst/>
          </a:prstGeom>
        </p:spPr>
        <p:txBody>
          <a:bodyPr/>
          <a:lstStyle/>
          <a:p>
            <a:endParaRPr lang="en-US">
              <a:uFillTx/>
            </a:endParaRPr>
          </a:p>
        </p:txBody>
      </p:sp>
      <p:sp>
        <p:nvSpPr>
          <p:cNvPr id="6" name="Slide Number Placeholder 5"/>
          <p:cNvSpPr>
            <a:spLocks noGrp="1"/>
          </p:cNvSpPr>
          <p:nvPr>
            <p:ph type="sldNum" sz="quarter" idx="12"/>
          </p:nvPr>
        </p:nvSpPr>
        <p:spPr/>
        <p:txBody>
          <a:bodyPr/>
          <a:lstStyle/>
          <a:p>
            <a:fld id="{87710426-EE42-481F-9124-1B91CCEDCEAC}" type="slidenum">
              <a:rPr lang="en-US" smtClean="0">
                <a:uFillTx/>
              </a: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n-US">
                <a:uFillTx/>
              </a:rPr>
              <a:t>Click to edit Master title style</a:t>
            </a:r>
            <a:endParaRPr lang="en-US" dirty="0">
              <a:uFillTx/>
            </a:endParaRPr>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uFillTx/>
              </a:defRPr>
            </a:lvl1pPr>
            <a:lvl2pPr algn="l">
              <a:defRPr>
                <a:uFillTx/>
              </a:defRPr>
            </a:lvl2pPr>
            <a:lvl3pPr algn="l">
              <a:defRPr>
                <a:uFillTx/>
              </a:defRPr>
            </a:lvl3pPr>
            <a:lvl4pPr algn="l">
              <a:defRPr>
                <a:uFillTx/>
              </a:defRPr>
            </a:lvl4pPr>
            <a:lvl5pPr algn="l">
              <a:defRPr>
                <a:uFillTx/>
              </a:defRPr>
            </a:lvl5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a:xfrm>
            <a:off x="7162800" y="189468"/>
            <a:ext cx="1828800" cy="365125"/>
          </a:xfrm>
          <a:prstGeom prst="rect">
            <a:avLst/>
          </a:prstGeom>
        </p:spPr>
        <p:txBody>
          <a:bodyPr/>
          <a:lstStyle/>
          <a:p>
            <a:endParaRPr lang="en-US">
              <a:uFillTx/>
            </a:endParaRPr>
          </a:p>
        </p:txBody>
      </p:sp>
      <p:sp>
        <p:nvSpPr>
          <p:cNvPr id="5" name="Footer Placeholder 4"/>
          <p:cNvSpPr>
            <a:spLocks noGrp="1"/>
          </p:cNvSpPr>
          <p:nvPr>
            <p:ph type="ftr" sz="quarter" idx="11"/>
          </p:nvPr>
        </p:nvSpPr>
        <p:spPr>
          <a:xfrm>
            <a:off x="1069848" y="6356350"/>
            <a:ext cx="5102352" cy="365125"/>
          </a:xfrm>
          <a:prstGeom prst="rect">
            <a:avLst/>
          </a:prstGeom>
        </p:spPr>
        <p:txBody>
          <a:bodyPr/>
          <a:lstStyle/>
          <a:p>
            <a:endParaRPr lang="en-US">
              <a:uFillTx/>
            </a:endParaRPr>
          </a:p>
        </p:txBody>
      </p:sp>
      <p:sp>
        <p:nvSpPr>
          <p:cNvPr id="6" name="Slide Number Placeholder 5"/>
          <p:cNvSpPr>
            <a:spLocks noGrp="1"/>
          </p:cNvSpPr>
          <p:nvPr>
            <p:ph type="sldNum" sz="quarter" idx="12"/>
          </p:nvPr>
        </p:nvSpPr>
        <p:spPr/>
        <p:txBody>
          <a:bodyPr/>
          <a:lstStyle/>
          <a:p>
            <a:fld id="{87710426-EE42-481F-9124-1B91CCEDCEAC}" type="slidenum">
              <a:rPr lang="en-US" smtClean="0">
                <a:uFillTx/>
              </a:rPr>
              <a:pPr/>
              <a:t>‹#›</a:t>
            </a:fld>
            <a:endParaRPr lang="en-US">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428596" y="1545336"/>
            <a:ext cx="8429684" cy="4741184"/>
          </a:xfrm>
        </p:spPr>
        <p:txBody>
          <a:body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10" name="Slide Number Placeholder 9"/>
          <p:cNvSpPr>
            <a:spLocks noGrp="1"/>
          </p:cNvSpPr>
          <p:nvPr>
            <p:ph type="sldNum" sz="quarter" idx="15"/>
          </p:nvPr>
        </p:nvSpPr>
        <p:spPr/>
        <p:txBody>
          <a:bodyPr/>
          <a:lstStyle/>
          <a:p>
            <a:fld id="{87710426-EE42-481F-9124-1B91CCEDCEAC}" type="slidenum">
              <a:rPr lang="en-US" smtClean="0">
                <a:uFillTx/>
              </a:rPr>
              <a:pPr/>
              <a:t>‹#›</a:t>
            </a:fld>
            <a:endParaRPr lang="en-US">
              <a:uFillTx/>
            </a:endParaRPr>
          </a:p>
        </p:txBody>
      </p:sp>
      <p:sp>
        <p:nvSpPr>
          <p:cNvPr id="12" name="Title 11"/>
          <p:cNvSpPr>
            <a:spLocks noGrp="1"/>
          </p:cNvSpPr>
          <p:nvPr>
            <p:ph type="title"/>
          </p:nvPr>
        </p:nvSpPr>
        <p:spPr/>
        <p:txBody>
          <a:bodyPr/>
          <a:lstStyle/>
          <a:p>
            <a:r>
              <a:rPr lang="en-US">
                <a:uFillTx/>
              </a:rPr>
              <a:t>Click to edit Master title style</a:t>
            </a:r>
            <a:endParaRPr lang="en-US" dirty="0">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Click to edit Master text styles</a:t>
            </a:r>
          </a:p>
        </p:txBody>
      </p:sp>
      <p:sp>
        <p:nvSpPr>
          <p:cNvPr id="7" name="Date Placeholder 6"/>
          <p:cNvSpPr>
            <a:spLocks noGrp="1"/>
          </p:cNvSpPr>
          <p:nvPr>
            <p:ph type="dt" sz="half" idx="10"/>
          </p:nvPr>
        </p:nvSpPr>
        <p:spPr>
          <a:xfrm>
            <a:off x="7162800" y="189468"/>
            <a:ext cx="1828800" cy="365125"/>
          </a:xfrm>
          <a:prstGeom prst="rect">
            <a:avLst/>
          </a:prstGeom>
        </p:spPr>
        <p:txBody>
          <a:bodyPr/>
          <a:lstStyle/>
          <a:p>
            <a:endParaRPr lang="en-US">
              <a:uFillTx/>
            </a:endParaRPr>
          </a:p>
        </p:txBody>
      </p:sp>
      <p:sp>
        <p:nvSpPr>
          <p:cNvPr id="8" name="Slide Number Placeholder 7"/>
          <p:cNvSpPr>
            <a:spLocks noGrp="1"/>
          </p:cNvSpPr>
          <p:nvPr>
            <p:ph type="sldNum" sz="quarter" idx="11"/>
          </p:nvPr>
        </p:nvSpPr>
        <p:spPr/>
        <p:txBody>
          <a:bodyPr/>
          <a:lstStyle/>
          <a:p>
            <a:fld id="{87710426-EE42-481F-9124-1B91CCEDCEAC}" type="slidenum">
              <a:rPr lang="en-US" smtClean="0">
                <a:uFillTx/>
              </a:rPr>
              <a:pPr/>
              <a:t>‹#›</a:t>
            </a:fld>
            <a:endParaRPr lang="en-US">
              <a:uFillTx/>
            </a:endParaRPr>
          </a:p>
        </p:txBody>
      </p:sp>
      <p:sp>
        <p:nvSpPr>
          <p:cNvPr id="9" name="Footer Placeholder 8"/>
          <p:cNvSpPr>
            <a:spLocks noGrp="1"/>
          </p:cNvSpPr>
          <p:nvPr>
            <p:ph type="ftr" sz="quarter" idx="12"/>
          </p:nvPr>
        </p:nvSpPr>
        <p:spPr>
          <a:xfrm>
            <a:off x="1069848" y="6356350"/>
            <a:ext cx="5102352" cy="365125"/>
          </a:xfrm>
          <a:prstGeom prst="rect">
            <a:avLst/>
          </a:prstGeom>
        </p:spPr>
        <p:txBody>
          <a:bodyPr/>
          <a:lstStyle/>
          <a:p>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n-US">
                <a:uFillTx/>
              </a:rPr>
              <a:t>Click to edit Master title style</a:t>
            </a:r>
            <a:endParaRPr lang="en-US" dirty="0">
              <a:uFillTx/>
            </a:endParaRPr>
          </a:p>
        </p:txBody>
      </p:sp>
      <p:sp>
        <p:nvSpPr>
          <p:cNvPr id="3" name="Content Placeholder 2"/>
          <p:cNvSpPr>
            <a:spLocks noGrp="1"/>
          </p:cNvSpPr>
          <p:nvPr>
            <p:ph sz="half" idx="1"/>
          </p:nvPr>
        </p:nvSpPr>
        <p:spPr>
          <a:xfrm>
            <a:off x="4486998" y="1915859"/>
            <a:ext cx="3646966" cy="2881426"/>
          </a:xfrm>
        </p:spPr>
        <p:txBody>
          <a:bodyPr>
            <a:normAutofit/>
          </a:bodyPr>
          <a:lstStyle>
            <a:lvl1pPr>
              <a:defRPr sz="1800">
                <a:uFillTx/>
              </a:defRPr>
            </a:lvl1pPr>
            <a:lvl2pPr>
              <a:defRPr sz="1800">
                <a:uFillTx/>
              </a:defRPr>
            </a:lvl2pPr>
            <a:lvl3pPr>
              <a:defRPr sz="18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Content Placeholder 3"/>
          <p:cNvSpPr>
            <a:spLocks noGrp="1"/>
          </p:cNvSpPr>
          <p:nvPr>
            <p:ph sz="half" idx="2"/>
          </p:nvPr>
        </p:nvSpPr>
        <p:spPr>
          <a:xfrm>
            <a:off x="496754" y="1915881"/>
            <a:ext cx="3639311" cy="2881398"/>
          </a:xfrm>
        </p:spPr>
        <p:txBody>
          <a:bodyPr>
            <a:normAutofit/>
          </a:bodyPr>
          <a:lstStyle>
            <a:lvl1pPr>
              <a:defRPr sz="1800">
                <a:uFillTx/>
              </a:defRPr>
            </a:lvl1pPr>
            <a:lvl2pPr>
              <a:defRPr sz="1800">
                <a:uFillTx/>
              </a:defRPr>
            </a:lvl2pPr>
            <a:lvl3pPr>
              <a:defRPr sz="18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9" name="Date Placeholder 8"/>
          <p:cNvSpPr>
            <a:spLocks noGrp="1"/>
          </p:cNvSpPr>
          <p:nvPr>
            <p:ph type="dt" sz="half" idx="10"/>
          </p:nvPr>
        </p:nvSpPr>
        <p:spPr>
          <a:xfrm>
            <a:off x="7162800" y="189468"/>
            <a:ext cx="1828800" cy="365125"/>
          </a:xfrm>
          <a:prstGeom prst="rect">
            <a:avLst/>
          </a:prstGeom>
        </p:spPr>
        <p:txBody>
          <a:bodyPr/>
          <a:lstStyle/>
          <a:p>
            <a:endParaRPr lang="en-US">
              <a:uFillTx/>
            </a:endParaRPr>
          </a:p>
        </p:txBody>
      </p:sp>
      <p:sp>
        <p:nvSpPr>
          <p:cNvPr id="10" name="Slide Number Placeholder 9"/>
          <p:cNvSpPr>
            <a:spLocks noGrp="1"/>
          </p:cNvSpPr>
          <p:nvPr>
            <p:ph type="sldNum" sz="quarter" idx="11"/>
          </p:nvPr>
        </p:nvSpPr>
        <p:spPr/>
        <p:txBody>
          <a:bodyPr/>
          <a:lstStyle/>
          <a:p>
            <a:fld id="{87710426-EE42-481F-9124-1B91CCEDCEAC}" type="slidenum">
              <a:rPr lang="en-US" smtClean="0">
                <a:uFillTx/>
              </a:rPr>
              <a:pPr/>
              <a:t>‹#›</a:t>
            </a:fld>
            <a:endParaRPr lang="en-US">
              <a:uFillTx/>
            </a:endParaRPr>
          </a:p>
        </p:txBody>
      </p:sp>
      <p:sp>
        <p:nvSpPr>
          <p:cNvPr id="11" name="Footer Placeholder 10"/>
          <p:cNvSpPr>
            <a:spLocks noGrp="1"/>
          </p:cNvSpPr>
          <p:nvPr>
            <p:ph type="ftr" sz="quarter" idx="12"/>
          </p:nvPr>
        </p:nvSpPr>
        <p:spPr>
          <a:xfrm>
            <a:off x="493776" y="6356350"/>
            <a:ext cx="5102352" cy="365125"/>
          </a:xfrm>
          <a:prstGeom prst="rect">
            <a:avLst/>
          </a:prstGeom>
        </p:spPr>
        <p:txBody>
          <a:bodyPr/>
          <a:lstStyle/>
          <a:p>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uFillTx/>
              </a:defRPr>
            </a:lvl1pPr>
            <a:lvl2pPr>
              <a:defRPr sz="1800">
                <a:uFillTx/>
              </a:defRPr>
            </a:lvl2pPr>
            <a:lvl3pPr>
              <a:defRPr sz="1800">
                <a:uFillTx/>
              </a:defRPr>
            </a:lvl3pPr>
            <a:lvl4pPr>
              <a:defRPr sz="1800">
                <a:uFillTx/>
              </a:defRPr>
            </a:lvl4pPr>
            <a:lvl5pPr>
              <a:defRPr sz="18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uFillTx/>
              </a:defRPr>
            </a:lvl1pPr>
            <a:lvl2pPr>
              <a:defRPr sz="1800">
                <a:uFillTx/>
              </a:defRPr>
            </a:lvl2pPr>
            <a:lvl3pPr>
              <a:defRPr sz="1800">
                <a:uFillTx/>
              </a:defRPr>
            </a:lvl3pPr>
            <a:lvl4pPr>
              <a:defRPr sz="1800">
                <a:uFillTx/>
              </a:defRPr>
            </a:lvl4pPr>
            <a:lvl5pPr>
              <a:defRPr sz="18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10" name="Date Placeholder 9"/>
          <p:cNvSpPr>
            <a:spLocks noGrp="1"/>
          </p:cNvSpPr>
          <p:nvPr>
            <p:ph type="dt" sz="half" idx="10"/>
          </p:nvPr>
        </p:nvSpPr>
        <p:spPr>
          <a:xfrm>
            <a:off x="7162800" y="189468"/>
            <a:ext cx="1828800" cy="365125"/>
          </a:xfrm>
          <a:prstGeom prst="rect">
            <a:avLst/>
          </a:prstGeom>
        </p:spPr>
        <p:txBody>
          <a:bodyPr/>
          <a:lstStyle/>
          <a:p>
            <a:endParaRPr lang="en-US">
              <a:uFillTx/>
            </a:endParaRPr>
          </a:p>
        </p:txBody>
      </p:sp>
      <p:sp>
        <p:nvSpPr>
          <p:cNvPr id="11" name="Slide Number Placeholder 10"/>
          <p:cNvSpPr>
            <a:spLocks noGrp="1"/>
          </p:cNvSpPr>
          <p:nvPr>
            <p:ph type="sldNum" sz="quarter" idx="11"/>
          </p:nvPr>
        </p:nvSpPr>
        <p:spPr/>
        <p:txBody>
          <a:bodyPr/>
          <a:lstStyle/>
          <a:p>
            <a:fld id="{87710426-EE42-481F-9124-1B91CCEDCEAC}" type="slidenum">
              <a:rPr lang="en-US" smtClean="0">
                <a:uFillTx/>
              </a:rPr>
              <a:pPr/>
              <a:t>‹#›</a:t>
            </a:fld>
            <a:endParaRPr lang="en-US">
              <a:uFillTx/>
            </a:endParaRPr>
          </a:p>
        </p:txBody>
      </p:sp>
      <p:sp>
        <p:nvSpPr>
          <p:cNvPr id="12" name="Footer Placeholder 11"/>
          <p:cNvSpPr>
            <a:spLocks noGrp="1"/>
          </p:cNvSpPr>
          <p:nvPr>
            <p:ph type="ftr" sz="quarter" idx="12"/>
          </p:nvPr>
        </p:nvSpPr>
        <p:spPr>
          <a:xfrm>
            <a:off x="493776" y="6356350"/>
            <a:ext cx="5102352" cy="365125"/>
          </a:xfrm>
          <a:prstGeom prst="rect">
            <a:avLst/>
          </a:prstGeom>
        </p:spPr>
        <p:txBody>
          <a:bodyPr/>
          <a:lstStyle/>
          <a:p>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uFillTx/>
              </a:rPr>
              <a:t>Click to edit Master title style</a:t>
            </a:r>
            <a:endParaRPr lang="en-US" dirty="0">
              <a:uFillTx/>
            </a:endParaRPr>
          </a:p>
        </p:txBody>
      </p:sp>
      <p:sp>
        <p:nvSpPr>
          <p:cNvPr id="4" name="Slide Number Placeholder 3"/>
          <p:cNvSpPr>
            <a:spLocks noGrp="1"/>
          </p:cNvSpPr>
          <p:nvPr>
            <p:ph type="sldNum" sz="quarter" idx="11"/>
          </p:nvPr>
        </p:nvSpPr>
        <p:spPr/>
        <p:txBody>
          <a:bodyPr/>
          <a:lstStyle/>
          <a:p>
            <a:fld id="{87710426-EE42-481F-9124-1B91CCEDCEAC}"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162800" y="189468"/>
            <a:ext cx="1828800" cy="365125"/>
          </a:xfrm>
          <a:prstGeom prst="rect">
            <a:avLst/>
          </a:prstGeom>
        </p:spPr>
        <p:txBody>
          <a:bodyPr/>
          <a:lstStyle/>
          <a:p>
            <a:endParaRPr lang="en-US">
              <a:uFillTx/>
            </a:endParaRPr>
          </a:p>
        </p:txBody>
      </p:sp>
      <p:sp>
        <p:nvSpPr>
          <p:cNvPr id="3" name="Footer Placeholder 2"/>
          <p:cNvSpPr>
            <a:spLocks noGrp="1"/>
          </p:cNvSpPr>
          <p:nvPr>
            <p:ph type="ftr" sz="quarter" idx="11"/>
          </p:nvPr>
        </p:nvSpPr>
        <p:spPr>
          <a:xfrm>
            <a:off x="1069848" y="6356350"/>
            <a:ext cx="5102352" cy="365125"/>
          </a:xfrm>
          <a:prstGeom prst="rect">
            <a:avLst/>
          </a:prstGeom>
        </p:spPr>
        <p:txBody>
          <a:bodyPr/>
          <a:lstStyle/>
          <a:p>
            <a:endParaRPr lang="en-US">
              <a:uFillTx/>
            </a:endParaRPr>
          </a:p>
        </p:txBody>
      </p:sp>
      <p:sp>
        <p:nvSpPr>
          <p:cNvPr id="4" name="Slide Number Placeholder 3"/>
          <p:cNvSpPr>
            <a:spLocks noGrp="1"/>
          </p:cNvSpPr>
          <p:nvPr>
            <p:ph type="sldNum" sz="quarter" idx="12"/>
          </p:nvPr>
        </p:nvSpPr>
        <p:spPr/>
        <p:txBody>
          <a:bodyPr/>
          <a:lstStyle/>
          <a:p>
            <a:fld id="{87710426-EE42-481F-9124-1B91CCEDCEAC}"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uFillTx/>
              </a:defRPr>
            </a:lvl1pPr>
            <a:lvl2pPr>
              <a:defRPr sz="1800">
                <a:uFillTx/>
              </a:defRPr>
            </a:lvl2pPr>
            <a:lvl3pPr>
              <a:defRPr sz="1800">
                <a:uFillTx/>
              </a:defRPr>
            </a:lvl3pPr>
            <a:lvl4pPr>
              <a:defRPr sz="1800">
                <a:uFillTx/>
              </a:defRPr>
            </a:lvl4pPr>
            <a:lvl5pPr>
              <a:defRPr sz="18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2" name="Title 1"/>
          <p:cNvSpPr>
            <a:spLocks noGrp="1"/>
          </p:cNvSpPr>
          <p:nvPr>
            <p:ph type="title"/>
          </p:nvPr>
        </p:nvSpPr>
        <p:spPr>
          <a:xfrm>
            <a:off x="493776" y="606425"/>
            <a:ext cx="3629025" cy="1041400"/>
          </a:xfrm>
        </p:spPr>
        <p:txBody>
          <a:bodyPr anchor="t">
            <a:normAutofit/>
          </a:bodyPr>
          <a:lstStyle>
            <a:lvl1pPr algn="l">
              <a:defRPr sz="1800" b="1">
                <a:uFillTx/>
              </a:defRPr>
            </a:lvl1pPr>
          </a:lstStyle>
          <a:p>
            <a:r>
              <a:rPr lang="en-US">
                <a:uFillTx/>
              </a:rPr>
              <a:t>Click to edit Master title style</a:t>
            </a:r>
            <a:endParaRPr lang="en-US" dirty="0">
              <a:uFillTx/>
            </a:endParaRPr>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8" name="Date Placeholder 7"/>
          <p:cNvSpPr>
            <a:spLocks noGrp="1"/>
          </p:cNvSpPr>
          <p:nvPr>
            <p:ph type="dt" sz="half" idx="10"/>
          </p:nvPr>
        </p:nvSpPr>
        <p:spPr>
          <a:xfrm>
            <a:off x="7162800" y="189468"/>
            <a:ext cx="1828800" cy="365125"/>
          </a:xfrm>
          <a:prstGeom prst="rect">
            <a:avLst/>
          </a:prstGeom>
        </p:spPr>
        <p:txBody>
          <a:bodyPr/>
          <a:lstStyle/>
          <a:p>
            <a:endParaRPr lang="en-US">
              <a:uFillTx/>
            </a:endParaRPr>
          </a:p>
        </p:txBody>
      </p:sp>
      <p:sp>
        <p:nvSpPr>
          <p:cNvPr id="9" name="Slide Number Placeholder 8"/>
          <p:cNvSpPr>
            <a:spLocks noGrp="1"/>
          </p:cNvSpPr>
          <p:nvPr>
            <p:ph type="sldNum" sz="quarter" idx="11"/>
          </p:nvPr>
        </p:nvSpPr>
        <p:spPr/>
        <p:txBody>
          <a:bodyPr/>
          <a:lstStyle/>
          <a:p>
            <a:fld id="{87710426-EE42-481F-9124-1B91CCEDCEAC}" type="slidenum">
              <a:rPr lang="en-US" smtClean="0">
                <a:uFillTx/>
              </a:rPr>
              <a:pPr/>
              <a:t>‹#›</a:t>
            </a:fld>
            <a:endParaRPr lang="en-US">
              <a:uFillTx/>
            </a:endParaRPr>
          </a:p>
        </p:txBody>
      </p:sp>
      <p:sp>
        <p:nvSpPr>
          <p:cNvPr id="10" name="Footer Placeholder 9"/>
          <p:cNvSpPr>
            <a:spLocks noGrp="1"/>
          </p:cNvSpPr>
          <p:nvPr>
            <p:ph type="ftr" sz="quarter" idx="12"/>
          </p:nvPr>
        </p:nvSpPr>
        <p:spPr>
          <a:xfrm>
            <a:off x="493776" y="6356350"/>
            <a:ext cx="5102352" cy="365125"/>
          </a:xfrm>
          <a:prstGeom prst="rect">
            <a:avLst/>
          </a:prstGeom>
        </p:spPr>
        <p:txBody>
          <a:bodyPr/>
          <a:lstStyle/>
          <a:p>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uFillTx/>
              </a:defRPr>
            </a:lvl1pPr>
          </a:lstStyle>
          <a:p>
            <a:r>
              <a:rPr lang="en-US">
                <a:uFillTx/>
              </a:rPr>
              <a:t>Click to edit Master title style</a:t>
            </a:r>
            <a:endParaRPr lang="en-US" dirty="0">
              <a:uFillTx/>
            </a:endParaRPr>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r>
              <a:rPr lang="en-US">
                <a:uFillTx/>
              </a:rPr>
              <a:t>Click icon to add picture</a:t>
            </a:r>
            <a:endParaRPr lang="en-US" dirty="0">
              <a:uFillTx/>
            </a:endParaRPr>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8" name="Date Placeholder 7"/>
          <p:cNvSpPr>
            <a:spLocks noGrp="1"/>
          </p:cNvSpPr>
          <p:nvPr>
            <p:ph type="dt" sz="half" idx="10"/>
          </p:nvPr>
        </p:nvSpPr>
        <p:spPr>
          <a:xfrm>
            <a:off x="7162800" y="189468"/>
            <a:ext cx="1828800" cy="365125"/>
          </a:xfrm>
          <a:prstGeom prst="rect">
            <a:avLst/>
          </a:prstGeom>
        </p:spPr>
        <p:txBody>
          <a:bodyPr/>
          <a:lstStyle/>
          <a:p>
            <a:endParaRPr lang="en-US">
              <a:uFillTx/>
            </a:endParaRPr>
          </a:p>
        </p:txBody>
      </p:sp>
      <p:sp>
        <p:nvSpPr>
          <p:cNvPr id="9" name="Slide Number Placeholder 8"/>
          <p:cNvSpPr>
            <a:spLocks noGrp="1"/>
          </p:cNvSpPr>
          <p:nvPr>
            <p:ph type="sldNum" sz="quarter" idx="11"/>
          </p:nvPr>
        </p:nvSpPr>
        <p:spPr/>
        <p:txBody>
          <a:bodyPr/>
          <a:lstStyle/>
          <a:p>
            <a:fld id="{87710426-EE42-481F-9124-1B91CCEDCEAC}" type="slidenum">
              <a:rPr lang="en-US" smtClean="0">
                <a:uFillTx/>
              </a:rPr>
              <a:pPr/>
              <a:t>‹#›</a:t>
            </a:fld>
            <a:endParaRPr lang="en-US">
              <a:uFillTx/>
            </a:endParaRPr>
          </a:p>
        </p:txBody>
      </p:sp>
      <p:sp>
        <p:nvSpPr>
          <p:cNvPr id="10" name="Footer Placeholder 9"/>
          <p:cNvSpPr>
            <a:spLocks noGrp="1"/>
          </p:cNvSpPr>
          <p:nvPr>
            <p:ph type="ftr" sz="quarter" idx="12"/>
          </p:nvPr>
        </p:nvSpPr>
        <p:spPr>
          <a:xfrm>
            <a:off x="493776" y="6356350"/>
            <a:ext cx="5102352" cy="365125"/>
          </a:xfrm>
          <a:prstGeom prst="rect">
            <a:avLst/>
          </a:prstGeom>
        </p:spPr>
        <p:txBody>
          <a:bodyPr/>
          <a:lstStyle/>
          <a:p>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3000">
              <a:schemeClr val="bg2">
                <a:tint val="80000"/>
                <a:lumMod val="100000"/>
              </a:schemeClr>
            </a:gs>
            <a:gs pos="68000">
              <a:schemeClr val="bg2">
                <a:lumMod val="75000"/>
              </a:schemeClr>
            </a:gs>
            <a:gs pos="100000">
              <a:schemeClr val="bg2">
                <a:tint val="100000"/>
                <a:lumMod val="80000"/>
              </a:schemeClr>
            </a:gs>
          </a:gsLst>
          <a:path path="circle">
            <a:fillToRect l="50000" t="2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8596" y="214290"/>
            <a:ext cx="8429684" cy="1000132"/>
          </a:xfrm>
          <a:prstGeom prst="rect">
            <a:avLst/>
          </a:prstGeom>
        </p:spPr>
        <p:txBody>
          <a:bodyPr vert="horz" lIns="91440" tIns="45720" rIns="91440" bIns="45720" rtlCol="0" anchor="t">
            <a:normAutofit/>
          </a:bodyPr>
          <a:lstStyle/>
          <a:p>
            <a:r>
              <a:rPr lang="en-US" dirty="0">
                <a:uFillTx/>
              </a:rPr>
              <a:t>Click to edit Master title style</a:t>
            </a:r>
          </a:p>
        </p:txBody>
      </p:sp>
      <p:sp>
        <p:nvSpPr>
          <p:cNvPr id="3" name="Text Placeholder 2"/>
          <p:cNvSpPr>
            <a:spLocks noGrp="1"/>
          </p:cNvSpPr>
          <p:nvPr>
            <p:ph type="body" idx="1"/>
          </p:nvPr>
        </p:nvSpPr>
        <p:spPr>
          <a:xfrm>
            <a:off x="428596" y="1547036"/>
            <a:ext cx="8429684" cy="4739484"/>
          </a:xfrm>
          <a:prstGeom prst="rect">
            <a:avLst/>
          </a:prstGeom>
        </p:spPr>
        <p:txBody>
          <a:bodyPr vert="horz" lIns="91440" tIns="45720" rIns="91440" bIns="45720" rtlCol="0">
            <a:normAutofit/>
          </a:body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6" name="Slide Number Placeholder 5"/>
          <p:cNvSpPr>
            <a:spLocks noGrp="1"/>
          </p:cNvSpPr>
          <p:nvPr>
            <p:ph type="sldNum" sz="quarter" idx="4"/>
          </p:nvPr>
        </p:nvSpPr>
        <p:spPr>
          <a:xfrm>
            <a:off x="8006348" y="6492899"/>
            <a:ext cx="1137684" cy="365125"/>
          </a:xfrm>
          <a:prstGeom prst="rect">
            <a:avLst/>
          </a:prstGeom>
        </p:spPr>
        <p:txBody>
          <a:bodyPr vert="horz" lIns="91440" tIns="45720" rIns="91440" bIns="45720" rtlCol="0" anchor="t"/>
          <a:lstStyle>
            <a:lvl1pPr algn="r">
              <a:defRPr sz="1200">
                <a:solidFill>
                  <a:schemeClr val="tx1">
                    <a:tint val="75000"/>
                  </a:schemeClr>
                </a:solidFill>
                <a:uFillTx/>
              </a:defRPr>
            </a:lvl1pPr>
          </a:lstStyle>
          <a:p>
            <a:fld id="{87710426-EE42-481F-9124-1B91CCEDCEAC}" type="slidenum">
              <a:rPr lang="en-US" smtClean="0">
                <a:uFillTx/>
              </a:rPr>
              <a:pPr/>
              <a:t>‹#›</a:t>
            </a:fld>
            <a:endParaRPr lang="en-US">
              <a:uFillTx/>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3600" b="1" kern="1200" cap="small" baseline="0">
          <a:solidFill>
            <a:schemeClr val="tx1"/>
          </a:solidFill>
          <a:uFillTx/>
          <a:latin typeface="Century Gothic" pitchFamily="34" charset="0"/>
          <a:ea typeface="+mj-ea"/>
          <a:cs typeface="+mj-cs"/>
        </a:defRPr>
      </a:lvl1pPr>
      <a:lvl2pPr eaLnBrk="1" hangingPunct="1">
        <a:defRPr>
          <a:solidFill>
            <a:schemeClr val="tx2"/>
          </a:solidFill>
          <a:uFillTx/>
        </a:defRPr>
      </a:lvl2pPr>
      <a:lvl3pPr eaLnBrk="1" hangingPunct="1">
        <a:defRPr>
          <a:solidFill>
            <a:schemeClr val="tx2"/>
          </a:solidFill>
          <a:uFillTx/>
        </a:defRPr>
      </a:lvl3pPr>
      <a:lvl4pPr eaLnBrk="1" hangingPunct="1">
        <a:defRPr>
          <a:solidFill>
            <a:schemeClr val="tx2"/>
          </a:solidFill>
          <a:uFillTx/>
        </a:defRPr>
      </a:lvl4pPr>
      <a:lvl5pPr eaLnBrk="1" hangingPunct="1">
        <a:defRPr>
          <a:solidFill>
            <a:schemeClr val="tx2"/>
          </a:solidFill>
          <a:uFillTx/>
        </a:defRPr>
      </a:lvl5pPr>
      <a:lvl6pPr eaLnBrk="1" hangingPunct="1">
        <a:defRPr>
          <a:solidFill>
            <a:schemeClr val="tx2"/>
          </a:solidFill>
          <a:uFillTx/>
        </a:defRPr>
      </a:lvl6pPr>
      <a:lvl7pPr eaLnBrk="1" hangingPunct="1">
        <a:defRPr>
          <a:solidFill>
            <a:schemeClr val="tx2"/>
          </a:solidFill>
          <a:uFillTx/>
        </a:defRPr>
      </a:lvl7pPr>
      <a:lvl8pPr eaLnBrk="1" hangingPunct="1">
        <a:defRPr>
          <a:solidFill>
            <a:schemeClr val="tx2"/>
          </a:solidFill>
          <a:uFillTx/>
        </a:defRPr>
      </a:lvl8pPr>
      <a:lvl9pPr eaLnBrk="1" hangingPunct="1">
        <a:defRPr>
          <a:solidFill>
            <a:schemeClr val="tx2"/>
          </a:solidFill>
          <a:uFillTx/>
        </a:defRPr>
      </a:lvl9pPr>
    </p:titleStyle>
    <p:bodyStyle>
      <a:lvl1pPr marL="444500" indent="-444500" algn="l" defTabSz="914400" rtl="0" eaLnBrk="1" latinLnBrk="0" hangingPunct="1">
        <a:spcBef>
          <a:spcPct val="20000"/>
        </a:spcBef>
        <a:buFont typeface="Wingdings" pitchFamily="2" charset="2"/>
        <a:buChar char="Ø"/>
        <a:defRPr sz="2800" i="1" kern="1200">
          <a:solidFill>
            <a:schemeClr val="tx1"/>
          </a:solidFill>
          <a:uFillTx/>
          <a:latin typeface="+mn-lt"/>
          <a:ea typeface="+mn-ea"/>
          <a:cs typeface="+mn-cs"/>
        </a:defRPr>
      </a:lvl1pPr>
      <a:lvl2pPr marL="742950" indent="-285750" algn="l" defTabSz="914400" rtl="0" eaLnBrk="1" latinLnBrk="0" hangingPunct="1">
        <a:spcBef>
          <a:spcPct val="20000"/>
        </a:spcBef>
        <a:buFont typeface="Arial" pitchFamily="34" charset="0"/>
        <a:buChar char="–"/>
        <a:defRPr sz="2400" i="1" kern="1200">
          <a:solidFill>
            <a:schemeClr val="tx1"/>
          </a:solidFill>
          <a:uFillTx/>
          <a:latin typeface="+mn-lt"/>
          <a:ea typeface="+mn-ea"/>
          <a:cs typeface="+mn-cs"/>
        </a:defRPr>
      </a:lvl2pPr>
      <a:lvl3pPr marL="1143000" indent="-228600" algn="l" defTabSz="914400" rtl="0" eaLnBrk="1" latinLnBrk="0" hangingPunct="1">
        <a:spcBef>
          <a:spcPct val="20000"/>
        </a:spcBef>
        <a:buFont typeface="Arial" pitchFamily="34" charset="0"/>
        <a:buChar char="•"/>
        <a:defRPr sz="2300" i="1" kern="1200">
          <a:solidFill>
            <a:schemeClr val="tx1"/>
          </a:solidFill>
          <a:uFillTx/>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uFillTx/>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uFillTx/>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uFillTx/>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uFillTx/>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uFillTx/>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06115"/>
            <a:ext cx="7720042" cy="2251579"/>
          </a:xfrm>
        </p:spPr>
        <p:txBody>
          <a:bodyPr/>
          <a:lstStyle/>
          <a:p>
            <a:r>
              <a:rPr lang="en-US" dirty="0">
                <a:uFillTx/>
              </a:rPr>
              <a:t>Chapter 3</a:t>
            </a:r>
            <a:br>
              <a:rPr lang="en-US" dirty="0">
                <a:uFillTx/>
              </a:rPr>
            </a:br>
            <a:r>
              <a:rPr lang="en-US" dirty="0">
                <a:uFillTx/>
              </a:rPr>
              <a:t>Digital Entertainment</a:t>
            </a:r>
            <a:endParaRPr lang="en-MY" dirty="0">
              <a:uFillTx/>
            </a:endParaRPr>
          </a:p>
        </p:txBody>
      </p:sp>
      <p:pic>
        <p:nvPicPr>
          <p:cNvPr id="1026" name="Picture 2" descr="http://bufo.geo.orst.edu/tc/firma/ip/worlimania/world_cube_vertex.gif"/>
          <p:cNvPicPr>
            <a:picLocks noChangeAspect="1" noChangeArrowheads="1" noCrop="1"/>
          </p:cNvPicPr>
          <p:nvPr/>
        </p:nvPicPr>
        <p:blipFill>
          <a:blip r:embed="rId2"/>
          <a:srcRect/>
          <a:stretch>
            <a:fillRect/>
          </a:stretch>
        </p:blipFill>
        <p:spPr bwMode="auto">
          <a:xfrm>
            <a:off x="6096000" y="571480"/>
            <a:ext cx="3048000" cy="228600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0" y="0"/>
            <a:ext cx="9144000" cy="6858000"/>
          </a:xfrm>
          <a:prstGeom prst="rect">
            <a:avLst/>
          </a:prstGeom>
          <a:solidFill>
            <a:schemeClr val="accent3">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MY">
              <a:uFillTx/>
            </a:endParaRPr>
          </a:p>
        </p:txBody>
      </p:sp>
      <p:sp>
        <p:nvSpPr>
          <p:cNvPr id="2" name="Title 1"/>
          <p:cNvSpPr>
            <a:spLocks noGrp="1"/>
          </p:cNvSpPr>
          <p:nvPr>
            <p:ph type="title"/>
          </p:nvPr>
        </p:nvSpPr>
        <p:spPr>
          <a:xfrm>
            <a:off x="1069848" y="1472184"/>
            <a:ext cx="7074052" cy="2130552"/>
          </a:xfrm>
        </p:spPr>
        <p:txBody>
          <a:bodyPr/>
          <a:lstStyle/>
          <a:p>
            <a:r>
              <a:rPr lang="en-US" sz="4000" cap="small" dirty="0">
                <a:solidFill>
                  <a:srgbClr val="0070C0"/>
                </a:solidFill>
                <a:uFillTx/>
              </a:rPr>
              <a:t>The Effects of Digital Entertainment Technology</a:t>
            </a:r>
            <a:endParaRPr lang="en-MY" sz="4000" cap="small" dirty="0">
              <a:solidFill>
                <a:srgbClr val="0070C0"/>
              </a:solidFill>
              <a:uFillTx/>
            </a:endParaRPr>
          </a:p>
        </p:txBody>
      </p:sp>
      <p:sp>
        <p:nvSpPr>
          <p:cNvPr id="3" name="Text Placeholder 2"/>
          <p:cNvSpPr>
            <a:spLocks noGrp="1"/>
          </p:cNvSpPr>
          <p:nvPr>
            <p:ph type="body" idx="1"/>
          </p:nvPr>
        </p:nvSpPr>
        <p:spPr>
          <a:xfrm>
            <a:off x="1069848" y="3886200"/>
            <a:ext cx="7145490" cy="914400"/>
          </a:xfrm>
        </p:spPr>
        <p:txBody>
          <a:bodyPr>
            <a:normAutofit fontScale="92500" lnSpcReduction="20000"/>
          </a:bodyPr>
          <a:lstStyle/>
          <a:p>
            <a:r>
              <a:rPr lang="en-US" sz="3500" dirty="0">
                <a:solidFill>
                  <a:srgbClr val="0070C0"/>
                </a:solidFill>
                <a:uFillTx/>
              </a:rPr>
              <a:t>Boys and Girls Come out to Play: Stereotyping</a:t>
            </a:r>
            <a:endParaRPr lang="en-MY" sz="3500" dirty="0">
              <a:solidFill>
                <a:srgbClr val="0070C0"/>
              </a:solidFill>
              <a:uFillTx/>
            </a:endParaRPr>
          </a:p>
        </p:txBody>
      </p:sp>
      <p:sp>
        <p:nvSpPr>
          <p:cNvPr id="5" name="Slide Number Placeholder 4"/>
          <p:cNvSpPr>
            <a:spLocks noGrp="1"/>
          </p:cNvSpPr>
          <p:nvPr>
            <p:ph type="sldNum" sz="quarter" idx="11"/>
          </p:nvPr>
        </p:nvSpPr>
        <p:spPr/>
        <p:txBody>
          <a:bodyPr/>
          <a:lstStyle/>
          <a:p>
            <a:fld id="{87710426-EE42-481F-9124-1B91CCEDCEAC}" type="slidenum">
              <a:rPr lang="en-US" smtClean="0">
                <a:uFillTx/>
              </a:rPr>
              <a:pPr/>
              <a:t>10</a:t>
            </a:fld>
            <a:endParaRPr lang="en-US">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uFillTx/>
              </a:rPr>
              <a:t>Computer gaming has traditionally been regarded as a predominantly male activity.</a:t>
            </a:r>
          </a:p>
          <a:p>
            <a:r>
              <a:rPr lang="en-US" dirty="0">
                <a:uFillTx/>
              </a:rPr>
              <a:t>Recent statistic?</a:t>
            </a:r>
          </a:p>
        </p:txBody>
      </p:sp>
      <p:sp>
        <p:nvSpPr>
          <p:cNvPr id="4" name="Slide Number Placeholder 3"/>
          <p:cNvSpPr>
            <a:spLocks noGrp="1"/>
          </p:cNvSpPr>
          <p:nvPr>
            <p:ph type="sldNum" sz="quarter" idx="15"/>
          </p:nvPr>
        </p:nvSpPr>
        <p:spPr/>
        <p:txBody>
          <a:bodyPr/>
          <a:lstStyle/>
          <a:p>
            <a:fld id="{87710426-EE42-481F-9124-1B91CCEDCEAC}" type="slidenum">
              <a:rPr lang="en-US" smtClean="0">
                <a:uFillTx/>
              </a:rPr>
              <a:pPr/>
              <a:t>11</a:t>
            </a:fld>
            <a:endParaRPr lang="en-US">
              <a:uFillTx/>
            </a:endParaRPr>
          </a:p>
        </p:txBody>
      </p:sp>
      <p:sp>
        <p:nvSpPr>
          <p:cNvPr id="3" name="Title 2"/>
          <p:cNvSpPr>
            <a:spLocks noGrp="1"/>
          </p:cNvSpPr>
          <p:nvPr>
            <p:ph type="title"/>
          </p:nvPr>
        </p:nvSpPr>
        <p:spPr/>
        <p:txBody>
          <a:bodyPr>
            <a:normAutofit fontScale="90000"/>
          </a:bodyPr>
          <a:lstStyle/>
          <a:p>
            <a:r>
              <a:rPr lang="en-US" dirty="0">
                <a:uFillTx/>
              </a:rPr>
              <a:t>Boys and Girls Come out to Play: Stereotyping</a:t>
            </a:r>
            <a:endParaRPr lang="en-MY" dirty="0">
              <a:uFillTx/>
            </a:endParaRPr>
          </a:p>
        </p:txBody>
      </p:sp>
      <p:sp>
        <p:nvSpPr>
          <p:cNvPr id="7" name="TextBox 6"/>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The Effects of Digital Entertainment Technology</a:t>
            </a:r>
            <a:endParaRPr lang="en-MY" dirty="0">
              <a:solidFill>
                <a:schemeClr val="bg2">
                  <a:lumMod val="20000"/>
                  <a:lumOff val="80000"/>
                </a:schemeClr>
              </a:solidFill>
              <a:uFillTx/>
            </a:endParaRPr>
          </a:p>
        </p:txBody>
      </p:sp>
      <p:cxnSp>
        <p:nvCxnSpPr>
          <p:cNvPr id="8" name="Straight Connector 7"/>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uFillTx/>
              </a:rPr>
              <a:t>Boys and Girls Come out to Play: Stereotyping</a:t>
            </a:r>
            <a:endParaRPr lang="en-MY" dirty="0">
              <a:uFillTx/>
            </a:endParaRPr>
          </a:p>
        </p:txBody>
      </p:sp>
      <p:sp>
        <p:nvSpPr>
          <p:cNvPr id="3" name="Slide Number Placeholder 2"/>
          <p:cNvSpPr>
            <a:spLocks noGrp="1"/>
          </p:cNvSpPr>
          <p:nvPr>
            <p:ph type="sldNum" sz="quarter" idx="11"/>
          </p:nvPr>
        </p:nvSpPr>
        <p:spPr/>
        <p:txBody>
          <a:bodyPr/>
          <a:lstStyle/>
          <a:p>
            <a:fld id="{87710426-EE42-481F-9124-1B91CCEDCEAC}" type="slidenum">
              <a:rPr lang="en-US" smtClean="0">
                <a:uFillTx/>
              </a:rPr>
              <a:pPr/>
              <a:t>12</a:t>
            </a:fld>
            <a:endParaRPr lang="en-US">
              <a:uFillTx/>
            </a:endParaRPr>
          </a:p>
        </p:txBody>
      </p:sp>
      <p:pic>
        <p:nvPicPr>
          <p:cNvPr id="1026" name="Picture 2"/>
          <p:cNvPicPr>
            <a:picLocks noChangeAspect="1" noChangeArrowheads="1"/>
          </p:cNvPicPr>
          <p:nvPr/>
        </p:nvPicPr>
        <p:blipFill>
          <a:blip r:embed="rId2"/>
          <a:srcRect l="23437" t="35156" r="3320" b="16015"/>
          <a:stretch>
            <a:fillRect/>
          </a:stretch>
        </p:blipFill>
        <p:spPr bwMode="auto">
          <a:xfrm>
            <a:off x="500034" y="1500174"/>
            <a:ext cx="8143932" cy="4071966"/>
          </a:xfrm>
          <a:prstGeom prst="rect">
            <a:avLst/>
          </a:prstGeom>
          <a:noFill/>
          <a:ln w="9525">
            <a:noFill/>
            <a:miter lim="800000"/>
          </a:ln>
          <a:effectLst/>
        </p:spPr>
      </p:pic>
      <p:sp>
        <p:nvSpPr>
          <p:cNvPr id="4" name="TextBox 3"/>
          <p:cNvSpPr txBox="1">
            <a:spLocks/>
          </p:cNvSpPr>
          <p:nvPr/>
        </p:nvSpPr>
        <p:spPr>
          <a:xfrm>
            <a:off x="500034" y="5572140"/>
            <a:ext cx="8072494" cy="646331"/>
          </a:xfrm>
          <a:prstGeom prst="rect">
            <a:avLst/>
          </a:prstGeom>
          <a:noFill/>
        </p:spPr>
        <p:txBody>
          <a:bodyPr wrap="square" rtlCol="0">
            <a:spAutoFit/>
          </a:bodyPr>
          <a:lstStyle/>
          <a:p>
            <a:r>
              <a:rPr lang="en-MY" dirty="0">
                <a:uFillTx/>
              </a:rPr>
              <a:t>Distribution of computer and video gamers in the United States from 2006 to 2014, by gender</a:t>
            </a:r>
          </a:p>
        </p:txBody>
      </p:sp>
      <p:sp>
        <p:nvSpPr>
          <p:cNvPr id="5" name="Rectangle 4"/>
          <p:cNvSpPr>
            <a:spLocks/>
          </p:cNvSpPr>
          <p:nvPr/>
        </p:nvSpPr>
        <p:spPr>
          <a:xfrm>
            <a:off x="500034" y="6304026"/>
            <a:ext cx="8143932" cy="553998"/>
          </a:xfrm>
          <a:prstGeom prst="rect">
            <a:avLst/>
          </a:prstGeom>
        </p:spPr>
        <p:txBody>
          <a:bodyPr wrap="square">
            <a:spAutoFit/>
          </a:bodyPr>
          <a:lstStyle/>
          <a:p>
            <a:r>
              <a:rPr lang="en-MY" sz="1500" dirty="0">
                <a:uFillTx/>
              </a:rPr>
              <a:t>Resource: http://www.statista.com/statistics/232383/gender-split-of-us-computer-and-video-gamers/</a:t>
            </a:r>
          </a:p>
        </p:txBody>
      </p:sp>
      <p:sp>
        <p:nvSpPr>
          <p:cNvPr id="6" name="TextBox 5"/>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The Effects of Digital Entertainment Technology</a:t>
            </a:r>
            <a:endParaRPr lang="en-MY" dirty="0">
              <a:solidFill>
                <a:schemeClr val="bg2">
                  <a:lumMod val="20000"/>
                  <a:lumOff val="80000"/>
                </a:schemeClr>
              </a:solidFill>
              <a:uFillTx/>
            </a:endParaRPr>
          </a:p>
        </p:txBody>
      </p:sp>
      <p:cxnSp>
        <p:nvCxnSpPr>
          <p:cNvPr id="7" name="Straight Connector 6"/>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uFillTx/>
              </a:rPr>
              <a:t>adult women play computer games do not want stereotypical games related to traditional gender-related issues such as cooking, sewing &amp; baking</a:t>
            </a:r>
          </a:p>
          <a:p>
            <a:pPr marL="0" indent="0">
              <a:buNone/>
            </a:pPr>
            <a:endParaRPr lang="en-US" dirty="0">
              <a:uFillTx/>
            </a:endParaRPr>
          </a:p>
          <a:p>
            <a:r>
              <a:rPr lang="en-US" dirty="0">
                <a:uFillTx/>
              </a:rPr>
              <a:t>women like goal-driven games with an underlying narrative to indicate that they are doing something worthwhile</a:t>
            </a:r>
          </a:p>
          <a:p>
            <a:pPr lvl="1"/>
            <a:r>
              <a:rPr lang="en-US" dirty="0">
                <a:uFillTx/>
              </a:rPr>
              <a:t>E.g. within a particular gaming scenario the primary aim of women players may be to ‘save the scientist’ with ‘killing the enemy’ being a necessary part of this.</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13</a:t>
            </a:fld>
            <a:endParaRPr lang="en-US">
              <a:uFillTx/>
            </a:endParaRPr>
          </a:p>
        </p:txBody>
      </p:sp>
      <p:sp>
        <p:nvSpPr>
          <p:cNvPr id="3" name="Title 2"/>
          <p:cNvSpPr>
            <a:spLocks noGrp="1"/>
          </p:cNvSpPr>
          <p:nvPr>
            <p:ph type="title"/>
          </p:nvPr>
        </p:nvSpPr>
        <p:spPr/>
        <p:txBody>
          <a:bodyPr>
            <a:normAutofit fontScale="90000"/>
          </a:bodyPr>
          <a:lstStyle/>
          <a:p>
            <a:r>
              <a:rPr lang="en-US" dirty="0">
                <a:uFillTx/>
              </a:rPr>
              <a:t>Boys and Girls Come out to Play: Stereotyping</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The Effects of Digital Entertainment Technology</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uFillTx/>
              </a:rPr>
              <a:t>Conversely, in the same scenario, evidence indicates that males would tend to be more focused on ‘killing the enemy’ with the goal of ‘saving the scientist’ being of secondary importance.</a:t>
            </a:r>
          </a:p>
          <a:p>
            <a:endParaRPr lang="en-US" dirty="0">
              <a:uFillTx/>
            </a:endParaRPr>
          </a:p>
          <a:p>
            <a:r>
              <a:rPr lang="en-US" dirty="0">
                <a:uFillTx/>
              </a:rPr>
              <a:t>Differences may well be linked to the fact that women are not encouraged to express aggression in public &amp; less likely to feel comfortable with games involving combat or war</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14</a:t>
            </a:fld>
            <a:endParaRPr lang="en-US">
              <a:uFillTx/>
            </a:endParaRPr>
          </a:p>
        </p:txBody>
      </p:sp>
      <p:sp>
        <p:nvSpPr>
          <p:cNvPr id="3" name="Title 2"/>
          <p:cNvSpPr>
            <a:spLocks noGrp="1"/>
          </p:cNvSpPr>
          <p:nvPr>
            <p:ph type="title"/>
          </p:nvPr>
        </p:nvSpPr>
        <p:spPr/>
        <p:txBody>
          <a:bodyPr>
            <a:normAutofit fontScale="90000"/>
          </a:bodyPr>
          <a:lstStyle/>
          <a:p>
            <a:r>
              <a:rPr lang="en-US" dirty="0">
                <a:uFillTx/>
              </a:rPr>
              <a:t>Boys and Girls Come out to Play: Stereotyping</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The Effects of Digital Entertainment Technology</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uFillTx/>
              </a:rPr>
              <a:t>Two of the most popular games </a:t>
            </a:r>
            <a:r>
              <a:rPr lang="en-US" dirty="0" err="1">
                <a:uFillTx/>
              </a:rPr>
              <a:t>favoured</a:t>
            </a:r>
            <a:r>
              <a:rPr lang="en-US" dirty="0">
                <a:uFillTx/>
              </a:rPr>
              <a:t> by both men and women are The Sims and </a:t>
            </a:r>
            <a:r>
              <a:rPr lang="en-US" dirty="0" err="1">
                <a:uFillTx/>
              </a:rPr>
              <a:t>Sim</a:t>
            </a:r>
            <a:r>
              <a:rPr lang="en-US" dirty="0">
                <a:uFillTx/>
              </a:rPr>
              <a:t> City - both genders like to build new structures</a:t>
            </a:r>
          </a:p>
          <a:p>
            <a:pPr marL="0" indent="0">
              <a:buNone/>
            </a:pPr>
            <a:endParaRPr lang="en-US" dirty="0">
              <a:uFillTx/>
            </a:endParaRPr>
          </a:p>
          <a:p>
            <a:r>
              <a:rPr lang="en-US" dirty="0">
                <a:uFillTx/>
              </a:rPr>
              <a:t>But women tend to focus more on developing and enjoying the social context that surrounds the new environment</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15</a:t>
            </a:fld>
            <a:endParaRPr lang="en-US">
              <a:uFillTx/>
            </a:endParaRPr>
          </a:p>
        </p:txBody>
      </p:sp>
      <p:sp>
        <p:nvSpPr>
          <p:cNvPr id="3" name="Title 2"/>
          <p:cNvSpPr>
            <a:spLocks noGrp="1"/>
          </p:cNvSpPr>
          <p:nvPr>
            <p:ph type="title"/>
          </p:nvPr>
        </p:nvSpPr>
        <p:spPr/>
        <p:txBody>
          <a:bodyPr>
            <a:normAutofit fontScale="90000"/>
          </a:bodyPr>
          <a:lstStyle/>
          <a:p>
            <a:r>
              <a:rPr lang="en-US" dirty="0">
                <a:uFillTx/>
              </a:rPr>
              <a:t>Boys and Girls Come out to Play: Stereotyping</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The Effects of Digital Entertainment Technology</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a:uFillTx/>
              </a:rPr>
              <a:t>Future development of gaming technology will be predicated on cross-gender appeal</a:t>
            </a:r>
          </a:p>
          <a:p>
            <a:r>
              <a:rPr lang="en-US" dirty="0">
                <a:uFillTx/>
              </a:rPr>
              <a:t>Technical game development arena is still very much dominated by men</a:t>
            </a:r>
          </a:p>
          <a:p>
            <a:r>
              <a:rPr lang="en-US" dirty="0">
                <a:uFillTx/>
              </a:rPr>
              <a:t>This will change over time as more women are attracted, through their increased participation in playing games, to follow a career in the game development</a:t>
            </a:r>
          </a:p>
          <a:p>
            <a:r>
              <a:rPr lang="en-US" dirty="0">
                <a:uFillTx/>
              </a:rPr>
              <a:t>Another area of gaming that is growing in popularity is the ‘mobile’ games market both to men and women.</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16</a:t>
            </a:fld>
            <a:endParaRPr lang="en-US">
              <a:uFillTx/>
            </a:endParaRPr>
          </a:p>
        </p:txBody>
      </p:sp>
      <p:sp>
        <p:nvSpPr>
          <p:cNvPr id="3" name="Title 2"/>
          <p:cNvSpPr>
            <a:spLocks noGrp="1"/>
          </p:cNvSpPr>
          <p:nvPr>
            <p:ph type="title"/>
          </p:nvPr>
        </p:nvSpPr>
        <p:spPr/>
        <p:txBody>
          <a:bodyPr>
            <a:normAutofit fontScale="90000"/>
          </a:bodyPr>
          <a:lstStyle/>
          <a:p>
            <a:r>
              <a:rPr lang="en-US" dirty="0">
                <a:uFillTx/>
              </a:rPr>
              <a:t>Boys and Girls Come out to Play: Stereotyping</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The Effects of Digital Entertainment Technology</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0" y="0"/>
            <a:ext cx="9144000" cy="6858000"/>
          </a:xfrm>
          <a:prstGeom prst="rect">
            <a:avLst/>
          </a:prstGeom>
          <a:solidFill>
            <a:schemeClr val="accent3">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MY">
              <a:uFillTx/>
            </a:endParaRPr>
          </a:p>
        </p:txBody>
      </p:sp>
      <p:sp>
        <p:nvSpPr>
          <p:cNvPr id="2" name="Title 1"/>
          <p:cNvSpPr>
            <a:spLocks noGrp="1"/>
          </p:cNvSpPr>
          <p:nvPr>
            <p:ph type="title"/>
          </p:nvPr>
        </p:nvSpPr>
        <p:spPr>
          <a:xfrm>
            <a:off x="1069848" y="1472184"/>
            <a:ext cx="7074052" cy="2130552"/>
          </a:xfrm>
        </p:spPr>
        <p:txBody>
          <a:bodyPr/>
          <a:lstStyle/>
          <a:p>
            <a:r>
              <a:rPr lang="en-US" sz="4000" cap="small" dirty="0">
                <a:solidFill>
                  <a:srgbClr val="0070C0"/>
                </a:solidFill>
                <a:uFillTx/>
              </a:rPr>
              <a:t>Harms of computer games</a:t>
            </a:r>
            <a:endParaRPr lang="en-MY" sz="4000" cap="small" dirty="0">
              <a:solidFill>
                <a:srgbClr val="0070C0"/>
              </a:solidFill>
              <a:uFillTx/>
            </a:endParaRPr>
          </a:p>
        </p:txBody>
      </p:sp>
      <p:sp>
        <p:nvSpPr>
          <p:cNvPr id="5" name="Slide Number Placeholder 4"/>
          <p:cNvSpPr>
            <a:spLocks noGrp="1"/>
          </p:cNvSpPr>
          <p:nvPr>
            <p:ph type="sldNum" sz="quarter" idx="11"/>
          </p:nvPr>
        </p:nvSpPr>
        <p:spPr/>
        <p:txBody>
          <a:bodyPr/>
          <a:lstStyle/>
          <a:p>
            <a:fld id="{87710426-EE42-481F-9124-1B91CCEDCEAC}" type="slidenum">
              <a:rPr lang="en-US" smtClean="0">
                <a:uFillTx/>
              </a:rPr>
              <a:pPr/>
              <a:t>17</a:t>
            </a:fld>
            <a:endParaRPr lang="en-US">
              <a:uFillTx/>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uFillTx/>
              </a:rPr>
              <a:t>Computer games displace active physical pursuits i.e. sport and recreation.</a:t>
            </a:r>
          </a:p>
          <a:p>
            <a:r>
              <a:rPr lang="en-US" dirty="0">
                <a:uFillTx/>
              </a:rPr>
              <a:t>Consequences:</a:t>
            </a:r>
          </a:p>
          <a:p>
            <a:pPr lvl="1"/>
            <a:r>
              <a:rPr lang="en-US" dirty="0">
                <a:uFillTx/>
              </a:rPr>
              <a:t>Obesity</a:t>
            </a:r>
          </a:p>
          <a:p>
            <a:pPr lvl="1"/>
            <a:r>
              <a:rPr lang="en-US" dirty="0">
                <a:uFillTx/>
              </a:rPr>
              <a:t>Ill health</a:t>
            </a:r>
          </a:p>
          <a:p>
            <a:pPr lvl="1"/>
            <a:endParaRPr lang="en-US" dirty="0">
              <a:uFillTx/>
            </a:endParaRP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18</a:t>
            </a:fld>
            <a:endParaRPr lang="en-US">
              <a:uFillTx/>
            </a:endParaRPr>
          </a:p>
        </p:txBody>
      </p:sp>
      <p:sp>
        <p:nvSpPr>
          <p:cNvPr id="3" name="Title 2"/>
          <p:cNvSpPr>
            <a:spLocks noGrp="1"/>
          </p:cNvSpPr>
          <p:nvPr>
            <p:ph type="title"/>
          </p:nvPr>
        </p:nvSpPr>
        <p:spPr/>
        <p:txBody>
          <a:bodyPr>
            <a:normAutofit/>
          </a:bodyPr>
          <a:lstStyle/>
          <a:p>
            <a:r>
              <a:rPr lang="en-US" dirty="0">
                <a:uFillTx/>
              </a:rPr>
              <a:t>Curse of the Couch-Potato Children</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Curse of the Couch-Potato Children</a:t>
            </a:r>
            <a:endParaRPr lang="en-MY" dirty="0">
              <a:uFillTx/>
            </a:endParaRPr>
          </a:p>
        </p:txBody>
      </p:sp>
      <p:sp>
        <p:nvSpPr>
          <p:cNvPr id="3" name="Slide Number Placeholder 2"/>
          <p:cNvSpPr>
            <a:spLocks noGrp="1"/>
          </p:cNvSpPr>
          <p:nvPr>
            <p:ph type="sldNum" sz="quarter" idx="11"/>
          </p:nvPr>
        </p:nvSpPr>
        <p:spPr/>
        <p:txBody>
          <a:bodyPr/>
          <a:lstStyle/>
          <a:p>
            <a:fld id="{87710426-EE42-481F-9124-1B91CCEDCEAC}" type="slidenum">
              <a:rPr lang="en-US" smtClean="0">
                <a:uFillTx/>
              </a:rPr>
              <a:pPr/>
              <a:t>19</a:t>
            </a:fld>
            <a:endParaRPr lang="en-US">
              <a:uFillTx/>
            </a:endParaRPr>
          </a:p>
        </p:txBody>
      </p:sp>
      <p:pic>
        <p:nvPicPr>
          <p:cNvPr id="2050" name="Picture 2"/>
          <p:cNvPicPr>
            <a:picLocks noChangeAspect="1" noChangeArrowheads="1"/>
          </p:cNvPicPr>
          <p:nvPr/>
        </p:nvPicPr>
        <p:blipFill>
          <a:blip r:embed="rId2"/>
          <a:srcRect l="3662" t="10742" r="36279" b="28711"/>
          <a:stretch>
            <a:fillRect/>
          </a:stretch>
        </p:blipFill>
        <p:spPr bwMode="auto">
          <a:xfrm>
            <a:off x="285720" y="1658732"/>
            <a:ext cx="6215106" cy="4699226"/>
          </a:xfrm>
          <a:prstGeom prst="rect">
            <a:avLst/>
          </a:prstGeom>
          <a:ln>
            <a:noFill/>
          </a:ln>
          <a:effectLst>
            <a:outerShdw blurRad="292100" dist="139700" dir="2700000" algn="tl" rotWithShape="0">
              <a:srgbClr val="333333">
                <a:alpha val="65000"/>
              </a:srgbClr>
            </a:outerShdw>
          </a:effectLst>
        </p:spPr>
      </p:pic>
      <p:sp>
        <p:nvSpPr>
          <p:cNvPr id="4" name="Rectangle 3"/>
          <p:cNvSpPr>
            <a:spLocks/>
          </p:cNvSpPr>
          <p:nvPr/>
        </p:nvSpPr>
        <p:spPr>
          <a:xfrm>
            <a:off x="6715140" y="1682297"/>
            <a:ext cx="2428892" cy="2246769"/>
          </a:xfrm>
          <a:prstGeom prst="rect">
            <a:avLst/>
          </a:prstGeom>
        </p:spPr>
        <p:txBody>
          <a:bodyPr wrap="square">
            <a:spAutoFit/>
          </a:bodyPr>
          <a:lstStyle/>
          <a:p>
            <a:r>
              <a:rPr lang="en-MY" sz="2000" dirty="0">
                <a:uFillTx/>
              </a:rPr>
              <a:t>British medical journal, The Lancet, showed that 49% of women and 44% of men in Malaysia were found to be obese.</a:t>
            </a:r>
          </a:p>
        </p:txBody>
      </p:sp>
      <p:sp>
        <p:nvSpPr>
          <p:cNvPr id="5" name="TextBox 4"/>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6" name="Straight Connector 5"/>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a:spLocks/>
          </p:cNvSpPr>
          <p:nvPr/>
        </p:nvSpPr>
        <p:spPr>
          <a:xfrm>
            <a:off x="214282" y="6375464"/>
            <a:ext cx="8572560" cy="553998"/>
          </a:xfrm>
          <a:prstGeom prst="rect">
            <a:avLst/>
          </a:prstGeom>
        </p:spPr>
        <p:txBody>
          <a:bodyPr wrap="square">
            <a:spAutoFit/>
          </a:bodyPr>
          <a:lstStyle/>
          <a:p>
            <a:r>
              <a:rPr lang="en-MY" sz="1500" dirty="0">
                <a:uFillTx/>
              </a:rPr>
              <a:t>Source: http://mymedicnews.com/industry-news/2552-malaysia-s-obesity-rate-highest-in-asia/#.VLauVdLF-7M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16103" y="1222289"/>
            <a:ext cx="8429684" cy="5377800"/>
          </a:xfrm>
        </p:spPr>
        <p:txBody>
          <a:bodyPr>
            <a:normAutofit/>
          </a:bodyPr>
          <a:lstStyle/>
          <a:p>
            <a:r>
              <a:rPr lang="en-US" dirty="0"/>
              <a:t>Introduction</a:t>
            </a:r>
          </a:p>
          <a:p>
            <a:r>
              <a:rPr lang="en-US" dirty="0"/>
              <a:t>The Effects of Digital Entertainment Technology</a:t>
            </a:r>
            <a:endParaRPr lang="en-US" dirty="0">
              <a:uFillTx/>
            </a:endParaRPr>
          </a:p>
          <a:p>
            <a:r>
              <a:rPr lang="en-US" dirty="0">
                <a:uFillTx/>
              </a:rPr>
              <a:t>Harms of Computer Games</a:t>
            </a:r>
          </a:p>
          <a:p>
            <a:r>
              <a:rPr lang="en-US" dirty="0">
                <a:uFillTx/>
              </a:rPr>
              <a:t>Benefits of Computer Games</a:t>
            </a:r>
          </a:p>
          <a:p>
            <a:r>
              <a:rPr lang="en-US" dirty="0"/>
              <a:t>Digital Equipment – Part of the Modern Family</a:t>
            </a:r>
          </a:p>
          <a:p>
            <a:r>
              <a:rPr lang="en-US" dirty="0"/>
              <a:t>Does Television Cause Adverse Social </a:t>
            </a:r>
            <a:r>
              <a:rPr lang="en-US" dirty="0" err="1"/>
              <a:t>Behaviour</a:t>
            </a:r>
            <a:r>
              <a:rPr lang="en-US" dirty="0"/>
              <a:t>?</a:t>
            </a:r>
          </a:p>
          <a:p>
            <a:r>
              <a:rPr lang="en-US" dirty="0"/>
              <a:t>Creating Monsters – Do Computer Games make People Violent?</a:t>
            </a:r>
          </a:p>
          <a:p>
            <a:r>
              <a:rPr lang="en-US" dirty="0"/>
              <a:t>Do Computer Games Fuel Addiction and Gambling?</a:t>
            </a:r>
          </a:p>
          <a:p>
            <a:r>
              <a:rPr lang="en-US" dirty="0"/>
              <a:t>Game Development Grows up – The Hidden Agenda</a:t>
            </a:r>
          </a:p>
          <a:p>
            <a:pPr lvl="1"/>
            <a:endParaRPr lang="en-US" dirty="0">
              <a:uFillTx/>
            </a:endParaRPr>
          </a:p>
          <a:p>
            <a:pPr marL="0" indent="0">
              <a:buNone/>
            </a:pPr>
            <a:endParaRPr lang="en-US" dirty="0">
              <a:uFillTx/>
            </a:endParaRPr>
          </a:p>
        </p:txBody>
      </p:sp>
      <p:sp>
        <p:nvSpPr>
          <p:cNvPr id="4" name="Slide Number Placeholder 3"/>
          <p:cNvSpPr>
            <a:spLocks noGrp="1"/>
          </p:cNvSpPr>
          <p:nvPr>
            <p:ph type="sldNum" sz="quarter" idx="15"/>
          </p:nvPr>
        </p:nvSpPr>
        <p:spPr/>
        <p:txBody>
          <a:bodyPr/>
          <a:lstStyle/>
          <a:p>
            <a:fld id="{87710426-EE42-481F-9124-1B91CCEDCEAC}" type="slidenum">
              <a:rPr lang="en-US" smtClean="0">
                <a:uFillTx/>
              </a:rPr>
              <a:pPr/>
              <a:t>2</a:t>
            </a:fld>
            <a:endParaRPr lang="en-US" dirty="0">
              <a:uFillTx/>
            </a:endParaRPr>
          </a:p>
        </p:txBody>
      </p:sp>
      <p:sp>
        <p:nvSpPr>
          <p:cNvPr id="3" name="Title 2"/>
          <p:cNvSpPr>
            <a:spLocks noGrp="1"/>
          </p:cNvSpPr>
          <p:nvPr>
            <p:ph type="title"/>
          </p:nvPr>
        </p:nvSpPr>
        <p:spPr/>
        <p:txBody>
          <a:bodyPr/>
          <a:lstStyle/>
          <a:p>
            <a:r>
              <a:rPr lang="en-US" dirty="0">
                <a:uFillTx/>
              </a:rPr>
              <a:t>Table of Contents</a:t>
            </a:r>
            <a:endParaRPr lang="en-MY" dirty="0">
              <a:uFillTx/>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Curse of the Couch-Potato Children</a:t>
            </a:r>
            <a:endParaRPr lang="en-MY" dirty="0">
              <a:uFillTx/>
            </a:endParaRPr>
          </a:p>
        </p:txBody>
      </p:sp>
      <p:sp>
        <p:nvSpPr>
          <p:cNvPr id="3" name="Slide Number Placeholder 2"/>
          <p:cNvSpPr>
            <a:spLocks noGrp="1"/>
          </p:cNvSpPr>
          <p:nvPr>
            <p:ph type="sldNum" sz="quarter" idx="11"/>
          </p:nvPr>
        </p:nvSpPr>
        <p:spPr/>
        <p:txBody>
          <a:bodyPr/>
          <a:lstStyle/>
          <a:p>
            <a:fld id="{87710426-EE42-481F-9124-1B91CCEDCEAC}" type="slidenum">
              <a:rPr lang="en-US" smtClean="0">
                <a:uFillTx/>
              </a:rPr>
              <a:pPr/>
              <a:t>20</a:t>
            </a:fld>
            <a:endParaRPr lang="en-US">
              <a:uFillTx/>
            </a:endParaRPr>
          </a:p>
        </p:txBody>
      </p:sp>
      <p:sp>
        <p:nvSpPr>
          <p:cNvPr id="4" name="Rectangle 3"/>
          <p:cNvSpPr>
            <a:spLocks/>
          </p:cNvSpPr>
          <p:nvPr/>
        </p:nvSpPr>
        <p:spPr>
          <a:xfrm>
            <a:off x="6286512" y="2075629"/>
            <a:ext cx="2428892" cy="3139321"/>
          </a:xfrm>
          <a:prstGeom prst="rect">
            <a:avLst/>
          </a:prstGeom>
        </p:spPr>
        <p:txBody>
          <a:bodyPr wrap="square">
            <a:spAutoFit/>
          </a:bodyPr>
          <a:lstStyle/>
          <a:p>
            <a:r>
              <a:rPr lang="en-MY" sz="2200" dirty="0">
                <a:uFillTx/>
              </a:rPr>
              <a:t>Childhood obesity affects </a:t>
            </a:r>
            <a:r>
              <a:rPr lang="en-MY" sz="2200" b="1" dirty="0">
                <a:solidFill>
                  <a:srgbClr val="FFFF00"/>
                </a:solidFill>
                <a:uFillTx/>
              </a:rPr>
              <a:t>one in seven children </a:t>
            </a:r>
            <a:r>
              <a:rPr lang="en-MY" sz="2200" dirty="0">
                <a:uFillTx/>
              </a:rPr>
              <a:t>in Malaysia, according to recent statistics from the NHMS carried out in 2006 and 2011. – Reuters</a:t>
            </a:r>
          </a:p>
        </p:txBody>
      </p:sp>
      <p:sp>
        <p:nvSpPr>
          <p:cNvPr id="5" name="TextBox 4"/>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6" name="Straight Connector 5"/>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a:spLocks/>
          </p:cNvSpPr>
          <p:nvPr/>
        </p:nvSpPr>
        <p:spPr>
          <a:xfrm>
            <a:off x="214282" y="5820479"/>
            <a:ext cx="8572560" cy="323165"/>
          </a:xfrm>
          <a:prstGeom prst="rect">
            <a:avLst/>
          </a:prstGeom>
        </p:spPr>
        <p:txBody>
          <a:bodyPr wrap="square">
            <a:spAutoFit/>
          </a:bodyPr>
          <a:lstStyle/>
          <a:p>
            <a:r>
              <a:rPr lang="en-MY" sz="1500" dirty="0">
                <a:uFillTx/>
              </a:rPr>
              <a:t>http://www.thestar.com.my/Lifestyle/Health/2014/04/13/Weight-issues-Fighting-flab-from-young/</a:t>
            </a:r>
          </a:p>
        </p:txBody>
      </p:sp>
      <p:pic>
        <p:nvPicPr>
          <p:cNvPr id="3074" name="Picture 2" descr="Childhood obesity affects one in seven children in Malaysia, according to recent statistics from the NHMS carried out in 2006 and 2011. – Reuters"/>
          <p:cNvPicPr>
            <a:picLocks noChangeAspect="1" noChangeArrowheads="1"/>
          </p:cNvPicPr>
          <p:nvPr/>
        </p:nvPicPr>
        <p:blipFill>
          <a:blip r:embed="rId2"/>
          <a:srcRect/>
          <a:stretch>
            <a:fillRect/>
          </a:stretch>
        </p:blipFill>
        <p:spPr bwMode="auto">
          <a:xfrm>
            <a:off x="285720" y="1907946"/>
            <a:ext cx="5500726" cy="366419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Curse of the Couch-Potato Children</a:t>
            </a:r>
            <a:endParaRPr lang="en-MY" dirty="0">
              <a:uFillTx/>
            </a:endParaRPr>
          </a:p>
        </p:txBody>
      </p:sp>
      <p:sp>
        <p:nvSpPr>
          <p:cNvPr id="3" name="Slide Number Placeholder 2"/>
          <p:cNvSpPr>
            <a:spLocks noGrp="1"/>
          </p:cNvSpPr>
          <p:nvPr>
            <p:ph type="sldNum" sz="quarter" idx="11"/>
          </p:nvPr>
        </p:nvSpPr>
        <p:spPr/>
        <p:txBody>
          <a:bodyPr/>
          <a:lstStyle/>
          <a:p>
            <a:fld id="{87710426-EE42-481F-9124-1B91CCEDCEAC}" type="slidenum">
              <a:rPr lang="en-US" smtClean="0">
                <a:uFillTx/>
              </a:rPr>
              <a:pPr/>
              <a:t>21</a:t>
            </a:fld>
            <a:endParaRPr lang="en-US">
              <a:uFillTx/>
            </a:endParaRPr>
          </a:p>
        </p:txBody>
      </p:sp>
      <p:sp>
        <p:nvSpPr>
          <p:cNvPr id="5" name="TextBox 4"/>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6" name="Straight Connector 5"/>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a:spLocks/>
          </p:cNvSpPr>
          <p:nvPr/>
        </p:nvSpPr>
        <p:spPr>
          <a:xfrm>
            <a:off x="285720" y="5875398"/>
            <a:ext cx="8572560" cy="553998"/>
          </a:xfrm>
          <a:prstGeom prst="rect">
            <a:avLst/>
          </a:prstGeom>
        </p:spPr>
        <p:txBody>
          <a:bodyPr wrap="square">
            <a:spAutoFit/>
          </a:bodyPr>
          <a:lstStyle/>
          <a:p>
            <a:r>
              <a:rPr lang="en-MY" sz="1500" dirty="0">
                <a:uFillTx/>
              </a:rPr>
              <a:t>Source: http://www.dailymail.co.uk/news/article-2540248/Study-reveals-parents-poor-eating-habits-blame-childhood-obesity-NOT-fast-food.html</a:t>
            </a:r>
          </a:p>
        </p:txBody>
      </p:sp>
      <p:pic>
        <p:nvPicPr>
          <p:cNvPr id="41986" name="Picture 2" descr="http://i.dailymail.co.uk/i/pix/2014/01/16/article-2540248-1AB2760500000578-412_634x424.jpg"/>
          <p:cNvPicPr>
            <a:picLocks noChangeAspect="1" noChangeArrowheads="1"/>
          </p:cNvPicPr>
          <p:nvPr/>
        </p:nvPicPr>
        <p:blipFill>
          <a:blip r:embed="rId2"/>
          <a:srcRect/>
          <a:stretch>
            <a:fillRect/>
          </a:stretch>
        </p:blipFill>
        <p:spPr bwMode="auto">
          <a:xfrm>
            <a:off x="1428728" y="1604977"/>
            <a:ext cx="6038850" cy="403860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uFillTx/>
              </a:rPr>
              <a:t>Main factors to obesity:</a:t>
            </a:r>
          </a:p>
          <a:p>
            <a:pPr lvl="1"/>
            <a:r>
              <a:rPr lang="en-US" dirty="0">
                <a:uFillTx/>
              </a:rPr>
              <a:t>Eating lifestyle</a:t>
            </a:r>
          </a:p>
          <a:p>
            <a:pPr lvl="1"/>
            <a:r>
              <a:rPr lang="en-US" dirty="0">
                <a:uFillTx/>
              </a:rPr>
              <a:t>Digital entertainment e.g. TV watching, games</a:t>
            </a:r>
          </a:p>
          <a:p>
            <a:pPr lvl="1">
              <a:buNone/>
            </a:pPr>
            <a:r>
              <a:rPr lang="en-US" dirty="0">
                <a:uFillTx/>
              </a:rPr>
              <a:t> </a:t>
            </a:r>
          </a:p>
          <a:p>
            <a:r>
              <a:rPr lang="en-US" dirty="0">
                <a:uFillTx/>
              </a:rPr>
              <a:t>Obesity contributes to:</a:t>
            </a:r>
          </a:p>
          <a:p>
            <a:pPr lvl="1"/>
            <a:r>
              <a:rPr lang="en-US" dirty="0">
                <a:uFillTx/>
              </a:rPr>
              <a:t>9 years lifespan reduction</a:t>
            </a:r>
          </a:p>
          <a:p>
            <a:pPr lvl="1"/>
            <a:r>
              <a:rPr lang="en-US" dirty="0">
                <a:uFillTx/>
              </a:rPr>
              <a:t>Diabetes (even as young as 13 years old)</a:t>
            </a:r>
          </a:p>
          <a:p>
            <a:pPr lvl="1"/>
            <a:r>
              <a:rPr lang="en-US" dirty="0">
                <a:uFillTx/>
              </a:rPr>
              <a:t>Heart attacks</a:t>
            </a:r>
          </a:p>
          <a:p>
            <a:pPr lvl="1"/>
            <a:r>
              <a:rPr lang="en-US" dirty="0">
                <a:uFillTx/>
              </a:rPr>
              <a:t>strokes</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22</a:t>
            </a:fld>
            <a:endParaRPr lang="en-US">
              <a:uFillTx/>
            </a:endParaRPr>
          </a:p>
        </p:txBody>
      </p:sp>
      <p:sp>
        <p:nvSpPr>
          <p:cNvPr id="3" name="Title 2"/>
          <p:cNvSpPr>
            <a:spLocks noGrp="1"/>
          </p:cNvSpPr>
          <p:nvPr>
            <p:ph type="title"/>
          </p:nvPr>
        </p:nvSpPr>
        <p:spPr/>
        <p:txBody>
          <a:bodyPr>
            <a:normAutofit/>
          </a:bodyPr>
          <a:lstStyle/>
          <a:p>
            <a:r>
              <a:rPr lang="en-US" dirty="0">
                <a:uFillTx/>
              </a:rPr>
              <a:t>Curse of the Couch-Potato Children</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uFillTx/>
              </a:rPr>
              <a:t>Promotes healthy lifestyle through entertainment (games):</a:t>
            </a:r>
          </a:p>
          <a:p>
            <a:pPr lvl="1"/>
            <a:r>
              <a:rPr lang="en-US" dirty="0" err="1">
                <a:uFillTx/>
              </a:rPr>
              <a:t>LazyTown</a:t>
            </a:r>
            <a:r>
              <a:rPr lang="en-US" dirty="0">
                <a:uFillTx/>
              </a:rPr>
              <a:t>: superhero </a:t>
            </a:r>
            <a:r>
              <a:rPr lang="en-US" dirty="0" err="1">
                <a:uFillTx/>
              </a:rPr>
              <a:t>Sportacus</a:t>
            </a:r>
            <a:r>
              <a:rPr lang="en-US" dirty="0">
                <a:uFillTx/>
              </a:rPr>
              <a:t> battles Robbie Rotten, a junk-food-eating villain</a:t>
            </a:r>
          </a:p>
          <a:p>
            <a:pPr lvl="1"/>
            <a:r>
              <a:rPr lang="en-US" dirty="0">
                <a:uFillTx/>
              </a:rPr>
              <a:t>Nintendo </a:t>
            </a:r>
            <a:r>
              <a:rPr lang="en-US" dirty="0" err="1">
                <a:uFillTx/>
              </a:rPr>
              <a:t>Wii</a:t>
            </a:r>
            <a:r>
              <a:rPr lang="en-US" dirty="0">
                <a:uFillTx/>
              </a:rPr>
              <a:t> games console: innovative controllers and range of sports-related games, e.g. swing golf club or throwing a ball instead of pressing buttons.</a:t>
            </a:r>
            <a:endParaRPr lang="en-MY" dirty="0">
              <a:uFillTx/>
            </a:endParaRP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23</a:t>
            </a:fld>
            <a:endParaRPr lang="en-US">
              <a:uFillTx/>
            </a:endParaRPr>
          </a:p>
        </p:txBody>
      </p:sp>
      <p:sp>
        <p:nvSpPr>
          <p:cNvPr id="3" name="Title 2"/>
          <p:cNvSpPr>
            <a:spLocks noGrp="1"/>
          </p:cNvSpPr>
          <p:nvPr>
            <p:ph type="title"/>
          </p:nvPr>
        </p:nvSpPr>
        <p:spPr/>
        <p:txBody>
          <a:bodyPr/>
          <a:lstStyle/>
          <a:p>
            <a:r>
              <a:rPr lang="en-US" dirty="0">
                <a:uFillTx/>
              </a:rPr>
              <a:t>Curse of the Couch-Potato Children</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uFillTx/>
              </a:rPr>
              <a:t>Deep-vein thrombosis (DVT)</a:t>
            </a:r>
          </a:p>
          <a:p>
            <a:pPr lvl="1"/>
            <a:r>
              <a:rPr lang="en-US" dirty="0">
                <a:uFillTx/>
              </a:rPr>
              <a:t> formation of a blood clot (thrombus) in a deep vein, predominantly in the legs</a:t>
            </a:r>
          </a:p>
          <a:p>
            <a:pPr lvl="1"/>
            <a:r>
              <a:rPr lang="en-US" dirty="0">
                <a:uFillTx/>
              </a:rPr>
              <a:t>Computer gaming and excessive time spent watching TV may well be contributing to the increasing occurrences of DVT, particularly in young people. </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24</a:t>
            </a:fld>
            <a:endParaRPr lang="en-US">
              <a:uFillTx/>
            </a:endParaRPr>
          </a:p>
        </p:txBody>
      </p:sp>
      <p:sp>
        <p:nvSpPr>
          <p:cNvPr id="3" name="Title 2"/>
          <p:cNvSpPr>
            <a:spLocks noGrp="1"/>
          </p:cNvSpPr>
          <p:nvPr>
            <p:ph type="title"/>
          </p:nvPr>
        </p:nvSpPr>
        <p:spPr/>
        <p:txBody>
          <a:bodyPr/>
          <a:lstStyle/>
          <a:p>
            <a:r>
              <a:rPr lang="en-US" dirty="0">
                <a:uFillTx/>
              </a:rPr>
              <a:t>Physical Problems</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415B15F2-CC68-49E1-A0D1-67F6A4A96406}"/>
              </a:ext>
            </a:extLst>
          </p:cNvPr>
          <p:cNvPicPr>
            <a:picLocks noChangeAspect="1" noChangeArrowheads="1"/>
          </p:cNvPicPr>
          <p:nvPr/>
        </p:nvPicPr>
        <p:blipFill>
          <a:blip r:embed="rId2" cstate="print"/>
          <a:srcRect/>
          <a:stretch>
            <a:fillRect/>
          </a:stretch>
        </p:blipFill>
        <p:spPr bwMode="auto">
          <a:xfrm>
            <a:off x="2915816" y="4149080"/>
            <a:ext cx="3047628" cy="2018661"/>
          </a:xfrm>
          <a:prstGeom prst="rect">
            <a:avLst/>
          </a:prstGeom>
          <a:noFill/>
          <a:ln w="9525">
            <a:noFill/>
            <a:miter lim="800000"/>
            <a:headEnd/>
            <a:tailEnd/>
          </a:ln>
        </p:spPr>
      </p:pic>
      <p:sp>
        <p:nvSpPr>
          <p:cNvPr id="8" name="TextBox 7">
            <a:extLst>
              <a:ext uri="{FF2B5EF4-FFF2-40B4-BE49-F238E27FC236}">
                <a16:creationId xmlns:a16="http://schemas.microsoft.com/office/drawing/2014/main" id="{9AC0F605-15DD-4D1B-9696-16C7BE0FCEA2}"/>
              </a:ext>
            </a:extLst>
          </p:cNvPr>
          <p:cNvSpPr txBox="1"/>
          <p:nvPr/>
        </p:nvSpPr>
        <p:spPr>
          <a:xfrm>
            <a:off x="6948264" y="6206533"/>
            <a:ext cx="1368152" cy="215444"/>
          </a:xfrm>
          <a:prstGeom prst="rect">
            <a:avLst/>
          </a:prstGeom>
        </p:spPr>
        <p:txBody>
          <a:bodyPr wrap="square" rtlCol="0">
            <a:spAutoFit/>
          </a:bodyPr>
          <a:lstStyle/>
          <a:p>
            <a:r>
              <a:rPr lang="en-MY" sz="800" dirty="0"/>
              <a:t>Image source: Internet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a:uFillTx/>
              </a:rPr>
              <a:t>Sleep problems:</a:t>
            </a:r>
          </a:p>
          <a:p>
            <a:pPr lvl="1"/>
            <a:r>
              <a:rPr lang="en-US" dirty="0">
                <a:uFillTx/>
              </a:rPr>
              <a:t>children who watch huge amounts of TV may develop sleep problems as they grow older. </a:t>
            </a:r>
          </a:p>
          <a:p>
            <a:pPr lvl="1"/>
            <a:r>
              <a:rPr lang="en-US" dirty="0">
                <a:uFillTx/>
              </a:rPr>
              <a:t>Scientists monitored 759 people of the ages of 14-22. None of the 14-year-olds had problems sleeping, those who had watched 3 hours of TV a day were more likely to have problems falling asleep or waking during the night when they reached 16 or 22 years</a:t>
            </a:r>
          </a:p>
          <a:p>
            <a:pPr lvl="1"/>
            <a:r>
              <a:rPr lang="en-US" dirty="0">
                <a:uFillTx/>
              </a:rPr>
              <a:t>possible explanations</a:t>
            </a:r>
          </a:p>
          <a:p>
            <a:pPr lvl="2"/>
            <a:r>
              <a:rPr lang="en-US" sz="2400" dirty="0">
                <a:uFillTx/>
              </a:rPr>
              <a:t>viewing TV leaves them in a state of heightened alertness and physiological stimulation thereby preventing them from falling asleep with ease</a:t>
            </a:r>
          </a:p>
          <a:p>
            <a:pPr lvl="2"/>
            <a:r>
              <a:rPr lang="en-US" sz="2400" dirty="0">
                <a:uFillTx/>
              </a:rPr>
              <a:t> The bright light of the television may also disturb their sleep–wake cycle.</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25</a:t>
            </a:fld>
            <a:endParaRPr lang="en-US">
              <a:uFillTx/>
            </a:endParaRPr>
          </a:p>
        </p:txBody>
      </p:sp>
      <p:sp>
        <p:nvSpPr>
          <p:cNvPr id="3" name="Title 2"/>
          <p:cNvSpPr>
            <a:spLocks noGrp="1"/>
          </p:cNvSpPr>
          <p:nvPr>
            <p:ph type="title"/>
          </p:nvPr>
        </p:nvSpPr>
        <p:spPr/>
        <p:txBody>
          <a:bodyPr/>
          <a:lstStyle/>
          <a:p>
            <a:r>
              <a:rPr lang="en-US" dirty="0">
                <a:uFillTx/>
              </a:rPr>
              <a:t>Physical Problems</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a:uFillTx/>
              </a:rPr>
              <a:t>Nintendonitis</a:t>
            </a:r>
            <a:endParaRPr lang="en-US" dirty="0">
              <a:uFillTx/>
            </a:endParaRPr>
          </a:p>
          <a:p>
            <a:pPr lvl="1"/>
            <a:r>
              <a:rPr lang="en-US" dirty="0">
                <a:uFillTx/>
              </a:rPr>
              <a:t>repetitive strain injury (RSI) brought by excessive gaming</a:t>
            </a:r>
          </a:p>
          <a:p>
            <a:pPr lvl="1"/>
            <a:r>
              <a:rPr lang="en-US" dirty="0">
                <a:uFillTx/>
              </a:rPr>
              <a:t>One of the first recorded cases in 1999, a child (young gamer) was treated in local hospital after having played computer games continuously throughout the Christmas holidays.</a:t>
            </a:r>
          </a:p>
          <a:p>
            <a:pPr lvl="1"/>
            <a:endParaRPr lang="en-US" dirty="0">
              <a:uFillTx/>
            </a:endParaRP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26</a:t>
            </a:fld>
            <a:endParaRPr lang="en-US">
              <a:uFillTx/>
            </a:endParaRPr>
          </a:p>
        </p:txBody>
      </p:sp>
      <p:sp>
        <p:nvSpPr>
          <p:cNvPr id="3" name="Title 2"/>
          <p:cNvSpPr>
            <a:spLocks noGrp="1"/>
          </p:cNvSpPr>
          <p:nvPr>
            <p:ph type="title"/>
          </p:nvPr>
        </p:nvSpPr>
        <p:spPr/>
        <p:txBody>
          <a:bodyPr/>
          <a:lstStyle/>
          <a:p>
            <a:r>
              <a:rPr lang="en-US" dirty="0">
                <a:uFillTx/>
              </a:rPr>
              <a:t>Physical Problems</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uFillTx/>
              </a:rPr>
              <a:t>Headache</a:t>
            </a:r>
          </a:p>
          <a:p>
            <a:pPr lvl="1"/>
            <a:r>
              <a:rPr lang="en-US" dirty="0">
                <a:uFillTx/>
              </a:rPr>
              <a:t>Caused by playing computer games for long periods of time in badly lit rooms with poor posture and being too close to the computer screen </a:t>
            </a:r>
          </a:p>
          <a:p>
            <a:pPr lvl="1"/>
            <a:r>
              <a:rPr lang="en-US" dirty="0">
                <a:uFillTx/>
              </a:rPr>
              <a:t>Video games incorporating flashing lights, special figure patterns, scene changes and screen flicker can trigger epileptic seizures </a:t>
            </a:r>
            <a:r>
              <a:rPr lang="en-US" dirty="0">
                <a:uFillTx/>
                <a:sym typeface="Wingdings" pitchFamily="2" charset="2"/>
              </a:rPr>
              <a:t> epilepsy</a:t>
            </a:r>
          </a:p>
          <a:p>
            <a:pPr lvl="1"/>
            <a:r>
              <a:rPr lang="en-US" dirty="0">
                <a:uFillTx/>
                <a:sym typeface="Wingdings" pitchFamily="2" charset="2"/>
              </a:rPr>
              <a:t>Although there is no evidence to prove that computer games can cause epilepsy but it may well be that it is the trigger for an episode.</a:t>
            </a:r>
            <a:endParaRPr lang="en-US" dirty="0">
              <a:uFillTx/>
            </a:endParaRP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27</a:t>
            </a:fld>
            <a:endParaRPr lang="en-US">
              <a:uFillTx/>
            </a:endParaRPr>
          </a:p>
        </p:txBody>
      </p:sp>
      <p:sp>
        <p:nvSpPr>
          <p:cNvPr id="3" name="Title 2"/>
          <p:cNvSpPr>
            <a:spLocks noGrp="1"/>
          </p:cNvSpPr>
          <p:nvPr>
            <p:ph type="title"/>
          </p:nvPr>
        </p:nvSpPr>
        <p:spPr/>
        <p:txBody>
          <a:bodyPr/>
          <a:lstStyle/>
          <a:p>
            <a:r>
              <a:rPr lang="en-US" dirty="0">
                <a:uFillTx/>
              </a:rPr>
              <a:t>Physical Problems</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a:uFillTx/>
              </a:rPr>
              <a:t>Sudden Death:</a:t>
            </a:r>
          </a:p>
          <a:p>
            <a:pPr lvl="1"/>
            <a:r>
              <a:rPr lang="en-US" dirty="0">
                <a:uFillTx/>
              </a:rPr>
              <a:t>South Korean man played computer games continuously for 50 hours without stopping for food or sleep.</a:t>
            </a:r>
          </a:p>
          <a:p>
            <a:pPr lvl="1"/>
            <a:r>
              <a:rPr lang="en-US" dirty="0">
                <a:uFillTx/>
              </a:rPr>
              <a:t>A mother from Louisiana unsuccessfully sued the games manufacturer Nintendo, after her son died during a marathon games-playing session where he hit his head on a table after suffering a seizure while playing with the console.</a:t>
            </a:r>
          </a:p>
          <a:p>
            <a:pPr lvl="1"/>
            <a:r>
              <a:rPr lang="en-US" dirty="0">
                <a:uFillTx/>
              </a:rPr>
              <a:t>2012, </a:t>
            </a:r>
            <a:r>
              <a:rPr lang="en-MY" i="0" dirty="0">
                <a:uFillTx/>
              </a:rPr>
              <a:t>an 18-year-old collapsed and died at an internet cafe after playing an online computer game (Diablo 3) for 40 hours straight due to cardiovascular problems (sitting in the same position for too long)</a:t>
            </a:r>
            <a:endParaRPr lang="en-US" dirty="0">
              <a:uFillTx/>
            </a:endParaRP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28</a:t>
            </a:fld>
            <a:endParaRPr lang="en-US">
              <a:uFillTx/>
            </a:endParaRPr>
          </a:p>
        </p:txBody>
      </p:sp>
      <p:sp>
        <p:nvSpPr>
          <p:cNvPr id="3" name="Title 2"/>
          <p:cNvSpPr>
            <a:spLocks noGrp="1"/>
          </p:cNvSpPr>
          <p:nvPr>
            <p:ph type="title"/>
          </p:nvPr>
        </p:nvSpPr>
        <p:spPr/>
        <p:txBody>
          <a:bodyPr/>
          <a:lstStyle/>
          <a:p>
            <a:r>
              <a:rPr lang="en-US" dirty="0">
                <a:uFillTx/>
              </a:rPr>
              <a:t>Physical Problems</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0" y="0"/>
            <a:ext cx="9144000" cy="6858000"/>
          </a:xfrm>
          <a:prstGeom prst="rect">
            <a:avLst/>
          </a:prstGeom>
          <a:solidFill>
            <a:schemeClr val="accent3">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MY">
              <a:uFillTx/>
            </a:endParaRPr>
          </a:p>
        </p:txBody>
      </p:sp>
      <p:sp>
        <p:nvSpPr>
          <p:cNvPr id="2" name="Title 1"/>
          <p:cNvSpPr>
            <a:spLocks noGrp="1"/>
          </p:cNvSpPr>
          <p:nvPr>
            <p:ph type="title"/>
          </p:nvPr>
        </p:nvSpPr>
        <p:spPr>
          <a:xfrm>
            <a:off x="1069848" y="1472184"/>
            <a:ext cx="7074052" cy="2130552"/>
          </a:xfrm>
        </p:spPr>
        <p:txBody>
          <a:bodyPr/>
          <a:lstStyle/>
          <a:p>
            <a:r>
              <a:rPr lang="en-US" sz="4000" cap="small" dirty="0">
                <a:solidFill>
                  <a:srgbClr val="0070C0"/>
                </a:solidFill>
                <a:uFillTx/>
              </a:rPr>
              <a:t>Benefits of Computer Games</a:t>
            </a:r>
            <a:endParaRPr lang="en-MY" sz="4000" cap="small" dirty="0">
              <a:solidFill>
                <a:srgbClr val="0070C0"/>
              </a:solidFill>
              <a:uFillTx/>
            </a:endParaRPr>
          </a:p>
        </p:txBody>
      </p:sp>
      <p:sp>
        <p:nvSpPr>
          <p:cNvPr id="5" name="Slide Number Placeholder 4"/>
          <p:cNvSpPr>
            <a:spLocks noGrp="1"/>
          </p:cNvSpPr>
          <p:nvPr>
            <p:ph type="sldNum" sz="quarter" idx="11"/>
          </p:nvPr>
        </p:nvSpPr>
        <p:spPr/>
        <p:txBody>
          <a:bodyPr/>
          <a:lstStyle/>
          <a:p>
            <a:fld id="{87710426-EE42-481F-9124-1B91CCEDCEAC}" type="slidenum">
              <a:rPr lang="en-US" smtClean="0">
                <a:uFillTx/>
              </a:rPr>
              <a:pPr/>
              <a:t>29</a:t>
            </a:fld>
            <a:endParaRPr lang="en-US">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0" y="0"/>
            <a:ext cx="9144000" cy="6858000"/>
          </a:xfrm>
          <a:prstGeom prst="rect">
            <a:avLst/>
          </a:prstGeom>
          <a:solidFill>
            <a:schemeClr val="accent3">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MY">
              <a:uFillTx/>
            </a:endParaRPr>
          </a:p>
        </p:txBody>
      </p:sp>
      <p:sp>
        <p:nvSpPr>
          <p:cNvPr id="2" name="Title 1"/>
          <p:cNvSpPr>
            <a:spLocks noGrp="1"/>
          </p:cNvSpPr>
          <p:nvPr>
            <p:ph type="title"/>
          </p:nvPr>
        </p:nvSpPr>
        <p:spPr>
          <a:xfrm>
            <a:off x="1069848" y="1472184"/>
            <a:ext cx="7074052" cy="2130552"/>
          </a:xfrm>
        </p:spPr>
        <p:txBody>
          <a:bodyPr/>
          <a:lstStyle/>
          <a:p>
            <a:r>
              <a:rPr lang="en-US" sz="4000" cap="small" dirty="0">
                <a:solidFill>
                  <a:srgbClr val="0070C0"/>
                </a:solidFill>
              </a:rPr>
              <a:t>Introduction</a:t>
            </a:r>
            <a:endParaRPr lang="en-MY" sz="4000" cap="small" dirty="0">
              <a:solidFill>
                <a:srgbClr val="0070C0"/>
              </a:solidFill>
              <a:uFillTx/>
            </a:endParaRPr>
          </a:p>
        </p:txBody>
      </p:sp>
      <p:sp>
        <p:nvSpPr>
          <p:cNvPr id="5" name="Slide Number Placeholder 4"/>
          <p:cNvSpPr>
            <a:spLocks noGrp="1"/>
          </p:cNvSpPr>
          <p:nvPr>
            <p:ph type="sldNum" sz="quarter" idx="11"/>
          </p:nvPr>
        </p:nvSpPr>
        <p:spPr/>
        <p:txBody>
          <a:bodyPr/>
          <a:lstStyle/>
          <a:p>
            <a:fld id="{87710426-EE42-481F-9124-1B91CCEDCEAC}" type="slidenum">
              <a:rPr lang="en-US" smtClean="0">
                <a:uFillTx/>
              </a:rPr>
              <a:pPr/>
              <a:t>3</a:t>
            </a:fld>
            <a:endParaRPr lang="en-US">
              <a:uFillTx/>
            </a:endParaRPr>
          </a:p>
        </p:txBody>
      </p:sp>
    </p:spTree>
    <p:extLst>
      <p:ext uri="{BB962C8B-B14F-4D97-AF65-F5344CB8AC3E}">
        <p14:creationId xmlns:p14="http://schemas.microsoft.com/office/powerpoint/2010/main" val="2675393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dirty="0">
                <a:uFillTx/>
              </a:rPr>
              <a:t>To help with attention deficit disorder (ADD), video games have been used to train children for their brains to concentrate and focus their attention</a:t>
            </a:r>
          </a:p>
          <a:p>
            <a:r>
              <a:rPr lang="en-US" dirty="0">
                <a:uFillTx/>
              </a:rPr>
              <a:t>video games reduce nausea in </a:t>
            </a:r>
            <a:r>
              <a:rPr lang="en-US" dirty="0" err="1">
                <a:uFillTx/>
              </a:rPr>
              <a:t>paediatric</a:t>
            </a:r>
            <a:r>
              <a:rPr lang="en-US" dirty="0">
                <a:uFillTx/>
              </a:rPr>
              <a:t> cancer patients receiving chemotherapy &amp; reducing their perceived levels of pain. </a:t>
            </a:r>
          </a:p>
          <a:p>
            <a:r>
              <a:rPr lang="en-US" dirty="0">
                <a:uFillTx/>
              </a:rPr>
              <a:t>handheld video game therapy treats compulsive self-harming behaviour in young children</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30</a:t>
            </a:fld>
            <a:endParaRPr lang="en-US">
              <a:uFillTx/>
            </a:endParaRPr>
          </a:p>
        </p:txBody>
      </p:sp>
      <p:sp>
        <p:nvSpPr>
          <p:cNvPr id="3" name="Title 2"/>
          <p:cNvSpPr>
            <a:spLocks noGrp="1"/>
          </p:cNvSpPr>
          <p:nvPr>
            <p:ph type="title"/>
          </p:nvPr>
        </p:nvSpPr>
        <p:spPr/>
        <p:txBody>
          <a:bodyPr>
            <a:normAutofit/>
          </a:bodyPr>
          <a:lstStyle/>
          <a:p>
            <a:r>
              <a:rPr lang="en-US" dirty="0">
                <a:uFillTx/>
              </a:rPr>
              <a:t>Harnessing the Power of the Brain</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Power to the Player – Benefits of Computer Games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4133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dirty="0">
                <a:uFillTx/>
              </a:rPr>
              <a:t>Benefits of playing educational games:</a:t>
            </a:r>
            <a:endParaRPr lang="en-US" sz="2400" dirty="0">
              <a:uFillTx/>
            </a:endParaRPr>
          </a:p>
          <a:p>
            <a:pPr lvl="1"/>
            <a:r>
              <a:rPr lang="en-US" dirty="0">
                <a:uFillTx/>
              </a:rPr>
              <a:t>Math</a:t>
            </a:r>
          </a:p>
          <a:p>
            <a:pPr lvl="1"/>
            <a:r>
              <a:rPr lang="en-US" dirty="0">
                <a:uFillTx/>
              </a:rPr>
              <a:t>Reading</a:t>
            </a:r>
          </a:p>
          <a:p>
            <a:pPr lvl="1"/>
            <a:r>
              <a:rPr lang="en-US" dirty="0">
                <a:uFillTx/>
              </a:rPr>
              <a:t>Hand-eye coordination</a:t>
            </a:r>
          </a:p>
          <a:p>
            <a:pPr lvl="1"/>
            <a:r>
              <a:rPr lang="en-US" dirty="0">
                <a:uFillTx/>
              </a:rPr>
              <a:t>Good reaction times</a:t>
            </a:r>
          </a:p>
          <a:p>
            <a:pPr lvl="1"/>
            <a:r>
              <a:rPr lang="en-US" dirty="0">
                <a:uFillTx/>
              </a:rPr>
              <a:t>Better social interaction</a:t>
            </a:r>
          </a:p>
          <a:p>
            <a:pPr lvl="1"/>
            <a:r>
              <a:rPr lang="en-US" dirty="0">
                <a:uFillTx/>
              </a:rPr>
              <a:t>Better pattern and rule generation and hypothesis testing and generalization</a:t>
            </a:r>
          </a:p>
          <a:p>
            <a:pPr lvl="1"/>
            <a:r>
              <a:rPr lang="en-US" dirty="0">
                <a:uFillTx/>
              </a:rPr>
              <a:t>Better spatial visualization</a:t>
            </a:r>
          </a:p>
          <a:p>
            <a:pPr lvl="1"/>
            <a:r>
              <a:rPr lang="en-US" dirty="0">
                <a:uFillTx/>
              </a:rPr>
              <a:t>Developed sense of achievement</a:t>
            </a:r>
          </a:p>
          <a:p>
            <a:pPr lvl="1"/>
            <a:r>
              <a:rPr lang="en-US" dirty="0">
                <a:uFillTx/>
              </a:rPr>
              <a:t>Listening skills</a:t>
            </a:r>
          </a:p>
          <a:p>
            <a:pPr lvl="1"/>
            <a:r>
              <a:rPr lang="en-US" dirty="0">
                <a:uFillTx/>
              </a:rPr>
              <a:t>Study skills</a:t>
            </a:r>
          </a:p>
          <a:p>
            <a:pPr lvl="1"/>
            <a:endParaRPr lang="en-US" dirty="0">
              <a:uFillTx/>
            </a:endParaRP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31</a:t>
            </a:fld>
            <a:endParaRPr lang="en-US">
              <a:uFillTx/>
            </a:endParaRPr>
          </a:p>
        </p:txBody>
      </p:sp>
      <p:sp>
        <p:nvSpPr>
          <p:cNvPr id="3" name="Title 2"/>
          <p:cNvSpPr>
            <a:spLocks noGrp="1"/>
          </p:cNvSpPr>
          <p:nvPr>
            <p:ph type="title"/>
          </p:nvPr>
        </p:nvSpPr>
        <p:spPr/>
        <p:txBody>
          <a:bodyPr>
            <a:normAutofit/>
          </a:bodyPr>
          <a:lstStyle/>
          <a:p>
            <a:r>
              <a:rPr lang="en-US" dirty="0">
                <a:uFillTx/>
              </a:rPr>
              <a:t>Education and Learning</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Power to the Player – Benefits of Computer Games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9526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dirty="0">
                <a:uFillTx/>
              </a:rPr>
              <a:t>Advantageous effects after playing video games for a period of time (among elderly adults):</a:t>
            </a:r>
          </a:p>
          <a:p>
            <a:pPr lvl="1"/>
            <a:r>
              <a:rPr lang="en-US" dirty="0">
                <a:uFillTx/>
              </a:rPr>
              <a:t>Faster reaction times</a:t>
            </a:r>
          </a:p>
          <a:p>
            <a:pPr lvl="1"/>
            <a:r>
              <a:rPr lang="en-US" dirty="0">
                <a:uFillTx/>
              </a:rPr>
              <a:t>Improved self-esteem</a:t>
            </a:r>
          </a:p>
          <a:p>
            <a:pPr lvl="1"/>
            <a:r>
              <a:rPr lang="en-US" dirty="0">
                <a:uFillTx/>
              </a:rPr>
              <a:t>Improved perceptual motor skills</a:t>
            </a:r>
          </a:p>
          <a:p>
            <a:pPr lvl="1"/>
            <a:r>
              <a:rPr lang="en-US" dirty="0">
                <a:uFillTx/>
              </a:rPr>
              <a:t>Better concentration </a:t>
            </a:r>
          </a:p>
          <a:p>
            <a:pPr lvl="1"/>
            <a:r>
              <a:rPr lang="en-US" dirty="0">
                <a:uFillTx/>
              </a:rPr>
              <a:t>Focus of attention</a:t>
            </a:r>
          </a:p>
          <a:p>
            <a:pPr lvl="1"/>
            <a:r>
              <a:rPr lang="en-US" dirty="0">
                <a:uFillTx/>
              </a:rPr>
              <a:t>Improved coordination</a:t>
            </a:r>
          </a:p>
          <a:p>
            <a:pPr lvl="1"/>
            <a:r>
              <a:rPr lang="en-US" dirty="0">
                <a:uFillTx/>
              </a:rPr>
              <a:t>Better driving habits</a:t>
            </a:r>
          </a:p>
          <a:p>
            <a:pPr lvl="1"/>
            <a:r>
              <a:rPr lang="en-US" dirty="0">
                <a:uFillTx/>
              </a:rPr>
              <a:t>Fewer accidents in the home</a:t>
            </a:r>
          </a:p>
          <a:p>
            <a:pPr lvl="1"/>
            <a:r>
              <a:rPr lang="en-US" dirty="0">
                <a:uFillTx/>
              </a:rPr>
              <a:t>Soothe the pain of arthritis</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32</a:t>
            </a:fld>
            <a:endParaRPr lang="en-US">
              <a:uFillTx/>
            </a:endParaRPr>
          </a:p>
        </p:txBody>
      </p:sp>
      <p:sp>
        <p:nvSpPr>
          <p:cNvPr id="3" name="Title 2"/>
          <p:cNvSpPr>
            <a:spLocks noGrp="1"/>
          </p:cNvSpPr>
          <p:nvPr>
            <p:ph type="title"/>
          </p:nvPr>
        </p:nvSpPr>
        <p:spPr/>
        <p:txBody>
          <a:bodyPr>
            <a:normAutofit/>
          </a:bodyPr>
          <a:lstStyle/>
          <a:p>
            <a:r>
              <a:rPr lang="en-US" dirty="0">
                <a:uFillTx/>
              </a:rPr>
              <a:t>The Silver Gamers</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Power to the Player – Benefits of Computer Games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8726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0" y="0"/>
            <a:ext cx="9144000" cy="6858000"/>
          </a:xfrm>
          <a:prstGeom prst="rect">
            <a:avLst/>
          </a:prstGeom>
          <a:solidFill>
            <a:schemeClr val="accent3">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MY">
              <a:uFillTx/>
            </a:endParaRPr>
          </a:p>
        </p:txBody>
      </p:sp>
      <p:sp>
        <p:nvSpPr>
          <p:cNvPr id="2" name="Title 1"/>
          <p:cNvSpPr>
            <a:spLocks noGrp="1"/>
          </p:cNvSpPr>
          <p:nvPr>
            <p:ph type="title"/>
          </p:nvPr>
        </p:nvSpPr>
        <p:spPr>
          <a:xfrm>
            <a:off x="1069848" y="1472184"/>
            <a:ext cx="7074052" cy="2130552"/>
          </a:xfrm>
        </p:spPr>
        <p:txBody>
          <a:bodyPr/>
          <a:lstStyle/>
          <a:p>
            <a:r>
              <a:rPr lang="en-US" sz="4000" dirty="0">
                <a:solidFill>
                  <a:srgbClr val="0070C0"/>
                </a:solidFill>
              </a:rPr>
              <a:t>Digital Equipment – Part of the Modern Family</a:t>
            </a:r>
            <a:endParaRPr lang="en-MY" sz="4000" dirty="0">
              <a:solidFill>
                <a:srgbClr val="0070C0"/>
              </a:solidFill>
            </a:endParaRPr>
          </a:p>
        </p:txBody>
      </p:sp>
      <p:sp>
        <p:nvSpPr>
          <p:cNvPr id="5" name="Slide Number Placeholder 4"/>
          <p:cNvSpPr>
            <a:spLocks noGrp="1"/>
          </p:cNvSpPr>
          <p:nvPr>
            <p:ph type="sldNum" sz="quarter" idx="11"/>
          </p:nvPr>
        </p:nvSpPr>
        <p:spPr/>
        <p:txBody>
          <a:bodyPr/>
          <a:lstStyle/>
          <a:p>
            <a:fld id="{87710426-EE42-481F-9124-1B91CCEDCEAC}" type="slidenum">
              <a:rPr lang="en-US" smtClean="0">
                <a:uFillTx/>
              </a:rPr>
              <a:pPr/>
              <a:t>33</a:t>
            </a:fld>
            <a:endParaRPr lang="en-US">
              <a:uFillTx/>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uFillTx/>
              </a:rPr>
              <a:t>Problems of using TV as a virtual ‘baby-sitter’:</a:t>
            </a:r>
          </a:p>
          <a:p>
            <a:pPr lvl="1"/>
            <a:r>
              <a:rPr lang="en-US" dirty="0">
                <a:uFillTx/>
              </a:rPr>
              <a:t>Creates a generation of children whose speech and behaviour is t an all-time low</a:t>
            </a:r>
          </a:p>
          <a:p>
            <a:pPr lvl="1"/>
            <a:r>
              <a:rPr lang="en-US" dirty="0">
                <a:uFillTx/>
              </a:rPr>
              <a:t>Young children exhibit behaviour indicating highly undeveloped social skills e.g. inability to fasten buttons, use a knife and fork or eat and drink at a table</a:t>
            </a:r>
          </a:p>
          <a:p>
            <a:pPr lvl="1"/>
            <a:r>
              <a:rPr lang="en-US" dirty="0">
                <a:uFillTx/>
              </a:rPr>
              <a:t>Develop speech and communication difficulties</a:t>
            </a:r>
          </a:p>
          <a:p>
            <a:pPr lvl="1"/>
            <a:r>
              <a:rPr lang="en-US" dirty="0">
                <a:uFillTx/>
              </a:rPr>
              <a:t>Difficulty speaking clearly and understanding instructions</a:t>
            </a:r>
          </a:p>
          <a:p>
            <a:endParaRPr lang="en-US" dirty="0">
              <a:uFillTx/>
            </a:endParaRP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34</a:t>
            </a:fld>
            <a:endParaRPr lang="en-US">
              <a:uFillTx/>
            </a:endParaRPr>
          </a:p>
        </p:txBody>
      </p:sp>
      <p:sp>
        <p:nvSpPr>
          <p:cNvPr id="3" name="Title 2"/>
          <p:cNvSpPr>
            <a:spLocks noGrp="1"/>
          </p:cNvSpPr>
          <p:nvPr>
            <p:ph type="title"/>
          </p:nvPr>
        </p:nvSpPr>
        <p:spPr/>
        <p:txBody>
          <a:bodyPr>
            <a:normAutofit fontScale="90000"/>
          </a:bodyPr>
          <a:lstStyle/>
          <a:p>
            <a:r>
              <a:rPr lang="en-US" dirty="0">
                <a:uFillTx/>
              </a:rPr>
              <a:t>Digital Equipment – Part of the Modern Family</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a:uFillTx/>
              </a:rPr>
              <a:t>As a society we are becoming addicted to electronic equipment such as TV and computers and this addiction is being passed on to our children</a:t>
            </a:r>
          </a:p>
          <a:p>
            <a:r>
              <a:rPr lang="en-US" dirty="0">
                <a:uFillTx/>
              </a:rPr>
              <a:t>Children now are forming closer relationships with their computers than with other humans</a:t>
            </a:r>
          </a:p>
          <a:p>
            <a:r>
              <a:rPr lang="en-US" dirty="0">
                <a:uFillTx/>
              </a:rPr>
              <a:t>A survey found that one in five youngsters said that the time they spent at the keyboard made them happier than when they were with family and friends.</a:t>
            </a:r>
          </a:p>
          <a:p>
            <a:r>
              <a:rPr lang="en-US" dirty="0">
                <a:uFillTx/>
              </a:rPr>
              <a:t>Some children treat computer as family member</a:t>
            </a:r>
          </a:p>
          <a:p>
            <a:r>
              <a:rPr lang="en-US" dirty="0">
                <a:uFillTx/>
              </a:rPr>
              <a:t>Youngster call PC a ‘trusted friend’ and become jealous when their PC being used by someone else.</a:t>
            </a:r>
          </a:p>
          <a:p>
            <a:r>
              <a:rPr lang="en-US" dirty="0">
                <a:uFillTx/>
              </a:rPr>
              <a:t>Some believe that machine has a personality of its own.</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35</a:t>
            </a:fld>
            <a:endParaRPr lang="en-US">
              <a:uFillTx/>
            </a:endParaRPr>
          </a:p>
        </p:txBody>
      </p:sp>
      <p:sp>
        <p:nvSpPr>
          <p:cNvPr id="3" name="Title 2"/>
          <p:cNvSpPr>
            <a:spLocks noGrp="1"/>
          </p:cNvSpPr>
          <p:nvPr>
            <p:ph type="title"/>
          </p:nvPr>
        </p:nvSpPr>
        <p:spPr/>
        <p:txBody>
          <a:bodyPr>
            <a:normAutofit fontScale="90000"/>
          </a:bodyPr>
          <a:lstStyle/>
          <a:p>
            <a:r>
              <a:rPr lang="en-US" dirty="0">
                <a:uFillTx/>
              </a:rPr>
              <a:t>Digital Equipment – Part of the Modern Family</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uFillTx/>
              </a:rPr>
              <a:t>Conversely, same rich media used properly within the household may form an integral part of the education process, encouraging study skills and widening the horizon of the young individual.</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36</a:t>
            </a:fld>
            <a:endParaRPr lang="en-US">
              <a:uFillTx/>
            </a:endParaRPr>
          </a:p>
        </p:txBody>
      </p:sp>
      <p:sp>
        <p:nvSpPr>
          <p:cNvPr id="3" name="Title 2"/>
          <p:cNvSpPr>
            <a:spLocks noGrp="1"/>
          </p:cNvSpPr>
          <p:nvPr>
            <p:ph type="title"/>
          </p:nvPr>
        </p:nvSpPr>
        <p:spPr/>
        <p:txBody>
          <a:bodyPr>
            <a:normAutofit fontScale="90000"/>
          </a:bodyPr>
          <a:lstStyle/>
          <a:p>
            <a:r>
              <a:rPr lang="en-US" dirty="0">
                <a:uFillTx/>
              </a:rPr>
              <a:t>Digital Equipment – Part of the Modern Family</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0" y="0"/>
            <a:ext cx="9144000" cy="6858000"/>
          </a:xfrm>
          <a:prstGeom prst="rect">
            <a:avLst/>
          </a:prstGeom>
          <a:solidFill>
            <a:schemeClr val="accent3">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MY">
              <a:uFillTx/>
            </a:endParaRPr>
          </a:p>
        </p:txBody>
      </p:sp>
      <p:sp>
        <p:nvSpPr>
          <p:cNvPr id="2" name="Title 1"/>
          <p:cNvSpPr>
            <a:spLocks noGrp="1"/>
          </p:cNvSpPr>
          <p:nvPr>
            <p:ph type="title"/>
          </p:nvPr>
        </p:nvSpPr>
        <p:spPr>
          <a:xfrm>
            <a:off x="1069848" y="1472184"/>
            <a:ext cx="7074052" cy="2130552"/>
          </a:xfrm>
        </p:spPr>
        <p:txBody>
          <a:bodyPr/>
          <a:lstStyle/>
          <a:p>
            <a:r>
              <a:rPr lang="en-US" sz="4000" dirty="0">
                <a:solidFill>
                  <a:srgbClr val="0070C0"/>
                </a:solidFill>
              </a:rPr>
              <a:t>Does TV Cause Adverse Social </a:t>
            </a:r>
            <a:r>
              <a:rPr lang="en-US" sz="4000" dirty="0" err="1">
                <a:solidFill>
                  <a:srgbClr val="0070C0"/>
                </a:solidFill>
              </a:rPr>
              <a:t>Behaviour</a:t>
            </a:r>
            <a:r>
              <a:rPr lang="en-US" sz="4000" dirty="0">
                <a:solidFill>
                  <a:srgbClr val="0070C0"/>
                </a:solidFill>
              </a:rPr>
              <a:t>?</a:t>
            </a:r>
            <a:endParaRPr lang="en-MY" sz="4000" dirty="0">
              <a:solidFill>
                <a:srgbClr val="0070C0"/>
              </a:solidFill>
            </a:endParaRPr>
          </a:p>
        </p:txBody>
      </p:sp>
      <p:sp>
        <p:nvSpPr>
          <p:cNvPr id="5" name="Slide Number Placeholder 4"/>
          <p:cNvSpPr>
            <a:spLocks noGrp="1"/>
          </p:cNvSpPr>
          <p:nvPr>
            <p:ph type="sldNum" sz="quarter" idx="11"/>
          </p:nvPr>
        </p:nvSpPr>
        <p:spPr/>
        <p:txBody>
          <a:bodyPr/>
          <a:lstStyle/>
          <a:p>
            <a:fld id="{87710426-EE42-481F-9124-1B91CCEDCEAC}" type="slidenum">
              <a:rPr lang="en-US" smtClean="0">
                <a:uFillTx/>
              </a:rPr>
              <a:pPr/>
              <a:t>37</a:t>
            </a:fld>
            <a:endParaRPr lang="en-US">
              <a:uFillTx/>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uFillTx/>
              </a:rPr>
              <a:t>Since 1960, over 3500 research studies undertaken to examine the relationship between viewing media violence and its association with actual violent behaviour. </a:t>
            </a:r>
          </a:p>
          <a:p>
            <a:r>
              <a:rPr lang="en-US" dirty="0">
                <a:uFillTx/>
              </a:rPr>
              <a:t>In all but 18 of these studies, increased aggression has been linked to watching TV</a:t>
            </a:r>
          </a:p>
          <a:p>
            <a:pPr marL="444500" lvl="1" indent="-444500">
              <a:buFont typeface="Wingdings" pitchFamily="2" charset="2"/>
              <a:buChar char="Ø"/>
            </a:pPr>
            <a:r>
              <a:rPr lang="en-US" sz="2800" dirty="0">
                <a:uFillTx/>
              </a:rPr>
              <a:t>Effects of media violence: aggressive behaviour, desensitization to violence, anxiety, depression, sleep loss, nightmares</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38</a:t>
            </a:fld>
            <a:endParaRPr lang="en-US">
              <a:uFillTx/>
            </a:endParaRPr>
          </a:p>
        </p:txBody>
      </p:sp>
      <p:sp>
        <p:nvSpPr>
          <p:cNvPr id="3" name="Title 2"/>
          <p:cNvSpPr>
            <a:spLocks noGrp="1"/>
          </p:cNvSpPr>
          <p:nvPr>
            <p:ph type="title"/>
          </p:nvPr>
        </p:nvSpPr>
        <p:spPr/>
        <p:txBody>
          <a:bodyPr>
            <a:normAutofit fontScale="90000"/>
          </a:bodyPr>
          <a:lstStyle/>
          <a:p>
            <a:r>
              <a:rPr lang="en-US" dirty="0">
                <a:uFillTx/>
              </a:rPr>
              <a:t>Does TV Cause Adverse Social Behaviour?</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uFillTx/>
              </a:rPr>
              <a:t>Other studies on the effects of indirect aggression (gossiping, etc.) within TV programmes (soap operas, situation comedies):</a:t>
            </a:r>
          </a:p>
          <a:p>
            <a:pPr lvl="1"/>
            <a:r>
              <a:rPr lang="en-US" dirty="0">
                <a:uFillTx/>
              </a:rPr>
              <a:t>11-14 years old exhibit antisocial behaviour such as gossiping, spreading </a:t>
            </a:r>
            <a:r>
              <a:rPr lang="en-US" dirty="0" err="1">
                <a:uFillTx/>
              </a:rPr>
              <a:t>rumours</a:t>
            </a:r>
            <a:r>
              <a:rPr lang="en-US" dirty="0">
                <a:uFillTx/>
              </a:rPr>
              <a:t>, splitting up other people’s relationships and verbal bullying</a:t>
            </a:r>
          </a:p>
          <a:p>
            <a:pPr lvl="1"/>
            <a:r>
              <a:rPr lang="en-US" dirty="0">
                <a:uFillTx/>
              </a:rPr>
              <a:t>Young adults believe that drinking alcohol and frequenting public bars and clubs (shown in TV programmes) are social norm and expected behaviour.</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39</a:t>
            </a:fld>
            <a:endParaRPr lang="en-US">
              <a:uFillTx/>
            </a:endParaRPr>
          </a:p>
        </p:txBody>
      </p:sp>
      <p:sp>
        <p:nvSpPr>
          <p:cNvPr id="3" name="Title 2"/>
          <p:cNvSpPr>
            <a:spLocks noGrp="1"/>
          </p:cNvSpPr>
          <p:nvPr>
            <p:ph type="title"/>
          </p:nvPr>
        </p:nvSpPr>
        <p:spPr/>
        <p:txBody>
          <a:bodyPr>
            <a:normAutofit fontScale="90000"/>
          </a:bodyPr>
          <a:lstStyle/>
          <a:p>
            <a:r>
              <a:rPr lang="en-US" dirty="0">
                <a:uFillTx/>
              </a:rPr>
              <a:t>Does TV Cause Adverse Social Behaviour?</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3100" dirty="0">
                <a:uFillTx/>
              </a:rPr>
              <a:t>kids spend many hours watching </a:t>
            </a:r>
            <a:r>
              <a:rPr lang="en-US" sz="3100" dirty="0" err="1">
                <a:uFillTx/>
              </a:rPr>
              <a:t>tv</a:t>
            </a:r>
            <a:r>
              <a:rPr lang="en-US" sz="3100" dirty="0">
                <a:uFillTx/>
              </a:rPr>
              <a:t>, playing video games and listening to music that their ‘media use’ could qualify as a full-time job</a:t>
            </a:r>
          </a:p>
          <a:p>
            <a:r>
              <a:rPr lang="en-US" sz="3100" dirty="0">
                <a:uFillTx/>
              </a:rPr>
              <a:t>But kids are not the only consumers of digital entertainment: </a:t>
            </a:r>
          </a:p>
          <a:p>
            <a:pPr lvl="1"/>
            <a:r>
              <a:rPr lang="en-US" sz="3100" dirty="0">
                <a:uFillTx/>
              </a:rPr>
              <a:t>average age of computer and video game players is 33</a:t>
            </a:r>
          </a:p>
          <a:p>
            <a:pPr lvl="1"/>
            <a:r>
              <a:rPr lang="en-US" sz="3100" dirty="0">
                <a:uFillTx/>
              </a:rPr>
              <a:t>average age of frequent game purchasers is 40</a:t>
            </a:r>
          </a:p>
          <a:p>
            <a:pPr lvl="1"/>
            <a:r>
              <a:rPr lang="en-US" sz="3100" dirty="0">
                <a:uFillTx/>
              </a:rPr>
              <a:t>over 25% are over the age of 50</a:t>
            </a:r>
          </a:p>
        </p:txBody>
      </p:sp>
      <p:sp>
        <p:nvSpPr>
          <p:cNvPr id="4" name="Slide Number Placeholder 3"/>
          <p:cNvSpPr>
            <a:spLocks noGrp="1"/>
          </p:cNvSpPr>
          <p:nvPr>
            <p:ph type="sldNum" sz="quarter" idx="15"/>
          </p:nvPr>
        </p:nvSpPr>
        <p:spPr/>
        <p:txBody>
          <a:bodyPr/>
          <a:lstStyle/>
          <a:p>
            <a:fld id="{87710426-EE42-481F-9124-1B91CCEDCEAC}" type="slidenum">
              <a:rPr lang="en-US" smtClean="0">
                <a:uFillTx/>
              </a:rPr>
              <a:pPr/>
              <a:t>4</a:t>
            </a:fld>
            <a:endParaRPr lang="en-US">
              <a:uFillTx/>
            </a:endParaRPr>
          </a:p>
        </p:txBody>
      </p:sp>
      <p:sp>
        <p:nvSpPr>
          <p:cNvPr id="3" name="Title 2"/>
          <p:cNvSpPr>
            <a:spLocks noGrp="1"/>
          </p:cNvSpPr>
          <p:nvPr>
            <p:ph type="title"/>
          </p:nvPr>
        </p:nvSpPr>
        <p:spPr/>
        <p:txBody>
          <a:bodyPr/>
          <a:lstStyle/>
          <a:p>
            <a:r>
              <a:rPr lang="en-US" dirty="0">
                <a:uFillTx/>
              </a:rPr>
              <a:t>Introduction</a:t>
            </a:r>
            <a:endParaRPr lang="en-MY" dirty="0">
              <a:uFillTx/>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0" y="0"/>
            <a:ext cx="9144000" cy="6858000"/>
          </a:xfrm>
          <a:prstGeom prst="rect">
            <a:avLst/>
          </a:prstGeom>
          <a:solidFill>
            <a:schemeClr val="accent3">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MY">
              <a:uFillTx/>
            </a:endParaRPr>
          </a:p>
        </p:txBody>
      </p:sp>
      <p:sp>
        <p:nvSpPr>
          <p:cNvPr id="2" name="Title 1"/>
          <p:cNvSpPr>
            <a:spLocks noGrp="1"/>
          </p:cNvSpPr>
          <p:nvPr>
            <p:ph type="title"/>
          </p:nvPr>
        </p:nvSpPr>
        <p:spPr>
          <a:xfrm>
            <a:off x="1069848" y="1472184"/>
            <a:ext cx="7074052" cy="2130552"/>
          </a:xfrm>
        </p:spPr>
        <p:txBody>
          <a:bodyPr/>
          <a:lstStyle/>
          <a:p>
            <a:r>
              <a:rPr lang="en-US" sz="4000" dirty="0">
                <a:solidFill>
                  <a:srgbClr val="0070C0"/>
                </a:solidFill>
              </a:rPr>
              <a:t>Creating Monsters – Do Computer Games Make People Violent?</a:t>
            </a:r>
            <a:endParaRPr lang="en-MY" sz="4000" dirty="0">
              <a:solidFill>
                <a:srgbClr val="0070C0"/>
              </a:solidFill>
            </a:endParaRPr>
          </a:p>
        </p:txBody>
      </p:sp>
      <p:sp>
        <p:nvSpPr>
          <p:cNvPr id="5" name="Slide Number Placeholder 4"/>
          <p:cNvSpPr>
            <a:spLocks noGrp="1"/>
          </p:cNvSpPr>
          <p:nvPr>
            <p:ph type="sldNum" sz="quarter" idx="11"/>
          </p:nvPr>
        </p:nvSpPr>
        <p:spPr/>
        <p:txBody>
          <a:bodyPr/>
          <a:lstStyle/>
          <a:p>
            <a:fld id="{87710426-EE42-481F-9124-1B91CCEDCEAC}" type="slidenum">
              <a:rPr lang="en-US" smtClean="0">
                <a:uFillTx/>
              </a:rPr>
              <a:pPr/>
              <a:t>40</a:t>
            </a:fld>
            <a:endParaRPr lang="en-US">
              <a:uFillTx/>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28596" y="1545336"/>
            <a:ext cx="8429684" cy="5026936"/>
          </a:xfrm>
        </p:spPr>
        <p:txBody>
          <a:bodyPr>
            <a:normAutofit fontScale="92500" lnSpcReduction="10000"/>
          </a:bodyPr>
          <a:lstStyle/>
          <a:p>
            <a:r>
              <a:rPr lang="en-US" dirty="0">
                <a:uFillTx/>
              </a:rPr>
              <a:t>Argument that computer games are even more influential than TV, since games require participation</a:t>
            </a:r>
          </a:p>
          <a:p>
            <a:r>
              <a:rPr lang="en-US" dirty="0">
                <a:uFillTx/>
              </a:rPr>
              <a:t>Findings are mixed</a:t>
            </a:r>
          </a:p>
          <a:p>
            <a:r>
              <a:rPr lang="en-US" dirty="0">
                <a:uFillTx/>
              </a:rPr>
              <a:t>Why include violence in computer games?</a:t>
            </a:r>
          </a:p>
          <a:p>
            <a:pPr lvl="1"/>
            <a:r>
              <a:rPr lang="en-US" dirty="0">
                <a:uFillTx/>
              </a:rPr>
              <a:t>Consumer Demands</a:t>
            </a:r>
          </a:p>
          <a:p>
            <a:r>
              <a:rPr lang="en-US" dirty="0">
                <a:uFillTx/>
              </a:rPr>
              <a:t>Violence computer games technological advancement:</a:t>
            </a:r>
          </a:p>
          <a:p>
            <a:pPr lvl="1"/>
            <a:r>
              <a:rPr lang="en-US" dirty="0">
                <a:uFillTx/>
              </a:rPr>
              <a:t>Pixel-perfect, real-world weapons</a:t>
            </a:r>
          </a:p>
          <a:p>
            <a:pPr lvl="1"/>
            <a:r>
              <a:rPr lang="en-US" dirty="0">
                <a:uFillTx/>
              </a:rPr>
              <a:t>Detail of weapons and effects they have on the human body</a:t>
            </a:r>
          </a:p>
          <a:p>
            <a:pPr lvl="1"/>
            <a:r>
              <a:rPr lang="en-US" dirty="0">
                <a:uFillTx/>
              </a:rPr>
              <a:t>Characters become more realistic in their movements</a:t>
            </a:r>
          </a:p>
          <a:p>
            <a:pPr lvl="1"/>
            <a:r>
              <a:rPr lang="en-US" dirty="0">
                <a:uFillTx/>
              </a:rPr>
              <a:t>Immersive virtual reality environments</a:t>
            </a:r>
          </a:p>
          <a:p>
            <a:pPr lvl="1"/>
            <a:r>
              <a:rPr lang="en-US" dirty="0">
                <a:uFillTx/>
              </a:rPr>
              <a:t>E.g. Max Payne 2 combines photorealistic city settings and realistic scenarios with cinematic styling features which enables the player to slow down their environment and avoid the bullets</a:t>
            </a:r>
          </a:p>
          <a:p>
            <a:endParaRPr lang="en-US" dirty="0">
              <a:uFillTx/>
            </a:endParaRP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41</a:t>
            </a:fld>
            <a:endParaRPr lang="en-US">
              <a:uFillTx/>
            </a:endParaRPr>
          </a:p>
        </p:txBody>
      </p:sp>
      <p:sp>
        <p:nvSpPr>
          <p:cNvPr id="3" name="Title 2"/>
          <p:cNvSpPr>
            <a:spLocks noGrp="1"/>
          </p:cNvSpPr>
          <p:nvPr>
            <p:ph type="title"/>
          </p:nvPr>
        </p:nvSpPr>
        <p:spPr/>
        <p:txBody>
          <a:bodyPr>
            <a:normAutofit fontScale="90000"/>
          </a:bodyPr>
          <a:lstStyle/>
          <a:p>
            <a:r>
              <a:rPr lang="en-US" dirty="0">
                <a:uFillTx/>
              </a:rPr>
              <a:t>Creating Monsters – Do Computer Games Make People Violent?</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dirty="0">
                <a:uFillTx/>
              </a:rPr>
              <a:t>Evidence from some studies - young children exhibit increased levels of aggressive behaviour as a consequence of playing computer games, at least in the short term. </a:t>
            </a:r>
          </a:p>
          <a:p>
            <a:pPr lvl="1"/>
            <a:r>
              <a:rPr lang="en-US" dirty="0">
                <a:uFillTx/>
              </a:rPr>
              <a:t>higher blood pressure </a:t>
            </a:r>
          </a:p>
          <a:p>
            <a:pPr lvl="1"/>
            <a:r>
              <a:rPr lang="en-US" dirty="0">
                <a:uFillTx/>
              </a:rPr>
              <a:t>Higher heart rates have been recorded during game play. </a:t>
            </a:r>
            <a:endParaRPr lang="en-US" sz="2800" dirty="0">
              <a:uFillTx/>
            </a:endParaRPr>
          </a:p>
          <a:p>
            <a:r>
              <a:rPr lang="en-US" dirty="0">
                <a:uFillTx/>
              </a:rPr>
              <a:t>However, other studies disagree with these findings with some even suggesting that violent computer games act as an outlet for aggression and could possibly have a calming effect on the player</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42</a:t>
            </a:fld>
            <a:endParaRPr lang="en-US">
              <a:uFillTx/>
            </a:endParaRPr>
          </a:p>
        </p:txBody>
      </p:sp>
      <p:sp>
        <p:nvSpPr>
          <p:cNvPr id="3" name="Title 2"/>
          <p:cNvSpPr>
            <a:spLocks noGrp="1"/>
          </p:cNvSpPr>
          <p:nvPr>
            <p:ph type="title"/>
          </p:nvPr>
        </p:nvSpPr>
        <p:spPr/>
        <p:txBody>
          <a:bodyPr>
            <a:normAutofit fontScale="90000"/>
          </a:bodyPr>
          <a:lstStyle/>
          <a:p>
            <a:r>
              <a:rPr lang="en-US" dirty="0">
                <a:uFillTx/>
              </a:rPr>
              <a:t>Creating Monsters – Do Computer Games Make People Violent?</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dirty="0">
                <a:uFillTx/>
              </a:rPr>
              <a:t>In general, violence in computer and video games is not a problem for the vast majority except the very young and those who are psychologically unbalanced and who cannot distinguish video game violence from the real thing</a:t>
            </a:r>
          </a:p>
          <a:p>
            <a:r>
              <a:rPr lang="en-US" dirty="0">
                <a:uFillTx/>
              </a:rPr>
              <a:t>Studies found that the older a player is the safer they are with regard to playing games as they have a higher level of cognitive maturation and view of life and hence are less affected by the virtual scenarios presented in the game</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43</a:t>
            </a:fld>
            <a:endParaRPr lang="en-US">
              <a:uFillTx/>
            </a:endParaRPr>
          </a:p>
        </p:txBody>
      </p:sp>
      <p:sp>
        <p:nvSpPr>
          <p:cNvPr id="3" name="Title 2"/>
          <p:cNvSpPr>
            <a:spLocks noGrp="1"/>
          </p:cNvSpPr>
          <p:nvPr>
            <p:ph type="title"/>
          </p:nvPr>
        </p:nvSpPr>
        <p:spPr/>
        <p:txBody>
          <a:bodyPr>
            <a:normAutofit fontScale="90000"/>
          </a:bodyPr>
          <a:lstStyle/>
          <a:p>
            <a:r>
              <a:rPr lang="en-US" dirty="0">
                <a:uFillTx/>
              </a:rPr>
              <a:t>Creating Monsters – Do Computer Games Make People Violent?</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0" y="0"/>
            <a:ext cx="9144000" cy="6858000"/>
          </a:xfrm>
          <a:prstGeom prst="rect">
            <a:avLst/>
          </a:prstGeom>
          <a:solidFill>
            <a:schemeClr val="accent3">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MY">
              <a:uFillTx/>
            </a:endParaRPr>
          </a:p>
        </p:txBody>
      </p:sp>
      <p:sp>
        <p:nvSpPr>
          <p:cNvPr id="2" name="Title 1"/>
          <p:cNvSpPr>
            <a:spLocks noGrp="1"/>
          </p:cNvSpPr>
          <p:nvPr>
            <p:ph type="title"/>
          </p:nvPr>
        </p:nvSpPr>
        <p:spPr>
          <a:xfrm>
            <a:off x="1069848" y="1472184"/>
            <a:ext cx="7074052" cy="2130552"/>
          </a:xfrm>
        </p:spPr>
        <p:txBody>
          <a:bodyPr/>
          <a:lstStyle/>
          <a:p>
            <a:r>
              <a:rPr lang="en-US" sz="4000" dirty="0">
                <a:solidFill>
                  <a:srgbClr val="0070C0"/>
                </a:solidFill>
              </a:rPr>
              <a:t>Do Computer Games Fuel Addiction and Gambling?</a:t>
            </a:r>
            <a:endParaRPr lang="en-MY" sz="4000" dirty="0">
              <a:solidFill>
                <a:srgbClr val="0070C0"/>
              </a:solidFill>
            </a:endParaRPr>
          </a:p>
        </p:txBody>
      </p:sp>
      <p:sp>
        <p:nvSpPr>
          <p:cNvPr id="5" name="Slide Number Placeholder 4"/>
          <p:cNvSpPr>
            <a:spLocks noGrp="1"/>
          </p:cNvSpPr>
          <p:nvPr>
            <p:ph type="sldNum" sz="quarter" idx="11"/>
          </p:nvPr>
        </p:nvSpPr>
        <p:spPr/>
        <p:txBody>
          <a:bodyPr/>
          <a:lstStyle/>
          <a:p>
            <a:fld id="{87710426-EE42-481F-9124-1B91CCEDCEAC}" type="slidenum">
              <a:rPr lang="en-US" smtClean="0">
                <a:uFillTx/>
              </a:rPr>
              <a:pPr/>
              <a:t>44</a:t>
            </a:fld>
            <a:endParaRPr lang="en-US">
              <a:uFillTx/>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dirty="0">
                <a:uFillTx/>
              </a:rPr>
              <a:t>Gambling is addictive</a:t>
            </a:r>
          </a:p>
          <a:p>
            <a:r>
              <a:rPr lang="en-US" dirty="0">
                <a:uFillTx/>
              </a:rPr>
              <a:t>Gaming is addictive</a:t>
            </a:r>
          </a:p>
          <a:p>
            <a:r>
              <a:rPr lang="en-US" dirty="0">
                <a:uFillTx/>
              </a:rPr>
              <a:t>Children can exhibit addictive behaviour towards playing computer games and manifest as:</a:t>
            </a:r>
          </a:p>
          <a:p>
            <a:pPr lvl="1"/>
            <a:r>
              <a:rPr lang="en-US" dirty="0">
                <a:uFillTx/>
              </a:rPr>
              <a:t>Compulsive behaviour</a:t>
            </a:r>
          </a:p>
          <a:p>
            <a:pPr lvl="1"/>
            <a:r>
              <a:rPr lang="en-US" dirty="0">
                <a:uFillTx/>
              </a:rPr>
              <a:t>Lack of interest in other activities</a:t>
            </a:r>
          </a:p>
          <a:p>
            <a:pPr lvl="1"/>
            <a:r>
              <a:rPr lang="en-US" dirty="0">
                <a:uFillTx/>
              </a:rPr>
              <a:t>Experiencing of physical and mental symptoms e.g. shaking when attempting to stop the behaviour</a:t>
            </a:r>
          </a:p>
          <a:p>
            <a:pPr lvl="1"/>
            <a:r>
              <a:rPr lang="en-US" dirty="0">
                <a:uFillTx/>
              </a:rPr>
              <a:t>Truancy or crime to fuel the addiction</a:t>
            </a:r>
          </a:p>
          <a:p>
            <a:pPr lvl="1"/>
            <a:endParaRPr lang="en-US" dirty="0">
              <a:uFillTx/>
            </a:endParaRP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45</a:t>
            </a:fld>
            <a:endParaRPr lang="en-US">
              <a:uFillTx/>
            </a:endParaRPr>
          </a:p>
        </p:txBody>
      </p:sp>
      <p:sp>
        <p:nvSpPr>
          <p:cNvPr id="3" name="Title 2"/>
          <p:cNvSpPr>
            <a:spLocks noGrp="1"/>
          </p:cNvSpPr>
          <p:nvPr>
            <p:ph type="title"/>
          </p:nvPr>
        </p:nvSpPr>
        <p:spPr/>
        <p:txBody>
          <a:bodyPr>
            <a:normAutofit fontScale="90000"/>
          </a:bodyPr>
          <a:lstStyle/>
          <a:p>
            <a:r>
              <a:rPr lang="en-US" dirty="0">
                <a:uFillTx/>
              </a:rPr>
              <a:t>Do Computer Games Fuel Addiction and Gambling?</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dirty="0">
                <a:uFillTx/>
              </a:rPr>
              <a:t>Adults are addicted to online gambling, interactive TV gambling, mobile phone gambling gives 24x7 access. Adults like it because:</a:t>
            </a:r>
          </a:p>
          <a:p>
            <a:pPr lvl="1"/>
            <a:r>
              <a:rPr lang="en-US" dirty="0">
                <a:uFillTx/>
              </a:rPr>
              <a:t>Perception of the value of money decreases when paying with virtual cash (credit card)</a:t>
            </a:r>
          </a:p>
          <a:p>
            <a:pPr lvl="1"/>
            <a:r>
              <a:rPr lang="en-US" dirty="0">
                <a:uFillTx/>
              </a:rPr>
              <a:t>Lack of human contact to question and advise gamblers on the implications of their actions</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46</a:t>
            </a:fld>
            <a:endParaRPr lang="en-US">
              <a:uFillTx/>
            </a:endParaRPr>
          </a:p>
        </p:txBody>
      </p:sp>
      <p:sp>
        <p:nvSpPr>
          <p:cNvPr id="3" name="Title 2"/>
          <p:cNvSpPr>
            <a:spLocks noGrp="1"/>
          </p:cNvSpPr>
          <p:nvPr>
            <p:ph type="title"/>
          </p:nvPr>
        </p:nvSpPr>
        <p:spPr/>
        <p:txBody>
          <a:bodyPr>
            <a:normAutofit fontScale="90000"/>
          </a:bodyPr>
          <a:lstStyle/>
          <a:p>
            <a:r>
              <a:rPr lang="en-US" dirty="0">
                <a:uFillTx/>
              </a:rPr>
              <a:t>Do Computer Games Fuel Addiction and Gambling?</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dirty="0">
                <a:uFillTx/>
              </a:rPr>
              <a:t>Vulnerable groups</a:t>
            </a:r>
            <a:endParaRPr lang="en-US" sz="2400" dirty="0">
              <a:uFillTx/>
            </a:endParaRPr>
          </a:p>
          <a:p>
            <a:pPr lvl="1"/>
            <a:r>
              <a:rPr lang="en-US" dirty="0">
                <a:uFillTx/>
              </a:rPr>
              <a:t>Females not longer threatened by casino environment, gamble from home</a:t>
            </a:r>
          </a:p>
          <a:p>
            <a:pPr lvl="1"/>
            <a:r>
              <a:rPr lang="en-US" dirty="0">
                <a:uFillTx/>
              </a:rPr>
              <a:t>Senior citizens – lack of mobility does not impede them from gambling</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47</a:t>
            </a:fld>
            <a:endParaRPr lang="en-US">
              <a:uFillTx/>
            </a:endParaRPr>
          </a:p>
        </p:txBody>
      </p:sp>
      <p:sp>
        <p:nvSpPr>
          <p:cNvPr id="3" name="Title 2"/>
          <p:cNvSpPr>
            <a:spLocks noGrp="1"/>
          </p:cNvSpPr>
          <p:nvPr>
            <p:ph type="title"/>
          </p:nvPr>
        </p:nvSpPr>
        <p:spPr/>
        <p:txBody>
          <a:bodyPr>
            <a:normAutofit fontScale="90000"/>
          </a:bodyPr>
          <a:lstStyle/>
          <a:p>
            <a:r>
              <a:rPr lang="en-US" dirty="0">
                <a:uFillTx/>
              </a:rPr>
              <a:t>Do Computer Games Fuel Addiction and Gambling?</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Health-Related Issues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0" y="0"/>
            <a:ext cx="9144000" cy="6858000"/>
          </a:xfrm>
          <a:prstGeom prst="rect">
            <a:avLst/>
          </a:prstGeom>
          <a:solidFill>
            <a:schemeClr val="accent3">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MY">
              <a:uFillTx/>
            </a:endParaRPr>
          </a:p>
        </p:txBody>
      </p:sp>
      <p:sp>
        <p:nvSpPr>
          <p:cNvPr id="2" name="Title 1"/>
          <p:cNvSpPr>
            <a:spLocks noGrp="1"/>
          </p:cNvSpPr>
          <p:nvPr>
            <p:ph type="title"/>
          </p:nvPr>
        </p:nvSpPr>
        <p:spPr>
          <a:xfrm>
            <a:off x="1069848" y="1472184"/>
            <a:ext cx="7074052" cy="2130552"/>
          </a:xfrm>
        </p:spPr>
        <p:txBody>
          <a:bodyPr/>
          <a:lstStyle/>
          <a:p>
            <a:r>
              <a:rPr lang="en-US" sz="4000" dirty="0">
                <a:solidFill>
                  <a:srgbClr val="0070C0"/>
                </a:solidFill>
              </a:rPr>
              <a:t>Game Development Grows up – the Hidden Agenda</a:t>
            </a:r>
            <a:endParaRPr lang="en-MY" sz="4000" dirty="0">
              <a:solidFill>
                <a:srgbClr val="0070C0"/>
              </a:solidFill>
            </a:endParaRPr>
          </a:p>
        </p:txBody>
      </p:sp>
      <p:sp>
        <p:nvSpPr>
          <p:cNvPr id="5" name="Slide Number Placeholder 4"/>
          <p:cNvSpPr>
            <a:spLocks noGrp="1"/>
          </p:cNvSpPr>
          <p:nvPr>
            <p:ph type="sldNum" sz="quarter" idx="11"/>
          </p:nvPr>
        </p:nvSpPr>
        <p:spPr/>
        <p:txBody>
          <a:bodyPr/>
          <a:lstStyle/>
          <a:p>
            <a:fld id="{87710426-EE42-481F-9124-1B91CCEDCEAC}" type="slidenum">
              <a:rPr lang="en-US" smtClean="0">
                <a:uFillTx/>
              </a:rPr>
              <a:pPr/>
              <a:t>48</a:t>
            </a:fld>
            <a:endParaRPr lang="en-US">
              <a:uFillTx/>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dirty="0">
                <a:uFillTx/>
              </a:rPr>
              <a:t>Games are intrinsically designed to be fun, however they may also be use din a more subtle manner to promote other agendas</a:t>
            </a:r>
          </a:p>
          <a:p>
            <a:r>
              <a:rPr lang="en-US" dirty="0">
                <a:uFillTx/>
              </a:rPr>
              <a:t>Example 1: ‘shoot-</a:t>
            </a:r>
            <a:r>
              <a:rPr lang="en-US" dirty="0" err="1">
                <a:uFillTx/>
              </a:rPr>
              <a:t>em</a:t>
            </a:r>
            <a:r>
              <a:rPr lang="en-US" dirty="0">
                <a:uFillTx/>
              </a:rPr>
              <a:t>-up’ game launched by the US army as a recruitment tool.</a:t>
            </a:r>
          </a:p>
          <a:p>
            <a:pPr lvl="1"/>
            <a:r>
              <a:rPr lang="en-US" dirty="0">
                <a:uFillTx/>
              </a:rPr>
              <a:t>Online gamers attaining high scores may be invited to a recruitment and selection panel.</a:t>
            </a:r>
          </a:p>
          <a:p>
            <a:r>
              <a:rPr lang="en-US" dirty="0">
                <a:uFillTx/>
              </a:rPr>
              <a:t>Example 2: training simulator, Thames Trains by UK rail operator</a:t>
            </a:r>
          </a:p>
          <a:p>
            <a:pPr lvl="1"/>
            <a:r>
              <a:rPr lang="en-US" dirty="0">
                <a:uFillTx/>
              </a:rPr>
              <a:t>Train and test staff with the most unexpected challenges and environments</a:t>
            </a:r>
          </a:p>
          <a:p>
            <a:pPr lvl="1"/>
            <a:endParaRPr lang="en-US" dirty="0">
              <a:uFillTx/>
            </a:endParaRP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49</a:t>
            </a:fld>
            <a:endParaRPr lang="en-US">
              <a:uFillTx/>
            </a:endParaRPr>
          </a:p>
        </p:txBody>
      </p:sp>
      <p:sp>
        <p:nvSpPr>
          <p:cNvPr id="3" name="Title 2"/>
          <p:cNvSpPr>
            <a:spLocks noGrp="1"/>
          </p:cNvSpPr>
          <p:nvPr>
            <p:ph type="title"/>
          </p:nvPr>
        </p:nvSpPr>
        <p:spPr/>
        <p:txBody>
          <a:bodyPr>
            <a:normAutofit fontScale="90000"/>
          </a:bodyPr>
          <a:lstStyle/>
          <a:p>
            <a:r>
              <a:rPr lang="en-US" dirty="0">
                <a:uFillTx/>
              </a:rPr>
              <a:t>Game Development Grows up – the Hidden Agenda</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Power to the Player – Benefits of Computer Games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a:uFillTx/>
              </a:rPr>
              <a:t>All digital entertainment is copyrighted material</a:t>
            </a:r>
          </a:p>
          <a:p>
            <a:pPr lvl="1"/>
            <a:r>
              <a:rPr lang="en-US" dirty="0">
                <a:uFillTx/>
              </a:rPr>
              <a:t>Computer games</a:t>
            </a:r>
          </a:p>
          <a:p>
            <a:pPr lvl="1"/>
            <a:r>
              <a:rPr lang="en-US" dirty="0">
                <a:uFillTx/>
              </a:rPr>
              <a:t>Music</a:t>
            </a:r>
          </a:p>
          <a:p>
            <a:pPr lvl="1"/>
            <a:r>
              <a:rPr lang="en-US" dirty="0">
                <a:uFillTx/>
              </a:rPr>
              <a:t>Movies</a:t>
            </a:r>
          </a:p>
          <a:p>
            <a:pPr lvl="1"/>
            <a:r>
              <a:rPr lang="en-US" dirty="0">
                <a:uFillTx/>
              </a:rPr>
              <a:t>TV</a:t>
            </a:r>
          </a:p>
          <a:p>
            <a:r>
              <a:rPr lang="en-US" dirty="0">
                <a:uFillTx/>
              </a:rPr>
              <a:t>The video games industry in particular has exhibited rapid growth – video game titles are now bringing in more revenue than films released in the cinema</a:t>
            </a:r>
          </a:p>
          <a:p>
            <a:r>
              <a:rPr lang="en-US" dirty="0">
                <a:uFillTx/>
              </a:rPr>
              <a:t>This chapter examine some of the latest applications and trends in the entertainment industry and the social implications facing the information society.</a:t>
            </a:r>
          </a:p>
        </p:txBody>
      </p:sp>
      <p:sp>
        <p:nvSpPr>
          <p:cNvPr id="4" name="Slide Number Placeholder 3"/>
          <p:cNvSpPr>
            <a:spLocks noGrp="1"/>
          </p:cNvSpPr>
          <p:nvPr>
            <p:ph type="sldNum" sz="quarter" idx="15"/>
          </p:nvPr>
        </p:nvSpPr>
        <p:spPr/>
        <p:txBody>
          <a:bodyPr/>
          <a:lstStyle/>
          <a:p>
            <a:fld id="{87710426-EE42-481F-9124-1B91CCEDCEAC}" type="slidenum">
              <a:rPr lang="en-US" smtClean="0">
                <a:uFillTx/>
              </a:rPr>
              <a:pPr/>
              <a:t>5</a:t>
            </a:fld>
            <a:endParaRPr lang="en-US">
              <a:uFillTx/>
            </a:endParaRPr>
          </a:p>
        </p:txBody>
      </p:sp>
      <p:sp>
        <p:nvSpPr>
          <p:cNvPr id="3" name="Title 2"/>
          <p:cNvSpPr>
            <a:spLocks noGrp="1"/>
          </p:cNvSpPr>
          <p:nvPr>
            <p:ph type="title"/>
          </p:nvPr>
        </p:nvSpPr>
        <p:spPr/>
        <p:txBody>
          <a:bodyPr/>
          <a:lstStyle/>
          <a:p>
            <a:r>
              <a:rPr lang="en-US" dirty="0">
                <a:uFillTx/>
              </a:rPr>
              <a:t>Introduction</a:t>
            </a:r>
            <a:endParaRPr lang="en-MY" dirty="0">
              <a:uFillTx/>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dirty="0">
                <a:uFillTx/>
              </a:rPr>
              <a:t>Example 3: game </a:t>
            </a:r>
            <a:r>
              <a:rPr lang="en-US">
                <a:uFillTx/>
              </a:rPr>
              <a:t>to control speeding </a:t>
            </a:r>
            <a:r>
              <a:rPr lang="en-US" dirty="0">
                <a:uFillTx/>
              </a:rPr>
              <a:t>by motorist</a:t>
            </a:r>
          </a:p>
          <a:p>
            <a:pPr lvl="1"/>
            <a:r>
              <a:rPr lang="en-US" dirty="0">
                <a:uFillTx/>
              </a:rPr>
              <a:t>People who are caught speeding are forced to watch on a laptop exactly how they may die if they continue to speed</a:t>
            </a:r>
          </a:p>
          <a:p>
            <a:pPr lvl="1"/>
            <a:r>
              <a:rPr lang="en-US" dirty="0">
                <a:uFillTx/>
              </a:rPr>
              <a:t>Drivers can also push buttons to see what would happen when they apply the brakes at high speed</a:t>
            </a:r>
          </a:p>
          <a:p>
            <a:pPr lvl="1"/>
            <a:endParaRPr lang="en-US" dirty="0">
              <a:uFillTx/>
            </a:endParaRPr>
          </a:p>
          <a:p>
            <a:r>
              <a:rPr lang="en-US" dirty="0">
                <a:uFillTx/>
              </a:rPr>
              <a:t>Example 4: PlayStation-style roadside tests to determine the level of alcohol impairment of a driver.</a:t>
            </a:r>
          </a:p>
        </p:txBody>
      </p:sp>
      <p:sp>
        <p:nvSpPr>
          <p:cNvPr id="6" name="Slide Number Placeholder 5"/>
          <p:cNvSpPr>
            <a:spLocks noGrp="1"/>
          </p:cNvSpPr>
          <p:nvPr>
            <p:ph type="sldNum" sz="quarter" idx="15"/>
          </p:nvPr>
        </p:nvSpPr>
        <p:spPr/>
        <p:txBody>
          <a:bodyPr/>
          <a:lstStyle/>
          <a:p>
            <a:fld id="{87710426-EE42-481F-9124-1B91CCEDCEAC}" type="slidenum">
              <a:rPr lang="en-US" smtClean="0">
                <a:uFillTx/>
              </a:rPr>
              <a:pPr/>
              <a:t>50</a:t>
            </a:fld>
            <a:endParaRPr lang="en-US">
              <a:uFillTx/>
            </a:endParaRPr>
          </a:p>
        </p:txBody>
      </p:sp>
      <p:sp>
        <p:nvSpPr>
          <p:cNvPr id="3" name="Title 2"/>
          <p:cNvSpPr>
            <a:spLocks noGrp="1"/>
          </p:cNvSpPr>
          <p:nvPr>
            <p:ph type="title"/>
          </p:nvPr>
        </p:nvSpPr>
        <p:spPr/>
        <p:txBody>
          <a:bodyPr>
            <a:normAutofit fontScale="90000"/>
          </a:bodyPr>
          <a:lstStyle/>
          <a:p>
            <a:r>
              <a:rPr lang="en-US" dirty="0">
                <a:uFillTx/>
              </a:rPr>
              <a:t>Game Development Grows up – the Hidden Agenda</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Power to the Player – Benefits of Computer Games</a:t>
            </a:r>
            <a:endParaRPr lang="en-MY" dirty="0">
              <a:solidFill>
                <a:schemeClr val="bg2">
                  <a:lumMod val="20000"/>
                  <a:lumOff val="80000"/>
                </a:schemeClr>
              </a:solidFill>
              <a:uFillTx/>
            </a:endParaRPr>
          </a:p>
        </p:txBody>
      </p:sp>
      <p:cxnSp>
        <p:nvCxnSpPr>
          <p:cNvPr id="5" name="Straight Connector 4"/>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0" y="0"/>
            <a:ext cx="9144000" cy="6858000"/>
          </a:xfrm>
          <a:prstGeom prst="rect">
            <a:avLst/>
          </a:prstGeom>
          <a:solidFill>
            <a:schemeClr val="accent3">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MY">
              <a:uFillTx/>
            </a:endParaRPr>
          </a:p>
        </p:txBody>
      </p:sp>
      <p:sp>
        <p:nvSpPr>
          <p:cNvPr id="2" name="Title 1"/>
          <p:cNvSpPr>
            <a:spLocks noGrp="1"/>
          </p:cNvSpPr>
          <p:nvPr>
            <p:ph type="title"/>
          </p:nvPr>
        </p:nvSpPr>
        <p:spPr>
          <a:xfrm>
            <a:off x="1069848" y="1472184"/>
            <a:ext cx="7074052" cy="2130552"/>
          </a:xfrm>
        </p:spPr>
        <p:txBody>
          <a:bodyPr/>
          <a:lstStyle/>
          <a:p>
            <a:r>
              <a:rPr lang="en-US" sz="4000" cap="small" dirty="0">
                <a:solidFill>
                  <a:srgbClr val="0070C0"/>
                </a:solidFill>
                <a:uFillTx/>
              </a:rPr>
              <a:t>The Effects of Digital Entertainment Technology</a:t>
            </a:r>
            <a:endParaRPr lang="en-MY" sz="4000" cap="small" dirty="0">
              <a:solidFill>
                <a:srgbClr val="0070C0"/>
              </a:solidFill>
              <a:uFillTx/>
            </a:endParaRPr>
          </a:p>
        </p:txBody>
      </p:sp>
      <p:sp>
        <p:nvSpPr>
          <p:cNvPr id="3" name="Text Placeholder 2"/>
          <p:cNvSpPr>
            <a:spLocks noGrp="1"/>
          </p:cNvSpPr>
          <p:nvPr>
            <p:ph type="body" idx="1"/>
          </p:nvPr>
        </p:nvSpPr>
        <p:spPr>
          <a:xfrm>
            <a:off x="1069848" y="3886200"/>
            <a:ext cx="7145490" cy="914400"/>
          </a:xfrm>
        </p:spPr>
        <p:txBody>
          <a:bodyPr>
            <a:normAutofit/>
          </a:bodyPr>
          <a:lstStyle/>
          <a:p>
            <a:r>
              <a:rPr lang="en-US" sz="3500" dirty="0">
                <a:solidFill>
                  <a:srgbClr val="0070C0"/>
                </a:solidFill>
                <a:uFillTx/>
              </a:rPr>
              <a:t>The Toy Town Divide</a:t>
            </a:r>
            <a:endParaRPr lang="en-MY" sz="3500" dirty="0">
              <a:solidFill>
                <a:srgbClr val="0070C0"/>
              </a:solidFill>
              <a:uFillTx/>
            </a:endParaRPr>
          </a:p>
        </p:txBody>
      </p:sp>
      <p:sp>
        <p:nvSpPr>
          <p:cNvPr id="5" name="Slide Number Placeholder 4"/>
          <p:cNvSpPr>
            <a:spLocks noGrp="1"/>
          </p:cNvSpPr>
          <p:nvPr>
            <p:ph type="sldNum" sz="quarter" idx="11"/>
          </p:nvPr>
        </p:nvSpPr>
        <p:spPr/>
        <p:txBody>
          <a:bodyPr/>
          <a:lstStyle/>
          <a:p>
            <a:fld id="{87710426-EE42-481F-9124-1B91CCEDCEAC}" type="slidenum">
              <a:rPr lang="en-US" smtClean="0">
                <a:uFillTx/>
              </a:rPr>
              <a:pPr/>
              <a:t>6</a:t>
            </a:fld>
            <a:endParaRPr lang="en-US">
              <a:uFillTx/>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uFillTx/>
              </a:rPr>
              <a:t>Video and computer games are an expensive commodity although they are ‘cheaper’ to have the latest updated version with more processing power than electronic toys</a:t>
            </a:r>
          </a:p>
          <a:p>
            <a:r>
              <a:rPr lang="en-US" dirty="0">
                <a:uFillTx/>
              </a:rPr>
              <a:t>Not many parents afford latest electronic toys and thus contribute to family unrest and a potential ‘playground digital divide’ with possible social exclusion from peer groups.</a:t>
            </a:r>
          </a:p>
          <a:p>
            <a:endParaRPr lang="en-US" dirty="0">
              <a:uFillTx/>
            </a:endParaRPr>
          </a:p>
        </p:txBody>
      </p:sp>
      <p:sp>
        <p:nvSpPr>
          <p:cNvPr id="5" name="Slide Number Placeholder 4"/>
          <p:cNvSpPr>
            <a:spLocks noGrp="1"/>
          </p:cNvSpPr>
          <p:nvPr>
            <p:ph type="sldNum" sz="quarter" idx="15"/>
          </p:nvPr>
        </p:nvSpPr>
        <p:spPr/>
        <p:txBody>
          <a:bodyPr/>
          <a:lstStyle/>
          <a:p>
            <a:fld id="{87710426-EE42-481F-9124-1B91CCEDCEAC}" type="slidenum">
              <a:rPr lang="en-US" smtClean="0">
                <a:uFillTx/>
              </a:rPr>
              <a:pPr/>
              <a:t>7</a:t>
            </a:fld>
            <a:endParaRPr lang="en-US">
              <a:uFillTx/>
            </a:endParaRPr>
          </a:p>
        </p:txBody>
      </p:sp>
      <p:sp>
        <p:nvSpPr>
          <p:cNvPr id="3" name="Title 2"/>
          <p:cNvSpPr>
            <a:spLocks noGrp="1"/>
          </p:cNvSpPr>
          <p:nvPr>
            <p:ph type="title"/>
          </p:nvPr>
        </p:nvSpPr>
        <p:spPr/>
        <p:txBody>
          <a:bodyPr/>
          <a:lstStyle/>
          <a:p>
            <a:r>
              <a:rPr lang="en-US" dirty="0">
                <a:uFillTx/>
              </a:rPr>
              <a:t>The Toy Town Divide</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The Effects of Digital Entertainment Technology</a:t>
            </a:r>
            <a:endParaRPr lang="en-MY" dirty="0">
              <a:solidFill>
                <a:schemeClr val="bg2">
                  <a:lumMod val="20000"/>
                  <a:lumOff val="80000"/>
                </a:schemeClr>
              </a:solidFill>
              <a:uFillTx/>
            </a:endParaRPr>
          </a:p>
        </p:txBody>
      </p:sp>
      <p:cxnSp>
        <p:nvCxnSpPr>
          <p:cNvPr id="6" name="Straight Connector 5"/>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uFillTx/>
              </a:rPr>
              <a:t>Young adults and children’s demand for digital items and products may encourage software piracy, unauthorized downloading of music files, etc.</a:t>
            </a:r>
          </a:p>
          <a:p>
            <a:r>
              <a:rPr lang="en-US" dirty="0">
                <a:uFillTx/>
              </a:rPr>
              <a:t>There is also considerable evidence indicating that the visual impact of digital toys, mobile phones and electronic music devices such as iPods has increased the potential for theft and mugging</a:t>
            </a:r>
          </a:p>
          <a:p>
            <a:pPr lvl="1"/>
            <a:r>
              <a:rPr lang="en-US" dirty="0">
                <a:uFillTx/>
              </a:rPr>
              <a:t>E.g. it has been warned that thieves focus on those wearing white headphone but user continue wearing white headphones as a fashion and lifestyle statement.</a:t>
            </a:r>
          </a:p>
        </p:txBody>
      </p:sp>
      <p:sp>
        <p:nvSpPr>
          <p:cNvPr id="5" name="Slide Number Placeholder 4"/>
          <p:cNvSpPr>
            <a:spLocks noGrp="1"/>
          </p:cNvSpPr>
          <p:nvPr>
            <p:ph type="sldNum" sz="quarter" idx="15"/>
          </p:nvPr>
        </p:nvSpPr>
        <p:spPr/>
        <p:txBody>
          <a:bodyPr/>
          <a:lstStyle/>
          <a:p>
            <a:fld id="{87710426-EE42-481F-9124-1B91CCEDCEAC}" type="slidenum">
              <a:rPr lang="en-US" smtClean="0">
                <a:uFillTx/>
              </a:rPr>
              <a:pPr/>
              <a:t>8</a:t>
            </a:fld>
            <a:endParaRPr lang="en-US">
              <a:uFillTx/>
            </a:endParaRPr>
          </a:p>
        </p:txBody>
      </p:sp>
      <p:sp>
        <p:nvSpPr>
          <p:cNvPr id="3" name="Title 2"/>
          <p:cNvSpPr>
            <a:spLocks noGrp="1"/>
          </p:cNvSpPr>
          <p:nvPr>
            <p:ph type="title"/>
          </p:nvPr>
        </p:nvSpPr>
        <p:spPr/>
        <p:txBody>
          <a:bodyPr/>
          <a:lstStyle/>
          <a:p>
            <a:r>
              <a:rPr lang="en-US" dirty="0">
                <a:uFillTx/>
              </a:rPr>
              <a:t>The Toy Town Divide</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The Effects of Digital Entertainment Technology</a:t>
            </a:r>
            <a:endParaRPr lang="en-MY" dirty="0">
              <a:solidFill>
                <a:schemeClr val="bg2">
                  <a:lumMod val="20000"/>
                  <a:lumOff val="80000"/>
                </a:schemeClr>
              </a:solidFill>
              <a:uFillTx/>
            </a:endParaRPr>
          </a:p>
        </p:txBody>
      </p:sp>
      <p:cxnSp>
        <p:nvCxnSpPr>
          <p:cNvPr id="6" name="Straight Connector 5"/>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uFillTx/>
              </a:rPr>
              <a:t>Explosion in digital and visual communication issues:</a:t>
            </a:r>
          </a:p>
          <a:p>
            <a:pPr lvl="1"/>
            <a:r>
              <a:rPr lang="en-US" dirty="0">
                <a:uFillTx/>
              </a:rPr>
              <a:t>There is expectation that every household should have a range of broadcast and digital technologies available for use by the family.</a:t>
            </a:r>
          </a:p>
          <a:p>
            <a:pPr lvl="1"/>
            <a:r>
              <a:rPr lang="en-US" dirty="0">
                <a:uFillTx/>
              </a:rPr>
              <a:t>This creates the potential for a range of social divisions within a single household</a:t>
            </a:r>
          </a:p>
          <a:p>
            <a:endParaRPr lang="en-US" dirty="0">
              <a:uFillTx/>
            </a:endParaRPr>
          </a:p>
          <a:p>
            <a:r>
              <a:rPr lang="en-US" dirty="0">
                <a:uFillTx/>
              </a:rPr>
              <a:t>Games and games technology yet has untested long-term social implications</a:t>
            </a:r>
          </a:p>
        </p:txBody>
      </p:sp>
      <p:sp>
        <p:nvSpPr>
          <p:cNvPr id="5" name="Slide Number Placeholder 4"/>
          <p:cNvSpPr>
            <a:spLocks noGrp="1"/>
          </p:cNvSpPr>
          <p:nvPr>
            <p:ph type="sldNum" sz="quarter" idx="15"/>
          </p:nvPr>
        </p:nvSpPr>
        <p:spPr/>
        <p:txBody>
          <a:bodyPr/>
          <a:lstStyle/>
          <a:p>
            <a:fld id="{87710426-EE42-481F-9124-1B91CCEDCEAC}" type="slidenum">
              <a:rPr lang="en-US" smtClean="0">
                <a:uFillTx/>
              </a:rPr>
              <a:pPr/>
              <a:t>9</a:t>
            </a:fld>
            <a:endParaRPr lang="en-US">
              <a:uFillTx/>
            </a:endParaRPr>
          </a:p>
        </p:txBody>
      </p:sp>
      <p:sp>
        <p:nvSpPr>
          <p:cNvPr id="3" name="Title 2"/>
          <p:cNvSpPr>
            <a:spLocks noGrp="1"/>
          </p:cNvSpPr>
          <p:nvPr>
            <p:ph type="title"/>
          </p:nvPr>
        </p:nvSpPr>
        <p:spPr/>
        <p:txBody>
          <a:bodyPr/>
          <a:lstStyle/>
          <a:p>
            <a:r>
              <a:rPr lang="en-US" dirty="0">
                <a:uFillTx/>
              </a:rPr>
              <a:t>The Toy Town Divide</a:t>
            </a:r>
            <a:endParaRPr lang="en-MY" dirty="0">
              <a:uFillTx/>
            </a:endParaRPr>
          </a:p>
        </p:txBody>
      </p:sp>
      <p:sp>
        <p:nvSpPr>
          <p:cNvPr id="4" name="TextBox 3"/>
          <p:cNvSpPr txBox="1">
            <a:spLocks/>
          </p:cNvSpPr>
          <p:nvPr/>
        </p:nvSpPr>
        <p:spPr>
          <a:xfrm>
            <a:off x="3714744" y="987966"/>
            <a:ext cx="5143536" cy="369332"/>
          </a:xfrm>
          <a:prstGeom prst="rect">
            <a:avLst/>
          </a:prstGeom>
          <a:noFill/>
        </p:spPr>
        <p:txBody>
          <a:bodyPr wrap="square" rtlCol="0">
            <a:spAutoFit/>
          </a:bodyPr>
          <a:lstStyle/>
          <a:p>
            <a:pPr algn="r"/>
            <a:r>
              <a:rPr lang="en-US" dirty="0">
                <a:solidFill>
                  <a:schemeClr val="bg2">
                    <a:lumMod val="20000"/>
                    <a:lumOff val="80000"/>
                  </a:schemeClr>
                </a:solidFill>
                <a:uFillTx/>
              </a:rPr>
              <a:t>The Effects of Digital Entertainment Technology</a:t>
            </a:r>
            <a:endParaRPr lang="en-MY" dirty="0">
              <a:solidFill>
                <a:schemeClr val="bg2">
                  <a:lumMod val="20000"/>
                  <a:lumOff val="80000"/>
                </a:schemeClr>
              </a:solidFill>
              <a:uFillTx/>
            </a:endParaRPr>
          </a:p>
        </p:txBody>
      </p:sp>
      <p:cxnSp>
        <p:nvCxnSpPr>
          <p:cNvPr id="6" name="Straight Connector 5"/>
          <p:cNvCxnSpPr/>
          <p:nvPr/>
        </p:nvCxnSpPr>
        <p:spPr>
          <a:xfrm>
            <a:off x="214282" y="1428736"/>
            <a:ext cx="87154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Tradeshow">
  <a:themeElements>
    <a:clrScheme name="Tradeshow">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908</TotalTime>
  <Words>2770</Words>
  <Application>Microsoft Office PowerPoint</Application>
  <PresentationFormat>On-screen Show (4:3)</PresentationFormat>
  <Paragraphs>321</Paragraphs>
  <Slides>50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Candara</vt:lpstr>
      <vt:lpstr>Century Gothic</vt:lpstr>
      <vt:lpstr>Wingdings</vt:lpstr>
      <vt:lpstr>Tradeshow</vt:lpstr>
      <vt:lpstr>Chapter 3 Digital Entertainment</vt:lpstr>
      <vt:lpstr>Table of Contents</vt:lpstr>
      <vt:lpstr>Introduction</vt:lpstr>
      <vt:lpstr>Introduction</vt:lpstr>
      <vt:lpstr>Introduction</vt:lpstr>
      <vt:lpstr>The Effects of Digital Entertainment Technology</vt:lpstr>
      <vt:lpstr>The Toy Town Divide</vt:lpstr>
      <vt:lpstr>The Toy Town Divide</vt:lpstr>
      <vt:lpstr>The Toy Town Divide</vt:lpstr>
      <vt:lpstr>The Effects of Digital Entertainment Technology</vt:lpstr>
      <vt:lpstr>Boys and Girls Come out to Play: Stereotyping</vt:lpstr>
      <vt:lpstr>Boys and Girls Come out to Play: Stereotyping</vt:lpstr>
      <vt:lpstr>Boys and Girls Come out to Play: Stereotyping</vt:lpstr>
      <vt:lpstr>Boys and Girls Come out to Play: Stereotyping</vt:lpstr>
      <vt:lpstr>Boys and Girls Come out to Play: Stereotyping</vt:lpstr>
      <vt:lpstr>Boys and Girls Come out to Play: Stereotyping</vt:lpstr>
      <vt:lpstr>Harms of computer games</vt:lpstr>
      <vt:lpstr>Curse of the Couch-Potato Children</vt:lpstr>
      <vt:lpstr>Curse of the Couch-Potato Children</vt:lpstr>
      <vt:lpstr>Curse of the Couch-Potato Children</vt:lpstr>
      <vt:lpstr>Curse of the Couch-Potato Children</vt:lpstr>
      <vt:lpstr>Curse of the Couch-Potato Children</vt:lpstr>
      <vt:lpstr>Curse of the Couch-Potato Children</vt:lpstr>
      <vt:lpstr>Physical Problems</vt:lpstr>
      <vt:lpstr>Physical Problems</vt:lpstr>
      <vt:lpstr>Physical Problems</vt:lpstr>
      <vt:lpstr>Physical Problems</vt:lpstr>
      <vt:lpstr>Physical Problems</vt:lpstr>
      <vt:lpstr>Benefits of Computer Games</vt:lpstr>
      <vt:lpstr>Harnessing the Power of the Brain</vt:lpstr>
      <vt:lpstr>Education and Learning</vt:lpstr>
      <vt:lpstr>The Silver Gamers</vt:lpstr>
      <vt:lpstr>Digital Equipment – Part of the Modern Family</vt:lpstr>
      <vt:lpstr>Digital Equipment – Part of the Modern Family</vt:lpstr>
      <vt:lpstr>Digital Equipment – Part of the Modern Family</vt:lpstr>
      <vt:lpstr>Digital Equipment – Part of the Modern Family</vt:lpstr>
      <vt:lpstr>Does TV Cause Adverse Social Behaviour?</vt:lpstr>
      <vt:lpstr>Does TV Cause Adverse Social Behaviour?</vt:lpstr>
      <vt:lpstr>Does TV Cause Adverse Social Behaviour?</vt:lpstr>
      <vt:lpstr>Creating Monsters – Do Computer Games Make People Violent?</vt:lpstr>
      <vt:lpstr>Creating Monsters – Do Computer Games Make People Violent?</vt:lpstr>
      <vt:lpstr>Creating Monsters – Do Computer Games Make People Violent?</vt:lpstr>
      <vt:lpstr>Creating Monsters – Do Computer Games Make People Violent?</vt:lpstr>
      <vt:lpstr>Do Computer Games Fuel Addiction and Gambling?</vt:lpstr>
      <vt:lpstr>Do Computer Games Fuel Addiction and Gambling?</vt:lpstr>
      <vt:lpstr>Do Computer Games Fuel Addiction and Gambling?</vt:lpstr>
      <vt:lpstr>Do Computer Games Fuel Addiction and Gambling?</vt:lpstr>
      <vt:lpstr>Game Development Grows up – the Hidden Agenda</vt:lpstr>
      <vt:lpstr>Game Development Grows up – the Hidden Agenda</vt:lpstr>
      <vt:lpstr>Game Development Grows up – the Hidden 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Adams and McCrindle Pandora's Box: Social and Professional Issues of the Information Age</dc:title>
  <dc:creator>Merry, Grant</dc:creator>
  <cp:lastModifiedBy>LIM SIEW MOOI</cp:lastModifiedBy>
  <cp:revision>93</cp:revision>
  <dcterms:created xsi:type="dcterms:W3CDTF">2014-08-27T03:00:51Z</dcterms:created>
  <dcterms:modified xsi:type="dcterms:W3CDTF">2021-10-31T09:29:35Z</dcterms:modified>
</cp:coreProperties>
</file>