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8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37"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Lst>
  <p:sldSz cx="9144000" cy="6858000" type="screen4x3"/>
  <p:notesSz cx="6858000" cy="9144000"/>
  <p:embeddedFontLst>
    <p:embeddedFont>
      <p:font typeface="Candara" panose="020E0502030303020204" pitchFamily="34" charset="0"/>
      <p:regular r:id="rId85"/>
      <p:bold r:id="rId86"/>
      <p:italic r:id="rId87"/>
      <p:boldItalic r:id="rId88"/>
    </p:embeddedFont>
    <p:embeddedFont>
      <p:font typeface="Century Gothic" panose="020B0502020202020204" pitchFamily="34" charset="0"/>
      <p:regular r:id="rId89"/>
      <p:bold r:id="rId90"/>
      <p:italic r:id="rId91"/>
      <p:boldItalic r:id="rId92"/>
    </p:embeddedFont>
    <p:embeddedFont>
      <p:font typeface="Tahoma" panose="020B0604030504040204" pitchFamily="34" charset="0"/>
      <p:regular r:id="rId93"/>
      <p:bold r:id="rId9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97" roundtripDataSignature="AMtx7mgUy6cNFof2PeH/X3B5XHP3uELW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74" autoAdjust="0"/>
  </p:normalViewPr>
  <p:slideViewPr>
    <p:cSldViewPr snapToGrid="0">
      <p:cViewPr varScale="1">
        <p:scale>
          <a:sx n="68" d="100"/>
          <a:sy n="68" d="100"/>
        </p:scale>
        <p:origin x="1168" y="5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6.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4.fntdata"/><Relationship Id="rId9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9.fntdata"/><Relationship Id="rId9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48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180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180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180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180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48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180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180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180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180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48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spcBef>
                <a:spcPts val="180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spcBef>
                <a:spcPts val="180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spcBef>
                <a:spcPts val="180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spcBef>
                <a:spcPts val="180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9" name="Google Shape;6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5" name="Google Shape;135;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2" name="Google Shape;14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143" name="Google Shape;143;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151" name="Google Shape;151;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8" name="Google Shape;1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159" name="Google Shape;15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6" name="Google Shape;16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3" name="Google Shape;17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174" name="Google Shape;174;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1" name="Google Shape;18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182" name="Google Shape;182;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9" name="Google Shape;189;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190" name="Google Shape;190;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7" name="Google Shape;19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198" name="Google Shape;19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5" name="Google Shape;20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206" name="Google Shape;206;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6" name="Google Shape;7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3" name="Google Shape;21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214" name="Google Shape;214;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1" name="Google Shape;22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222" name="Google Shape;222;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9" name="Google Shape;22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6" name="Google Shape;23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3" name="Google Shape;24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244" name="Google Shape;244;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1" name="Google Shape;251;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252" name="Google Shape;252;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9" name="Google Shape;259;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260" name="Google Shape;260;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7" name="Google Shape;267;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268" name="Google Shape;268;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5" name="Google Shape;275;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276" name="Google Shape;276;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3" name="Google Shape;28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284" name="Google Shape;284;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 name="Google Shape;8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1" name="Google Shape;29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292" name="Google Shape;292;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9" name="Google Shape;299;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300" name="Google Shape;300;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7" name="Google Shape;30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308" name="Google Shape;308;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5" name="Google Shape;315;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316" name="Google Shape;316;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3" name="Google Shape;323;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324" name="Google Shape;324;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1" name="Google Shape;331;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332" name="Google Shape;332;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9" name="Google Shape;339;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340" name="Google Shape;340;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7" name="Google Shape;34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4" name="Google Shape;354;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355" name="Google Shape;355;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2" name="Google Shape;362;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363" name="Google Shape;363;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 name="Google Shape;9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0" name="Google Shape;37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371" name="Google Shape;371;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8" name="Google Shape;378;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379" name="Google Shape;379;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6" name="Google Shape;386;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387" name="Google Shape;387;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4" name="Google Shape;394;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395" name="Google Shape;395;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2" name="Google Shape;402;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403" name="Google Shape;403;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0" name="Google Shape;410;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411" name="Google Shape;411;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8" name="Google Shape;41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419" name="Google Shape;419;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6" name="Google Shape;426;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427" name="Google Shape;427;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4" name="Google Shape;434;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435" name="Google Shape;435;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2" name="Google Shape;442;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7" name="Google Shape;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9" name="Google Shape;449;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450" name="Google Shape;450;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7" name="Google Shape;457;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458" name="Google Shape;458;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5" name="Google Shape;465;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466" name="Google Shape;466;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73" name="Google Shape;473;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474" name="Google Shape;474;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2" name="Google Shape;48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483" name="Google Shape;483;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0" name="Google Shape;490;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491" name="Google Shape;491;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9" name="Google Shape;499;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500" name="Google Shape;500;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7" name="Google Shape;507;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508" name="Google Shape;508;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15" name="Google Shape;515;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516" name="Google Shape;516;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3" name="Google Shape;523;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524" name="Google Shape;524;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 name="Google Shape;10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31" name="Google Shape;531;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532" name="Google Shape;532;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39" name="Google Shape;539;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540" name="Google Shape;540;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7" name="Google Shape;547;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4" name="Google Shape;554;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555" name="Google Shape;555;p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2" name="Google Shape;562;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563" name="Google Shape;563;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70" name="Google Shape;570;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571" name="Google Shape;571;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78" name="Google Shape;578;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579" name="Google Shape;579;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86" name="Google Shape;586;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587" name="Google Shape;587;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4" name="Google Shape;594;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01" name="Google Shape;601;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602" name="Google Shape;602;p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1" name="Google Shape;11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09" name="Google Shape;609;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610" name="Google Shape;610;p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17" name="Google Shape;617;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618" name="Google Shape;618;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5" name="Google Shape;625;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626" name="Google Shape;626;p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33" name="Google Shape;633;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634" name="Google Shape;634;p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41" name="Google Shape;641;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642" name="Google Shape;642;p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49" name="Google Shape;649;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650" name="Google Shape;650;p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76</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57" name="Google Shape;657;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658" name="Google Shape;658;p7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65" name="Google Shape;665;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72" name="Google Shape;672;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673" name="Google Shape;673;p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79</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80" name="Google Shape;680;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If you mix your labor with something you lose your labor: e.g. if you pour a can of owned tomato into the ocean, you do not own the ocean but lost your tomato juice.</a:t>
            </a:r>
            <a:endParaRPr/>
          </a:p>
        </p:txBody>
      </p:sp>
      <p:sp>
        <p:nvSpPr>
          <p:cNvPr id="681" name="Google Shape;681;p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8" name="Google Shape;11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88" name="Google Shape;688;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689" name="Google Shape;689;p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81</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96" name="Google Shape;696;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Altruistic – unselfish </a:t>
            </a:r>
            <a:endParaRPr/>
          </a:p>
        </p:txBody>
      </p:sp>
      <p:sp>
        <p:nvSpPr>
          <p:cNvPr id="697" name="Google Shape;697;p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5" name="Google Shape;12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89bf26884e_0_6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g89bf26884e_0_6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g89bf26884e_0_6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89bf26884e_0_97"/>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89bf26884e_0_97"/>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Google Shape;51;g89bf26884e_0_9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89bf26884e_0_10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g89bf26884e_0_103"/>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2800"/>
              <a:buNone/>
              <a:defRPr>
                <a:latin typeface="Century Gothic"/>
                <a:ea typeface="Century Gothic"/>
                <a:cs typeface="Century Gothic"/>
                <a:sym typeface="Century Gothic"/>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6" name="Google Shape;56;g89bf26884e_0_103"/>
          <p:cNvSpPr txBox="1">
            <a:spLocks noGrp="1"/>
          </p:cNvSpPr>
          <p:nvPr>
            <p:ph type="body" idx="1"/>
          </p:nvPr>
        </p:nvSpPr>
        <p:spPr>
          <a:xfrm>
            <a:off x="350838" y="914400"/>
            <a:ext cx="8431200" cy="5029200"/>
          </a:xfrm>
          <a:prstGeom prst="rect">
            <a:avLst/>
          </a:prstGeom>
          <a:noFill/>
          <a:ln>
            <a:noFill/>
          </a:ln>
        </p:spPr>
        <p:txBody>
          <a:bodyPr spcFirstLastPara="1" wrap="square" lIns="91425" tIns="45700" rIns="91425" bIns="45700" anchor="t" anchorCtr="0">
            <a:noAutofit/>
          </a:bodyPr>
          <a:lstStyle>
            <a:lvl1pPr marL="457200" lvl="0" indent="-317500" algn="l" rtl="0">
              <a:spcBef>
                <a:spcPts val="560"/>
              </a:spcBef>
              <a:spcAft>
                <a:spcPts val="0"/>
              </a:spcAft>
              <a:buClr>
                <a:srgbClr val="151515"/>
              </a:buClr>
              <a:buSzPts val="1400"/>
              <a:buFont typeface="Noto Sans Symbols"/>
              <a:buChar char="❑"/>
              <a:defRPr sz="2800" i="1">
                <a:latin typeface="Candara"/>
                <a:ea typeface="Candara"/>
                <a:cs typeface="Candara"/>
                <a:sym typeface="Candara"/>
              </a:defRPr>
            </a:lvl1pPr>
            <a:lvl2pPr marL="914400" lvl="1" indent="-381000" algn="l" rtl="0">
              <a:spcBef>
                <a:spcPts val="480"/>
              </a:spcBef>
              <a:spcAft>
                <a:spcPts val="0"/>
              </a:spcAft>
              <a:buClr>
                <a:srgbClr val="151515"/>
              </a:buClr>
              <a:buSzPts val="2400"/>
              <a:buFont typeface="Arial"/>
              <a:buChar char="•"/>
              <a:defRPr sz="2400" i="1">
                <a:latin typeface="Candara"/>
                <a:ea typeface="Candara"/>
                <a:cs typeface="Candara"/>
                <a:sym typeface="Candara"/>
              </a:defRPr>
            </a:lvl2pPr>
            <a:lvl3pPr marL="1371600" lvl="2" indent="-342900" algn="l" rtl="0">
              <a:spcBef>
                <a:spcPts val="360"/>
              </a:spcBef>
              <a:spcAft>
                <a:spcPts val="0"/>
              </a:spcAft>
              <a:buClr>
                <a:srgbClr val="151515"/>
              </a:buClr>
              <a:buSzPts val="1800"/>
              <a:buFont typeface="Noto Sans Symbols"/>
              <a:buChar char="✔"/>
              <a:defRPr i="1"/>
            </a:lvl3pPr>
            <a:lvl4pPr marL="1828800" lvl="3" indent="-228600" algn="l" rtl="0">
              <a:spcBef>
                <a:spcPts val="320"/>
              </a:spcBef>
              <a:spcAft>
                <a:spcPts val="0"/>
              </a:spcAft>
              <a:buSzPts val="1400"/>
              <a:buNone/>
              <a:defRPr i="1"/>
            </a:lvl4pPr>
            <a:lvl5pPr marL="2286000" lvl="4" indent="-228600" algn="l" rtl="0">
              <a:spcBef>
                <a:spcPts val="280"/>
              </a:spcBef>
              <a:spcAft>
                <a:spcPts val="0"/>
              </a:spcAft>
              <a:buSzPts val="1400"/>
              <a:buNone/>
              <a:defRPr i="1"/>
            </a:lvl5pPr>
            <a:lvl6pPr marL="2743200" lvl="5" indent="-228600" algn="l" rtl="0">
              <a:spcBef>
                <a:spcPts val="360"/>
              </a:spcBef>
              <a:spcAft>
                <a:spcPts val="0"/>
              </a:spcAft>
              <a:buSzPts val="1400"/>
              <a:buNone/>
              <a:defRPr/>
            </a:lvl6pPr>
            <a:lvl7pPr marL="3200400" lvl="6" indent="-228600" algn="l" rtl="0">
              <a:spcBef>
                <a:spcPts val="360"/>
              </a:spcBef>
              <a:spcAft>
                <a:spcPts val="0"/>
              </a:spcAft>
              <a:buSzPts val="1400"/>
              <a:buNone/>
              <a:defRPr/>
            </a:lvl7pPr>
            <a:lvl8pPr marL="3657600" lvl="7" indent="-228600" algn="l" rtl="0">
              <a:spcBef>
                <a:spcPts val="360"/>
              </a:spcBef>
              <a:spcAft>
                <a:spcPts val="0"/>
              </a:spcAft>
              <a:buSzPts val="1400"/>
              <a:buNone/>
              <a:defRPr/>
            </a:lvl8pPr>
            <a:lvl9pPr marL="4114800" lvl="8" indent="-228600" algn="l" rtl="0">
              <a:spcBef>
                <a:spcPts val="360"/>
              </a:spcBef>
              <a:spcAft>
                <a:spcPts val="0"/>
              </a:spcAft>
              <a:buSzPts val="1400"/>
              <a:buNone/>
              <a:defRPr/>
            </a:lvl9pPr>
          </a:lstStyle>
          <a:p>
            <a:endParaRPr/>
          </a:p>
        </p:txBody>
      </p:sp>
      <p:sp>
        <p:nvSpPr>
          <p:cNvPr id="57" name="Google Shape;57;g89bf26884e_0_103"/>
          <p:cNvSpPr txBox="1">
            <a:spLocks noGrp="1"/>
          </p:cNvSpPr>
          <p:nvPr>
            <p:ph type="dt" idx="10"/>
          </p:nvPr>
        </p:nvSpPr>
        <p:spPr>
          <a:xfrm>
            <a:off x="457200" y="6200775"/>
            <a:ext cx="17748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360"/>
              </a:spcBef>
              <a:spcAft>
                <a:spcPts val="0"/>
              </a:spcAft>
              <a:buSzPts val="1400"/>
              <a:buNone/>
              <a:defRPr/>
            </a:lvl2pPr>
            <a:lvl3pPr lvl="2" algn="l" rtl="0">
              <a:spcBef>
                <a:spcPts val="1350"/>
              </a:spcBef>
              <a:spcAft>
                <a:spcPts val="0"/>
              </a:spcAft>
              <a:buSzPts val="1400"/>
              <a:buNone/>
              <a:defRPr/>
            </a:lvl3pPr>
            <a:lvl4pPr lvl="3" algn="l" rtl="0">
              <a:spcBef>
                <a:spcPts val="1350"/>
              </a:spcBef>
              <a:spcAft>
                <a:spcPts val="0"/>
              </a:spcAft>
              <a:buSzPts val="1400"/>
              <a:buNone/>
              <a:defRPr/>
            </a:lvl4pPr>
            <a:lvl5pPr lvl="4" algn="l" rtl="0">
              <a:spcBef>
                <a:spcPts val="1350"/>
              </a:spcBef>
              <a:spcAft>
                <a:spcPts val="0"/>
              </a:spcAft>
              <a:buSzPts val="1400"/>
              <a:buNone/>
              <a:defRPr/>
            </a:lvl5pPr>
            <a:lvl6pPr lvl="5" algn="l" rtl="0">
              <a:spcBef>
                <a:spcPts val="135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g89bf26884e_0_103"/>
          <p:cNvSpPr txBox="1">
            <a:spLocks noGrp="1"/>
          </p:cNvSpPr>
          <p:nvPr>
            <p:ph type="ftr" idx="11"/>
          </p:nvPr>
        </p:nvSpPr>
        <p:spPr>
          <a:xfrm>
            <a:off x="2259013" y="6200775"/>
            <a:ext cx="4540200" cy="4761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360"/>
              </a:spcBef>
              <a:spcAft>
                <a:spcPts val="0"/>
              </a:spcAft>
              <a:buSzPts val="1400"/>
              <a:buNone/>
              <a:defRPr/>
            </a:lvl2pPr>
            <a:lvl3pPr lvl="2" algn="l" rtl="0">
              <a:spcBef>
                <a:spcPts val="1350"/>
              </a:spcBef>
              <a:spcAft>
                <a:spcPts val="0"/>
              </a:spcAft>
              <a:buSzPts val="1400"/>
              <a:buNone/>
              <a:defRPr/>
            </a:lvl3pPr>
            <a:lvl4pPr lvl="3" algn="l" rtl="0">
              <a:spcBef>
                <a:spcPts val="1350"/>
              </a:spcBef>
              <a:spcAft>
                <a:spcPts val="0"/>
              </a:spcAft>
              <a:buSzPts val="1400"/>
              <a:buNone/>
              <a:defRPr/>
            </a:lvl4pPr>
            <a:lvl5pPr lvl="4" algn="l" rtl="0">
              <a:spcBef>
                <a:spcPts val="1350"/>
              </a:spcBef>
              <a:spcAft>
                <a:spcPts val="0"/>
              </a:spcAft>
              <a:buSzPts val="1400"/>
              <a:buNone/>
              <a:defRPr/>
            </a:lvl5pPr>
            <a:lvl6pPr lvl="5" algn="l" rtl="0">
              <a:spcBef>
                <a:spcPts val="135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g89bf26884e_0_103"/>
          <p:cNvSpPr txBox="1">
            <a:spLocks noGrp="1"/>
          </p:cNvSpPr>
          <p:nvPr>
            <p:ph type="sldNum" idx="12"/>
          </p:nvPr>
        </p:nvSpPr>
        <p:spPr>
          <a:xfrm>
            <a:off x="6824663" y="6200775"/>
            <a:ext cx="18621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200">
                <a:solidFill>
                  <a:srgbClr val="000000"/>
                </a:solidFill>
                <a:latin typeface="Arial"/>
                <a:ea typeface="Arial"/>
                <a:cs typeface="Arial"/>
                <a:sym typeface="Arial"/>
              </a:defRPr>
            </a:lvl1pPr>
            <a:lvl2pPr marL="0" lvl="1" indent="0" algn="r" rtl="0">
              <a:spcBef>
                <a:spcPts val="0"/>
              </a:spcBef>
              <a:spcAft>
                <a:spcPts val="0"/>
              </a:spcAft>
              <a:buNone/>
              <a:defRPr sz="1200">
                <a:solidFill>
                  <a:srgbClr val="000000"/>
                </a:solidFill>
                <a:latin typeface="Arial"/>
                <a:ea typeface="Arial"/>
                <a:cs typeface="Arial"/>
                <a:sym typeface="Arial"/>
              </a:defRPr>
            </a:lvl2pPr>
            <a:lvl3pPr marL="0" lvl="2" indent="0" algn="r" rtl="0">
              <a:spcBef>
                <a:spcPts val="0"/>
              </a:spcBef>
              <a:spcAft>
                <a:spcPts val="0"/>
              </a:spcAft>
              <a:buNone/>
              <a:defRPr sz="1200">
                <a:solidFill>
                  <a:srgbClr val="000000"/>
                </a:solidFill>
                <a:latin typeface="Arial"/>
                <a:ea typeface="Arial"/>
                <a:cs typeface="Arial"/>
                <a:sym typeface="Arial"/>
              </a:defRPr>
            </a:lvl3pPr>
            <a:lvl4pPr marL="0" lvl="3" indent="0" algn="r" rtl="0">
              <a:spcBef>
                <a:spcPts val="0"/>
              </a:spcBef>
              <a:spcAft>
                <a:spcPts val="0"/>
              </a:spcAft>
              <a:buNone/>
              <a:defRPr sz="1200">
                <a:solidFill>
                  <a:srgbClr val="000000"/>
                </a:solidFill>
                <a:latin typeface="Arial"/>
                <a:ea typeface="Arial"/>
                <a:cs typeface="Arial"/>
                <a:sym typeface="Arial"/>
              </a:defRPr>
            </a:lvl4pPr>
            <a:lvl5pPr marL="0" lvl="4" indent="0" algn="r" rtl="0">
              <a:spcBef>
                <a:spcPts val="0"/>
              </a:spcBef>
              <a:spcAft>
                <a:spcPts val="0"/>
              </a:spcAft>
              <a:buNone/>
              <a:defRPr sz="1200">
                <a:solidFill>
                  <a:srgbClr val="000000"/>
                </a:solidFill>
                <a:latin typeface="Arial"/>
                <a:ea typeface="Arial"/>
                <a:cs typeface="Arial"/>
                <a:sym typeface="Arial"/>
              </a:defRPr>
            </a:lvl5pPr>
            <a:lvl6pPr marL="0" lvl="5" indent="0" algn="r" rtl="0">
              <a:spcBef>
                <a:spcPts val="0"/>
              </a:spcBef>
              <a:spcAft>
                <a:spcPts val="0"/>
              </a:spcAft>
              <a:buNone/>
              <a:defRPr sz="1200">
                <a:solidFill>
                  <a:srgbClr val="000000"/>
                </a:solidFill>
                <a:latin typeface="Arial"/>
                <a:ea typeface="Arial"/>
                <a:cs typeface="Arial"/>
                <a:sym typeface="Arial"/>
              </a:defRPr>
            </a:lvl6pPr>
            <a:lvl7pPr marL="0" lvl="6" indent="0" algn="r" rtl="0">
              <a:spcBef>
                <a:spcPts val="0"/>
              </a:spcBef>
              <a:spcAft>
                <a:spcPts val="0"/>
              </a:spcAft>
              <a:buNone/>
              <a:defRPr sz="1200">
                <a:solidFill>
                  <a:srgbClr val="000000"/>
                </a:solidFill>
                <a:latin typeface="Arial"/>
                <a:ea typeface="Arial"/>
                <a:cs typeface="Arial"/>
                <a:sym typeface="Arial"/>
              </a:defRPr>
            </a:lvl7pPr>
            <a:lvl8pPr marL="0" lvl="7" indent="0" algn="r" rtl="0">
              <a:spcBef>
                <a:spcPts val="0"/>
              </a:spcBef>
              <a:spcAft>
                <a:spcPts val="0"/>
              </a:spcAft>
              <a:buNone/>
              <a:defRPr sz="1200">
                <a:solidFill>
                  <a:srgbClr val="000000"/>
                </a:solidFill>
                <a:latin typeface="Arial"/>
                <a:ea typeface="Arial"/>
                <a:cs typeface="Arial"/>
                <a:sym typeface="Arial"/>
              </a:defRPr>
            </a:lvl8pPr>
            <a:lvl9pPr marL="0" lvl="8" indent="0" algn="r" rtl="0">
              <a:spcBef>
                <a:spcPts val="0"/>
              </a:spcBef>
              <a:spcAft>
                <a:spcPts val="0"/>
              </a:spcAft>
              <a:buNone/>
              <a:defRPr sz="12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60"/>
        <p:cNvGrpSpPr/>
        <p:nvPr/>
      </p:nvGrpSpPr>
      <p:grpSpPr>
        <a:xfrm>
          <a:off x="0" y="0"/>
          <a:ext cx="0" cy="0"/>
          <a:chOff x="0" y="0"/>
          <a:chExt cx="0" cy="0"/>
        </a:xfrm>
      </p:grpSpPr>
      <p:sp>
        <p:nvSpPr>
          <p:cNvPr id="61" name="Google Shape;61;g89bf26884e_0_109"/>
          <p:cNvSpPr/>
          <p:nvPr/>
        </p:nvSpPr>
        <p:spPr>
          <a:xfrm>
            <a:off x="0" y="0"/>
            <a:ext cx="9144000" cy="6858000"/>
          </a:xfrm>
          <a:prstGeom prst="rect">
            <a:avLst/>
          </a:prstGeom>
          <a:gradFill>
            <a:gsLst>
              <a:gs pos="0">
                <a:srgbClr val="16166F"/>
              </a:gs>
              <a:gs pos="80000">
                <a:srgbClr val="1D1D92"/>
              </a:gs>
              <a:gs pos="100000">
                <a:srgbClr val="1B1B95"/>
              </a:gs>
            </a:gsLst>
            <a:lin ang="16200038" scaled="0"/>
          </a:gradFill>
          <a:ln>
            <a:noFill/>
          </a:ln>
          <a:effectLst>
            <a:outerShdw blurRad="40000" dist="23000" dir="5400000" rotWithShape="0">
              <a:srgbClr val="000000">
                <a:alpha val="349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Tahoma"/>
              <a:buNone/>
            </a:pPr>
            <a:endParaRPr sz="2400" b="0" i="0" u="none" strike="noStrike" cap="none">
              <a:solidFill>
                <a:schemeClr val="lt1"/>
              </a:solidFill>
              <a:latin typeface="Tahoma"/>
              <a:ea typeface="Tahoma"/>
              <a:cs typeface="Tahoma"/>
              <a:sym typeface="Tahoma"/>
            </a:endParaRPr>
          </a:p>
        </p:txBody>
      </p:sp>
      <p:sp>
        <p:nvSpPr>
          <p:cNvPr id="62" name="Google Shape;62;g89bf26884e_0_109"/>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2800"/>
              <a:buNone/>
              <a:defRPr sz="3800" b="1" cap="small">
                <a:solidFill>
                  <a:schemeClr val="lt1"/>
                </a:solidFill>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63" name="Google Shape;63;g89bf26884e_0_109"/>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600"/>
              </a:spcBef>
              <a:spcAft>
                <a:spcPts val="0"/>
              </a:spcAft>
              <a:buClr>
                <a:srgbClr val="FFFF00"/>
              </a:buClr>
              <a:buSzPts val="3000"/>
              <a:buFont typeface="Century Gothic"/>
              <a:buNone/>
              <a:defRPr sz="3000">
                <a:solidFill>
                  <a:srgbClr val="FFFF00"/>
                </a:solidFill>
                <a:latin typeface="Century Gothic"/>
                <a:ea typeface="Century Gothic"/>
                <a:cs typeface="Century Gothic"/>
                <a:sym typeface="Century Gothic"/>
              </a:defRPr>
            </a:lvl1pPr>
            <a:lvl2pPr marL="914400" lvl="1" indent="-228600" algn="l" rtl="0">
              <a:spcBef>
                <a:spcPts val="360"/>
              </a:spcBef>
              <a:spcAft>
                <a:spcPts val="0"/>
              </a:spcAft>
              <a:buClr>
                <a:srgbClr val="151515"/>
              </a:buClr>
              <a:buSzPts val="1800"/>
              <a:buFont typeface="Tahoma"/>
              <a:buNone/>
              <a:defRPr sz="1800"/>
            </a:lvl2pPr>
            <a:lvl3pPr marL="1371600" lvl="2" indent="-228600" algn="l" rtl="0">
              <a:spcBef>
                <a:spcPts val="320"/>
              </a:spcBef>
              <a:spcAft>
                <a:spcPts val="0"/>
              </a:spcAft>
              <a:buClr>
                <a:srgbClr val="151515"/>
              </a:buClr>
              <a:buSzPts val="1600"/>
              <a:buFont typeface="Tahoma"/>
              <a:buNone/>
              <a:defRPr sz="1600"/>
            </a:lvl3pPr>
            <a:lvl4pPr marL="1828800" lvl="3" indent="-228600" algn="l" rtl="0">
              <a:spcBef>
                <a:spcPts val="280"/>
              </a:spcBef>
              <a:spcAft>
                <a:spcPts val="0"/>
              </a:spcAft>
              <a:buClr>
                <a:srgbClr val="151515"/>
              </a:buClr>
              <a:buSzPts val="1400"/>
              <a:buFont typeface="Tahoma"/>
              <a:buNone/>
              <a:defRPr sz="1400"/>
            </a:lvl4pPr>
            <a:lvl5pPr marL="2286000" lvl="4" indent="-228600" algn="l" rtl="0">
              <a:spcBef>
                <a:spcPts val="280"/>
              </a:spcBef>
              <a:spcAft>
                <a:spcPts val="0"/>
              </a:spcAft>
              <a:buClr>
                <a:srgbClr val="151515"/>
              </a:buClr>
              <a:buSzPts val="1400"/>
              <a:buFont typeface="Tahoma"/>
              <a:buNone/>
              <a:defRPr sz="1400"/>
            </a:lvl5pPr>
            <a:lvl6pPr marL="2743200" lvl="5" indent="-228600" algn="l" rtl="0">
              <a:spcBef>
                <a:spcPts val="280"/>
              </a:spcBef>
              <a:spcAft>
                <a:spcPts val="0"/>
              </a:spcAft>
              <a:buClr>
                <a:schemeClr val="lt1"/>
              </a:buClr>
              <a:buSzPts val="1400"/>
              <a:buFont typeface="Tahoma"/>
              <a:buNone/>
              <a:defRPr sz="1400"/>
            </a:lvl6pPr>
            <a:lvl7pPr marL="3200400" lvl="6" indent="-228600" algn="l" rtl="0">
              <a:spcBef>
                <a:spcPts val="280"/>
              </a:spcBef>
              <a:spcAft>
                <a:spcPts val="0"/>
              </a:spcAft>
              <a:buClr>
                <a:schemeClr val="lt1"/>
              </a:buClr>
              <a:buSzPts val="1400"/>
              <a:buFont typeface="Tahoma"/>
              <a:buNone/>
              <a:defRPr sz="1400"/>
            </a:lvl7pPr>
            <a:lvl8pPr marL="3657600" lvl="7" indent="-228600" algn="l" rtl="0">
              <a:spcBef>
                <a:spcPts val="280"/>
              </a:spcBef>
              <a:spcAft>
                <a:spcPts val="0"/>
              </a:spcAft>
              <a:buClr>
                <a:schemeClr val="lt1"/>
              </a:buClr>
              <a:buSzPts val="1400"/>
              <a:buFont typeface="Tahoma"/>
              <a:buNone/>
              <a:defRPr sz="1400"/>
            </a:lvl8pPr>
            <a:lvl9pPr marL="4114800" lvl="8" indent="-228600" algn="l" rtl="0">
              <a:spcBef>
                <a:spcPts val="280"/>
              </a:spcBef>
              <a:spcAft>
                <a:spcPts val="0"/>
              </a:spcAft>
              <a:buClr>
                <a:schemeClr val="lt1"/>
              </a:buClr>
              <a:buSzPts val="1400"/>
              <a:buFont typeface="Tahoma"/>
              <a:buNone/>
              <a:defRPr sz="1400"/>
            </a:lvl9pPr>
          </a:lstStyle>
          <a:p>
            <a:endParaRPr/>
          </a:p>
        </p:txBody>
      </p:sp>
      <p:sp>
        <p:nvSpPr>
          <p:cNvPr id="64" name="Google Shape;64;g89bf26884e_0_109"/>
          <p:cNvSpPr txBox="1">
            <a:spLocks noGrp="1"/>
          </p:cNvSpPr>
          <p:nvPr>
            <p:ph type="dt" idx="10"/>
          </p:nvPr>
        </p:nvSpPr>
        <p:spPr>
          <a:xfrm>
            <a:off x="457200" y="6200775"/>
            <a:ext cx="1774800" cy="4761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360"/>
              </a:spcBef>
              <a:spcAft>
                <a:spcPts val="0"/>
              </a:spcAft>
              <a:buSzPts val="1400"/>
              <a:buNone/>
              <a:defRPr/>
            </a:lvl2pPr>
            <a:lvl3pPr lvl="2" algn="l" rtl="0">
              <a:spcBef>
                <a:spcPts val="1350"/>
              </a:spcBef>
              <a:spcAft>
                <a:spcPts val="0"/>
              </a:spcAft>
              <a:buSzPts val="1400"/>
              <a:buNone/>
              <a:defRPr/>
            </a:lvl3pPr>
            <a:lvl4pPr lvl="3" algn="l" rtl="0">
              <a:spcBef>
                <a:spcPts val="1350"/>
              </a:spcBef>
              <a:spcAft>
                <a:spcPts val="0"/>
              </a:spcAft>
              <a:buSzPts val="1400"/>
              <a:buNone/>
              <a:defRPr/>
            </a:lvl4pPr>
            <a:lvl5pPr lvl="4" algn="l" rtl="0">
              <a:spcBef>
                <a:spcPts val="1350"/>
              </a:spcBef>
              <a:spcAft>
                <a:spcPts val="0"/>
              </a:spcAft>
              <a:buSzPts val="1400"/>
              <a:buNone/>
              <a:defRPr/>
            </a:lvl5pPr>
            <a:lvl6pPr lvl="5" algn="l" rtl="0">
              <a:spcBef>
                <a:spcPts val="135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g89bf26884e_0_109"/>
          <p:cNvSpPr txBox="1">
            <a:spLocks noGrp="1"/>
          </p:cNvSpPr>
          <p:nvPr>
            <p:ph type="ftr" idx="11"/>
          </p:nvPr>
        </p:nvSpPr>
        <p:spPr>
          <a:xfrm>
            <a:off x="2259013" y="6200775"/>
            <a:ext cx="4540200" cy="476100"/>
          </a:xfrm>
          <a:prstGeom prst="rect">
            <a:avLst/>
          </a:prstGeom>
          <a:noFill/>
          <a:ln>
            <a:noFill/>
          </a:ln>
        </p:spPr>
        <p:txBody>
          <a:bodyPr spcFirstLastPara="1" wrap="square" lIns="91425" tIns="45700" rIns="91425" bIns="45700" anchor="t" anchorCtr="0">
            <a:noAutofit/>
          </a:bodyPr>
          <a:lstStyle>
            <a:lvl1pPr lvl="0" algn="ctr" rtl="0">
              <a:spcBef>
                <a:spcPts val="0"/>
              </a:spcBef>
              <a:spcAft>
                <a:spcPts val="0"/>
              </a:spcAft>
              <a:buSzPts val="1400"/>
              <a:buNone/>
              <a:defRPr/>
            </a:lvl1pPr>
            <a:lvl2pPr lvl="1" algn="l" rtl="0">
              <a:spcBef>
                <a:spcPts val="360"/>
              </a:spcBef>
              <a:spcAft>
                <a:spcPts val="0"/>
              </a:spcAft>
              <a:buSzPts val="1400"/>
              <a:buNone/>
              <a:defRPr/>
            </a:lvl2pPr>
            <a:lvl3pPr lvl="2" algn="l" rtl="0">
              <a:spcBef>
                <a:spcPts val="1350"/>
              </a:spcBef>
              <a:spcAft>
                <a:spcPts val="0"/>
              </a:spcAft>
              <a:buSzPts val="1400"/>
              <a:buNone/>
              <a:defRPr/>
            </a:lvl3pPr>
            <a:lvl4pPr lvl="3" algn="l" rtl="0">
              <a:spcBef>
                <a:spcPts val="1350"/>
              </a:spcBef>
              <a:spcAft>
                <a:spcPts val="0"/>
              </a:spcAft>
              <a:buSzPts val="1400"/>
              <a:buNone/>
              <a:defRPr/>
            </a:lvl4pPr>
            <a:lvl5pPr lvl="4" algn="l" rtl="0">
              <a:spcBef>
                <a:spcPts val="1350"/>
              </a:spcBef>
              <a:spcAft>
                <a:spcPts val="0"/>
              </a:spcAft>
              <a:buSzPts val="1400"/>
              <a:buNone/>
              <a:defRPr/>
            </a:lvl5pPr>
            <a:lvl6pPr lvl="5" algn="l" rtl="0">
              <a:spcBef>
                <a:spcPts val="135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g89bf26884e_0_109"/>
          <p:cNvSpPr txBox="1">
            <a:spLocks noGrp="1"/>
          </p:cNvSpPr>
          <p:nvPr>
            <p:ph type="sldNum" idx="12"/>
          </p:nvPr>
        </p:nvSpPr>
        <p:spPr>
          <a:xfrm>
            <a:off x="6824663" y="6200775"/>
            <a:ext cx="1862100" cy="476100"/>
          </a:xfrm>
          <a:prstGeom prst="rect">
            <a:avLst/>
          </a:prstGeom>
          <a:noFill/>
          <a:ln>
            <a:noFill/>
          </a:ln>
        </p:spPr>
        <p:txBody>
          <a:bodyPr spcFirstLastPara="1" wrap="square" lIns="91425" tIns="45700" rIns="91425" bIns="45700" anchor="t" anchorCtr="0">
            <a:noAutofit/>
          </a:bodyPr>
          <a:lstStyle>
            <a:lvl1pPr marL="0" lvl="0" indent="0" algn="r" rtl="0">
              <a:spcBef>
                <a:spcPts val="0"/>
              </a:spcBef>
              <a:spcAft>
                <a:spcPts val="0"/>
              </a:spcAft>
              <a:buNone/>
              <a:defRPr sz="1200">
                <a:solidFill>
                  <a:srgbClr val="000000"/>
                </a:solidFill>
                <a:latin typeface="Arial"/>
                <a:ea typeface="Arial"/>
                <a:cs typeface="Arial"/>
                <a:sym typeface="Arial"/>
              </a:defRPr>
            </a:lvl1pPr>
            <a:lvl2pPr marL="0" lvl="1" indent="0" algn="r" rtl="0">
              <a:spcBef>
                <a:spcPts val="0"/>
              </a:spcBef>
              <a:spcAft>
                <a:spcPts val="0"/>
              </a:spcAft>
              <a:buNone/>
              <a:defRPr sz="1200">
                <a:solidFill>
                  <a:srgbClr val="000000"/>
                </a:solidFill>
                <a:latin typeface="Arial"/>
                <a:ea typeface="Arial"/>
                <a:cs typeface="Arial"/>
                <a:sym typeface="Arial"/>
              </a:defRPr>
            </a:lvl2pPr>
            <a:lvl3pPr marL="0" lvl="2" indent="0" algn="r" rtl="0">
              <a:spcBef>
                <a:spcPts val="0"/>
              </a:spcBef>
              <a:spcAft>
                <a:spcPts val="0"/>
              </a:spcAft>
              <a:buNone/>
              <a:defRPr sz="1200">
                <a:solidFill>
                  <a:srgbClr val="000000"/>
                </a:solidFill>
                <a:latin typeface="Arial"/>
                <a:ea typeface="Arial"/>
                <a:cs typeface="Arial"/>
                <a:sym typeface="Arial"/>
              </a:defRPr>
            </a:lvl3pPr>
            <a:lvl4pPr marL="0" lvl="3" indent="0" algn="r" rtl="0">
              <a:spcBef>
                <a:spcPts val="0"/>
              </a:spcBef>
              <a:spcAft>
                <a:spcPts val="0"/>
              </a:spcAft>
              <a:buNone/>
              <a:defRPr sz="1200">
                <a:solidFill>
                  <a:srgbClr val="000000"/>
                </a:solidFill>
                <a:latin typeface="Arial"/>
                <a:ea typeface="Arial"/>
                <a:cs typeface="Arial"/>
                <a:sym typeface="Arial"/>
              </a:defRPr>
            </a:lvl4pPr>
            <a:lvl5pPr marL="0" lvl="4" indent="0" algn="r" rtl="0">
              <a:spcBef>
                <a:spcPts val="0"/>
              </a:spcBef>
              <a:spcAft>
                <a:spcPts val="0"/>
              </a:spcAft>
              <a:buNone/>
              <a:defRPr sz="1200">
                <a:solidFill>
                  <a:srgbClr val="000000"/>
                </a:solidFill>
                <a:latin typeface="Arial"/>
                <a:ea typeface="Arial"/>
                <a:cs typeface="Arial"/>
                <a:sym typeface="Arial"/>
              </a:defRPr>
            </a:lvl5pPr>
            <a:lvl6pPr marL="0" lvl="5" indent="0" algn="r" rtl="0">
              <a:spcBef>
                <a:spcPts val="0"/>
              </a:spcBef>
              <a:spcAft>
                <a:spcPts val="0"/>
              </a:spcAft>
              <a:buNone/>
              <a:defRPr sz="1200">
                <a:solidFill>
                  <a:srgbClr val="000000"/>
                </a:solidFill>
                <a:latin typeface="Arial"/>
                <a:ea typeface="Arial"/>
                <a:cs typeface="Arial"/>
                <a:sym typeface="Arial"/>
              </a:defRPr>
            </a:lvl6pPr>
            <a:lvl7pPr marL="0" lvl="6" indent="0" algn="r" rtl="0">
              <a:spcBef>
                <a:spcPts val="0"/>
              </a:spcBef>
              <a:spcAft>
                <a:spcPts val="0"/>
              </a:spcAft>
              <a:buNone/>
              <a:defRPr sz="1200">
                <a:solidFill>
                  <a:srgbClr val="000000"/>
                </a:solidFill>
                <a:latin typeface="Arial"/>
                <a:ea typeface="Arial"/>
                <a:cs typeface="Arial"/>
                <a:sym typeface="Arial"/>
              </a:defRPr>
            </a:lvl7pPr>
            <a:lvl8pPr marL="0" lvl="7" indent="0" algn="r" rtl="0">
              <a:spcBef>
                <a:spcPts val="0"/>
              </a:spcBef>
              <a:spcAft>
                <a:spcPts val="0"/>
              </a:spcAft>
              <a:buNone/>
              <a:defRPr sz="1200">
                <a:solidFill>
                  <a:srgbClr val="000000"/>
                </a:solidFill>
                <a:latin typeface="Arial"/>
                <a:ea typeface="Arial"/>
                <a:cs typeface="Arial"/>
                <a:sym typeface="Arial"/>
              </a:defRPr>
            </a:lvl8pPr>
            <a:lvl9pPr marL="0" lvl="8" indent="0" algn="r" rtl="0">
              <a:spcBef>
                <a:spcPts val="0"/>
              </a:spcBef>
              <a:spcAft>
                <a:spcPts val="0"/>
              </a:spcAft>
              <a:buNone/>
              <a:defRPr sz="12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89bf26884e_0_66"/>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g89bf26884e_0_6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89bf26884e_0_6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89bf26884e_0_69"/>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g89bf26884e_0_6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89bf26884e_0_7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g89bf26884e_0_73"/>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g89bf26884e_0_73"/>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g89bf26884e_0_7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89bf26884e_0_7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g89bf26884e_0_7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89bf26884e_0_81"/>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g89bf26884e_0_81"/>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g89bf26884e_0_8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89bf26884e_0_85"/>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g89bf26884e_0_8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89bf26884e_0_88"/>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89bf26884e_0_88"/>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g89bf26884e_0_88"/>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89bf26884e_0_88"/>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Google Shape;44;g89bf26884e_0_8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89bf26884e_0_94"/>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g89bf26884e_0_9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89bf26884e_0_58"/>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Google Shape;11;g89bf26884e_0_58"/>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 name="Google Shape;12;g89bf26884e_0_5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wipe dir="d"/>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ctrTitle"/>
          </p:nvPr>
        </p:nvSpPr>
        <p:spPr>
          <a:xfrm>
            <a:off x="311708" y="992767"/>
            <a:ext cx="8520600" cy="273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rgbClr val="000000"/>
                </a:solidFill>
              </a:rPr>
              <a:t>Chapter 4</a:t>
            </a:r>
            <a:br>
              <a:rPr lang="en-US" dirty="0">
                <a:solidFill>
                  <a:srgbClr val="000000"/>
                </a:solidFill>
              </a:rPr>
            </a:br>
            <a:r>
              <a:rPr lang="en-US" dirty="0">
                <a:solidFill>
                  <a:srgbClr val="000000"/>
                </a:solidFill>
              </a:rPr>
              <a:t>Intellectual Property Rights</a:t>
            </a:r>
            <a:endParaRPr dirty="0">
              <a:solidFill>
                <a:srgbClr val="000000"/>
              </a:solidFill>
            </a:endParaRPr>
          </a:p>
        </p:txBody>
      </p:sp>
    </p:spTree>
  </p:cSld>
  <p:clrMapOvr>
    <a:masterClrMapping/>
  </p:clrMapOvr>
  <p:transition spd="med">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0"/>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2.3 Extending the Argument to IP</a:t>
            </a:r>
            <a:endParaRPr/>
          </a:p>
        </p:txBody>
      </p:sp>
      <p:sp>
        <p:nvSpPr>
          <p:cNvPr id="138" name="Google Shape;138;p10"/>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Char char="❑"/>
            </a:pPr>
            <a:r>
              <a:rPr lang="en-US"/>
              <a:t>Problems:</a:t>
            </a:r>
            <a:endParaRPr/>
          </a:p>
          <a:p>
            <a:pPr marL="514350" lvl="0" indent="-514350" algn="l" rtl="0">
              <a:lnSpc>
                <a:spcPct val="90000"/>
              </a:lnSpc>
              <a:spcBef>
                <a:spcPts val="560"/>
              </a:spcBef>
              <a:spcAft>
                <a:spcPts val="0"/>
              </a:spcAft>
              <a:buClr>
                <a:srgbClr val="151515"/>
              </a:buClr>
              <a:buSzPts val="1400"/>
              <a:buAutoNum type="arabicPeriod"/>
            </a:pPr>
            <a:r>
              <a:rPr lang="en-US"/>
              <a:t>Suppose both Ben Jonson and William Shakespeare simultaneously write down Hamlet. Who owns it?</a:t>
            </a:r>
            <a:endParaRPr/>
          </a:p>
          <a:p>
            <a:pPr marL="914400" lvl="1" indent="-514350" algn="l" rtl="0">
              <a:lnSpc>
                <a:spcPct val="90000"/>
              </a:lnSpc>
              <a:spcBef>
                <a:spcPts val="480"/>
              </a:spcBef>
              <a:spcAft>
                <a:spcPts val="0"/>
              </a:spcAft>
              <a:buClr>
                <a:srgbClr val="151515"/>
              </a:buClr>
              <a:buSzPts val="2400"/>
              <a:buFont typeface="Noto Sans Symbols"/>
              <a:buChar char="⮚"/>
            </a:pPr>
            <a:r>
              <a:rPr lang="en-US"/>
              <a:t>Suppose two people make same identical belt buckle, they both can own their own ‘physical’ buckle.</a:t>
            </a:r>
            <a:endParaRPr/>
          </a:p>
          <a:p>
            <a:pPr marL="914400" lvl="1" indent="-514350" algn="l" rtl="0">
              <a:lnSpc>
                <a:spcPct val="90000"/>
              </a:lnSpc>
              <a:spcBef>
                <a:spcPts val="480"/>
              </a:spcBef>
              <a:spcAft>
                <a:spcPts val="0"/>
              </a:spcAft>
              <a:buClr>
                <a:srgbClr val="151515"/>
              </a:buClr>
              <a:buSzPts val="2400"/>
              <a:buFont typeface="Noto Sans Symbols"/>
              <a:buChar char="⮚"/>
            </a:pPr>
            <a:r>
              <a:rPr lang="en-US"/>
              <a:t>Who owns the non-physical ‘Hamlet’?</a:t>
            </a:r>
            <a:endParaRPr/>
          </a:p>
          <a:p>
            <a:pPr marL="514350" lvl="0" indent="-425450" algn="l" rtl="0">
              <a:lnSpc>
                <a:spcPct val="90000"/>
              </a:lnSpc>
              <a:spcBef>
                <a:spcPts val="560"/>
              </a:spcBef>
              <a:spcAft>
                <a:spcPts val="0"/>
              </a:spcAft>
              <a:buClr>
                <a:srgbClr val="151515"/>
              </a:buClr>
              <a:buSzPts val="1400"/>
              <a:buNone/>
            </a:pPr>
            <a:endParaRPr/>
          </a:p>
          <a:p>
            <a:pPr marL="514350" lvl="0" indent="-514350" algn="l" rtl="0">
              <a:lnSpc>
                <a:spcPct val="90000"/>
              </a:lnSpc>
              <a:spcBef>
                <a:spcPts val="560"/>
              </a:spcBef>
              <a:spcAft>
                <a:spcPts val="0"/>
              </a:spcAft>
              <a:buClr>
                <a:srgbClr val="151515"/>
              </a:buClr>
              <a:buSzPts val="1400"/>
              <a:buAutoNum type="arabicPeriod"/>
            </a:pPr>
            <a:r>
              <a:rPr lang="en-US"/>
              <a:t>Is copying IP considered stealing?</a:t>
            </a:r>
            <a:endParaRPr/>
          </a:p>
          <a:p>
            <a:pPr marL="914400" lvl="1" indent="-514350" algn="l" rtl="0">
              <a:lnSpc>
                <a:spcPct val="90000"/>
              </a:lnSpc>
              <a:spcBef>
                <a:spcPts val="480"/>
              </a:spcBef>
              <a:spcAft>
                <a:spcPts val="0"/>
              </a:spcAft>
              <a:buClr>
                <a:srgbClr val="151515"/>
              </a:buClr>
              <a:buSzPts val="2400"/>
              <a:buFont typeface="Noto Sans Symbols"/>
              <a:buChar char="⮚"/>
            </a:pPr>
            <a:r>
              <a:rPr lang="en-US"/>
              <a:t>If someone found ‘Hamlet’ on a piece of paper and copy it onto another paper. He didn’t ‘steal’ the original paper with ‘Hamlet’. Is he considered stealing?</a:t>
            </a:r>
            <a:endParaRPr/>
          </a:p>
        </p:txBody>
      </p:sp>
      <p:sp>
        <p:nvSpPr>
          <p:cNvPr id="139" name="Google Shape;139;p10"/>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2.4 Benefits of IP Protection</a:t>
            </a:r>
            <a:endParaRPr/>
          </a:p>
        </p:txBody>
      </p:sp>
      <p:sp>
        <p:nvSpPr>
          <p:cNvPr id="146" name="Google Shape;146;p11"/>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295"/>
              <a:buFont typeface="Noto Sans Symbols"/>
              <a:buChar char="❑"/>
            </a:pPr>
            <a:r>
              <a:rPr lang="en-US" sz="2590"/>
              <a:t>Some people are altruistic (like to share), some are not</a:t>
            </a:r>
            <a:endParaRPr/>
          </a:p>
          <a:p>
            <a:pPr marL="342900" lvl="0" indent="-342900" algn="l" rtl="0">
              <a:spcBef>
                <a:spcPts val="518"/>
              </a:spcBef>
              <a:spcAft>
                <a:spcPts val="0"/>
              </a:spcAft>
              <a:buClr>
                <a:srgbClr val="151515"/>
              </a:buClr>
              <a:buSzPts val="1295"/>
              <a:buFont typeface="Noto Sans Symbols"/>
              <a:buChar char="❑"/>
            </a:pPr>
            <a:r>
              <a:rPr lang="en-US" sz="2590"/>
              <a:t>Allure of wealth can be an incentive for speculative work:</a:t>
            </a:r>
            <a:endParaRPr/>
          </a:p>
          <a:p>
            <a:pPr marL="742950" lvl="1" indent="-285750" algn="l" rtl="0">
              <a:spcBef>
                <a:spcPts val="444"/>
              </a:spcBef>
              <a:spcAft>
                <a:spcPts val="0"/>
              </a:spcAft>
              <a:buClr>
                <a:srgbClr val="151515"/>
              </a:buClr>
              <a:buSzPts val="2220"/>
              <a:buChar char="•"/>
            </a:pPr>
            <a:r>
              <a:rPr lang="en-US" sz="2220"/>
              <a:t>If a person has the right to control the distribution and use of a piece of IP, there are many opportunities for that person to make money.</a:t>
            </a:r>
            <a:endParaRPr/>
          </a:p>
          <a:p>
            <a:pPr marL="342900" lvl="0" indent="-342900" algn="l" rtl="0">
              <a:spcBef>
                <a:spcPts val="518"/>
              </a:spcBef>
              <a:spcAft>
                <a:spcPts val="0"/>
              </a:spcAft>
              <a:buClr>
                <a:srgbClr val="151515"/>
              </a:buClr>
              <a:buSzPts val="1295"/>
              <a:buFont typeface="Noto Sans Symbols"/>
              <a:buChar char="❑"/>
            </a:pPr>
            <a:r>
              <a:rPr lang="en-US" sz="2590"/>
              <a:t>On the other hand, it is possible to be rewarded for creativity without the new IP ever reaching the public.</a:t>
            </a:r>
            <a:endParaRPr/>
          </a:p>
          <a:p>
            <a:pPr marL="742950" lvl="1" indent="-285750" algn="l" rtl="0">
              <a:spcBef>
                <a:spcPts val="444"/>
              </a:spcBef>
              <a:spcAft>
                <a:spcPts val="0"/>
              </a:spcAft>
              <a:buClr>
                <a:srgbClr val="151515"/>
              </a:buClr>
              <a:buSzPts val="2220"/>
              <a:buChar char="•"/>
            </a:pPr>
            <a:r>
              <a:rPr lang="en-US" sz="2220"/>
              <a:t>E.g. selling newly invented mousetrap license to a company that dominates the market. Te market might not want to manufacture the new mousetrap because of certain reason. Then the society is deprived access to the new, improved technology.</a:t>
            </a:r>
            <a:endParaRPr/>
          </a:p>
          <a:p>
            <a:pPr marL="342900" lvl="0" indent="-260667" algn="l" rtl="0">
              <a:lnSpc>
                <a:spcPct val="90000"/>
              </a:lnSpc>
              <a:spcBef>
                <a:spcPts val="518"/>
              </a:spcBef>
              <a:spcAft>
                <a:spcPts val="0"/>
              </a:spcAft>
              <a:buClr>
                <a:srgbClr val="151515"/>
              </a:buClr>
              <a:buSzPts val="1295"/>
              <a:buNone/>
            </a:pPr>
            <a:endParaRPr sz="2590"/>
          </a:p>
        </p:txBody>
      </p:sp>
      <p:sp>
        <p:nvSpPr>
          <p:cNvPr id="147" name="Google Shape;147;p11"/>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880"/>
              <a:t>2.5 Limits to Intellectual property Protection</a:t>
            </a:r>
            <a:endParaRPr sz="2880"/>
          </a:p>
        </p:txBody>
      </p:sp>
      <p:sp>
        <p:nvSpPr>
          <p:cNvPr id="154" name="Google Shape;154;p12"/>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Char char="❑"/>
            </a:pPr>
            <a:r>
              <a:rPr lang="en-US"/>
              <a:t>Society benefits the most when inventions are in the public domain and anyone can take advantage of them.</a:t>
            </a:r>
            <a:endParaRPr/>
          </a:p>
          <a:p>
            <a:pPr marL="342900" lvl="0" indent="-342900" algn="l" rtl="0">
              <a:lnSpc>
                <a:spcPct val="90000"/>
              </a:lnSpc>
              <a:spcBef>
                <a:spcPts val="560"/>
              </a:spcBef>
              <a:spcAft>
                <a:spcPts val="0"/>
              </a:spcAft>
              <a:buClr>
                <a:srgbClr val="151515"/>
              </a:buClr>
              <a:buSzPts val="1400"/>
              <a:buChar char="❑"/>
            </a:pPr>
            <a:r>
              <a:rPr lang="en-US"/>
              <a:t>Tension:</a:t>
            </a:r>
            <a:endParaRPr/>
          </a:p>
          <a:p>
            <a:pPr marL="742950" lvl="1" indent="-285750" algn="l" rtl="0">
              <a:lnSpc>
                <a:spcPct val="90000"/>
              </a:lnSpc>
              <a:spcBef>
                <a:spcPts val="480"/>
              </a:spcBef>
              <a:spcAft>
                <a:spcPts val="0"/>
              </a:spcAft>
              <a:buClr>
                <a:srgbClr val="151515"/>
              </a:buClr>
              <a:buSzPts val="2400"/>
              <a:buChar char="•"/>
            </a:pPr>
            <a:r>
              <a:rPr lang="en-US"/>
              <a:t>The need to reward the creators of IP by giving them exclusive rights to their ideas</a:t>
            </a:r>
            <a:endParaRPr/>
          </a:p>
          <a:p>
            <a:pPr marL="742950" lvl="1" indent="-285750" algn="l" rtl="0">
              <a:lnSpc>
                <a:spcPct val="90000"/>
              </a:lnSpc>
              <a:spcBef>
                <a:spcPts val="480"/>
              </a:spcBef>
              <a:spcAft>
                <a:spcPts val="0"/>
              </a:spcAft>
              <a:buClr>
                <a:srgbClr val="151515"/>
              </a:buClr>
              <a:buSzPts val="2400"/>
              <a:buChar char="•"/>
            </a:pPr>
            <a:r>
              <a:rPr lang="en-US"/>
              <a:t>The need to disseminate the ideas as widely as possible so that society can benefit from it.</a:t>
            </a:r>
            <a:endParaRPr/>
          </a:p>
          <a:p>
            <a:pPr marL="342900" lvl="0" indent="-342900" algn="l" rtl="0">
              <a:lnSpc>
                <a:spcPct val="90000"/>
              </a:lnSpc>
              <a:spcBef>
                <a:spcPts val="560"/>
              </a:spcBef>
              <a:spcAft>
                <a:spcPts val="0"/>
              </a:spcAft>
              <a:buClr>
                <a:srgbClr val="151515"/>
              </a:buClr>
              <a:buSzPts val="1400"/>
              <a:buChar char="❑"/>
            </a:pPr>
            <a:r>
              <a:rPr lang="en-US"/>
              <a:t>Solution: limited period of time for IP rights.</a:t>
            </a:r>
            <a:endParaRPr/>
          </a:p>
        </p:txBody>
      </p:sp>
      <p:sp>
        <p:nvSpPr>
          <p:cNvPr id="155" name="Google Shape;155;p12"/>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880"/>
              <a:t>2.5 Limits to Intellectual property Protection</a:t>
            </a:r>
            <a:endParaRPr sz="2880"/>
          </a:p>
        </p:txBody>
      </p:sp>
      <p:sp>
        <p:nvSpPr>
          <p:cNvPr id="162" name="Google Shape;162;p13"/>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Char char="❑"/>
            </a:pPr>
            <a:r>
              <a:rPr lang="en-US"/>
              <a:t>Example:</a:t>
            </a:r>
            <a:endParaRPr/>
          </a:p>
          <a:p>
            <a:pPr marL="742950" lvl="1" indent="-285750" algn="l" rtl="0">
              <a:lnSpc>
                <a:spcPct val="90000"/>
              </a:lnSpc>
              <a:spcBef>
                <a:spcPts val="480"/>
              </a:spcBef>
              <a:spcAft>
                <a:spcPts val="0"/>
              </a:spcAft>
              <a:buClr>
                <a:srgbClr val="151515"/>
              </a:buClr>
              <a:buSzPts val="2400"/>
              <a:buChar char="•"/>
            </a:pPr>
            <a:r>
              <a:rPr lang="en-US"/>
              <a:t>“Happy Birthday to You” song is copyrighted in 1935 by the publisher Clayton F.Summy Company (now a subsidiary of TimeWarner) under the Copyright Term Extension Act of 1998 until 2030.</a:t>
            </a:r>
            <a:endParaRPr/>
          </a:p>
          <a:p>
            <a:pPr marL="742950" lvl="1" indent="-285750" algn="l" rtl="0">
              <a:lnSpc>
                <a:spcPct val="90000"/>
              </a:lnSpc>
              <a:spcBef>
                <a:spcPts val="480"/>
              </a:spcBef>
              <a:spcAft>
                <a:spcPts val="0"/>
              </a:spcAft>
              <a:buClr>
                <a:srgbClr val="151515"/>
              </a:buClr>
              <a:buSzPts val="2400"/>
              <a:buChar char="•"/>
            </a:pPr>
            <a:r>
              <a:rPr lang="en-US"/>
              <a:t>TimeWarner collects about $2 million in royalties each year for public performance of “Happy Birthday to You”.</a:t>
            </a:r>
            <a:endParaRPr/>
          </a:p>
          <a:p>
            <a:pPr marL="742950" lvl="1" indent="-285750" algn="l" rtl="0">
              <a:lnSpc>
                <a:spcPct val="90000"/>
              </a:lnSpc>
              <a:spcBef>
                <a:spcPts val="480"/>
              </a:spcBef>
              <a:spcAft>
                <a:spcPts val="0"/>
              </a:spcAft>
              <a:buClr>
                <a:srgbClr val="151515"/>
              </a:buClr>
              <a:buSzPts val="2400"/>
              <a:buChar char="•"/>
            </a:pPr>
            <a:r>
              <a:rPr lang="en-US"/>
              <a:t>In 2015 September, the copyright is claimed to be invalid for the lyrics.</a:t>
            </a:r>
            <a:endParaRPr/>
          </a:p>
          <a:p>
            <a:pPr marL="742950" lvl="1" indent="-133350" algn="l" rtl="0">
              <a:lnSpc>
                <a:spcPct val="90000"/>
              </a:lnSpc>
              <a:spcBef>
                <a:spcPts val="480"/>
              </a:spcBef>
              <a:spcAft>
                <a:spcPts val="0"/>
              </a:spcAft>
              <a:buClr>
                <a:srgbClr val="151515"/>
              </a:buClr>
              <a:buSzPts val="2400"/>
              <a:buNone/>
            </a:pPr>
            <a:endParaRPr/>
          </a:p>
        </p:txBody>
      </p:sp>
      <p:sp>
        <p:nvSpPr>
          <p:cNvPr id="163" name="Google Shape;163;p13"/>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transition spd="med">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3. Protecting Intellectual Property</a:t>
            </a:r>
            <a:endParaRPr/>
          </a:p>
        </p:txBody>
      </p:sp>
      <p:sp>
        <p:nvSpPr>
          <p:cNvPr id="170" name="Google Shape;170;p14"/>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transition spd="med">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3.1 Trade Secrets</a:t>
            </a:r>
            <a:endParaRPr/>
          </a:p>
        </p:txBody>
      </p:sp>
      <p:sp>
        <p:nvSpPr>
          <p:cNvPr id="177" name="Google Shape;177;p15"/>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Definition: Confidential piece of intellectual property that gives company a competitive advantage</a:t>
            </a:r>
            <a:endParaRPr/>
          </a:p>
          <a:p>
            <a:pPr marL="342900" lvl="0" indent="-342900" algn="l" rtl="0">
              <a:spcBef>
                <a:spcPts val="560"/>
              </a:spcBef>
              <a:spcAft>
                <a:spcPts val="0"/>
              </a:spcAft>
              <a:buClr>
                <a:srgbClr val="151515"/>
              </a:buClr>
              <a:buSzPts val="1400"/>
              <a:buFont typeface="Noto Sans Symbols"/>
              <a:buChar char="❑"/>
            </a:pPr>
            <a:r>
              <a:rPr lang="en-US"/>
              <a:t>Never expires:</a:t>
            </a:r>
            <a:endParaRPr/>
          </a:p>
          <a:p>
            <a:pPr marL="742950" lvl="1" indent="-285750" algn="l" rtl="0">
              <a:spcBef>
                <a:spcPts val="480"/>
              </a:spcBef>
              <a:spcAft>
                <a:spcPts val="0"/>
              </a:spcAft>
              <a:buClr>
                <a:srgbClr val="151515"/>
              </a:buClr>
              <a:buSzPts val="2400"/>
              <a:buChar char="•"/>
            </a:pPr>
            <a:r>
              <a:rPr lang="en-US"/>
              <a:t>E.g. Coca-Cola has kept its formula secret for more than 100 years</a:t>
            </a:r>
            <a:endParaRPr/>
          </a:p>
          <a:p>
            <a:pPr marL="342900" lvl="0" indent="-342900" algn="l" rtl="0">
              <a:spcBef>
                <a:spcPts val="560"/>
              </a:spcBef>
              <a:spcAft>
                <a:spcPts val="0"/>
              </a:spcAft>
              <a:buClr>
                <a:srgbClr val="151515"/>
              </a:buClr>
              <a:buSzPts val="1400"/>
              <a:buFont typeface="Noto Sans Symbols"/>
              <a:buChar char="❑"/>
            </a:pPr>
            <a:r>
              <a:rPr lang="en-US"/>
              <a:t>Not appropriate for all intellectual properties</a:t>
            </a:r>
            <a:endParaRPr/>
          </a:p>
          <a:p>
            <a:pPr marL="742950" lvl="1" indent="-285750" algn="l" rtl="0">
              <a:spcBef>
                <a:spcPts val="480"/>
              </a:spcBef>
              <a:spcAft>
                <a:spcPts val="0"/>
              </a:spcAft>
              <a:buClr>
                <a:srgbClr val="151515"/>
              </a:buClr>
              <a:buSzPts val="2400"/>
              <a:buChar char="•"/>
            </a:pPr>
            <a:r>
              <a:rPr lang="en-US"/>
              <a:t>E.g. movie cannot be kept confidential because company can only profit by allowing it to be viewed.</a:t>
            </a:r>
            <a:endParaRPr/>
          </a:p>
        </p:txBody>
      </p:sp>
      <p:sp>
        <p:nvSpPr>
          <p:cNvPr id="178" name="Google Shape;178;p15"/>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transition spd="med">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3.1 Trade Secrets</a:t>
            </a:r>
            <a:endParaRPr/>
          </a:p>
        </p:txBody>
      </p:sp>
      <p:sp>
        <p:nvSpPr>
          <p:cNvPr id="185" name="Google Shape;185;p16"/>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“Reverse engineering” is allowed:</a:t>
            </a:r>
            <a:endParaRPr/>
          </a:p>
          <a:p>
            <a:pPr marL="742950" lvl="1" indent="-285750" algn="l" rtl="0">
              <a:spcBef>
                <a:spcPts val="480"/>
              </a:spcBef>
              <a:spcAft>
                <a:spcPts val="0"/>
              </a:spcAft>
              <a:buClr>
                <a:srgbClr val="151515"/>
              </a:buClr>
              <a:buSzPts val="2400"/>
              <a:buChar char="•"/>
            </a:pPr>
            <a:r>
              <a:rPr lang="en-US"/>
              <a:t>E.g. if a company purchase a can of Coca-Cola and figure out the formula, it is free to manufacture a soft drink that looks and tastes just like Coke.</a:t>
            </a:r>
            <a:endParaRPr/>
          </a:p>
          <a:p>
            <a:pPr marL="342900" lvl="0" indent="-342900" algn="l" rtl="0">
              <a:spcBef>
                <a:spcPts val="560"/>
              </a:spcBef>
              <a:spcAft>
                <a:spcPts val="0"/>
              </a:spcAft>
              <a:buClr>
                <a:srgbClr val="151515"/>
              </a:buClr>
              <a:buSzPts val="1400"/>
              <a:buFont typeface="Noto Sans Symbols"/>
              <a:buChar char="❑"/>
            </a:pPr>
            <a:r>
              <a:rPr lang="en-US"/>
              <a:t>May be compromised when employees leave firm:</a:t>
            </a:r>
            <a:endParaRPr/>
          </a:p>
          <a:p>
            <a:pPr marL="742950" lvl="1" indent="-285750" algn="l" rtl="0">
              <a:spcBef>
                <a:spcPts val="480"/>
              </a:spcBef>
              <a:spcAft>
                <a:spcPts val="0"/>
              </a:spcAft>
              <a:buClr>
                <a:srgbClr val="151515"/>
              </a:buClr>
              <a:buSzPts val="2400"/>
              <a:buChar char="•"/>
            </a:pPr>
            <a:r>
              <a:rPr lang="en-US"/>
              <a:t>Although the employees sign confidentiality agreements, it cannot erase the memories of an employee who starts working for a competing firm.</a:t>
            </a:r>
            <a:endParaRPr/>
          </a:p>
        </p:txBody>
      </p:sp>
      <p:sp>
        <p:nvSpPr>
          <p:cNvPr id="186" name="Google Shape;186;p16"/>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transition spd="med">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7"/>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3.2 Trademarks and Service Marks</a:t>
            </a:r>
            <a:endParaRPr/>
          </a:p>
        </p:txBody>
      </p:sp>
      <p:sp>
        <p:nvSpPr>
          <p:cNvPr id="193" name="Google Shape;193;p17"/>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Trademarks:</a:t>
            </a:r>
            <a:endParaRPr/>
          </a:p>
          <a:p>
            <a:pPr marL="742950" lvl="1" indent="-285750" algn="l" rtl="0">
              <a:spcBef>
                <a:spcPts val="480"/>
              </a:spcBef>
              <a:spcAft>
                <a:spcPts val="0"/>
              </a:spcAft>
              <a:buClr>
                <a:srgbClr val="151515"/>
              </a:buClr>
              <a:buSzPts val="2400"/>
              <a:buChar char="•"/>
            </a:pPr>
            <a:r>
              <a:rPr lang="en-US"/>
              <a:t>A word, symbol, picture, sound, or color used by a business to identify goods.</a:t>
            </a:r>
            <a:endParaRPr/>
          </a:p>
          <a:p>
            <a:pPr marL="742950" lvl="1" indent="-285750" algn="l" rtl="0">
              <a:spcBef>
                <a:spcPts val="480"/>
              </a:spcBef>
              <a:spcAft>
                <a:spcPts val="0"/>
              </a:spcAft>
              <a:buClr>
                <a:srgbClr val="151515"/>
              </a:buClr>
              <a:buSzPts val="2400"/>
              <a:buChar char="•"/>
            </a:pPr>
            <a:r>
              <a:rPr lang="en-US"/>
              <a:t>Used to establish “brand name”</a:t>
            </a:r>
            <a:endParaRPr/>
          </a:p>
          <a:p>
            <a:pPr marL="742950" lvl="1" indent="-285750" algn="l" rtl="0">
              <a:spcBef>
                <a:spcPts val="480"/>
              </a:spcBef>
              <a:spcAft>
                <a:spcPts val="0"/>
              </a:spcAft>
              <a:buClr>
                <a:srgbClr val="151515"/>
              </a:buClr>
              <a:buSzPts val="2400"/>
              <a:buChar char="•"/>
            </a:pPr>
            <a:r>
              <a:rPr lang="en-US"/>
              <a:t>Branding allows consumers to have more confidence in the quality of the products they purchase</a:t>
            </a:r>
            <a:endParaRPr/>
          </a:p>
          <a:p>
            <a:pPr marL="742950" lvl="1" indent="-285750" algn="l" rtl="0">
              <a:spcBef>
                <a:spcPts val="480"/>
              </a:spcBef>
              <a:spcAft>
                <a:spcPts val="0"/>
              </a:spcAft>
              <a:buClr>
                <a:srgbClr val="151515"/>
              </a:buClr>
              <a:buSzPts val="2400"/>
              <a:buChar char="•"/>
            </a:pPr>
            <a:r>
              <a:rPr lang="en-US"/>
              <a:t>Some brand name eventually become a common noun used to describe any similar product, e.g. “yo yo”, “aspirin”, “thermos”, “escalator”.</a:t>
            </a:r>
            <a:endParaRPr/>
          </a:p>
        </p:txBody>
      </p:sp>
      <p:sp>
        <p:nvSpPr>
          <p:cNvPr id="194" name="Google Shape;194;p17"/>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transition spd="med">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3.2 Trademarks and Service Marks</a:t>
            </a:r>
            <a:endParaRPr/>
          </a:p>
        </p:txBody>
      </p:sp>
      <p:sp>
        <p:nvSpPr>
          <p:cNvPr id="201" name="Google Shape;201;p18"/>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Trademark:</a:t>
            </a:r>
            <a:endParaRPr/>
          </a:p>
          <a:p>
            <a:pPr marL="742950" lvl="1" indent="-285750" algn="l" rtl="0">
              <a:spcBef>
                <a:spcPts val="480"/>
              </a:spcBef>
              <a:spcAft>
                <a:spcPts val="0"/>
              </a:spcAft>
              <a:buClr>
                <a:srgbClr val="151515"/>
              </a:buClr>
              <a:buSzPts val="2400"/>
              <a:buChar char="•"/>
            </a:pPr>
            <a:r>
              <a:rPr lang="en-US"/>
              <a:t>A way to avoid trademarks to become generic is through advertisement to ensure brand name is used as adjectives rather than nouns or verbs.</a:t>
            </a:r>
            <a:endParaRPr/>
          </a:p>
          <a:p>
            <a:pPr marL="742950" lvl="1" indent="-285750" algn="l" rtl="0">
              <a:spcBef>
                <a:spcPts val="480"/>
              </a:spcBef>
              <a:spcAft>
                <a:spcPts val="0"/>
              </a:spcAft>
              <a:buClr>
                <a:srgbClr val="151515"/>
              </a:buClr>
              <a:buSzPts val="2400"/>
              <a:buChar char="•"/>
            </a:pPr>
            <a:r>
              <a:rPr lang="en-US"/>
              <a:t>Another way is to contact those who misuse the brand name:</a:t>
            </a:r>
            <a:endParaRPr/>
          </a:p>
          <a:p>
            <a:pPr marL="1143000" lvl="2" indent="-228600" algn="l" rtl="0">
              <a:spcBef>
                <a:spcPts val="360"/>
              </a:spcBef>
              <a:spcAft>
                <a:spcPts val="0"/>
              </a:spcAft>
              <a:buClr>
                <a:srgbClr val="151515"/>
              </a:buClr>
              <a:buSzPts val="1800"/>
              <a:buChar char="✔"/>
            </a:pPr>
            <a:r>
              <a:rPr lang="en-US"/>
              <a:t>E.g. “photoshopping” image is wrong.</a:t>
            </a:r>
            <a:endParaRPr/>
          </a:p>
          <a:p>
            <a:pPr marL="742950" lvl="1" indent="-133350" algn="l" rtl="0">
              <a:spcBef>
                <a:spcPts val="480"/>
              </a:spcBef>
              <a:spcAft>
                <a:spcPts val="0"/>
              </a:spcAft>
              <a:buClr>
                <a:srgbClr val="151515"/>
              </a:buClr>
              <a:buSzPts val="2400"/>
              <a:buNone/>
            </a:pPr>
            <a:endParaRPr/>
          </a:p>
          <a:p>
            <a:pPr marL="342900" lvl="0" indent="-342900" algn="l" rtl="0">
              <a:spcBef>
                <a:spcPts val="560"/>
              </a:spcBef>
              <a:spcAft>
                <a:spcPts val="0"/>
              </a:spcAft>
              <a:buClr>
                <a:srgbClr val="151515"/>
              </a:buClr>
              <a:buSzPts val="1400"/>
              <a:buFont typeface="Noto Sans Symbols"/>
              <a:buChar char="❑"/>
            </a:pPr>
            <a:r>
              <a:rPr lang="en-US"/>
              <a:t>Service Mark:</a:t>
            </a:r>
            <a:endParaRPr/>
          </a:p>
          <a:p>
            <a:pPr marL="742950" lvl="1" indent="-285750" algn="l" rtl="0">
              <a:spcBef>
                <a:spcPts val="480"/>
              </a:spcBef>
              <a:spcAft>
                <a:spcPts val="0"/>
              </a:spcAft>
              <a:buClr>
                <a:srgbClr val="151515"/>
              </a:buClr>
              <a:buSzPts val="2400"/>
              <a:buChar char="•"/>
            </a:pPr>
            <a:r>
              <a:rPr lang="en-US"/>
              <a:t>A mark identifying a service</a:t>
            </a:r>
            <a:endParaRPr/>
          </a:p>
        </p:txBody>
      </p:sp>
      <p:sp>
        <p:nvSpPr>
          <p:cNvPr id="202" name="Google Shape;202;p18"/>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transition spd="med">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9"/>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dirty="0"/>
              <a:t>3.3 Patents</a:t>
            </a:r>
            <a:endParaRPr dirty="0"/>
          </a:p>
        </p:txBody>
      </p:sp>
      <p:sp>
        <p:nvSpPr>
          <p:cNvPr id="209" name="Google Shape;209;p19"/>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A public document that provides detailed description of invention</a:t>
            </a:r>
            <a:endParaRPr/>
          </a:p>
          <a:p>
            <a:pPr marL="342900" lvl="0" indent="-342900" algn="l" rtl="0">
              <a:spcBef>
                <a:spcPts val="560"/>
              </a:spcBef>
              <a:spcAft>
                <a:spcPts val="0"/>
              </a:spcAft>
              <a:buClr>
                <a:srgbClr val="151515"/>
              </a:buClr>
              <a:buSzPts val="1400"/>
              <a:buFont typeface="Noto Sans Symbols"/>
              <a:buChar char="❑"/>
            </a:pPr>
            <a:r>
              <a:rPr lang="en-US"/>
              <a:t>Provides owner with exclusive right to the invention</a:t>
            </a:r>
            <a:endParaRPr/>
          </a:p>
          <a:p>
            <a:pPr marL="342900" lvl="0" indent="-342900" algn="l" rtl="0">
              <a:spcBef>
                <a:spcPts val="560"/>
              </a:spcBef>
              <a:spcAft>
                <a:spcPts val="0"/>
              </a:spcAft>
              <a:buClr>
                <a:srgbClr val="151515"/>
              </a:buClr>
              <a:buSzPts val="1400"/>
              <a:buFont typeface="Noto Sans Symbols"/>
              <a:buChar char="❑"/>
            </a:pPr>
            <a:r>
              <a:rPr lang="en-US"/>
              <a:t>Owner can prevent others from making, using, or selling invention for 20 years </a:t>
            </a:r>
            <a:endParaRPr/>
          </a:p>
        </p:txBody>
      </p:sp>
      <p:sp>
        <p:nvSpPr>
          <p:cNvPr id="210" name="Google Shape;210;p19"/>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Table of Contents</a:t>
            </a:r>
            <a:endParaRPr/>
          </a:p>
        </p:txBody>
      </p:sp>
      <p:sp>
        <p:nvSpPr>
          <p:cNvPr id="79" name="Google Shape;79;p2"/>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536575" lvl="0" indent="-536575" algn="l" rtl="0">
              <a:lnSpc>
                <a:spcPct val="90000"/>
              </a:lnSpc>
              <a:spcBef>
                <a:spcPts val="0"/>
              </a:spcBef>
              <a:spcAft>
                <a:spcPts val="0"/>
              </a:spcAft>
              <a:buClr>
                <a:srgbClr val="151515"/>
              </a:buClr>
              <a:buSzPts val="1400"/>
              <a:buNone/>
            </a:pPr>
            <a:r>
              <a:rPr lang="en-US"/>
              <a:t>1. 	Introduction</a:t>
            </a:r>
            <a:endParaRPr/>
          </a:p>
          <a:p>
            <a:pPr marL="536575" lvl="0" indent="-536575" algn="l" rtl="0">
              <a:lnSpc>
                <a:spcPct val="90000"/>
              </a:lnSpc>
              <a:spcBef>
                <a:spcPts val="560"/>
              </a:spcBef>
              <a:spcAft>
                <a:spcPts val="0"/>
              </a:spcAft>
              <a:buClr>
                <a:srgbClr val="151515"/>
              </a:buClr>
              <a:buSzPts val="1400"/>
              <a:buNone/>
            </a:pPr>
            <a:r>
              <a:rPr lang="en-US"/>
              <a:t>2.	Intellectual Property Rights</a:t>
            </a:r>
            <a:endParaRPr/>
          </a:p>
          <a:p>
            <a:pPr marL="536575" lvl="0" indent="-536575" algn="l" rtl="0">
              <a:lnSpc>
                <a:spcPct val="90000"/>
              </a:lnSpc>
              <a:spcBef>
                <a:spcPts val="560"/>
              </a:spcBef>
              <a:spcAft>
                <a:spcPts val="0"/>
              </a:spcAft>
              <a:buClr>
                <a:srgbClr val="151515"/>
              </a:buClr>
              <a:buSzPts val="1400"/>
              <a:buNone/>
            </a:pPr>
            <a:r>
              <a:rPr lang="en-US"/>
              <a:t>3.	Protecting Intellectual Property</a:t>
            </a:r>
            <a:endParaRPr/>
          </a:p>
          <a:p>
            <a:pPr marL="536575" lvl="0" indent="-536575" algn="l" rtl="0">
              <a:lnSpc>
                <a:spcPct val="90000"/>
              </a:lnSpc>
              <a:spcBef>
                <a:spcPts val="560"/>
              </a:spcBef>
              <a:spcAft>
                <a:spcPts val="0"/>
              </a:spcAft>
              <a:buClr>
                <a:srgbClr val="151515"/>
              </a:buClr>
              <a:buSzPts val="1400"/>
              <a:buNone/>
            </a:pPr>
            <a:r>
              <a:rPr lang="en-US"/>
              <a:t>4.	Fair Use</a:t>
            </a:r>
            <a:endParaRPr/>
          </a:p>
          <a:p>
            <a:pPr marL="536575" lvl="0" indent="-536575" algn="l" rtl="0">
              <a:lnSpc>
                <a:spcPct val="90000"/>
              </a:lnSpc>
              <a:spcBef>
                <a:spcPts val="560"/>
              </a:spcBef>
              <a:spcAft>
                <a:spcPts val="0"/>
              </a:spcAft>
              <a:buClr>
                <a:srgbClr val="151515"/>
              </a:buClr>
              <a:buSzPts val="1400"/>
              <a:buNone/>
            </a:pPr>
            <a:r>
              <a:rPr lang="en-US"/>
              <a:t>5.	New Restrictions on Use</a:t>
            </a:r>
            <a:endParaRPr/>
          </a:p>
          <a:p>
            <a:pPr marL="536575" lvl="0" indent="-536575" algn="l" rtl="0">
              <a:lnSpc>
                <a:spcPct val="90000"/>
              </a:lnSpc>
              <a:spcBef>
                <a:spcPts val="560"/>
              </a:spcBef>
              <a:spcAft>
                <a:spcPts val="0"/>
              </a:spcAft>
              <a:buClr>
                <a:srgbClr val="151515"/>
              </a:buClr>
              <a:buSzPts val="1400"/>
              <a:buNone/>
            </a:pPr>
            <a:r>
              <a:rPr lang="en-US"/>
              <a:t>6. 	Peer-to-Peer Networks</a:t>
            </a:r>
            <a:endParaRPr/>
          </a:p>
          <a:p>
            <a:pPr marL="536575" lvl="0" indent="-536575" algn="l" rtl="0">
              <a:lnSpc>
                <a:spcPct val="90000"/>
              </a:lnSpc>
              <a:spcBef>
                <a:spcPts val="560"/>
              </a:spcBef>
              <a:spcAft>
                <a:spcPts val="0"/>
              </a:spcAft>
              <a:buClr>
                <a:srgbClr val="151515"/>
              </a:buClr>
              <a:buSzPts val="1400"/>
              <a:buNone/>
            </a:pPr>
            <a:r>
              <a:rPr lang="en-US"/>
              <a:t>7.	Protections for Software</a:t>
            </a:r>
            <a:endParaRPr/>
          </a:p>
          <a:p>
            <a:pPr marL="536575" lvl="0" indent="-536575" algn="l" rtl="0">
              <a:lnSpc>
                <a:spcPct val="90000"/>
              </a:lnSpc>
              <a:spcBef>
                <a:spcPts val="560"/>
              </a:spcBef>
              <a:spcAft>
                <a:spcPts val="0"/>
              </a:spcAft>
              <a:buClr>
                <a:srgbClr val="151515"/>
              </a:buClr>
              <a:buSzPts val="1400"/>
              <a:buNone/>
            </a:pPr>
            <a:r>
              <a:rPr lang="en-US"/>
              <a:t>8.	Open-Source Software</a:t>
            </a:r>
            <a:endParaRPr/>
          </a:p>
          <a:p>
            <a:pPr marL="536575" lvl="0" indent="-536575" algn="l" rtl="0">
              <a:lnSpc>
                <a:spcPct val="90000"/>
              </a:lnSpc>
              <a:spcBef>
                <a:spcPts val="560"/>
              </a:spcBef>
              <a:spcAft>
                <a:spcPts val="0"/>
              </a:spcAft>
              <a:buClr>
                <a:srgbClr val="151515"/>
              </a:buClr>
              <a:buSzPts val="1400"/>
              <a:buNone/>
            </a:pPr>
            <a:r>
              <a:rPr lang="en-US"/>
              <a:t>9.	Legitimacy of intellectual Property Protection for Software</a:t>
            </a:r>
            <a:endParaRPr/>
          </a:p>
        </p:txBody>
      </p:sp>
      <p:sp>
        <p:nvSpPr>
          <p:cNvPr id="80" name="Google Shape;80;p2"/>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ransition spd="med">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96DA-60CB-4E85-98E6-86B156EB6DDF}"/>
              </a:ext>
            </a:extLst>
          </p:cNvPr>
          <p:cNvSpPr>
            <a:spLocks noGrp="1"/>
          </p:cNvSpPr>
          <p:nvPr>
            <p:ph type="title"/>
          </p:nvPr>
        </p:nvSpPr>
        <p:spPr/>
        <p:txBody>
          <a:bodyPr/>
          <a:lstStyle/>
          <a:p>
            <a:r>
              <a:rPr lang="en-US" dirty="0"/>
              <a:t>3.3 Patents</a:t>
            </a:r>
            <a:endParaRPr lang="en-MY" dirty="0"/>
          </a:p>
        </p:txBody>
      </p:sp>
      <p:sp>
        <p:nvSpPr>
          <p:cNvPr id="3" name="Text Placeholder 2">
            <a:extLst>
              <a:ext uri="{FF2B5EF4-FFF2-40B4-BE49-F238E27FC236}">
                <a16:creationId xmlns:a16="http://schemas.microsoft.com/office/drawing/2014/main" id="{520E106E-F6E6-4C38-9014-CCDFB3429A4C}"/>
              </a:ext>
            </a:extLst>
          </p:cNvPr>
          <p:cNvSpPr>
            <a:spLocks noGrp="1"/>
          </p:cNvSpPr>
          <p:nvPr>
            <p:ph type="body" idx="1"/>
          </p:nvPr>
        </p:nvSpPr>
        <p:spPr/>
        <p:txBody>
          <a:bodyPr/>
          <a:lstStyle/>
          <a:p>
            <a:r>
              <a:rPr lang="en-MY" dirty="0"/>
              <a:t>Requirements for obtaining a patent</a:t>
            </a:r>
          </a:p>
          <a:p>
            <a:pPr lvl="1"/>
            <a:r>
              <a:rPr lang="en-MY" b="0" i="0" dirty="0">
                <a:solidFill>
                  <a:srgbClr val="4D5156"/>
                </a:solidFill>
                <a:effectLst/>
                <a:latin typeface="arial" panose="020B0604020202020204" pitchFamily="34" charset="0"/>
              </a:rPr>
              <a:t>Must be a patentable subject matter</a:t>
            </a:r>
          </a:p>
          <a:p>
            <a:pPr lvl="1"/>
            <a:r>
              <a:rPr lang="en-MY" i="0" dirty="0">
                <a:solidFill>
                  <a:srgbClr val="4D5156"/>
                </a:solidFill>
                <a:latin typeface="arial" panose="020B0604020202020204" pitchFamily="34" charset="0"/>
              </a:rPr>
              <a:t>Must be new (Novelty)</a:t>
            </a:r>
          </a:p>
          <a:p>
            <a:pPr lvl="1"/>
            <a:r>
              <a:rPr lang="en-MY" i="0" dirty="0">
                <a:solidFill>
                  <a:srgbClr val="4D5156"/>
                </a:solidFill>
                <a:latin typeface="arial" panose="020B0604020202020204" pitchFamily="34" charset="0"/>
              </a:rPr>
              <a:t>Must be non-obvious/inventive</a:t>
            </a:r>
          </a:p>
          <a:p>
            <a:pPr lvl="1"/>
            <a:r>
              <a:rPr lang="en-MY" i="0" dirty="0">
                <a:latin typeface="+mn-lt"/>
              </a:rPr>
              <a:t>Must be useful (Utility)</a:t>
            </a:r>
            <a:endParaRPr lang="en-MY" i="0" dirty="0">
              <a:solidFill>
                <a:srgbClr val="4D5156"/>
              </a:solidFill>
              <a:latin typeface="arial" panose="020B0604020202020204" pitchFamily="34" charset="0"/>
            </a:endParaRPr>
          </a:p>
        </p:txBody>
      </p:sp>
      <p:sp>
        <p:nvSpPr>
          <p:cNvPr id="4" name="Slide Number Placeholder 3">
            <a:extLst>
              <a:ext uri="{FF2B5EF4-FFF2-40B4-BE49-F238E27FC236}">
                <a16:creationId xmlns:a16="http://schemas.microsoft.com/office/drawing/2014/main" id="{A204BA3F-FB8C-4599-A93D-78A9C58016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14923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3.4 Copyrights</a:t>
            </a:r>
            <a:endParaRPr/>
          </a:p>
        </p:txBody>
      </p:sp>
      <p:sp>
        <p:nvSpPr>
          <p:cNvPr id="217" name="Google Shape;217;p20"/>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Provides owner of an original work five rights</a:t>
            </a:r>
            <a:endParaRPr/>
          </a:p>
          <a:p>
            <a:pPr marL="742950" lvl="1" indent="-285750" algn="l" rtl="0">
              <a:spcBef>
                <a:spcPts val="520"/>
              </a:spcBef>
              <a:spcAft>
                <a:spcPts val="0"/>
              </a:spcAft>
              <a:buClr>
                <a:srgbClr val="151515"/>
              </a:buClr>
              <a:buSzPts val="2600"/>
              <a:buChar char="•"/>
            </a:pPr>
            <a:r>
              <a:rPr lang="en-US" sz="2600"/>
              <a:t>Reproduction</a:t>
            </a:r>
            <a:endParaRPr/>
          </a:p>
          <a:p>
            <a:pPr marL="742950" lvl="1" indent="-285750" algn="l" rtl="0">
              <a:spcBef>
                <a:spcPts val="520"/>
              </a:spcBef>
              <a:spcAft>
                <a:spcPts val="0"/>
              </a:spcAft>
              <a:buClr>
                <a:srgbClr val="151515"/>
              </a:buClr>
              <a:buSzPts val="2600"/>
              <a:buChar char="•"/>
            </a:pPr>
            <a:r>
              <a:rPr lang="en-US" sz="2600"/>
              <a:t>Distribution</a:t>
            </a:r>
            <a:endParaRPr/>
          </a:p>
          <a:p>
            <a:pPr marL="742950" lvl="1" indent="-285750" algn="l" rtl="0">
              <a:spcBef>
                <a:spcPts val="520"/>
              </a:spcBef>
              <a:spcAft>
                <a:spcPts val="0"/>
              </a:spcAft>
              <a:buClr>
                <a:srgbClr val="151515"/>
              </a:buClr>
              <a:buSzPts val="2600"/>
              <a:buChar char="•"/>
            </a:pPr>
            <a:r>
              <a:rPr lang="en-US" sz="2600"/>
              <a:t>Public display</a:t>
            </a:r>
            <a:endParaRPr/>
          </a:p>
          <a:p>
            <a:pPr marL="742950" lvl="1" indent="-285750" algn="l" rtl="0">
              <a:spcBef>
                <a:spcPts val="520"/>
              </a:spcBef>
              <a:spcAft>
                <a:spcPts val="0"/>
              </a:spcAft>
              <a:buClr>
                <a:srgbClr val="151515"/>
              </a:buClr>
              <a:buSzPts val="2600"/>
              <a:buChar char="•"/>
            </a:pPr>
            <a:r>
              <a:rPr lang="en-US" sz="2600"/>
              <a:t>Public performance</a:t>
            </a:r>
            <a:endParaRPr/>
          </a:p>
          <a:p>
            <a:pPr marL="742950" lvl="1" indent="-285750" algn="l" rtl="0">
              <a:spcBef>
                <a:spcPts val="520"/>
              </a:spcBef>
              <a:spcAft>
                <a:spcPts val="0"/>
              </a:spcAft>
              <a:buClr>
                <a:srgbClr val="151515"/>
              </a:buClr>
              <a:buSzPts val="2600"/>
              <a:buChar char="•"/>
            </a:pPr>
            <a:r>
              <a:rPr lang="en-US" sz="2600"/>
              <a:t>Production of derivative works</a:t>
            </a:r>
            <a:endParaRPr/>
          </a:p>
          <a:p>
            <a:pPr marL="342900" lvl="0" indent="-342900" algn="l" rtl="0">
              <a:spcBef>
                <a:spcPts val="560"/>
              </a:spcBef>
              <a:spcAft>
                <a:spcPts val="0"/>
              </a:spcAft>
              <a:buClr>
                <a:srgbClr val="151515"/>
              </a:buClr>
              <a:buSzPts val="1400"/>
              <a:buFont typeface="Noto Sans Symbols"/>
              <a:buChar char="❑"/>
            </a:pPr>
            <a:r>
              <a:rPr lang="en-US"/>
              <a:t>Copyright-related industries represent 5% of U.S. gross domestic product (&gt; $500 billion/yr)</a:t>
            </a:r>
            <a:endParaRPr/>
          </a:p>
          <a:p>
            <a:pPr marL="342900" lvl="0" indent="-342900" algn="l" rtl="0">
              <a:spcBef>
                <a:spcPts val="560"/>
              </a:spcBef>
              <a:spcAft>
                <a:spcPts val="0"/>
              </a:spcAft>
              <a:buClr>
                <a:srgbClr val="151515"/>
              </a:buClr>
              <a:buSzPts val="1400"/>
              <a:buFont typeface="Noto Sans Symbols"/>
              <a:buChar char="❑"/>
            </a:pPr>
            <a:r>
              <a:rPr lang="en-US"/>
              <a:t>Copyright protection has expanded greatly since 1790</a:t>
            </a:r>
            <a:endParaRPr/>
          </a:p>
        </p:txBody>
      </p:sp>
      <p:sp>
        <p:nvSpPr>
          <p:cNvPr id="218" name="Google Shape;218;p20"/>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transition spd="med">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3.4 Copyrights</a:t>
            </a:r>
            <a:endParaRPr/>
          </a:p>
        </p:txBody>
      </p:sp>
      <p:sp>
        <p:nvSpPr>
          <p:cNvPr id="225" name="Google Shape;225;p21"/>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Some court cases and legislation that define the limits of copyright in the United States:</a:t>
            </a:r>
            <a:endParaRPr/>
          </a:p>
          <a:p>
            <a:pPr marL="742950" lvl="1" indent="-285750" algn="l" rtl="0">
              <a:spcBef>
                <a:spcPts val="480"/>
              </a:spcBef>
              <a:spcAft>
                <a:spcPts val="0"/>
              </a:spcAft>
              <a:buClr>
                <a:srgbClr val="151515"/>
              </a:buClr>
              <a:buSzPts val="2400"/>
              <a:buChar char="•"/>
            </a:pPr>
            <a:r>
              <a:rPr lang="en-US"/>
              <a:t>Gershwin Publishing Corporation v. Columbia Artists Management, Inc.</a:t>
            </a:r>
            <a:endParaRPr/>
          </a:p>
          <a:p>
            <a:pPr marL="742950" lvl="1" indent="-285750" algn="l" rtl="0">
              <a:spcBef>
                <a:spcPts val="480"/>
              </a:spcBef>
              <a:spcAft>
                <a:spcPts val="0"/>
              </a:spcAft>
              <a:buClr>
                <a:srgbClr val="151515"/>
              </a:buClr>
              <a:buSzPts val="2400"/>
              <a:buChar char="•"/>
            </a:pPr>
            <a:r>
              <a:rPr lang="en-US"/>
              <a:t>Basic Books v. Kinko’s Graphics Corporation</a:t>
            </a:r>
            <a:endParaRPr/>
          </a:p>
          <a:p>
            <a:pPr marL="742950" lvl="1" indent="-285750" algn="l" rtl="0">
              <a:spcBef>
                <a:spcPts val="480"/>
              </a:spcBef>
              <a:spcAft>
                <a:spcPts val="0"/>
              </a:spcAft>
              <a:buClr>
                <a:srgbClr val="151515"/>
              </a:buClr>
              <a:buSzPts val="2400"/>
              <a:buChar char="•"/>
            </a:pPr>
            <a:r>
              <a:rPr lang="en-US"/>
              <a:t>Davey Jones Locker</a:t>
            </a:r>
            <a:endParaRPr/>
          </a:p>
          <a:p>
            <a:pPr marL="742950" lvl="1" indent="-285750" algn="l" rtl="0">
              <a:spcBef>
                <a:spcPts val="480"/>
              </a:spcBef>
              <a:spcAft>
                <a:spcPts val="0"/>
              </a:spcAft>
              <a:buClr>
                <a:srgbClr val="151515"/>
              </a:buClr>
              <a:buSzPts val="2400"/>
              <a:buChar char="•"/>
            </a:pPr>
            <a:r>
              <a:rPr lang="en-US"/>
              <a:t>No Electronic Theft Act</a:t>
            </a:r>
            <a:endParaRPr/>
          </a:p>
        </p:txBody>
      </p:sp>
      <p:sp>
        <p:nvSpPr>
          <p:cNvPr id="226" name="Google Shape;226;p21"/>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transition spd="med">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2"/>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3.4 Copyrights</a:t>
            </a:r>
            <a:endParaRPr/>
          </a:p>
        </p:txBody>
      </p:sp>
      <p:sp>
        <p:nvSpPr>
          <p:cNvPr id="232" name="Google Shape;232;p22"/>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Lots of avenues, including copyright and patent, exist under the law to protect IP. Both patents and copyrights protect software from theft under the law. Each one protects a different part of the software. Patents protect the idea, while copyright protects the written code.</a:t>
            </a:r>
            <a:endParaRPr/>
          </a:p>
          <a:p>
            <a:pPr marL="342900" lvl="0" indent="-342900" algn="l" rtl="0">
              <a:spcBef>
                <a:spcPts val="560"/>
              </a:spcBef>
              <a:spcAft>
                <a:spcPts val="0"/>
              </a:spcAft>
              <a:buClr>
                <a:srgbClr val="151515"/>
              </a:buClr>
              <a:buSzPts val="1400"/>
              <a:buFont typeface="Noto Sans Symbols"/>
              <a:buChar char="❑"/>
            </a:pPr>
            <a:r>
              <a:rPr lang="en-US"/>
              <a:t>https://www.upcounsel.com/software-patent-or-copyright</a:t>
            </a:r>
            <a:endParaRPr/>
          </a:p>
        </p:txBody>
      </p:sp>
      <p:sp>
        <p:nvSpPr>
          <p:cNvPr id="233" name="Google Shape;233;p22"/>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transition spd="med">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4. Fair Use</a:t>
            </a:r>
            <a:endParaRPr/>
          </a:p>
        </p:txBody>
      </p:sp>
      <p:sp>
        <p:nvSpPr>
          <p:cNvPr id="240" name="Google Shape;240;p23"/>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transition spd="med">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4. Fair Use</a:t>
            </a:r>
            <a:endParaRPr/>
          </a:p>
        </p:txBody>
      </p:sp>
      <p:sp>
        <p:nvSpPr>
          <p:cNvPr id="247" name="Google Shape;247;p24"/>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rgbClr val="151515"/>
              </a:buClr>
              <a:buSzPts val="1295"/>
              <a:buFont typeface="Noto Sans Symbols"/>
              <a:buChar char="❑"/>
            </a:pPr>
            <a:r>
              <a:rPr lang="en-US" sz="2590"/>
              <a:t>Sometimes it is legal to reproduce a copyrighted work without permission</a:t>
            </a:r>
            <a:endParaRPr/>
          </a:p>
          <a:p>
            <a:pPr marL="342900" lvl="0" indent="-342900" algn="l" rtl="0">
              <a:spcBef>
                <a:spcPts val="518"/>
              </a:spcBef>
              <a:spcAft>
                <a:spcPts val="0"/>
              </a:spcAft>
              <a:buClr>
                <a:srgbClr val="151515"/>
              </a:buClr>
              <a:buSzPts val="1295"/>
              <a:buFont typeface="Noto Sans Symbols"/>
              <a:buChar char="❑"/>
            </a:pPr>
            <a:r>
              <a:rPr lang="en-US" sz="2590"/>
              <a:t>Courts consider four factors</a:t>
            </a:r>
            <a:endParaRPr/>
          </a:p>
          <a:p>
            <a:pPr marL="742950" lvl="1" indent="-285750" algn="l" rtl="0">
              <a:spcBef>
                <a:spcPts val="444"/>
              </a:spcBef>
              <a:spcAft>
                <a:spcPts val="0"/>
              </a:spcAft>
              <a:buClr>
                <a:srgbClr val="151515"/>
              </a:buClr>
              <a:buSzPts val="2220"/>
              <a:buChar char="•"/>
            </a:pPr>
            <a:r>
              <a:rPr lang="en-US" sz="2220"/>
              <a:t>Purpose and character of use</a:t>
            </a:r>
            <a:endParaRPr/>
          </a:p>
          <a:p>
            <a:pPr marL="1143000" lvl="2" indent="-228600" algn="l" rtl="0">
              <a:spcBef>
                <a:spcPts val="333"/>
              </a:spcBef>
              <a:spcAft>
                <a:spcPts val="0"/>
              </a:spcAft>
              <a:buClr>
                <a:srgbClr val="151515"/>
              </a:buClr>
              <a:buSzPts val="1665"/>
              <a:buChar char="✔"/>
            </a:pPr>
            <a:r>
              <a:rPr lang="en-US" sz="1665"/>
              <a:t>An educational use is more likely to be permissible than a commercial use</a:t>
            </a:r>
            <a:endParaRPr/>
          </a:p>
          <a:p>
            <a:pPr marL="742950" lvl="1" indent="-285750" algn="l" rtl="0">
              <a:spcBef>
                <a:spcPts val="444"/>
              </a:spcBef>
              <a:spcAft>
                <a:spcPts val="0"/>
              </a:spcAft>
              <a:buClr>
                <a:srgbClr val="151515"/>
              </a:buClr>
              <a:buSzPts val="2220"/>
              <a:buChar char="•"/>
            </a:pPr>
            <a:r>
              <a:rPr lang="en-US" sz="2220"/>
              <a:t>Nature of work</a:t>
            </a:r>
            <a:endParaRPr/>
          </a:p>
          <a:p>
            <a:pPr marL="1143000" lvl="2" indent="-228600" algn="l" rtl="0">
              <a:spcBef>
                <a:spcPts val="333"/>
              </a:spcBef>
              <a:spcAft>
                <a:spcPts val="0"/>
              </a:spcAft>
              <a:buClr>
                <a:srgbClr val="151515"/>
              </a:buClr>
              <a:buSzPts val="1665"/>
              <a:buChar char="✔"/>
            </a:pPr>
            <a:r>
              <a:rPr lang="en-US" sz="1665"/>
              <a:t>Use of nonfiction is more likely to be permissible than use of fiction. Published works are preferred over unpublished works.</a:t>
            </a:r>
            <a:endParaRPr/>
          </a:p>
          <a:p>
            <a:pPr marL="742950" lvl="1" indent="-285750" algn="l" rtl="0">
              <a:spcBef>
                <a:spcPts val="444"/>
              </a:spcBef>
              <a:spcAft>
                <a:spcPts val="0"/>
              </a:spcAft>
              <a:buClr>
                <a:srgbClr val="151515"/>
              </a:buClr>
              <a:buSzPts val="2220"/>
              <a:buChar char="•"/>
            </a:pPr>
            <a:r>
              <a:rPr lang="en-US" sz="2220"/>
              <a:t>Amount of work being copied</a:t>
            </a:r>
            <a:endParaRPr/>
          </a:p>
          <a:p>
            <a:pPr marL="1143000" lvl="2" indent="-228600" algn="l" rtl="0">
              <a:spcBef>
                <a:spcPts val="333"/>
              </a:spcBef>
              <a:spcAft>
                <a:spcPts val="0"/>
              </a:spcAft>
              <a:buClr>
                <a:srgbClr val="151515"/>
              </a:buClr>
              <a:buSzPts val="1665"/>
              <a:buChar char="✔"/>
            </a:pPr>
            <a:r>
              <a:rPr lang="en-US" sz="1665"/>
              <a:t>Brief excerpts are more likely to be permissible than entire chapters.</a:t>
            </a:r>
            <a:endParaRPr/>
          </a:p>
          <a:p>
            <a:pPr marL="742950" lvl="1" indent="-285750" algn="l" rtl="0">
              <a:spcBef>
                <a:spcPts val="444"/>
              </a:spcBef>
              <a:spcAft>
                <a:spcPts val="0"/>
              </a:spcAft>
              <a:buClr>
                <a:srgbClr val="151515"/>
              </a:buClr>
              <a:buSzPts val="2220"/>
              <a:buChar char="•"/>
            </a:pPr>
            <a:r>
              <a:rPr lang="en-US" sz="2220"/>
              <a:t>Affect on market for work</a:t>
            </a:r>
            <a:endParaRPr/>
          </a:p>
          <a:p>
            <a:pPr marL="1143000" lvl="2" indent="-228600" algn="l" rtl="0">
              <a:spcBef>
                <a:spcPts val="333"/>
              </a:spcBef>
              <a:spcAft>
                <a:spcPts val="0"/>
              </a:spcAft>
              <a:buClr>
                <a:srgbClr val="151515"/>
              </a:buClr>
              <a:buSzPts val="1665"/>
              <a:buChar char="✔"/>
            </a:pPr>
            <a:r>
              <a:rPr lang="en-US" sz="1665"/>
              <a:t>Use of out-of-print material is more likely to be permissible than use of a readily available. A spontaneously chosen selection is better than an assigned reading in the course syllabus.</a:t>
            </a:r>
            <a:endParaRPr/>
          </a:p>
        </p:txBody>
      </p:sp>
      <p:sp>
        <p:nvSpPr>
          <p:cNvPr id="248" name="Google Shape;248;p24"/>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transition spd="med">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4. Fair Use</a:t>
            </a:r>
            <a:endParaRPr/>
          </a:p>
        </p:txBody>
      </p:sp>
      <p:sp>
        <p:nvSpPr>
          <p:cNvPr id="255" name="Google Shape;255;p25"/>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Example 1:</a:t>
            </a:r>
            <a:endParaRPr/>
          </a:p>
          <a:p>
            <a:pPr marL="742950" lvl="1" indent="-285750" algn="l" rtl="0">
              <a:spcBef>
                <a:spcPts val="480"/>
              </a:spcBef>
              <a:spcAft>
                <a:spcPts val="0"/>
              </a:spcAft>
              <a:buClr>
                <a:srgbClr val="151515"/>
              </a:buClr>
              <a:buSzPts val="2400"/>
              <a:buChar char="•"/>
            </a:pPr>
            <a:r>
              <a:rPr lang="en-US"/>
              <a:t>A professor puts a few journal articles on reserve in the library and makes them assigned reading for the class. Some students in the class complain that they cannot get access to the articles because other students always seem to have them checked out. The professor scans them and posts them on his Web site. The professor gives the students in the class the password they need to access the articles in his Web site.</a:t>
            </a:r>
            <a:endParaRPr/>
          </a:p>
          <a:p>
            <a:pPr marL="1143000" lvl="2" indent="-228600" algn="l" rtl="0">
              <a:spcBef>
                <a:spcPts val="360"/>
              </a:spcBef>
              <a:spcAft>
                <a:spcPts val="0"/>
              </a:spcAft>
              <a:buClr>
                <a:srgbClr val="151515"/>
              </a:buClr>
              <a:buSzPts val="1800"/>
              <a:buChar char="✔"/>
            </a:pPr>
            <a:r>
              <a:rPr lang="en-US"/>
              <a:t>Discussion: Fair use?</a:t>
            </a:r>
            <a:endParaRPr/>
          </a:p>
        </p:txBody>
      </p:sp>
      <p:sp>
        <p:nvSpPr>
          <p:cNvPr id="256" name="Google Shape;256;p25"/>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transition spd="med">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6"/>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4.1 Sony v. Universal City Studios</a:t>
            </a:r>
            <a:endParaRPr/>
          </a:p>
        </p:txBody>
      </p:sp>
      <p:sp>
        <p:nvSpPr>
          <p:cNvPr id="263" name="Google Shape;263;p26"/>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Sony introduces Betamax VCR (1975)</a:t>
            </a:r>
            <a:endParaRPr/>
          </a:p>
          <a:p>
            <a:pPr marL="342900" lvl="0" indent="-342900" algn="l" rtl="0">
              <a:spcBef>
                <a:spcPts val="560"/>
              </a:spcBef>
              <a:spcAft>
                <a:spcPts val="0"/>
              </a:spcAft>
              <a:buClr>
                <a:srgbClr val="151515"/>
              </a:buClr>
              <a:buSzPts val="1400"/>
              <a:buFont typeface="Noto Sans Symbols"/>
              <a:buChar char="❑"/>
            </a:pPr>
            <a:r>
              <a:rPr lang="en-US"/>
              <a:t>People start time shifting TV shows</a:t>
            </a:r>
            <a:endParaRPr/>
          </a:p>
          <a:p>
            <a:pPr marL="342900" lvl="0" indent="-342900" algn="l" rtl="0">
              <a:spcBef>
                <a:spcPts val="560"/>
              </a:spcBef>
              <a:spcAft>
                <a:spcPts val="0"/>
              </a:spcAft>
              <a:buClr>
                <a:srgbClr val="151515"/>
              </a:buClr>
              <a:buSzPts val="1400"/>
              <a:buFont typeface="Noto Sans Symbols"/>
              <a:buChar char="❑"/>
            </a:pPr>
            <a:r>
              <a:rPr lang="en-US"/>
              <a:t>Movie studios sue Sony for copyright infringements</a:t>
            </a:r>
            <a:endParaRPr/>
          </a:p>
          <a:p>
            <a:pPr marL="342900" lvl="0" indent="-342900" algn="l" rtl="0">
              <a:spcBef>
                <a:spcPts val="560"/>
              </a:spcBef>
              <a:spcAft>
                <a:spcPts val="0"/>
              </a:spcAft>
              <a:buClr>
                <a:srgbClr val="151515"/>
              </a:buClr>
              <a:buSzPts val="1400"/>
              <a:buFont typeface="Noto Sans Symbols"/>
              <a:buChar char="❑"/>
            </a:pPr>
            <a:r>
              <a:rPr lang="en-US"/>
              <a:t>U.S. Supreme Court rules (5-4) that time shifting is fair use</a:t>
            </a:r>
            <a:endParaRPr/>
          </a:p>
        </p:txBody>
      </p:sp>
      <p:sp>
        <p:nvSpPr>
          <p:cNvPr id="264" name="Google Shape;264;p26"/>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transition spd="med">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4.1 Sony v. Universal City Studios</a:t>
            </a:r>
            <a:endParaRPr/>
          </a:p>
        </p:txBody>
      </p:sp>
      <p:pic>
        <p:nvPicPr>
          <p:cNvPr id="271" name="Google Shape;271;p27" descr="qui04f06"/>
          <p:cNvPicPr preferRelativeResize="0"/>
          <p:nvPr/>
        </p:nvPicPr>
        <p:blipFill rotWithShape="1">
          <a:blip r:embed="rId3">
            <a:alphaModFix/>
          </a:blip>
          <a:srcRect/>
          <a:stretch/>
        </p:blipFill>
        <p:spPr>
          <a:xfrm>
            <a:off x="762000" y="1371600"/>
            <a:ext cx="7543800" cy="3889375"/>
          </a:xfrm>
          <a:prstGeom prst="rect">
            <a:avLst/>
          </a:prstGeom>
          <a:noFill/>
          <a:ln>
            <a:noFill/>
          </a:ln>
        </p:spPr>
      </p:pic>
      <p:sp>
        <p:nvSpPr>
          <p:cNvPr id="272" name="Google Shape;272;p27"/>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transition spd="med">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8"/>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4.2 Digital Recording Technology</a:t>
            </a:r>
            <a:endParaRPr/>
          </a:p>
        </p:txBody>
      </p:sp>
      <p:sp>
        <p:nvSpPr>
          <p:cNvPr id="279" name="Google Shape;279;p28"/>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Font typeface="Noto Sans Symbols"/>
              <a:buChar char="❑"/>
            </a:pPr>
            <a:r>
              <a:rPr lang="en-US"/>
              <a:t>Copying from vinyl records to cassette tapes introduced hiss and distortions</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Introduction of compact disc a boon for music industry</a:t>
            </a:r>
            <a:endParaRPr/>
          </a:p>
          <a:p>
            <a:pPr marL="742950" lvl="1" indent="-285750" algn="l" rtl="0">
              <a:lnSpc>
                <a:spcPct val="90000"/>
              </a:lnSpc>
              <a:spcBef>
                <a:spcPts val="480"/>
              </a:spcBef>
              <a:spcAft>
                <a:spcPts val="0"/>
              </a:spcAft>
              <a:buClr>
                <a:srgbClr val="151515"/>
              </a:buClr>
              <a:buSzPts val="2400"/>
              <a:buChar char="•"/>
            </a:pPr>
            <a:r>
              <a:rPr lang="en-US"/>
              <a:t>Cheaper to produce than vinyl records</a:t>
            </a:r>
            <a:endParaRPr/>
          </a:p>
          <a:p>
            <a:pPr marL="742950" lvl="1" indent="-285750" algn="l" rtl="0">
              <a:lnSpc>
                <a:spcPct val="90000"/>
              </a:lnSpc>
              <a:spcBef>
                <a:spcPts val="480"/>
              </a:spcBef>
              <a:spcAft>
                <a:spcPts val="0"/>
              </a:spcAft>
              <a:buClr>
                <a:srgbClr val="151515"/>
              </a:buClr>
              <a:buSzPts val="2400"/>
              <a:buChar char="•"/>
            </a:pPr>
            <a:r>
              <a:rPr lang="en-US"/>
              <a:t>Higher quality</a:t>
            </a:r>
            <a:endParaRPr/>
          </a:p>
          <a:p>
            <a:pPr marL="742950" lvl="1" indent="-285750" algn="l" rtl="0">
              <a:lnSpc>
                <a:spcPct val="90000"/>
              </a:lnSpc>
              <a:spcBef>
                <a:spcPts val="480"/>
              </a:spcBef>
              <a:spcAft>
                <a:spcPts val="0"/>
              </a:spcAft>
              <a:buClr>
                <a:srgbClr val="151515"/>
              </a:buClr>
              <a:buSzPts val="2400"/>
              <a:buChar char="•"/>
            </a:pPr>
            <a:r>
              <a:rPr lang="en-US"/>
              <a:t>Higher price ⇒ higher profits</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Digital recording device: to make a perfect copy of a CD</a:t>
            </a:r>
            <a:endParaRPr/>
          </a:p>
          <a:p>
            <a:pPr marL="742950" lvl="1" indent="-285750" algn="l" rtl="0">
              <a:lnSpc>
                <a:spcPct val="90000"/>
              </a:lnSpc>
              <a:spcBef>
                <a:spcPts val="480"/>
              </a:spcBef>
              <a:spcAft>
                <a:spcPts val="0"/>
              </a:spcAft>
              <a:buClr>
                <a:srgbClr val="151515"/>
              </a:buClr>
              <a:buSzPts val="2400"/>
              <a:buChar char="•"/>
            </a:pPr>
            <a:r>
              <a:rPr lang="en-US"/>
              <a:t>In mid-1980s, Sony began selling digital audio tape (DAT) recorders in Japan and Europe. The Recording Industry Association of America opposed the introduction of DAT.</a:t>
            </a:r>
            <a:endParaRPr/>
          </a:p>
        </p:txBody>
      </p:sp>
      <p:sp>
        <p:nvSpPr>
          <p:cNvPr id="280" name="Google Shape;280;p28"/>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sp>
        <p:nvSpPr>
          <p:cNvPr id="85" name="Google Shape;85;p3"/>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 Introduction</a:t>
            </a:r>
            <a:endParaRPr/>
          </a:p>
        </p:txBody>
      </p:sp>
      <p:sp>
        <p:nvSpPr>
          <p:cNvPr id="86" name="Google Shape;86;p3"/>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None/>
            </a:pPr>
            <a:r>
              <a:rPr lang="en-US"/>
              <a:t>Friends share all things.	-Pythagoras</a:t>
            </a:r>
            <a:endParaRPr/>
          </a:p>
          <a:p>
            <a:pPr marL="342900" lvl="0" indent="-342900" algn="ctr" rtl="0">
              <a:spcBef>
                <a:spcPts val="560"/>
              </a:spcBef>
              <a:spcAft>
                <a:spcPts val="0"/>
              </a:spcAft>
              <a:buClr>
                <a:srgbClr val="151515"/>
              </a:buClr>
              <a:buSzPts val="1400"/>
              <a:buNone/>
            </a:pPr>
            <a:endParaRPr/>
          </a:p>
          <a:p>
            <a:pPr marL="342900" lvl="0" indent="-342900" algn="l" rtl="0">
              <a:spcBef>
                <a:spcPts val="560"/>
              </a:spcBef>
              <a:spcAft>
                <a:spcPts val="0"/>
              </a:spcAft>
              <a:buClr>
                <a:srgbClr val="151515"/>
              </a:buClr>
              <a:buSzPts val="1400"/>
              <a:buNone/>
            </a:pPr>
            <a:endParaRPr/>
          </a:p>
          <a:p>
            <a:pPr marL="0" lvl="0" indent="0" algn="l" rtl="0">
              <a:spcBef>
                <a:spcPts val="560"/>
              </a:spcBef>
              <a:spcAft>
                <a:spcPts val="0"/>
              </a:spcAft>
              <a:buClr>
                <a:srgbClr val="151515"/>
              </a:buClr>
              <a:buSzPts val="1400"/>
              <a:buNone/>
            </a:pPr>
            <a:r>
              <a:rPr lang="en-US"/>
              <a:t>Today’s pirates operate not on the high seas but on the Internet. </a:t>
            </a:r>
            <a:endParaRPr/>
          </a:p>
          <a:p>
            <a:pPr marL="0" lvl="0" indent="0" algn="r" rtl="0">
              <a:spcBef>
                <a:spcPts val="560"/>
              </a:spcBef>
              <a:spcAft>
                <a:spcPts val="0"/>
              </a:spcAft>
              <a:buClr>
                <a:srgbClr val="151515"/>
              </a:buClr>
              <a:buSzPts val="1400"/>
              <a:buNone/>
            </a:pPr>
            <a:r>
              <a:rPr lang="en-US"/>
              <a:t>-Recording Industry Association of America</a:t>
            </a:r>
            <a:endParaRPr/>
          </a:p>
        </p:txBody>
      </p:sp>
      <p:sp>
        <p:nvSpPr>
          <p:cNvPr id="87" name="Google Shape;87;p3"/>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transition spd="med">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9"/>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4.3 Audio Home Recording Act of 1992</a:t>
            </a:r>
            <a:endParaRPr/>
          </a:p>
        </p:txBody>
      </p:sp>
      <p:sp>
        <p:nvSpPr>
          <p:cNvPr id="287" name="Google Shape;287;p29"/>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Font typeface="Noto Sans Symbols"/>
              <a:buChar char="❑"/>
            </a:pPr>
            <a:r>
              <a:rPr lang="en-US"/>
              <a:t>Copying from vinyl records to cassette tapes introduced hiss and distortions</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Introduction of compact disc a boon for music industry</a:t>
            </a:r>
            <a:endParaRPr/>
          </a:p>
          <a:p>
            <a:pPr marL="742950" lvl="1" indent="-285750" algn="l" rtl="0">
              <a:lnSpc>
                <a:spcPct val="90000"/>
              </a:lnSpc>
              <a:spcBef>
                <a:spcPts val="480"/>
              </a:spcBef>
              <a:spcAft>
                <a:spcPts val="0"/>
              </a:spcAft>
              <a:buClr>
                <a:srgbClr val="151515"/>
              </a:buClr>
              <a:buSzPts val="2400"/>
              <a:buChar char="•"/>
            </a:pPr>
            <a:r>
              <a:rPr lang="en-US"/>
              <a:t>Cheaper to produce than vinyl records</a:t>
            </a:r>
            <a:endParaRPr/>
          </a:p>
          <a:p>
            <a:pPr marL="742950" lvl="1" indent="-285750" algn="l" rtl="0">
              <a:lnSpc>
                <a:spcPct val="90000"/>
              </a:lnSpc>
              <a:spcBef>
                <a:spcPts val="480"/>
              </a:spcBef>
              <a:spcAft>
                <a:spcPts val="0"/>
              </a:spcAft>
              <a:buClr>
                <a:srgbClr val="151515"/>
              </a:buClr>
              <a:buSzPts val="2400"/>
              <a:buChar char="•"/>
            </a:pPr>
            <a:r>
              <a:rPr lang="en-US"/>
              <a:t>Higher quality</a:t>
            </a:r>
            <a:endParaRPr/>
          </a:p>
          <a:p>
            <a:pPr marL="742950" lvl="1" indent="-285750" algn="l" rtl="0">
              <a:lnSpc>
                <a:spcPct val="90000"/>
              </a:lnSpc>
              <a:spcBef>
                <a:spcPts val="480"/>
              </a:spcBef>
              <a:spcAft>
                <a:spcPts val="0"/>
              </a:spcAft>
              <a:buClr>
                <a:srgbClr val="151515"/>
              </a:buClr>
              <a:buSzPts val="2400"/>
              <a:buChar char="•"/>
            </a:pPr>
            <a:r>
              <a:rPr lang="en-US"/>
              <a:t>Higher price ⇒ higher profits</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Digital recording device: to make a perfect copy of a CD</a:t>
            </a:r>
            <a:endParaRPr/>
          </a:p>
          <a:p>
            <a:pPr marL="742950" lvl="1" indent="-285750" algn="l" rtl="0">
              <a:lnSpc>
                <a:spcPct val="90000"/>
              </a:lnSpc>
              <a:spcBef>
                <a:spcPts val="480"/>
              </a:spcBef>
              <a:spcAft>
                <a:spcPts val="0"/>
              </a:spcAft>
              <a:buClr>
                <a:srgbClr val="151515"/>
              </a:buClr>
              <a:buSzPts val="2400"/>
              <a:buChar char="•"/>
            </a:pPr>
            <a:r>
              <a:rPr lang="en-US"/>
              <a:t>In mid-1980s, Sony began selling digital audio tape (DAT) recorders in Japan and Europe. The Recording Industry Association of America opposed the introduction of DAT.</a:t>
            </a:r>
            <a:endParaRPr/>
          </a:p>
        </p:txBody>
      </p:sp>
      <p:sp>
        <p:nvSpPr>
          <p:cNvPr id="288" name="Google Shape;288;p29"/>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transition spd="med">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4.3 Audio Home Recording Act of 1992</a:t>
            </a:r>
            <a:endParaRPr/>
          </a:p>
        </p:txBody>
      </p:sp>
      <p:sp>
        <p:nvSpPr>
          <p:cNvPr id="295" name="Google Shape;295;p30"/>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Font typeface="Noto Sans Symbols"/>
              <a:buChar char="❑"/>
            </a:pPr>
            <a:r>
              <a:rPr lang="en-US"/>
              <a:t>Protects rights of consumers to make copies of analog or digital recordings for personal, noncommercial use</a:t>
            </a:r>
            <a:endParaRPr/>
          </a:p>
          <a:p>
            <a:pPr marL="742950" lvl="1" indent="-285750" algn="l" rtl="0">
              <a:lnSpc>
                <a:spcPct val="90000"/>
              </a:lnSpc>
              <a:spcBef>
                <a:spcPts val="480"/>
              </a:spcBef>
              <a:spcAft>
                <a:spcPts val="0"/>
              </a:spcAft>
              <a:buClr>
                <a:srgbClr val="151515"/>
              </a:buClr>
              <a:buSzPts val="2400"/>
              <a:buChar char="•"/>
            </a:pPr>
            <a:r>
              <a:rPr lang="en-US"/>
              <a:t>Backup copy</a:t>
            </a:r>
            <a:endParaRPr/>
          </a:p>
          <a:p>
            <a:pPr marL="742950" lvl="1" indent="-285750" algn="l" rtl="0">
              <a:lnSpc>
                <a:spcPct val="90000"/>
              </a:lnSpc>
              <a:spcBef>
                <a:spcPts val="480"/>
              </a:spcBef>
              <a:spcAft>
                <a:spcPts val="0"/>
              </a:spcAft>
              <a:buClr>
                <a:srgbClr val="151515"/>
              </a:buClr>
              <a:buSzPts val="2400"/>
              <a:buChar char="•"/>
            </a:pPr>
            <a:r>
              <a:rPr lang="en-US"/>
              <a:t>Give to family member</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Digital audio recorders must incorporate Serial Copyright Management System (SCMS), so consumers can’t make a copy of a copy</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A royalty must be paid on the sale of all digital audio recording devices and blank digital audio recording to songwriters, music publishers, musicians, and recording companies, based on the popularity of their music.</a:t>
            </a:r>
            <a:endParaRPr/>
          </a:p>
        </p:txBody>
      </p:sp>
      <p:sp>
        <p:nvSpPr>
          <p:cNvPr id="296" name="Google Shape;296;p30"/>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transition spd="med">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1"/>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880"/>
              <a:t>4.4 RIAA v. Diamond Multimedia Systems Inc.</a:t>
            </a:r>
            <a:endParaRPr sz="2880"/>
          </a:p>
        </p:txBody>
      </p:sp>
      <p:sp>
        <p:nvSpPr>
          <p:cNvPr id="303" name="Google Shape;303;p31"/>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MP3 compression allows songs to be stored in 10% of the space, with little degradation</a:t>
            </a:r>
            <a:endParaRPr/>
          </a:p>
          <a:p>
            <a:pPr marL="342900" lvl="0" indent="-342900" algn="l" rtl="0">
              <a:spcBef>
                <a:spcPts val="560"/>
              </a:spcBef>
              <a:spcAft>
                <a:spcPts val="0"/>
              </a:spcAft>
              <a:buClr>
                <a:srgbClr val="151515"/>
              </a:buClr>
              <a:buSzPts val="1400"/>
              <a:buFont typeface="Noto Sans Symbols"/>
              <a:buChar char="❑"/>
            </a:pPr>
            <a:r>
              <a:rPr lang="en-US"/>
              <a:t>Diamond introduces Rio MP3 player (1998)</a:t>
            </a:r>
            <a:endParaRPr/>
          </a:p>
          <a:p>
            <a:pPr marL="342900" lvl="0" indent="-342900" algn="l" rtl="0">
              <a:spcBef>
                <a:spcPts val="560"/>
              </a:spcBef>
              <a:spcAft>
                <a:spcPts val="0"/>
              </a:spcAft>
              <a:buClr>
                <a:srgbClr val="151515"/>
              </a:buClr>
              <a:buSzPts val="1400"/>
              <a:buFont typeface="Noto Sans Symbols"/>
              <a:buChar char="❑"/>
            </a:pPr>
            <a:r>
              <a:rPr lang="en-US"/>
              <a:t>People start space shifting their music</a:t>
            </a:r>
            <a:endParaRPr/>
          </a:p>
          <a:p>
            <a:pPr marL="342900" lvl="0" indent="-342900" algn="l" rtl="0">
              <a:spcBef>
                <a:spcPts val="560"/>
              </a:spcBef>
              <a:spcAft>
                <a:spcPts val="0"/>
              </a:spcAft>
              <a:buClr>
                <a:srgbClr val="151515"/>
              </a:buClr>
              <a:buSzPts val="1400"/>
              <a:buFont typeface="Noto Sans Symbols"/>
              <a:buChar char="❑"/>
            </a:pPr>
            <a:r>
              <a:rPr lang="en-US"/>
              <a:t>RIAA starts legal action against Diamond for violation of the Audio Home Recording Act</a:t>
            </a:r>
            <a:endParaRPr/>
          </a:p>
          <a:p>
            <a:pPr marL="342900" lvl="0" indent="-342900" algn="l" rtl="0">
              <a:spcBef>
                <a:spcPts val="560"/>
              </a:spcBef>
              <a:spcAft>
                <a:spcPts val="0"/>
              </a:spcAft>
              <a:buClr>
                <a:srgbClr val="151515"/>
              </a:buClr>
              <a:buSzPts val="1400"/>
              <a:buFont typeface="Noto Sans Symbols"/>
              <a:buChar char="❑"/>
            </a:pPr>
            <a:r>
              <a:rPr lang="en-US"/>
              <a:t>U.S. Court of Appeals, 9</a:t>
            </a:r>
            <a:r>
              <a:rPr lang="en-US" baseline="30000"/>
              <a:t>th</a:t>
            </a:r>
            <a:r>
              <a:rPr lang="en-US"/>
              <a:t> Circuit, affirms that space shifting is consistent with copyright law</a:t>
            </a:r>
            <a:endParaRPr/>
          </a:p>
        </p:txBody>
      </p:sp>
      <p:sp>
        <p:nvSpPr>
          <p:cNvPr id="304" name="Google Shape;304;p31"/>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transition spd="med">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2"/>
          <p:cNvSpPr txBox="1">
            <a:spLocks noGrp="1"/>
          </p:cNvSpPr>
          <p:nvPr>
            <p:ph type="title"/>
          </p:nvPr>
        </p:nvSpPr>
        <p:spPr>
          <a:xfrm>
            <a:off x="311700" y="593367"/>
            <a:ext cx="8520600" cy="7635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880"/>
              <a:t>4.4 RIAA v. Diamond Multimedia Systems Inc.</a:t>
            </a:r>
            <a:endParaRPr sz="2880"/>
          </a:p>
        </p:txBody>
      </p:sp>
      <p:pic>
        <p:nvPicPr>
          <p:cNvPr id="311" name="Google Shape;311;p32" descr="qui04f07"/>
          <p:cNvPicPr preferRelativeResize="0"/>
          <p:nvPr/>
        </p:nvPicPr>
        <p:blipFill rotWithShape="1">
          <a:blip r:embed="rId3">
            <a:alphaModFix/>
          </a:blip>
          <a:srcRect/>
          <a:stretch/>
        </p:blipFill>
        <p:spPr>
          <a:xfrm>
            <a:off x="909400" y="1447800"/>
            <a:ext cx="7391400" cy="3965575"/>
          </a:xfrm>
          <a:prstGeom prst="rect">
            <a:avLst/>
          </a:prstGeom>
          <a:noFill/>
          <a:ln>
            <a:noFill/>
          </a:ln>
        </p:spPr>
      </p:pic>
      <p:sp>
        <p:nvSpPr>
          <p:cNvPr id="312" name="Google Shape;312;p32"/>
          <p:cNvSpPr txBox="1">
            <a:spLocks noGrp="1"/>
          </p:cNvSpPr>
          <p:nvPr>
            <p:ph type="sldNum" idx="12"/>
          </p:nvPr>
        </p:nvSpPr>
        <p:spPr>
          <a:xfrm>
            <a:off x="8472458" y="6217622"/>
            <a:ext cx="548700" cy="524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transition spd="med">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3"/>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4.5 Kelly v. Arriba Soft Corporation</a:t>
            </a:r>
            <a:endParaRPr/>
          </a:p>
        </p:txBody>
      </p:sp>
      <p:sp>
        <p:nvSpPr>
          <p:cNvPr id="319" name="Google Shape;319;p33"/>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Kelly: Photographer maintaining Web site with copyrighted photos</a:t>
            </a:r>
            <a:endParaRPr/>
          </a:p>
          <a:p>
            <a:pPr marL="342900" lvl="0" indent="-342900" algn="l" rtl="0">
              <a:spcBef>
                <a:spcPts val="560"/>
              </a:spcBef>
              <a:spcAft>
                <a:spcPts val="0"/>
              </a:spcAft>
              <a:buClr>
                <a:srgbClr val="151515"/>
              </a:buClr>
              <a:buSzPts val="1400"/>
              <a:buFont typeface="Noto Sans Symbols"/>
              <a:buChar char="❑"/>
            </a:pPr>
            <a:r>
              <a:rPr lang="en-US"/>
              <a:t>Arriba Soft: Creates search engine that returned thumbnail images</a:t>
            </a:r>
            <a:endParaRPr/>
          </a:p>
          <a:p>
            <a:pPr marL="342900" lvl="0" indent="-342900" algn="l" rtl="0">
              <a:spcBef>
                <a:spcPts val="560"/>
              </a:spcBef>
              <a:spcAft>
                <a:spcPts val="0"/>
              </a:spcAft>
              <a:buClr>
                <a:srgbClr val="151515"/>
              </a:buClr>
              <a:buSzPts val="1400"/>
              <a:buFont typeface="Noto Sans Symbols"/>
              <a:buChar char="❑"/>
            </a:pPr>
            <a:r>
              <a:rPr lang="en-US"/>
              <a:t>Kelly sues Arriba Soft for copyright infringement</a:t>
            </a:r>
            <a:endParaRPr/>
          </a:p>
          <a:p>
            <a:pPr marL="342900" lvl="0" indent="-342900" algn="l" rtl="0">
              <a:spcBef>
                <a:spcPts val="560"/>
              </a:spcBef>
              <a:spcAft>
                <a:spcPts val="0"/>
              </a:spcAft>
              <a:buClr>
                <a:srgbClr val="151515"/>
              </a:buClr>
              <a:buSzPts val="1400"/>
              <a:buFont typeface="Noto Sans Symbols"/>
              <a:buChar char="❑"/>
            </a:pPr>
            <a:r>
              <a:rPr lang="en-US"/>
              <a:t>U.S. Court of Appeals, 9</a:t>
            </a:r>
            <a:r>
              <a:rPr lang="en-US" baseline="30000"/>
              <a:t>th</a:t>
            </a:r>
            <a:r>
              <a:rPr lang="en-US"/>
              <a:t> Circuit, affirms that use of images is a fair use</a:t>
            </a:r>
            <a:endParaRPr/>
          </a:p>
        </p:txBody>
      </p:sp>
      <p:sp>
        <p:nvSpPr>
          <p:cNvPr id="320" name="Google Shape;320;p33"/>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Tree>
  </p:cSld>
  <p:clrMapOvr>
    <a:masterClrMapping/>
  </p:clrMapOvr>
  <p:transition spd="med">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4"/>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4.6 Google Books</a:t>
            </a:r>
            <a:endParaRPr/>
          </a:p>
        </p:txBody>
      </p:sp>
      <p:sp>
        <p:nvSpPr>
          <p:cNvPr id="327" name="Google Shape;327;p34"/>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Font typeface="Noto Sans Symbols"/>
              <a:buChar char="❑"/>
            </a:pPr>
            <a:r>
              <a:rPr lang="en-US"/>
              <a:t>Google announced plan to scan millions of books held by several huge libraries, creating searchable database of all words</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If public domain book, system returns PDF</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If under copyright, user can see a few sentences; system provides links to libraries and online booksellers</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Authors Guild and publishers sued Google for copyright infringement</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Out-of-court settlement under review by U.S. District Court for Southern District of New York</a:t>
            </a:r>
            <a:endParaRPr/>
          </a:p>
        </p:txBody>
      </p:sp>
      <p:sp>
        <p:nvSpPr>
          <p:cNvPr id="328" name="Google Shape;328;p34"/>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transition spd="med">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5"/>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4.6 Google Books</a:t>
            </a:r>
            <a:endParaRPr/>
          </a:p>
        </p:txBody>
      </p:sp>
      <p:sp>
        <p:nvSpPr>
          <p:cNvPr id="335" name="Google Shape;335;p35"/>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rgbClr val="151515"/>
              </a:buClr>
              <a:buSzPts val="1295"/>
              <a:buNone/>
            </a:pPr>
            <a:r>
              <a:rPr lang="en-US" sz="2590"/>
              <a:t>Settlement:</a:t>
            </a:r>
            <a:endParaRPr/>
          </a:p>
          <a:p>
            <a:pPr marL="342900" lvl="0" indent="-342900" algn="l" rtl="0">
              <a:spcBef>
                <a:spcPts val="518"/>
              </a:spcBef>
              <a:spcAft>
                <a:spcPts val="0"/>
              </a:spcAft>
              <a:buClr>
                <a:srgbClr val="151515"/>
              </a:buClr>
              <a:buSzPts val="1295"/>
              <a:buFont typeface="Noto Sans Symbols"/>
              <a:buChar char="❑"/>
            </a:pPr>
            <a:r>
              <a:rPr lang="en-US" sz="2590"/>
              <a:t>Google would pay $125 million to resolve legal claims of authors and publishers and establish Book Rights Registry</a:t>
            </a:r>
            <a:endParaRPr/>
          </a:p>
          <a:p>
            <a:pPr marL="342900" lvl="0" indent="-342900" algn="l" rtl="0">
              <a:spcBef>
                <a:spcPts val="518"/>
              </a:spcBef>
              <a:spcAft>
                <a:spcPts val="0"/>
              </a:spcAft>
              <a:buClr>
                <a:srgbClr val="151515"/>
              </a:buClr>
              <a:buSzPts val="1295"/>
              <a:buFont typeface="Noto Sans Symbols"/>
              <a:buChar char="❑"/>
            </a:pPr>
            <a:r>
              <a:rPr lang="en-US" sz="2590"/>
              <a:t>Readers would have much easier access to out-of-print books at U.S. public libraries and university libraries</a:t>
            </a:r>
            <a:endParaRPr/>
          </a:p>
          <a:p>
            <a:pPr marL="342900" lvl="0" indent="-342900" algn="l" rtl="0">
              <a:spcBef>
                <a:spcPts val="518"/>
              </a:spcBef>
              <a:spcAft>
                <a:spcPts val="0"/>
              </a:spcAft>
              <a:buClr>
                <a:srgbClr val="151515"/>
              </a:buClr>
              <a:buSzPts val="1295"/>
              <a:buFont typeface="Noto Sans Symbols"/>
              <a:buChar char="❑"/>
            </a:pPr>
            <a:r>
              <a:rPr lang="en-US" sz="2590"/>
              <a:t>University libraries could purchase subscriptions giving their students access to collections of some of the world’s greatest libraries</a:t>
            </a:r>
            <a:endParaRPr/>
          </a:p>
          <a:p>
            <a:pPr marL="342900" lvl="0" indent="-342900" algn="l" rtl="0">
              <a:spcBef>
                <a:spcPts val="518"/>
              </a:spcBef>
              <a:spcAft>
                <a:spcPts val="0"/>
              </a:spcAft>
              <a:buClr>
                <a:srgbClr val="151515"/>
              </a:buClr>
              <a:buSzPts val="1295"/>
              <a:buFont typeface="Noto Sans Symbols"/>
              <a:buChar char="❑"/>
            </a:pPr>
            <a:r>
              <a:rPr lang="en-US" sz="2590"/>
              <a:t>Authors and publishers would receive payments earned from online access of their books, plus share of advertising revenues</a:t>
            </a:r>
            <a:endParaRPr/>
          </a:p>
        </p:txBody>
      </p:sp>
      <p:sp>
        <p:nvSpPr>
          <p:cNvPr id="336" name="Google Shape;336;p35"/>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transition spd="med">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4.6 Google Books</a:t>
            </a:r>
            <a:endParaRPr/>
          </a:p>
        </p:txBody>
      </p:sp>
      <p:sp>
        <p:nvSpPr>
          <p:cNvPr id="343" name="Google Shape;343;p36"/>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March 2011: U.S. District Court for Southern District of New York rejected proposed settlement</a:t>
            </a:r>
            <a:endParaRPr/>
          </a:p>
          <a:p>
            <a:pPr marL="342900" lvl="0" indent="-342900" algn="l" rtl="0">
              <a:spcBef>
                <a:spcPts val="560"/>
              </a:spcBef>
              <a:spcAft>
                <a:spcPts val="0"/>
              </a:spcAft>
              <a:buClr>
                <a:srgbClr val="151515"/>
              </a:buClr>
              <a:buSzPts val="1400"/>
              <a:buFont typeface="Noto Sans Symbols"/>
              <a:buChar char="❑"/>
            </a:pPr>
            <a:r>
              <a:rPr lang="en-US"/>
              <a:t>Judge ruled agreement would have:</a:t>
            </a:r>
            <a:endParaRPr/>
          </a:p>
          <a:p>
            <a:pPr marL="742950" lvl="1" indent="-285750" algn="l" rtl="0">
              <a:spcBef>
                <a:spcPts val="480"/>
              </a:spcBef>
              <a:spcAft>
                <a:spcPts val="0"/>
              </a:spcAft>
              <a:buClr>
                <a:srgbClr val="151515"/>
              </a:buClr>
              <a:buSzPts val="2400"/>
              <a:buChar char="•"/>
            </a:pPr>
            <a:r>
              <a:rPr lang="en-US"/>
              <a:t>Given Google significant advantage over competitors</a:t>
            </a:r>
            <a:endParaRPr/>
          </a:p>
          <a:p>
            <a:pPr marL="742950" lvl="1" indent="-285750" algn="l" rtl="0">
              <a:spcBef>
                <a:spcPts val="480"/>
              </a:spcBef>
              <a:spcAft>
                <a:spcPts val="0"/>
              </a:spcAft>
              <a:buClr>
                <a:srgbClr val="151515"/>
              </a:buClr>
              <a:buSzPts val="2400"/>
              <a:buChar char="•"/>
            </a:pPr>
            <a:r>
              <a:rPr lang="en-US"/>
              <a:t>Rewarded Google for “wholesale copying of copyrighted words without permission”</a:t>
            </a:r>
            <a:endParaRPr/>
          </a:p>
          <a:p>
            <a:pPr marL="742950" lvl="1" indent="-285750" algn="l" rtl="0">
              <a:spcBef>
                <a:spcPts val="480"/>
              </a:spcBef>
              <a:spcAft>
                <a:spcPts val="0"/>
              </a:spcAft>
              <a:buClr>
                <a:srgbClr val="151515"/>
              </a:buClr>
              <a:buSzPts val="2400"/>
              <a:buChar char="•"/>
            </a:pPr>
            <a:r>
              <a:rPr lang="en-US"/>
              <a:t>Given Google liberal rights over orphaned works</a:t>
            </a:r>
            <a:endParaRPr/>
          </a:p>
        </p:txBody>
      </p:sp>
      <p:sp>
        <p:nvSpPr>
          <p:cNvPr id="344" name="Google Shape;344;p36"/>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spTree>
  </p:cSld>
  <p:clrMapOvr>
    <a:masterClrMapping/>
  </p:clrMapOvr>
  <p:transition spd="med">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5. New Restrictions on Use</a:t>
            </a:r>
            <a:endParaRPr/>
          </a:p>
        </p:txBody>
      </p:sp>
      <p:sp>
        <p:nvSpPr>
          <p:cNvPr id="351" name="Google Shape;351;p37"/>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spTree>
  </p:cSld>
  <p:clrMapOvr>
    <a:masterClrMapping/>
  </p:clrMapOvr>
  <p:transition spd="med">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8"/>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5. New Restrictions on Use</a:t>
            </a:r>
            <a:endParaRPr/>
          </a:p>
        </p:txBody>
      </p:sp>
      <p:sp>
        <p:nvSpPr>
          <p:cNvPr id="358" name="Google Shape;358;p38"/>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Digital copying is stimulated by broadband Internet connections</a:t>
            </a:r>
            <a:endParaRPr/>
          </a:p>
          <a:p>
            <a:pPr marL="342900" lvl="0" indent="-342900" algn="l" rtl="0">
              <a:spcBef>
                <a:spcPts val="560"/>
              </a:spcBef>
              <a:spcAft>
                <a:spcPts val="0"/>
              </a:spcAft>
              <a:buClr>
                <a:srgbClr val="151515"/>
              </a:buClr>
              <a:buSzPts val="1400"/>
              <a:buFont typeface="Noto Sans Symbols"/>
              <a:buChar char="❑"/>
            </a:pPr>
            <a:r>
              <a:rPr lang="en-US"/>
              <a:t>As a result, the US music industry sales and licensing revenue has dropped from $14.6 billion in 1999 to $6.3 billion in 2009.</a:t>
            </a:r>
            <a:endParaRPr/>
          </a:p>
          <a:p>
            <a:pPr marL="342900" lvl="0" indent="-342900" algn="l" rtl="0">
              <a:spcBef>
                <a:spcPts val="560"/>
              </a:spcBef>
              <a:spcAft>
                <a:spcPts val="0"/>
              </a:spcAft>
              <a:buClr>
                <a:srgbClr val="151515"/>
              </a:buClr>
              <a:buSzPts val="1400"/>
              <a:buFont typeface="Noto Sans Symbols"/>
              <a:buChar char="❑"/>
            </a:pPr>
            <a:r>
              <a:rPr lang="en-US"/>
              <a:t>Government and recording companies have responded to the threat of illegal copying of copyrighted materials by introducing new legal and technological restrictions on copying</a:t>
            </a:r>
            <a:endParaRPr/>
          </a:p>
        </p:txBody>
      </p:sp>
      <p:sp>
        <p:nvSpPr>
          <p:cNvPr id="359" name="Google Shape;359;p38"/>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39</a:t>
            </a:fld>
            <a:endParaRPr/>
          </a:p>
        </p:txBody>
      </p:sp>
    </p:spTree>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4"/>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 Introduction</a:t>
            </a:r>
            <a:endParaRPr/>
          </a:p>
        </p:txBody>
      </p:sp>
      <p:sp>
        <p:nvSpPr>
          <p:cNvPr id="93" name="Google Shape;93;p4"/>
          <p:cNvSpPr txBox="1">
            <a:spLocks noGrp="1"/>
          </p:cNvSpPr>
          <p:nvPr>
            <p:ph type="body" idx="1"/>
          </p:nvPr>
        </p:nvSpPr>
        <p:spPr>
          <a:xfrm>
            <a:off x="350838" y="914399"/>
            <a:ext cx="8431212" cy="5254171"/>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Char char="❑"/>
            </a:pPr>
            <a:r>
              <a:rPr lang="en-US"/>
              <a:t>40% of software installed on PC worldwide and 80% of software in China was obtained illegally.</a:t>
            </a:r>
            <a:endParaRPr/>
          </a:p>
          <a:p>
            <a:pPr marL="342900" lvl="0" indent="-342900" algn="l" rtl="0">
              <a:lnSpc>
                <a:spcPct val="90000"/>
              </a:lnSpc>
              <a:spcBef>
                <a:spcPts val="0"/>
              </a:spcBef>
              <a:spcAft>
                <a:spcPts val="0"/>
              </a:spcAft>
              <a:buClr>
                <a:srgbClr val="151515"/>
              </a:buClr>
              <a:buSzPts val="1400"/>
              <a:buNone/>
            </a:pPr>
            <a:r>
              <a:rPr lang="en-US"/>
              <a:t>	</a:t>
            </a:r>
            <a:r>
              <a:rPr lang="en-US" sz="1500"/>
              <a:t>(Source: “Sixth Annual BSA-IDC Global Software 08 Piracy Study.” Business Software Alliance and IDC, May 209. www.bsa.org.)</a:t>
            </a:r>
            <a:endParaRPr/>
          </a:p>
          <a:p>
            <a:pPr marL="342900" lvl="0" indent="-342900" algn="l" rtl="0">
              <a:lnSpc>
                <a:spcPct val="90000"/>
              </a:lnSpc>
              <a:spcBef>
                <a:spcPts val="560"/>
              </a:spcBef>
              <a:spcAft>
                <a:spcPts val="0"/>
              </a:spcAft>
              <a:buClr>
                <a:srgbClr val="151515"/>
              </a:buClr>
              <a:buSzPts val="1400"/>
              <a:buChar char="❑"/>
            </a:pPr>
            <a:r>
              <a:rPr lang="en-US"/>
              <a:t>Boston University graduate student Joel Tenenbaum was found guilty of violating copyright law by downloading and sharing 30 songs, and ordered by the jury to pay record companies $675,000.</a:t>
            </a:r>
            <a:endParaRPr/>
          </a:p>
          <a:p>
            <a:pPr marL="342900" lvl="0" indent="-342900" algn="l" rtl="0">
              <a:lnSpc>
                <a:spcPct val="90000"/>
              </a:lnSpc>
              <a:spcBef>
                <a:spcPts val="0"/>
              </a:spcBef>
              <a:spcAft>
                <a:spcPts val="0"/>
              </a:spcAft>
              <a:buClr>
                <a:srgbClr val="151515"/>
              </a:buClr>
              <a:buSzPts val="1400"/>
              <a:buNone/>
            </a:pPr>
            <a:r>
              <a:rPr lang="en-US"/>
              <a:t>	</a:t>
            </a:r>
            <a:r>
              <a:rPr lang="en-US" sz="1500"/>
              <a:t>(Source: Denise Lavoie. “Joel Tenenbaum: Jury Awards $675.000 in Boston Music Downloading Case.” HuffingtonPost, July 31, 2009. www.huffingtonpost.com.)</a:t>
            </a:r>
            <a:endParaRPr/>
          </a:p>
          <a:p>
            <a:pPr marL="342900" lvl="0" indent="-342900" algn="l" rtl="0">
              <a:lnSpc>
                <a:spcPct val="90000"/>
              </a:lnSpc>
              <a:spcBef>
                <a:spcPts val="560"/>
              </a:spcBef>
              <a:spcAft>
                <a:spcPts val="0"/>
              </a:spcAft>
              <a:buClr>
                <a:srgbClr val="151515"/>
              </a:buClr>
              <a:buSzPts val="1400"/>
              <a:buChar char="❑"/>
            </a:pPr>
            <a:r>
              <a:rPr lang="en-US"/>
              <a:t>Half of the teenage Internet users in America admit to downloading music files.</a:t>
            </a:r>
            <a:endParaRPr/>
          </a:p>
          <a:p>
            <a:pPr marL="342900" lvl="0" indent="-342900" algn="l" rtl="0">
              <a:lnSpc>
                <a:spcPct val="90000"/>
              </a:lnSpc>
              <a:spcBef>
                <a:spcPts val="0"/>
              </a:spcBef>
              <a:spcAft>
                <a:spcPts val="0"/>
              </a:spcAft>
              <a:buClr>
                <a:srgbClr val="151515"/>
              </a:buClr>
              <a:buSzPts val="1400"/>
              <a:buNone/>
            </a:pPr>
            <a:r>
              <a:rPr lang="en-US"/>
              <a:t>	(</a:t>
            </a:r>
            <a:r>
              <a:rPr lang="en-US" sz="1500"/>
              <a:t>Source: Amanda lenhart and Mary Madden. “Teen Content Creators and Consumers.” Pew Internet &amp; American Life Project, November 2, 2005. www.pewinternet.org)</a:t>
            </a:r>
            <a:endParaRPr sz="1500"/>
          </a:p>
        </p:txBody>
      </p:sp>
      <p:sp>
        <p:nvSpPr>
          <p:cNvPr id="94" name="Google Shape;94;p4"/>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transition spd="med">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9"/>
          <p:cNvSpPr txBox="1">
            <a:spLocks noGrp="1"/>
          </p:cNvSpPr>
          <p:nvPr>
            <p:ph type="title"/>
          </p:nvPr>
        </p:nvSpPr>
        <p:spPr>
          <a:xfrm>
            <a:off x="271463" y="76200"/>
            <a:ext cx="855774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880"/>
              <a:t>5.1 Digital Millennium Copyright Act (DMCA)</a:t>
            </a:r>
            <a:endParaRPr sz="2880"/>
          </a:p>
        </p:txBody>
      </p:sp>
      <p:sp>
        <p:nvSpPr>
          <p:cNvPr id="366" name="Google Shape;366;p39"/>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Char char="❑"/>
            </a:pPr>
            <a:r>
              <a:rPr lang="en-US"/>
              <a:t>First big revision of copyright law since 1976</a:t>
            </a:r>
            <a:endParaRPr/>
          </a:p>
          <a:p>
            <a:pPr marL="342900" lvl="0" indent="-342900" algn="l" rtl="0">
              <a:lnSpc>
                <a:spcPct val="90000"/>
              </a:lnSpc>
              <a:spcBef>
                <a:spcPts val="560"/>
              </a:spcBef>
              <a:spcAft>
                <a:spcPts val="0"/>
              </a:spcAft>
              <a:buClr>
                <a:srgbClr val="151515"/>
              </a:buClr>
              <a:buSzPts val="1400"/>
              <a:buChar char="❑"/>
            </a:pPr>
            <a:r>
              <a:rPr lang="en-US"/>
              <a:t>Brought U.S. into compliance with Europe</a:t>
            </a:r>
            <a:endParaRPr/>
          </a:p>
          <a:p>
            <a:pPr marL="342900" lvl="0" indent="-342900" algn="l" rtl="0">
              <a:lnSpc>
                <a:spcPct val="90000"/>
              </a:lnSpc>
              <a:spcBef>
                <a:spcPts val="560"/>
              </a:spcBef>
              <a:spcAft>
                <a:spcPts val="0"/>
              </a:spcAft>
              <a:buClr>
                <a:srgbClr val="151515"/>
              </a:buClr>
              <a:buSzPts val="1400"/>
              <a:buChar char="❑"/>
            </a:pPr>
            <a:r>
              <a:rPr lang="en-US"/>
              <a:t>Extended length of copyright</a:t>
            </a:r>
            <a:endParaRPr/>
          </a:p>
          <a:p>
            <a:pPr marL="342900" lvl="0" indent="-342900" algn="l" rtl="0">
              <a:lnSpc>
                <a:spcPct val="90000"/>
              </a:lnSpc>
              <a:spcBef>
                <a:spcPts val="560"/>
              </a:spcBef>
              <a:spcAft>
                <a:spcPts val="0"/>
              </a:spcAft>
              <a:buClr>
                <a:srgbClr val="151515"/>
              </a:buClr>
              <a:buSzPts val="1400"/>
              <a:buChar char="❑"/>
            </a:pPr>
            <a:r>
              <a:rPr lang="en-US"/>
              <a:t>Extended copyright protection to music broadcast over Internet</a:t>
            </a:r>
            <a:endParaRPr/>
          </a:p>
          <a:p>
            <a:pPr marL="342900" lvl="0" indent="-342900" algn="l" rtl="0">
              <a:lnSpc>
                <a:spcPct val="90000"/>
              </a:lnSpc>
              <a:spcBef>
                <a:spcPts val="560"/>
              </a:spcBef>
              <a:spcAft>
                <a:spcPts val="0"/>
              </a:spcAft>
              <a:buClr>
                <a:srgbClr val="151515"/>
              </a:buClr>
              <a:buSzPts val="1400"/>
              <a:buChar char="❑"/>
            </a:pPr>
            <a:r>
              <a:rPr lang="en-US"/>
              <a:t>Made it illegal for anyone to</a:t>
            </a:r>
            <a:endParaRPr/>
          </a:p>
          <a:p>
            <a:pPr marL="742950" lvl="1" indent="-285750" algn="l" rtl="0">
              <a:lnSpc>
                <a:spcPct val="90000"/>
              </a:lnSpc>
              <a:spcBef>
                <a:spcPts val="480"/>
              </a:spcBef>
              <a:spcAft>
                <a:spcPts val="0"/>
              </a:spcAft>
              <a:buClr>
                <a:srgbClr val="151515"/>
              </a:buClr>
              <a:buSzPts val="2400"/>
              <a:buChar char="•"/>
            </a:pPr>
            <a:r>
              <a:rPr lang="en-US"/>
              <a:t>Circumvent encryption schemes placed on digital media</a:t>
            </a:r>
            <a:endParaRPr/>
          </a:p>
          <a:p>
            <a:pPr marL="742950" lvl="1" indent="-285750" algn="l" rtl="0">
              <a:lnSpc>
                <a:spcPct val="90000"/>
              </a:lnSpc>
              <a:spcBef>
                <a:spcPts val="480"/>
              </a:spcBef>
              <a:spcAft>
                <a:spcPts val="0"/>
              </a:spcAft>
              <a:buClr>
                <a:srgbClr val="151515"/>
              </a:buClr>
              <a:buSzPts val="2400"/>
              <a:buChar char="•"/>
            </a:pPr>
            <a:r>
              <a:rPr lang="en-US"/>
              <a:t>Circumvent copy controls, even for fair use purposes</a:t>
            </a:r>
            <a:endParaRPr/>
          </a:p>
        </p:txBody>
      </p:sp>
      <p:sp>
        <p:nvSpPr>
          <p:cNvPr id="367" name="Google Shape;367;p39"/>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40</a:t>
            </a:fld>
            <a:endParaRPr/>
          </a:p>
        </p:txBody>
      </p:sp>
    </p:spTree>
  </p:cSld>
  <p:clrMapOvr>
    <a:masterClrMapping/>
  </p:clrMapOvr>
  <p:transition spd="med">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0"/>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5.2 Digital Rights Management (DRM)</a:t>
            </a:r>
            <a:endParaRPr/>
          </a:p>
        </p:txBody>
      </p:sp>
      <p:sp>
        <p:nvSpPr>
          <p:cNvPr id="374" name="Google Shape;374;p40"/>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Any of actions owners of intellectual property may take to protect their rights</a:t>
            </a:r>
            <a:endParaRPr/>
          </a:p>
          <a:p>
            <a:pPr marL="342900" lvl="0" indent="-342900" algn="l" rtl="0">
              <a:spcBef>
                <a:spcPts val="560"/>
              </a:spcBef>
              <a:spcAft>
                <a:spcPts val="0"/>
              </a:spcAft>
              <a:buClr>
                <a:srgbClr val="151515"/>
              </a:buClr>
              <a:buSzPts val="1400"/>
              <a:buFont typeface="Noto Sans Symbols"/>
              <a:buChar char="❑"/>
            </a:pPr>
            <a:r>
              <a:rPr lang="en-US"/>
              <a:t>DRM technologies:</a:t>
            </a:r>
            <a:endParaRPr/>
          </a:p>
          <a:p>
            <a:pPr marL="742950" lvl="1" indent="-285750" algn="l" rtl="0">
              <a:spcBef>
                <a:spcPts val="480"/>
              </a:spcBef>
              <a:spcAft>
                <a:spcPts val="0"/>
              </a:spcAft>
              <a:buClr>
                <a:srgbClr val="151515"/>
              </a:buClr>
              <a:buSzPts val="2400"/>
              <a:buChar char="•"/>
            </a:pPr>
            <a:r>
              <a:rPr lang="en-US"/>
              <a:t>Encrypt digital content</a:t>
            </a:r>
            <a:endParaRPr/>
          </a:p>
          <a:p>
            <a:pPr marL="742950" lvl="1" indent="-285750" algn="l" rtl="0">
              <a:spcBef>
                <a:spcPts val="480"/>
              </a:spcBef>
              <a:spcAft>
                <a:spcPts val="0"/>
              </a:spcAft>
              <a:buClr>
                <a:srgbClr val="151515"/>
              </a:buClr>
              <a:buSzPts val="2400"/>
              <a:buChar char="•"/>
            </a:pPr>
            <a:r>
              <a:rPr lang="en-US"/>
              <a:t>Digital marking so devices can recognize content as copy-protected</a:t>
            </a:r>
            <a:endParaRPr/>
          </a:p>
        </p:txBody>
      </p:sp>
      <p:sp>
        <p:nvSpPr>
          <p:cNvPr id="375" name="Google Shape;375;p40"/>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41</a:t>
            </a:fld>
            <a:endParaRPr/>
          </a:p>
        </p:txBody>
      </p:sp>
    </p:spTree>
  </p:cSld>
  <p:clrMapOvr>
    <a:masterClrMapping/>
  </p:clrMapOvr>
  <p:transition spd="med">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1"/>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5.3 Secure Digital Music Initiative (SDMI)</a:t>
            </a:r>
            <a:endParaRPr/>
          </a:p>
        </p:txBody>
      </p:sp>
      <p:sp>
        <p:nvSpPr>
          <p:cNvPr id="382" name="Google Shape;382;p41"/>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Char char="❑"/>
            </a:pPr>
            <a:r>
              <a:rPr lang="en-US"/>
              <a:t>Goals</a:t>
            </a:r>
            <a:endParaRPr/>
          </a:p>
          <a:p>
            <a:pPr marL="742950" lvl="1" indent="-285750" algn="l" rtl="0">
              <a:lnSpc>
                <a:spcPct val="90000"/>
              </a:lnSpc>
              <a:spcBef>
                <a:spcPts val="480"/>
              </a:spcBef>
              <a:spcAft>
                <a:spcPts val="0"/>
              </a:spcAft>
              <a:buClr>
                <a:srgbClr val="151515"/>
              </a:buClr>
              <a:buSzPts val="2400"/>
              <a:buChar char="•"/>
            </a:pPr>
            <a:r>
              <a:rPr lang="en-US"/>
              <a:t>Create copy-protected CDs</a:t>
            </a:r>
            <a:endParaRPr/>
          </a:p>
          <a:p>
            <a:pPr marL="742950" lvl="1" indent="-285750" algn="l" rtl="0">
              <a:lnSpc>
                <a:spcPct val="90000"/>
              </a:lnSpc>
              <a:spcBef>
                <a:spcPts val="480"/>
              </a:spcBef>
              <a:spcAft>
                <a:spcPts val="0"/>
              </a:spcAft>
              <a:buClr>
                <a:srgbClr val="151515"/>
              </a:buClr>
              <a:buSzPts val="2400"/>
              <a:buChar char="•"/>
            </a:pPr>
            <a:r>
              <a:rPr lang="en-US"/>
              <a:t>Secure digital music downloads</a:t>
            </a:r>
            <a:endParaRPr/>
          </a:p>
          <a:p>
            <a:pPr marL="342900" lvl="0" indent="-342900" algn="l" rtl="0">
              <a:lnSpc>
                <a:spcPct val="90000"/>
              </a:lnSpc>
              <a:spcBef>
                <a:spcPts val="560"/>
              </a:spcBef>
              <a:spcAft>
                <a:spcPts val="0"/>
              </a:spcAft>
              <a:buClr>
                <a:srgbClr val="151515"/>
              </a:buClr>
              <a:buSzPts val="1400"/>
              <a:buChar char="❑"/>
            </a:pPr>
            <a:r>
              <a:rPr lang="en-US"/>
              <a:t>Consortium of 200 companies developed “digital watermarking” scheme</a:t>
            </a:r>
            <a:endParaRPr/>
          </a:p>
          <a:p>
            <a:pPr marL="342900" lvl="0" indent="-342900" algn="l" rtl="0">
              <a:lnSpc>
                <a:spcPct val="90000"/>
              </a:lnSpc>
              <a:spcBef>
                <a:spcPts val="560"/>
              </a:spcBef>
              <a:spcAft>
                <a:spcPts val="0"/>
              </a:spcAft>
              <a:buClr>
                <a:srgbClr val="151515"/>
              </a:buClr>
              <a:buSzPts val="1400"/>
              <a:buChar char="❑"/>
            </a:pPr>
            <a:r>
              <a:rPr lang="en-US"/>
              <a:t>Failed</a:t>
            </a:r>
            <a:endParaRPr/>
          </a:p>
          <a:p>
            <a:pPr marL="742950" lvl="1" indent="-285750" algn="l" rtl="0">
              <a:lnSpc>
                <a:spcPct val="90000"/>
              </a:lnSpc>
              <a:spcBef>
                <a:spcPts val="480"/>
              </a:spcBef>
              <a:spcAft>
                <a:spcPts val="0"/>
              </a:spcAft>
              <a:buClr>
                <a:srgbClr val="151515"/>
              </a:buClr>
              <a:buSzPts val="2400"/>
              <a:buChar char="•"/>
            </a:pPr>
            <a:r>
              <a:rPr lang="en-US"/>
              <a:t>Internet copying became huge before SDMI ready</a:t>
            </a:r>
            <a:endParaRPr/>
          </a:p>
          <a:p>
            <a:pPr marL="742950" lvl="1" indent="-285750" algn="l" rtl="0">
              <a:lnSpc>
                <a:spcPct val="90000"/>
              </a:lnSpc>
              <a:spcBef>
                <a:spcPts val="480"/>
              </a:spcBef>
              <a:spcAft>
                <a:spcPts val="0"/>
              </a:spcAft>
              <a:buClr>
                <a:srgbClr val="151515"/>
              </a:buClr>
              <a:buSzPts val="2400"/>
              <a:buChar char="•"/>
            </a:pPr>
            <a:r>
              <a:rPr lang="en-US"/>
              <a:t>Some SDMI sponsors were electronics companies</a:t>
            </a:r>
            <a:endParaRPr/>
          </a:p>
          <a:p>
            <a:pPr marL="742950" lvl="1" indent="-285750" algn="l" rtl="0">
              <a:lnSpc>
                <a:spcPct val="90000"/>
              </a:lnSpc>
              <a:spcBef>
                <a:spcPts val="480"/>
              </a:spcBef>
              <a:spcAft>
                <a:spcPts val="0"/>
              </a:spcAft>
              <a:buClr>
                <a:srgbClr val="151515"/>
              </a:buClr>
              <a:buSzPts val="2400"/>
              <a:buChar char="•"/>
            </a:pPr>
            <a:r>
              <a:rPr lang="en-US"/>
              <a:t>Digital watermarking encryption cracked</a:t>
            </a:r>
            <a:endParaRPr/>
          </a:p>
        </p:txBody>
      </p:sp>
      <p:sp>
        <p:nvSpPr>
          <p:cNvPr id="383" name="Google Shape;383;p41"/>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42</a:t>
            </a:fld>
            <a:endParaRPr/>
          </a:p>
        </p:txBody>
      </p:sp>
    </p:spTree>
  </p:cSld>
  <p:clrMapOvr>
    <a:masterClrMapping/>
  </p:clrMapOvr>
  <p:transition spd="med">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2"/>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880"/>
              <a:t>5.4 Sony BMG Music Entertainment Rootkit</a:t>
            </a:r>
            <a:endParaRPr sz="2880"/>
          </a:p>
        </p:txBody>
      </p:sp>
      <p:sp>
        <p:nvSpPr>
          <p:cNvPr id="390" name="Google Shape;390;p42"/>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Char char="❑"/>
            </a:pPr>
            <a:r>
              <a:rPr lang="en-US"/>
              <a:t>Millions of audio CDs shipped with Extended Copy Protection, a DRM system</a:t>
            </a:r>
            <a:endParaRPr/>
          </a:p>
          <a:p>
            <a:pPr marL="342900" lvl="0" indent="-342900" algn="l" rtl="0">
              <a:lnSpc>
                <a:spcPct val="90000"/>
              </a:lnSpc>
              <a:spcBef>
                <a:spcPts val="560"/>
              </a:spcBef>
              <a:spcAft>
                <a:spcPts val="0"/>
              </a:spcAft>
              <a:buClr>
                <a:srgbClr val="151515"/>
              </a:buClr>
              <a:buSzPts val="1400"/>
              <a:buChar char="❑"/>
            </a:pPr>
            <a:r>
              <a:rPr lang="en-US"/>
              <a:t>Prevented users from</a:t>
            </a:r>
            <a:endParaRPr/>
          </a:p>
          <a:p>
            <a:pPr marL="742950" lvl="1" indent="-285750" algn="l" rtl="0">
              <a:lnSpc>
                <a:spcPct val="90000"/>
              </a:lnSpc>
              <a:spcBef>
                <a:spcPts val="480"/>
              </a:spcBef>
              <a:spcAft>
                <a:spcPts val="0"/>
              </a:spcAft>
              <a:buClr>
                <a:srgbClr val="151515"/>
              </a:buClr>
              <a:buSzPts val="2400"/>
              <a:buChar char="•"/>
            </a:pPr>
            <a:r>
              <a:rPr lang="en-US"/>
              <a:t>Ripping audio tracks into MP3 format</a:t>
            </a:r>
            <a:endParaRPr/>
          </a:p>
          <a:p>
            <a:pPr marL="742950" lvl="1" indent="-285750" algn="l" rtl="0">
              <a:lnSpc>
                <a:spcPct val="90000"/>
              </a:lnSpc>
              <a:spcBef>
                <a:spcPts val="480"/>
              </a:spcBef>
              <a:spcAft>
                <a:spcPts val="0"/>
              </a:spcAft>
              <a:buClr>
                <a:srgbClr val="151515"/>
              </a:buClr>
              <a:buSzPts val="2400"/>
              <a:buChar char="•"/>
            </a:pPr>
            <a:r>
              <a:rPr lang="en-US"/>
              <a:t>Making more than 3 backup copies</a:t>
            </a:r>
            <a:endParaRPr/>
          </a:p>
          <a:p>
            <a:pPr marL="342900" lvl="0" indent="-342900" algn="l" rtl="0">
              <a:lnSpc>
                <a:spcPct val="90000"/>
              </a:lnSpc>
              <a:spcBef>
                <a:spcPts val="560"/>
              </a:spcBef>
              <a:spcAft>
                <a:spcPts val="0"/>
              </a:spcAft>
              <a:buClr>
                <a:srgbClr val="151515"/>
              </a:buClr>
              <a:buSzPts val="1400"/>
              <a:buChar char="❑"/>
            </a:pPr>
            <a:r>
              <a:rPr lang="en-US"/>
              <a:t>Relied upon Windows “rootkit” that hid files and processes; usually only hackers use rootkits</a:t>
            </a:r>
            <a:endParaRPr/>
          </a:p>
          <a:p>
            <a:pPr marL="342900" lvl="0" indent="-342900" algn="l" rtl="0">
              <a:lnSpc>
                <a:spcPct val="90000"/>
              </a:lnSpc>
              <a:spcBef>
                <a:spcPts val="560"/>
              </a:spcBef>
              <a:spcAft>
                <a:spcPts val="0"/>
              </a:spcAft>
              <a:buClr>
                <a:srgbClr val="151515"/>
              </a:buClr>
              <a:buSzPts val="1400"/>
              <a:buChar char="❑"/>
            </a:pPr>
            <a:r>
              <a:rPr lang="en-US"/>
              <a:t>Huge public outcry once secret uncovered</a:t>
            </a:r>
            <a:endParaRPr/>
          </a:p>
          <a:p>
            <a:pPr marL="342900" lvl="0" indent="-342900" algn="l" rtl="0">
              <a:lnSpc>
                <a:spcPct val="90000"/>
              </a:lnSpc>
              <a:spcBef>
                <a:spcPts val="560"/>
              </a:spcBef>
              <a:spcAft>
                <a:spcPts val="0"/>
              </a:spcAft>
              <a:buClr>
                <a:srgbClr val="151515"/>
              </a:buClr>
              <a:buSzPts val="1400"/>
              <a:buChar char="❑"/>
            </a:pPr>
            <a:r>
              <a:rPr lang="en-US"/>
              <a:t>Sony BMG stopped production and compensated consumers</a:t>
            </a:r>
            <a:endParaRPr/>
          </a:p>
        </p:txBody>
      </p:sp>
      <p:sp>
        <p:nvSpPr>
          <p:cNvPr id="391" name="Google Shape;391;p42"/>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43</a:t>
            </a:fld>
            <a:endParaRPr/>
          </a:p>
        </p:txBody>
      </p:sp>
    </p:spTree>
  </p:cSld>
  <p:clrMapOvr>
    <a:masterClrMapping/>
  </p:clrMapOvr>
  <p:transition spd="med">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3"/>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5.5 Encrypting DVDs</a:t>
            </a:r>
            <a:endParaRPr/>
          </a:p>
        </p:txBody>
      </p:sp>
      <p:sp>
        <p:nvSpPr>
          <p:cNvPr id="398" name="Google Shape;398;p43"/>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Char char="❑"/>
            </a:pPr>
            <a:r>
              <a:rPr lang="en-US"/>
              <a:t>Contents of DVDs encrypted using Content Scramble System (CSS)</a:t>
            </a:r>
            <a:endParaRPr/>
          </a:p>
          <a:p>
            <a:pPr marL="342900" lvl="0" indent="-342900" algn="l" rtl="0">
              <a:lnSpc>
                <a:spcPct val="90000"/>
              </a:lnSpc>
              <a:spcBef>
                <a:spcPts val="560"/>
              </a:spcBef>
              <a:spcAft>
                <a:spcPts val="0"/>
              </a:spcAft>
              <a:buClr>
                <a:srgbClr val="151515"/>
              </a:buClr>
              <a:buSzPts val="1400"/>
              <a:buChar char="❑"/>
            </a:pPr>
            <a:r>
              <a:rPr lang="en-US"/>
              <a:t>Need decryption keys to view a DVD</a:t>
            </a:r>
            <a:endParaRPr/>
          </a:p>
          <a:p>
            <a:pPr marL="342900" lvl="0" indent="-342900" algn="l" rtl="0">
              <a:lnSpc>
                <a:spcPct val="90000"/>
              </a:lnSpc>
              <a:spcBef>
                <a:spcPts val="560"/>
              </a:spcBef>
              <a:spcAft>
                <a:spcPts val="0"/>
              </a:spcAft>
              <a:buClr>
                <a:srgbClr val="151515"/>
              </a:buClr>
              <a:buSzPts val="1400"/>
              <a:buChar char="❑"/>
            </a:pPr>
            <a:r>
              <a:rPr lang="en-US"/>
              <a:t>Jon Johansen wrote a decryption program for Linux</a:t>
            </a:r>
            <a:endParaRPr/>
          </a:p>
          <a:p>
            <a:pPr marL="342900" lvl="0" indent="-342900" algn="l" rtl="0">
              <a:lnSpc>
                <a:spcPct val="90000"/>
              </a:lnSpc>
              <a:spcBef>
                <a:spcPts val="560"/>
              </a:spcBef>
              <a:spcAft>
                <a:spcPts val="0"/>
              </a:spcAft>
              <a:buClr>
                <a:srgbClr val="151515"/>
              </a:buClr>
              <a:buSzPts val="1400"/>
              <a:buChar char="❑"/>
            </a:pPr>
            <a:r>
              <a:rPr lang="en-US"/>
              <a:t>2600 Magazine published the code</a:t>
            </a:r>
            <a:endParaRPr/>
          </a:p>
          <a:p>
            <a:pPr marL="342900" lvl="0" indent="-342900" algn="l" rtl="0">
              <a:lnSpc>
                <a:spcPct val="90000"/>
              </a:lnSpc>
              <a:spcBef>
                <a:spcPts val="560"/>
              </a:spcBef>
              <a:spcAft>
                <a:spcPts val="0"/>
              </a:spcAft>
              <a:buClr>
                <a:srgbClr val="151515"/>
              </a:buClr>
              <a:buSzPts val="1400"/>
              <a:buChar char="❑"/>
            </a:pPr>
            <a:r>
              <a:rPr lang="en-US"/>
              <a:t>Motion picture studios sued 2600 Magazine and won</a:t>
            </a:r>
            <a:endParaRPr/>
          </a:p>
          <a:p>
            <a:pPr marL="342900" lvl="0" indent="-342900" algn="l" rtl="0">
              <a:lnSpc>
                <a:spcPct val="90000"/>
              </a:lnSpc>
              <a:spcBef>
                <a:spcPts val="560"/>
              </a:spcBef>
              <a:spcAft>
                <a:spcPts val="0"/>
              </a:spcAft>
              <a:buClr>
                <a:srgbClr val="151515"/>
              </a:buClr>
              <a:buSzPts val="1400"/>
              <a:buChar char="❑"/>
            </a:pPr>
            <a:r>
              <a:rPr lang="en-US"/>
              <a:t>Johansen tried in Norway and found not guilty</a:t>
            </a:r>
            <a:endParaRPr/>
          </a:p>
        </p:txBody>
      </p:sp>
      <p:sp>
        <p:nvSpPr>
          <p:cNvPr id="399" name="Google Shape;399;p43"/>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44</a:t>
            </a:fld>
            <a:endParaRPr/>
          </a:p>
        </p:txBody>
      </p:sp>
    </p:spTree>
  </p:cSld>
  <p:clrMapOvr>
    <a:masterClrMapping/>
  </p:clrMapOvr>
  <p:transition spd="med">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4"/>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5.6 Foiling HD-DVD Encryption</a:t>
            </a:r>
            <a:endParaRPr/>
          </a:p>
        </p:txBody>
      </p:sp>
      <p:sp>
        <p:nvSpPr>
          <p:cNvPr id="406" name="Google Shape;406;p44"/>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Char char="❑"/>
            </a:pPr>
            <a:r>
              <a:rPr lang="en-US"/>
              <a:t>Hardware, software, and entertainment companies created Advanced Access Content System to encrypt HD-DVDs</a:t>
            </a:r>
            <a:endParaRPr/>
          </a:p>
          <a:p>
            <a:pPr marL="342900" lvl="0" indent="-342900" algn="l" rtl="0">
              <a:lnSpc>
                <a:spcPct val="90000"/>
              </a:lnSpc>
              <a:spcBef>
                <a:spcPts val="560"/>
              </a:spcBef>
              <a:spcAft>
                <a:spcPts val="0"/>
              </a:spcAft>
              <a:buClr>
                <a:srgbClr val="151515"/>
              </a:buClr>
              <a:buSzPts val="1400"/>
              <a:buChar char="❑"/>
            </a:pPr>
            <a:r>
              <a:rPr lang="en-US"/>
              <a:t>Dencryption key posted on Digg.com</a:t>
            </a:r>
            <a:endParaRPr/>
          </a:p>
          <a:p>
            <a:pPr marL="342900" lvl="0" indent="-342900" algn="l" rtl="0">
              <a:lnSpc>
                <a:spcPct val="90000"/>
              </a:lnSpc>
              <a:spcBef>
                <a:spcPts val="560"/>
              </a:spcBef>
              <a:spcAft>
                <a:spcPts val="0"/>
              </a:spcAft>
              <a:buClr>
                <a:srgbClr val="151515"/>
              </a:buClr>
              <a:buSzPts val="1400"/>
              <a:buChar char="❑"/>
            </a:pPr>
            <a:r>
              <a:rPr lang="en-US"/>
              <a:t>AACS leaned on Digg.com to censor postings containing key</a:t>
            </a:r>
            <a:endParaRPr/>
          </a:p>
          <a:p>
            <a:pPr marL="342900" lvl="0" indent="-342900" algn="l" rtl="0">
              <a:lnSpc>
                <a:spcPct val="90000"/>
              </a:lnSpc>
              <a:spcBef>
                <a:spcPts val="560"/>
              </a:spcBef>
              <a:spcAft>
                <a:spcPts val="0"/>
              </a:spcAft>
              <a:buClr>
                <a:srgbClr val="151515"/>
              </a:buClr>
              <a:buSzPts val="1400"/>
              <a:buChar char="❑"/>
            </a:pPr>
            <a:r>
              <a:rPr lang="en-US"/>
              <a:t>Digg users fought back</a:t>
            </a:r>
            <a:endParaRPr/>
          </a:p>
          <a:p>
            <a:pPr marL="342900" lvl="0" indent="-342900" algn="l" rtl="0">
              <a:lnSpc>
                <a:spcPct val="90000"/>
              </a:lnSpc>
              <a:spcBef>
                <a:spcPts val="560"/>
              </a:spcBef>
              <a:spcAft>
                <a:spcPts val="0"/>
              </a:spcAft>
              <a:buClr>
                <a:srgbClr val="151515"/>
              </a:buClr>
              <a:buSzPts val="1400"/>
              <a:buChar char="❑"/>
            </a:pPr>
            <a:r>
              <a:rPr lang="en-US"/>
              <a:t>AACS “expired” the key and issued a new one</a:t>
            </a:r>
            <a:endParaRPr/>
          </a:p>
          <a:p>
            <a:pPr marL="342900" lvl="0" indent="-342900" algn="l" rtl="0">
              <a:lnSpc>
                <a:spcPct val="90000"/>
              </a:lnSpc>
              <a:spcBef>
                <a:spcPts val="560"/>
              </a:spcBef>
              <a:spcAft>
                <a:spcPts val="0"/>
              </a:spcAft>
              <a:buClr>
                <a:srgbClr val="151515"/>
              </a:buClr>
              <a:buSzPts val="1400"/>
              <a:buChar char="❑"/>
            </a:pPr>
            <a:r>
              <a:rPr lang="en-US"/>
              <a:t>A month later, a Digg user posted the new key</a:t>
            </a:r>
            <a:endParaRPr/>
          </a:p>
        </p:txBody>
      </p:sp>
      <p:sp>
        <p:nvSpPr>
          <p:cNvPr id="407" name="Google Shape;407;p44"/>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45</a:t>
            </a:fld>
            <a:endParaRPr/>
          </a:p>
        </p:txBody>
      </p:sp>
    </p:spTree>
  </p:cSld>
  <p:clrMapOvr>
    <a:masterClrMapping/>
  </p:clrMapOvr>
  <p:transition spd="med">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5"/>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5.7 Criticisms of Digital Rights Management </a:t>
            </a:r>
            <a:endParaRPr/>
          </a:p>
        </p:txBody>
      </p:sp>
      <p:sp>
        <p:nvSpPr>
          <p:cNvPr id="414" name="Google Shape;414;p45"/>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Any technological “fix” is bound to fail</a:t>
            </a:r>
            <a:endParaRPr/>
          </a:p>
          <a:p>
            <a:pPr marL="342900" lvl="0" indent="-342900" algn="l" rtl="0">
              <a:spcBef>
                <a:spcPts val="560"/>
              </a:spcBef>
              <a:spcAft>
                <a:spcPts val="0"/>
              </a:spcAft>
              <a:buClr>
                <a:srgbClr val="151515"/>
              </a:buClr>
              <a:buSzPts val="1400"/>
              <a:buFont typeface="Noto Sans Symbols"/>
              <a:buChar char="❑"/>
            </a:pPr>
            <a:r>
              <a:rPr lang="en-US"/>
              <a:t>DRM undermines fair use</a:t>
            </a:r>
            <a:endParaRPr/>
          </a:p>
          <a:p>
            <a:pPr marL="342900" lvl="0" indent="-342900" algn="l" rtl="0">
              <a:spcBef>
                <a:spcPts val="560"/>
              </a:spcBef>
              <a:spcAft>
                <a:spcPts val="0"/>
              </a:spcAft>
              <a:buClr>
                <a:srgbClr val="151515"/>
              </a:buClr>
              <a:buSzPts val="1400"/>
              <a:buFont typeface="Noto Sans Symbols"/>
              <a:buChar char="❑"/>
            </a:pPr>
            <a:r>
              <a:rPr lang="en-US"/>
              <a:t>DRM could reduce competition</a:t>
            </a:r>
            <a:endParaRPr/>
          </a:p>
          <a:p>
            <a:pPr marL="342900" lvl="0" indent="-342900" algn="l" rtl="0">
              <a:spcBef>
                <a:spcPts val="560"/>
              </a:spcBef>
              <a:spcAft>
                <a:spcPts val="0"/>
              </a:spcAft>
              <a:buClr>
                <a:srgbClr val="151515"/>
              </a:buClr>
              <a:buSzPts val="1400"/>
              <a:buFont typeface="Noto Sans Symbols"/>
              <a:buChar char="❑"/>
            </a:pPr>
            <a:r>
              <a:rPr lang="en-US"/>
              <a:t>Some schemes make anonymous access impossible</a:t>
            </a:r>
            <a:endParaRPr/>
          </a:p>
        </p:txBody>
      </p:sp>
      <p:sp>
        <p:nvSpPr>
          <p:cNvPr id="415" name="Google Shape;415;p45"/>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46</a:t>
            </a:fld>
            <a:endParaRPr/>
          </a:p>
        </p:txBody>
      </p:sp>
    </p:spTree>
  </p:cSld>
  <p:clrMapOvr>
    <a:masterClrMapping/>
  </p:clrMapOvr>
  <p:transition spd="med">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6"/>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5.8 Online Music Stores Drop DRM</a:t>
            </a:r>
            <a:endParaRPr/>
          </a:p>
        </p:txBody>
      </p:sp>
      <p:sp>
        <p:nvSpPr>
          <p:cNvPr id="422" name="Google Shape;422;p46"/>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200"/>
              <a:buFont typeface="Noto Sans Symbols"/>
              <a:buChar char="❑"/>
            </a:pPr>
            <a:r>
              <a:rPr lang="en-US" sz="2400"/>
              <a:t>When iTunes Music Store opened, all music was protected with a DRM scheme called FairPlay</a:t>
            </a:r>
            <a:endParaRPr sz="2400"/>
          </a:p>
          <a:p>
            <a:pPr marL="342900" lvl="0" indent="-342900" algn="l" rtl="0">
              <a:spcBef>
                <a:spcPts val="480"/>
              </a:spcBef>
              <a:spcAft>
                <a:spcPts val="0"/>
              </a:spcAft>
              <a:buClr>
                <a:srgbClr val="151515"/>
              </a:buClr>
              <a:buSzPts val="1200"/>
              <a:buFont typeface="Noto Sans Symbols"/>
              <a:buChar char="❑"/>
            </a:pPr>
            <a:r>
              <a:rPr lang="en-US" sz="2400"/>
              <a:t>FairPlay blocked users from freely exchanging purchased music</a:t>
            </a:r>
            <a:endParaRPr/>
          </a:p>
          <a:p>
            <a:pPr marL="742950" lvl="1" indent="-285750" algn="l" rtl="0">
              <a:spcBef>
                <a:spcPts val="400"/>
              </a:spcBef>
              <a:spcAft>
                <a:spcPts val="0"/>
              </a:spcAft>
              <a:buClr>
                <a:srgbClr val="151515"/>
              </a:buClr>
              <a:buSzPts val="2000"/>
              <a:buChar char="•"/>
            </a:pPr>
            <a:r>
              <a:rPr lang="en-US" sz="2000"/>
              <a:t>Songs couldn’t be played on more than 5 different computers</a:t>
            </a:r>
            <a:endParaRPr/>
          </a:p>
          <a:p>
            <a:pPr marL="742950" lvl="1" indent="-285750" algn="l" rtl="0">
              <a:spcBef>
                <a:spcPts val="400"/>
              </a:spcBef>
              <a:spcAft>
                <a:spcPts val="0"/>
              </a:spcAft>
              <a:buClr>
                <a:srgbClr val="151515"/>
              </a:buClr>
              <a:buSzPts val="2000"/>
              <a:buChar char="•"/>
            </a:pPr>
            <a:r>
              <a:rPr lang="en-US" sz="2000"/>
              <a:t>Songs couldn’t be copied onto CDs more than 7 times</a:t>
            </a:r>
            <a:endParaRPr/>
          </a:p>
          <a:p>
            <a:pPr marL="342900" lvl="0" indent="-342900" algn="l" rtl="0">
              <a:spcBef>
                <a:spcPts val="480"/>
              </a:spcBef>
              <a:spcAft>
                <a:spcPts val="0"/>
              </a:spcAft>
              <a:buClr>
                <a:srgbClr val="151515"/>
              </a:buClr>
              <a:buSzPts val="1200"/>
              <a:buFont typeface="Noto Sans Symbols"/>
              <a:buChar char="❑"/>
            </a:pPr>
            <a:r>
              <a:rPr lang="en-US" sz="2400"/>
              <a:t>Songs purchased from iTunes Store wouldn’t play on non-Apple devices</a:t>
            </a:r>
            <a:endParaRPr/>
          </a:p>
          <a:p>
            <a:pPr marL="342900" lvl="0" indent="-342900" algn="l" rtl="0">
              <a:spcBef>
                <a:spcPts val="480"/>
              </a:spcBef>
              <a:spcAft>
                <a:spcPts val="0"/>
              </a:spcAft>
              <a:buClr>
                <a:srgbClr val="151515"/>
              </a:buClr>
              <a:buSzPts val="1200"/>
              <a:buFont typeface="Noto Sans Symbols"/>
              <a:buChar char="❑"/>
            </a:pPr>
            <a:r>
              <a:rPr lang="en-US" sz="2400"/>
              <a:t>DRM-protected music purchased from other online retailers couldn’t be played on iPod</a:t>
            </a:r>
            <a:endParaRPr/>
          </a:p>
        </p:txBody>
      </p:sp>
      <p:sp>
        <p:nvSpPr>
          <p:cNvPr id="423" name="Google Shape;423;p46"/>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47</a:t>
            </a:fld>
            <a:endParaRPr/>
          </a:p>
        </p:txBody>
      </p:sp>
    </p:spTree>
  </p:cSld>
  <p:clrMapOvr>
    <a:masterClrMapping/>
  </p:clrMapOvr>
  <p:transition spd="med">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7"/>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5.8 Online Music Stores Drop DRM</a:t>
            </a:r>
            <a:endParaRPr/>
          </a:p>
        </p:txBody>
      </p:sp>
      <p:sp>
        <p:nvSpPr>
          <p:cNvPr id="430" name="Google Shape;430;p47"/>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200"/>
              <a:buFont typeface="Noto Sans Symbols"/>
              <a:buChar char="❑"/>
            </a:pPr>
            <a:r>
              <a:rPr lang="en-US" sz="2400"/>
              <a:t>Consumers complained about restrictions associated with DRM</a:t>
            </a:r>
            <a:endParaRPr/>
          </a:p>
          <a:p>
            <a:pPr marL="342900" lvl="0" indent="-342900" algn="l" rtl="0">
              <a:spcBef>
                <a:spcPts val="480"/>
              </a:spcBef>
              <a:spcAft>
                <a:spcPts val="0"/>
              </a:spcAft>
              <a:buClr>
                <a:srgbClr val="151515"/>
              </a:buClr>
              <a:buSzPts val="1200"/>
              <a:buFont typeface="Noto Sans Symbols"/>
              <a:buChar char="❑"/>
            </a:pPr>
            <a:r>
              <a:rPr lang="en-US" sz="2400"/>
              <a:t>European governments put pressure on Apple to license FairPlay or stop using DRM</a:t>
            </a:r>
            <a:endParaRPr/>
          </a:p>
          <a:p>
            <a:pPr marL="342900" lvl="0" indent="-342900" algn="l" rtl="0">
              <a:spcBef>
                <a:spcPts val="480"/>
              </a:spcBef>
              <a:spcAft>
                <a:spcPts val="0"/>
              </a:spcAft>
              <a:buClr>
                <a:srgbClr val="151515"/>
              </a:buClr>
              <a:buSzPts val="1200"/>
              <a:buFont typeface="Noto Sans Symbols"/>
              <a:buChar char="❑"/>
            </a:pPr>
            <a:r>
              <a:rPr lang="en-US" sz="2400"/>
              <a:t>Amazon reached an agreement with all four major music labels to sell DRM-free music</a:t>
            </a:r>
            <a:endParaRPr/>
          </a:p>
          <a:p>
            <a:pPr marL="342900" lvl="0" indent="-342900" algn="l" rtl="0">
              <a:spcBef>
                <a:spcPts val="480"/>
              </a:spcBef>
              <a:spcAft>
                <a:spcPts val="0"/>
              </a:spcAft>
              <a:buClr>
                <a:srgbClr val="151515"/>
              </a:buClr>
              <a:buSzPts val="1200"/>
              <a:buFont typeface="Noto Sans Symbols"/>
              <a:buChar char="❑"/>
            </a:pPr>
            <a:r>
              <a:rPr lang="en-US" sz="2400"/>
              <a:t>Apple followed suit in 2009</a:t>
            </a:r>
            <a:endParaRPr/>
          </a:p>
        </p:txBody>
      </p:sp>
      <p:sp>
        <p:nvSpPr>
          <p:cNvPr id="431" name="Google Shape;431;p47"/>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48</a:t>
            </a:fld>
            <a:endParaRPr/>
          </a:p>
        </p:txBody>
      </p:sp>
    </p:spTree>
  </p:cSld>
  <p:clrMapOvr>
    <a:masterClrMapping/>
  </p:clrMapOvr>
  <p:transition spd="med">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8"/>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5.9 Malaysia IP Legislation</a:t>
            </a:r>
            <a:endParaRPr/>
          </a:p>
        </p:txBody>
      </p:sp>
      <p:sp>
        <p:nvSpPr>
          <p:cNvPr id="438" name="Google Shape;438;p48"/>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200"/>
              <a:buFont typeface="Noto Sans Symbols"/>
              <a:buChar char="❑"/>
            </a:pPr>
            <a:r>
              <a:rPr lang="en-US" sz="2400" i="0"/>
              <a:t>Intellectual Property Corporation of Malaysia Act</a:t>
            </a:r>
            <a:endParaRPr/>
          </a:p>
          <a:p>
            <a:pPr marL="342900" lvl="0" indent="-342900" algn="l" rtl="0">
              <a:spcBef>
                <a:spcPts val="480"/>
              </a:spcBef>
              <a:spcAft>
                <a:spcPts val="0"/>
              </a:spcAft>
              <a:buClr>
                <a:srgbClr val="151515"/>
              </a:buClr>
              <a:buSzPts val="1200"/>
              <a:buFont typeface="Noto Sans Symbols"/>
              <a:buChar char="❑"/>
            </a:pPr>
            <a:r>
              <a:rPr lang="en-US" sz="2400" i="0"/>
              <a:t>Patent Acts (Amendments &amp; Regulations)</a:t>
            </a:r>
            <a:endParaRPr/>
          </a:p>
          <a:p>
            <a:pPr marL="342900" lvl="0" indent="-342900" algn="l" rtl="0">
              <a:spcBef>
                <a:spcPts val="480"/>
              </a:spcBef>
              <a:spcAft>
                <a:spcPts val="0"/>
              </a:spcAft>
              <a:buClr>
                <a:srgbClr val="151515"/>
              </a:buClr>
              <a:buSzPts val="1200"/>
              <a:buFont typeface="Noto Sans Symbols"/>
              <a:buChar char="❑"/>
            </a:pPr>
            <a:r>
              <a:rPr lang="en-US" sz="2400" i="0"/>
              <a:t>Trade Mark Acts (Amendments &amp; Regulations)</a:t>
            </a:r>
            <a:endParaRPr/>
          </a:p>
          <a:p>
            <a:pPr marL="342900" lvl="0" indent="-342900" algn="l" rtl="0">
              <a:spcBef>
                <a:spcPts val="480"/>
              </a:spcBef>
              <a:spcAft>
                <a:spcPts val="0"/>
              </a:spcAft>
              <a:buClr>
                <a:srgbClr val="151515"/>
              </a:buClr>
              <a:buSzPts val="1200"/>
              <a:buFont typeface="Noto Sans Symbols"/>
              <a:buChar char="❑"/>
            </a:pPr>
            <a:r>
              <a:rPr lang="en-US" sz="2400" i="0"/>
              <a:t>Industrial Design Acts (Amendments &amp; Regulations)</a:t>
            </a:r>
            <a:endParaRPr/>
          </a:p>
          <a:p>
            <a:pPr marL="342900" lvl="0" indent="-342900" algn="l" rtl="0">
              <a:spcBef>
                <a:spcPts val="480"/>
              </a:spcBef>
              <a:spcAft>
                <a:spcPts val="0"/>
              </a:spcAft>
              <a:buClr>
                <a:srgbClr val="151515"/>
              </a:buClr>
              <a:buSzPts val="1200"/>
              <a:buFont typeface="Noto Sans Symbols"/>
              <a:buChar char="❑"/>
            </a:pPr>
            <a:r>
              <a:rPr lang="en-US" sz="2400" i="0"/>
              <a:t>Copyright Acts (Amendments &amp; Regulations)</a:t>
            </a:r>
            <a:endParaRPr/>
          </a:p>
          <a:p>
            <a:pPr marL="342900" lvl="0" indent="-342900" algn="l" rtl="0">
              <a:spcBef>
                <a:spcPts val="480"/>
              </a:spcBef>
              <a:spcAft>
                <a:spcPts val="0"/>
              </a:spcAft>
              <a:buClr>
                <a:srgbClr val="151515"/>
              </a:buClr>
              <a:buSzPts val="1200"/>
              <a:buFont typeface="Noto Sans Symbols"/>
              <a:buChar char="❑"/>
            </a:pPr>
            <a:r>
              <a:rPr lang="en-US" sz="2400" i="0"/>
              <a:t>Geographical Indications Acts (Amendments &amp; Regulations)</a:t>
            </a:r>
            <a:endParaRPr/>
          </a:p>
          <a:p>
            <a:pPr marL="342900" lvl="0" indent="-342900" algn="l" rtl="0">
              <a:spcBef>
                <a:spcPts val="480"/>
              </a:spcBef>
              <a:spcAft>
                <a:spcPts val="0"/>
              </a:spcAft>
              <a:buClr>
                <a:srgbClr val="151515"/>
              </a:buClr>
              <a:buSzPts val="1200"/>
              <a:buFont typeface="Noto Sans Symbols"/>
              <a:buChar char="❑"/>
            </a:pPr>
            <a:r>
              <a:rPr lang="en-US" sz="2400" i="0"/>
              <a:t> IC Layout Design Acts</a:t>
            </a:r>
            <a:endParaRPr/>
          </a:p>
          <a:p>
            <a:pPr marL="342900" lvl="0" indent="-266700" algn="l" rtl="0">
              <a:spcBef>
                <a:spcPts val="480"/>
              </a:spcBef>
              <a:spcAft>
                <a:spcPts val="0"/>
              </a:spcAft>
              <a:buClr>
                <a:srgbClr val="151515"/>
              </a:buClr>
              <a:buSzPts val="1200"/>
              <a:buFont typeface="Noto Sans Symbols"/>
              <a:buNone/>
            </a:pPr>
            <a:endParaRPr sz="2400" i="0"/>
          </a:p>
          <a:p>
            <a:pPr marL="342900" lvl="0" indent="-342900" algn="l" rtl="0">
              <a:spcBef>
                <a:spcPts val="480"/>
              </a:spcBef>
              <a:spcAft>
                <a:spcPts val="0"/>
              </a:spcAft>
              <a:buClr>
                <a:srgbClr val="151515"/>
              </a:buClr>
              <a:buSzPts val="1200"/>
              <a:buNone/>
            </a:pPr>
            <a:r>
              <a:rPr lang="en-US" sz="2400" i="0"/>
              <a:t>(Source: http://www.myipo.gov.my/perundangan)</a:t>
            </a:r>
            <a:endParaRPr sz="2400" i="0"/>
          </a:p>
        </p:txBody>
      </p:sp>
      <p:sp>
        <p:nvSpPr>
          <p:cNvPr id="439" name="Google Shape;439;p48"/>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49</a:t>
            </a:fld>
            <a:endParaRPr/>
          </a:p>
        </p:txBody>
      </p:sp>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 Introduction</a:t>
            </a:r>
            <a:endParaRPr/>
          </a:p>
        </p:txBody>
      </p:sp>
      <p:sp>
        <p:nvSpPr>
          <p:cNvPr id="100" name="Google Shape;100;p5"/>
          <p:cNvSpPr txBox="1">
            <a:spLocks noGrp="1"/>
          </p:cNvSpPr>
          <p:nvPr>
            <p:ph type="body" idx="1"/>
          </p:nvPr>
        </p:nvSpPr>
        <p:spPr>
          <a:xfrm>
            <a:off x="350838" y="914399"/>
            <a:ext cx="8431212" cy="525417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Char char="❑"/>
            </a:pPr>
            <a:r>
              <a:rPr lang="en-US" dirty="0"/>
              <a:t>Consumers:</a:t>
            </a:r>
            <a:endParaRPr dirty="0"/>
          </a:p>
          <a:p>
            <a:pPr marL="742950" lvl="1" indent="-285750" algn="l" rtl="0">
              <a:spcBef>
                <a:spcPts val="0"/>
              </a:spcBef>
              <a:spcAft>
                <a:spcPts val="0"/>
              </a:spcAft>
              <a:buClr>
                <a:srgbClr val="151515"/>
              </a:buClr>
              <a:buSzPts val="2400"/>
              <a:buChar char="•"/>
            </a:pPr>
            <a:r>
              <a:rPr lang="en-US" dirty="0"/>
              <a:t>Benefits from access to high-quality music, movies, computer programs and other products of the human intellect</a:t>
            </a:r>
            <a:endParaRPr dirty="0"/>
          </a:p>
          <a:p>
            <a:pPr marL="342900" lvl="0" indent="-342900" algn="l" rtl="0">
              <a:spcBef>
                <a:spcPts val="0"/>
              </a:spcBef>
              <a:spcAft>
                <a:spcPts val="0"/>
              </a:spcAft>
              <a:buClr>
                <a:srgbClr val="151515"/>
              </a:buClr>
              <a:buSzPts val="1400"/>
              <a:buChar char="❑"/>
            </a:pPr>
            <a:r>
              <a:rPr lang="en-US" dirty="0"/>
              <a:t>Producer  of IP:</a:t>
            </a:r>
            <a:endParaRPr dirty="0"/>
          </a:p>
          <a:p>
            <a:pPr marL="742950" lvl="1" indent="-285750" algn="l" rtl="0">
              <a:spcBef>
                <a:spcPts val="0"/>
              </a:spcBef>
              <a:spcAft>
                <a:spcPts val="0"/>
              </a:spcAft>
              <a:buClr>
                <a:srgbClr val="151515"/>
              </a:buClr>
              <a:buSzPts val="2400"/>
              <a:buChar char="•"/>
            </a:pPr>
            <a:r>
              <a:rPr lang="en-US" dirty="0"/>
              <a:t>Do not receive all of the payments the law says they are entitled to</a:t>
            </a:r>
            <a:endParaRPr dirty="0"/>
          </a:p>
          <a:p>
            <a:pPr marL="342900" lvl="0" indent="-342900" algn="l" rtl="0">
              <a:spcBef>
                <a:spcPts val="0"/>
              </a:spcBef>
              <a:spcAft>
                <a:spcPts val="0"/>
              </a:spcAft>
              <a:buClr>
                <a:srgbClr val="151515"/>
              </a:buClr>
              <a:buSzPts val="1400"/>
              <a:buChar char="❑"/>
            </a:pPr>
            <a:r>
              <a:rPr lang="en-US" dirty="0"/>
              <a:t>Creators of IP:</a:t>
            </a:r>
            <a:endParaRPr dirty="0"/>
          </a:p>
          <a:p>
            <a:pPr marL="742950" lvl="1" indent="-285750" algn="l" rtl="0">
              <a:spcBef>
                <a:spcPts val="0"/>
              </a:spcBef>
              <a:spcAft>
                <a:spcPts val="0"/>
              </a:spcAft>
              <a:buClr>
                <a:srgbClr val="151515"/>
              </a:buClr>
              <a:buSzPts val="2400"/>
              <a:buChar char="•"/>
            </a:pPr>
            <a:r>
              <a:rPr lang="en-US" dirty="0"/>
              <a:t>Receive more rights from laws compared to producer</a:t>
            </a:r>
            <a:endParaRPr dirty="0"/>
          </a:p>
          <a:p>
            <a:pPr marL="342900" lvl="0" indent="-254000" algn="l" rtl="0">
              <a:spcBef>
                <a:spcPts val="0"/>
              </a:spcBef>
              <a:spcAft>
                <a:spcPts val="0"/>
              </a:spcAft>
              <a:buClr>
                <a:srgbClr val="151515"/>
              </a:buClr>
              <a:buSzPts val="1400"/>
              <a:buNone/>
            </a:pPr>
            <a:endParaRPr dirty="0"/>
          </a:p>
          <a:p>
            <a:pPr marL="342900" lvl="0" indent="-342900" algn="l" rtl="0">
              <a:spcBef>
                <a:spcPts val="0"/>
              </a:spcBef>
              <a:spcAft>
                <a:spcPts val="0"/>
              </a:spcAft>
              <a:buClr>
                <a:srgbClr val="151515"/>
              </a:buClr>
              <a:buSzPts val="1400"/>
              <a:buChar char="❑"/>
            </a:pPr>
            <a:r>
              <a:rPr lang="en-US" dirty="0"/>
              <a:t>Fair?	</a:t>
            </a:r>
            <a:endParaRPr dirty="0"/>
          </a:p>
        </p:txBody>
      </p:sp>
      <p:sp>
        <p:nvSpPr>
          <p:cNvPr id="101" name="Google Shape;101;p5"/>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transition spd="med">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6. Peer-to-Peer Networks</a:t>
            </a:r>
            <a:endParaRPr/>
          </a:p>
        </p:txBody>
      </p:sp>
      <p:sp>
        <p:nvSpPr>
          <p:cNvPr id="446" name="Google Shape;446;p49"/>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50</a:t>
            </a:fld>
            <a:endParaRPr/>
          </a:p>
        </p:txBody>
      </p:sp>
    </p:spTree>
  </p:cSld>
  <p:clrMapOvr>
    <a:masterClrMapping/>
  </p:clrMapOvr>
  <p:transition spd="med">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0"/>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6. Peer-to-Peer Networks</a:t>
            </a:r>
            <a:endParaRPr/>
          </a:p>
        </p:txBody>
      </p:sp>
      <p:sp>
        <p:nvSpPr>
          <p:cNvPr id="453" name="Google Shape;453;p50"/>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rgbClr val="151515"/>
              </a:buClr>
              <a:buSzPts val="1400"/>
              <a:buChar char="❑"/>
            </a:pPr>
            <a:r>
              <a:rPr lang="en-US"/>
              <a:t>Peer-to-peer network</a:t>
            </a:r>
            <a:endParaRPr/>
          </a:p>
          <a:p>
            <a:pPr marL="742950" lvl="1" indent="-285750" algn="l" rtl="0">
              <a:lnSpc>
                <a:spcPct val="80000"/>
              </a:lnSpc>
              <a:spcBef>
                <a:spcPts val="480"/>
              </a:spcBef>
              <a:spcAft>
                <a:spcPts val="0"/>
              </a:spcAft>
              <a:buClr>
                <a:srgbClr val="151515"/>
              </a:buClr>
              <a:buSzPts val="2400"/>
              <a:buChar char="•"/>
            </a:pPr>
            <a:r>
              <a:rPr lang="en-US"/>
              <a:t>Transient network</a:t>
            </a:r>
            <a:endParaRPr/>
          </a:p>
          <a:p>
            <a:pPr marL="742950" lvl="1" indent="-285750" algn="l" rtl="0">
              <a:lnSpc>
                <a:spcPct val="80000"/>
              </a:lnSpc>
              <a:spcBef>
                <a:spcPts val="480"/>
              </a:spcBef>
              <a:spcAft>
                <a:spcPts val="0"/>
              </a:spcAft>
              <a:buClr>
                <a:srgbClr val="151515"/>
              </a:buClr>
              <a:buSzPts val="2400"/>
              <a:buChar char="•"/>
            </a:pPr>
            <a:r>
              <a:rPr lang="en-US"/>
              <a:t>Connects computers running same networking program</a:t>
            </a:r>
            <a:endParaRPr/>
          </a:p>
          <a:p>
            <a:pPr marL="742950" lvl="1" indent="-285750" algn="l" rtl="0">
              <a:lnSpc>
                <a:spcPct val="80000"/>
              </a:lnSpc>
              <a:spcBef>
                <a:spcPts val="480"/>
              </a:spcBef>
              <a:spcAft>
                <a:spcPts val="0"/>
              </a:spcAft>
              <a:buClr>
                <a:srgbClr val="151515"/>
              </a:buClr>
              <a:buSzPts val="2400"/>
              <a:buChar char="•"/>
            </a:pPr>
            <a:r>
              <a:rPr lang="en-US"/>
              <a:t>Computers can access files stored on each other’s hard drives</a:t>
            </a:r>
            <a:endParaRPr/>
          </a:p>
          <a:p>
            <a:pPr marL="342900" lvl="0" indent="-342900" algn="l" rtl="0">
              <a:lnSpc>
                <a:spcPct val="80000"/>
              </a:lnSpc>
              <a:spcBef>
                <a:spcPts val="560"/>
              </a:spcBef>
              <a:spcAft>
                <a:spcPts val="0"/>
              </a:spcAft>
              <a:buClr>
                <a:srgbClr val="151515"/>
              </a:buClr>
              <a:buSzPts val="1400"/>
              <a:buChar char="❑"/>
            </a:pPr>
            <a:r>
              <a:rPr lang="en-US"/>
              <a:t>How P2P networks facilitate data exchange</a:t>
            </a:r>
            <a:endParaRPr/>
          </a:p>
          <a:p>
            <a:pPr marL="742950" lvl="1" indent="-285750" algn="l" rtl="0">
              <a:lnSpc>
                <a:spcPct val="80000"/>
              </a:lnSpc>
              <a:spcBef>
                <a:spcPts val="480"/>
              </a:spcBef>
              <a:spcAft>
                <a:spcPts val="0"/>
              </a:spcAft>
              <a:buClr>
                <a:srgbClr val="151515"/>
              </a:buClr>
              <a:buSzPts val="2400"/>
              <a:buChar char="•"/>
            </a:pPr>
            <a:r>
              <a:rPr lang="en-US"/>
              <a:t>Give each user access to data stored in many other computers</a:t>
            </a:r>
            <a:endParaRPr/>
          </a:p>
          <a:p>
            <a:pPr marL="742950" lvl="1" indent="-285750" algn="l" rtl="0">
              <a:lnSpc>
                <a:spcPct val="80000"/>
              </a:lnSpc>
              <a:spcBef>
                <a:spcPts val="480"/>
              </a:spcBef>
              <a:spcAft>
                <a:spcPts val="0"/>
              </a:spcAft>
              <a:buClr>
                <a:srgbClr val="151515"/>
              </a:buClr>
              <a:buSzPts val="2400"/>
              <a:buChar char="•"/>
            </a:pPr>
            <a:r>
              <a:rPr lang="en-US"/>
              <a:t>Support simultaneous file transfers among arbitrary pairs of computers</a:t>
            </a:r>
            <a:endParaRPr/>
          </a:p>
          <a:p>
            <a:pPr marL="742950" lvl="1" indent="-285750" algn="l" rtl="0">
              <a:lnSpc>
                <a:spcPct val="80000"/>
              </a:lnSpc>
              <a:spcBef>
                <a:spcPts val="480"/>
              </a:spcBef>
              <a:spcAft>
                <a:spcPts val="0"/>
              </a:spcAft>
              <a:buClr>
                <a:srgbClr val="151515"/>
              </a:buClr>
              <a:buSzPts val="2400"/>
              <a:buChar char="•"/>
            </a:pPr>
            <a:r>
              <a:rPr lang="en-US"/>
              <a:t>Allow users to identify systems with faster file exchange speeds</a:t>
            </a:r>
            <a:endParaRPr/>
          </a:p>
        </p:txBody>
      </p:sp>
      <p:sp>
        <p:nvSpPr>
          <p:cNvPr id="454" name="Google Shape;454;p50"/>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51</a:t>
            </a:fld>
            <a:endParaRPr/>
          </a:p>
        </p:txBody>
      </p:sp>
    </p:spTree>
  </p:cSld>
  <p:clrMapOvr>
    <a:masterClrMapping/>
  </p:clrMapOvr>
  <p:transition spd="med">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1"/>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6.1 Napster</a:t>
            </a:r>
            <a:endParaRPr/>
          </a:p>
        </p:txBody>
      </p:sp>
      <p:sp>
        <p:nvSpPr>
          <p:cNvPr id="461" name="Google Shape;461;p51"/>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Peer-to-peer music exchange network</a:t>
            </a:r>
            <a:endParaRPr/>
          </a:p>
          <a:p>
            <a:pPr marL="342900" lvl="0" indent="-342900" algn="l" rtl="0">
              <a:spcBef>
                <a:spcPts val="560"/>
              </a:spcBef>
              <a:spcAft>
                <a:spcPts val="0"/>
              </a:spcAft>
              <a:buClr>
                <a:srgbClr val="151515"/>
              </a:buClr>
              <a:buSzPts val="1400"/>
              <a:buFont typeface="Noto Sans Symbols"/>
              <a:buChar char="❑"/>
            </a:pPr>
            <a:r>
              <a:rPr lang="en-US"/>
              <a:t>Began operation in 1999</a:t>
            </a:r>
            <a:endParaRPr/>
          </a:p>
          <a:p>
            <a:pPr marL="342900" lvl="0" indent="-342900" algn="l" rtl="0">
              <a:spcBef>
                <a:spcPts val="560"/>
              </a:spcBef>
              <a:spcAft>
                <a:spcPts val="0"/>
              </a:spcAft>
              <a:buClr>
                <a:srgbClr val="151515"/>
              </a:buClr>
              <a:buSzPts val="1400"/>
              <a:buFont typeface="Noto Sans Symbols"/>
              <a:buChar char="❑"/>
            </a:pPr>
            <a:r>
              <a:rPr lang="en-US"/>
              <a:t>Sued by RIAA for copyright violations</a:t>
            </a:r>
            <a:endParaRPr/>
          </a:p>
          <a:p>
            <a:pPr marL="342900" lvl="0" indent="-342900" algn="l" rtl="0">
              <a:spcBef>
                <a:spcPts val="560"/>
              </a:spcBef>
              <a:spcAft>
                <a:spcPts val="0"/>
              </a:spcAft>
              <a:buClr>
                <a:srgbClr val="151515"/>
              </a:buClr>
              <a:buSzPts val="1400"/>
              <a:buFont typeface="Noto Sans Symbols"/>
              <a:buChar char="❑"/>
            </a:pPr>
            <a:r>
              <a:rPr lang="en-US"/>
              <a:t>Courts ruled in favor of RIAA</a:t>
            </a:r>
            <a:endParaRPr/>
          </a:p>
          <a:p>
            <a:pPr marL="342900" lvl="0" indent="-342900" algn="l" rtl="0">
              <a:spcBef>
                <a:spcPts val="560"/>
              </a:spcBef>
              <a:spcAft>
                <a:spcPts val="0"/>
              </a:spcAft>
              <a:buClr>
                <a:srgbClr val="151515"/>
              </a:buClr>
              <a:buSzPts val="1400"/>
              <a:buFont typeface="Noto Sans Symbols"/>
              <a:buChar char="❑"/>
            </a:pPr>
            <a:r>
              <a:rPr lang="en-US"/>
              <a:t>Went off-line in July 2001</a:t>
            </a:r>
            <a:endParaRPr/>
          </a:p>
          <a:p>
            <a:pPr marL="342900" lvl="0" indent="-342900" algn="l" rtl="0">
              <a:spcBef>
                <a:spcPts val="560"/>
              </a:spcBef>
              <a:spcAft>
                <a:spcPts val="0"/>
              </a:spcAft>
              <a:buClr>
                <a:srgbClr val="151515"/>
              </a:buClr>
              <a:buSzPts val="1400"/>
              <a:buFont typeface="Noto Sans Symbols"/>
              <a:buChar char="❑"/>
            </a:pPr>
            <a:r>
              <a:rPr lang="en-US"/>
              <a:t>Re-emerged in 2003 as a subscription music service</a:t>
            </a:r>
            <a:endParaRPr/>
          </a:p>
        </p:txBody>
      </p:sp>
      <p:sp>
        <p:nvSpPr>
          <p:cNvPr id="462" name="Google Shape;462;p51"/>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52</a:t>
            </a:fld>
            <a:endParaRPr/>
          </a:p>
        </p:txBody>
      </p:sp>
    </p:spTree>
  </p:cSld>
  <p:clrMapOvr>
    <a:masterClrMapping/>
  </p:clrMapOvr>
  <p:transition spd="med">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52"/>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6.2 FastTrack</a:t>
            </a:r>
            <a:endParaRPr/>
          </a:p>
        </p:txBody>
      </p:sp>
      <p:sp>
        <p:nvSpPr>
          <p:cNvPr id="469" name="Google Shape;469;p52"/>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Second-generation peer-to-peer network technology</a:t>
            </a:r>
            <a:endParaRPr/>
          </a:p>
          <a:p>
            <a:pPr marL="342900" lvl="0" indent="-342900" algn="l" rtl="0">
              <a:spcBef>
                <a:spcPts val="560"/>
              </a:spcBef>
              <a:spcAft>
                <a:spcPts val="0"/>
              </a:spcAft>
              <a:buClr>
                <a:srgbClr val="151515"/>
              </a:buClr>
              <a:buSzPts val="1400"/>
              <a:buFont typeface="Noto Sans Symbols"/>
              <a:buChar char="❑"/>
            </a:pPr>
            <a:r>
              <a:rPr lang="en-US"/>
              <a:t>Used by KaZaA and Grokster</a:t>
            </a:r>
            <a:endParaRPr/>
          </a:p>
          <a:p>
            <a:pPr marL="342900" lvl="0" indent="-342900" algn="l" rtl="0">
              <a:spcBef>
                <a:spcPts val="560"/>
              </a:spcBef>
              <a:spcAft>
                <a:spcPts val="0"/>
              </a:spcAft>
              <a:buClr>
                <a:srgbClr val="151515"/>
              </a:buClr>
              <a:buSzPts val="1400"/>
              <a:buFont typeface="Noto Sans Symbols"/>
              <a:buChar char="❑"/>
            </a:pPr>
            <a:r>
              <a:rPr lang="en-US"/>
              <a:t>Distributes index among large number of “supernodes”</a:t>
            </a:r>
            <a:endParaRPr/>
          </a:p>
          <a:p>
            <a:pPr marL="342900" lvl="0" indent="-342900" algn="l" rtl="0">
              <a:spcBef>
                <a:spcPts val="560"/>
              </a:spcBef>
              <a:spcAft>
                <a:spcPts val="0"/>
              </a:spcAft>
              <a:buClr>
                <a:srgbClr val="151515"/>
              </a:buClr>
              <a:buSzPts val="1400"/>
              <a:buFont typeface="Noto Sans Symbols"/>
              <a:buChar char="❑"/>
            </a:pPr>
            <a:r>
              <a:rPr lang="en-US"/>
              <a:t>Cannot be shut down as easily as Napster</a:t>
            </a:r>
            <a:endParaRPr/>
          </a:p>
        </p:txBody>
      </p:sp>
      <p:sp>
        <p:nvSpPr>
          <p:cNvPr id="470" name="Google Shape;470;p52"/>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53</a:t>
            </a:fld>
            <a:endParaRPr/>
          </a:p>
        </p:txBody>
      </p:sp>
    </p:spTree>
  </p:cSld>
  <p:clrMapOvr>
    <a:masterClrMapping/>
  </p:clrMapOvr>
  <p:transition spd="med">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3"/>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6.2 FastTrack</a:t>
            </a:r>
            <a:endParaRPr/>
          </a:p>
        </p:txBody>
      </p:sp>
      <p:sp>
        <p:nvSpPr>
          <p:cNvPr id="477" name="Google Shape;477;p53"/>
          <p:cNvSpPr txBox="1">
            <a:spLocks noGrp="1"/>
          </p:cNvSpPr>
          <p:nvPr>
            <p:ph type="body" idx="1"/>
          </p:nvPr>
        </p:nvSpPr>
        <p:spPr>
          <a:xfrm>
            <a:off x="350838" y="914400"/>
            <a:ext cx="8431212" cy="569626"/>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rgbClr val="151515"/>
              </a:buClr>
              <a:buSzPts val="1400"/>
              <a:buFont typeface="Noto Sans Symbols"/>
              <a:buChar char="❑"/>
            </a:pPr>
            <a:r>
              <a:rPr lang="en-US"/>
              <a:t>Comparing Napster and FastTrack </a:t>
            </a:r>
            <a:endParaRPr/>
          </a:p>
        </p:txBody>
      </p:sp>
      <p:pic>
        <p:nvPicPr>
          <p:cNvPr id="478" name="Google Shape;478;p53" descr="qui04f10"/>
          <p:cNvPicPr preferRelativeResize="0"/>
          <p:nvPr/>
        </p:nvPicPr>
        <p:blipFill rotWithShape="1">
          <a:blip r:embed="rId3">
            <a:alphaModFix/>
          </a:blip>
          <a:srcRect/>
          <a:stretch/>
        </p:blipFill>
        <p:spPr>
          <a:xfrm>
            <a:off x="1143000" y="2209800"/>
            <a:ext cx="6781800" cy="2830513"/>
          </a:xfrm>
          <a:prstGeom prst="rect">
            <a:avLst/>
          </a:prstGeom>
          <a:noFill/>
          <a:ln>
            <a:noFill/>
          </a:ln>
        </p:spPr>
      </p:pic>
      <p:sp>
        <p:nvSpPr>
          <p:cNvPr id="479" name="Google Shape;479;p53"/>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54</a:t>
            </a:fld>
            <a:endParaRPr/>
          </a:p>
        </p:txBody>
      </p:sp>
    </p:spTree>
  </p:cSld>
  <p:clrMapOvr>
    <a:masterClrMapping/>
  </p:clrMapOvr>
  <p:transition spd="med">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54"/>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6.3 BitTorrent</a:t>
            </a:r>
            <a:endParaRPr/>
          </a:p>
        </p:txBody>
      </p:sp>
      <p:sp>
        <p:nvSpPr>
          <p:cNvPr id="486" name="Google Shape;486;p54"/>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Char char="❑"/>
            </a:pPr>
            <a:r>
              <a:rPr lang="en-US"/>
              <a:t>Broadband connections: download much faster than upload</a:t>
            </a:r>
            <a:endParaRPr/>
          </a:p>
          <a:p>
            <a:pPr marL="342900" lvl="0" indent="-342900" algn="l" rtl="0">
              <a:lnSpc>
                <a:spcPct val="90000"/>
              </a:lnSpc>
              <a:spcBef>
                <a:spcPts val="560"/>
              </a:spcBef>
              <a:spcAft>
                <a:spcPts val="0"/>
              </a:spcAft>
              <a:buClr>
                <a:srgbClr val="151515"/>
              </a:buClr>
              <a:buSzPts val="1400"/>
              <a:buChar char="❑"/>
            </a:pPr>
            <a:r>
              <a:rPr lang="en-US"/>
              <a:t>BitTorrent speeds downloading</a:t>
            </a:r>
            <a:endParaRPr/>
          </a:p>
          <a:p>
            <a:pPr marL="742950" lvl="1" indent="-285750" algn="l" rtl="0">
              <a:lnSpc>
                <a:spcPct val="90000"/>
              </a:lnSpc>
              <a:spcBef>
                <a:spcPts val="480"/>
              </a:spcBef>
              <a:spcAft>
                <a:spcPts val="0"/>
              </a:spcAft>
              <a:buClr>
                <a:srgbClr val="151515"/>
              </a:buClr>
              <a:buSzPts val="2400"/>
              <a:buChar char="•"/>
            </a:pPr>
            <a:r>
              <a:rPr lang="en-US"/>
              <a:t>Files broken into pieces</a:t>
            </a:r>
            <a:endParaRPr/>
          </a:p>
          <a:p>
            <a:pPr marL="742950" lvl="1" indent="-285750" algn="l" rtl="0">
              <a:lnSpc>
                <a:spcPct val="90000"/>
              </a:lnSpc>
              <a:spcBef>
                <a:spcPts val="480"/>
              </a:spcBef>
              <a:spcAft>
                <a:spcPts val="0"/>
              </a:spcAft>
              <a:buClr>
                <a:srgbClr val="151515"/>
              </a:buClr>
              <a:buSzPts val="2400"/>
              <a:buChar char="•"/>
            </a:pPr>
            <a:r>
              <a:rPr lang="en-US"/>
              <a:t>Different pieces downloaded from different computers</a:t>
            </a:r>
            <a:endParaRPr/>
          </a:p>
          <a:p>
            <a:pPr marL="342900" lvl="0" indent="-342900" algn="l" rtl="0">
              <a:lnSpc>
                <a:spcPct val="90000"/>
              </a:lnSpc>
              <a:spcBef>
                <a:spcPts val="560"/>
              </a:spcBef>
              <a:spcAft>
                <a:spcPts val="0"/>
              </a:spcAft>
              <a:buClr>
                <a:srgbClr val="151515"/>
              </a:buClr>
              <a:buSzPts val="1400"/>
              <a:buChar char="❑"/>
            </a:pPr>
            <a:r>
              <a:rPr lang="en-US"/>
              <a:t>Used for downloading large files</a:t>
            </a:r>
            <a:endParaRPr/>
          </a:p>
          <a:p>
            <a:pPr marL="742950" lvl="1" indent="-285750" algn="l" rtl="0">
              <a:lnSpc>
                <a:spcPct val="90000"/>
              </a:lnSpc>
              <a:spcBef>
                <a:spcPts val="480"/>
              </a:spcBef>
              <a:spcAft>
                <a:spcPts val="0"/>
              </a:spcAft>
              <a:buClr>
                <a:srgbClr val="151515"/>
              </a:buClr>
              <a:buSzPts val="2400"/>
              <a:buChar char="•"/>
            </a:pPr>
            <a:r>
              <a:rPr lang="en-US"/>
              <a:t>Computer programs</a:t>
            </a:r>
            <a:endParaRPr/>
          </a:p>
          <a:p>
            <a:pPr marL="742950" lvl="1" indent="-285750" algn="l" rtl="0">
              <a:lnSpc>
                <a:spcPct val="90000"/>
              </a:lnSpc>
              <a:spcBef>
                <a:spcPts val="480"/>
              </a:spcBef>
              <a:spcAft>
                <a:spcPts val="0"/>
              </a:spcAft>
              <a:buClr>
                <a:srgbClr val="151515"/>
              </a:buClr>
              <a:buSzPts val="2400"/>
              <a:buChar char="•"/>
            </a:pPr>
            <a:r>
              <a:rPr lang="en-US"/>
              <a:t>Television shows</a:t>
            </a:r>
            <a:endParaRPr/>
          </a:p>
          <a:p>
            <a:pPr marL="742950" lvl="1" indent="-285750" algn="l" rtl="0">
              <a:lnSpc>
                <a:spcPct val="90000"/>
              </a:lnSpc>
              <a:spcBef>
                <a:spcPts val="480"/>
              </a:spcBef>
              <a:spcAft>
                <a:spcPts val="0"/>
              </a:spcAft>
              <a:buClr>
                <a:srgbClr val="151515"/>
              </a:buClr>
              <a:buSzPts val="2400"/>
              <a:buChar char="•"/>
            </a:pPr>
            <a:r>
              <a:rPr lang="en-US"/>
              <a:t>Movies</a:t>
            </a:r>
            <a:endParaRPr/>
          </a:p>
        </p:txBody>
      </p:sp>
      <p:sp>
        <p:nvSpPr>
          <p:cNvPr id="487" name="Google Shape;487;p54"/>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55</a:t>
            </a:fld>
            <a:endParaRPr/>
          </a:p>
        </p:txBody>
      </p:sp>
    </p:spTree>
  </p:cSld>
  <p:clrMapOvr>
    <a:masterClrMapping/>
  </p:clrMapOvr>
  <p:transition spd="med">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5"/>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6.3 BitTorrent</a:t>
            </a:r>
            <a:endParaRPr/>
          </a:p>
        </p:txBody>
      </p:sp>
      <p:sp>
        <p:nvSpPr>
          <p:cNvPr id="494" name="Google Shape;494;p55"/>
          <p:cNvSpPr txBox="1">
            <a:spLocks noGrp="1"/>
          </p:cNvSpPr>
          <p:nvPr>
            <p:ph type="body" idx="1"/>
          </p:nvPr>
        </p:nvSpPr>
        <p:spPr>
          <a:xfrm>
            <a:off x="350838" y="914400"/>
            <a:ext cx="8431212" cy="584616"/>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Char char="❑"/>
            </a:pPr>
            <a:r>
              <a:rPr lang="en-US"/>
              <a:t>Concept behind BitTorrent</a:t>
            </a:r>
            <a:endParaRPr/>
          </a:p>
        </p:txBody>
      </p:sp>
      <p:pic>
        <p:nvPicPr>
          <p:cNvPr id="495" name="Google Shape;495;p55" descr="qui04f11"/>
          <p:cNvPicPr preferRelativeResize="0"/>
          <p:nvPr/>
        </p:nvPicPr>
        <p:blipFill rotWithShape="1">
          <a:blip r:embed="rId3">
            <a:alphaModFix/>
          </a:blip>
          <a:srcRect/>
          <a:stretch/>
        </p:blipFill>
        <p:spPr>
          <a:xfrm>
            <a:off x="838200" y="2057400"/>
            <a:ext cx="7315200" cy="3124200"/>
          </a:xfrm>
          <a:prstGeom prst="rect">
            <a:avLst/>
          </a:prstGeom>
          <a:noFill/>
          <a:ln>
            <a:noFill/>
          </a:ln>
        </p:spPr>
      </p:pic>
      <p:sp>
        <p:nvSpPr>
          <p:cNvPr id="496" name="Google Shape;496;p55"/>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56</a:t>
            </a:fld>
            <a:endParaRPr/>
          </a:p>
        </p:txBody>
      </p:sp>
    </p:spTree>
  </p:cSld>
  <p:clrMapOvr>
    <a:masterClrMapping/>
  </p:clrMapOvr>
  <p:transition spd="med">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6"/>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6.4 RIAA Lawsuits</a:t>
            </a:r>
            <a:endParaRPr/>
          </a:p>
        </p:txBody>
      </p:sp>
      <p:sp>
        <p:nvSpPr>
          <p:cNvPr id="503" name="Google Shape;503;p56"/>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Char char="❑"/>
            </a:pPr>
            <a:r>
              <a:rPr lang="en-US"/>
              <a:t>April 2003: RIAA warned file swappers they could face legal penalties</a:t>
            </a:r>
            <a:endParaRPr/>
          </a:p>
          <a:p>
            <a:pPr marL="342900" lvl="0" indent="-342900" algn="l" rtl="0">
              <a:lnSpc>
                <a:spcPct val="90000"/>
              </a:lnSpc>
              <a:spcBef>
                <a:spcPts val="560"/>
              </a:spcBef>
              <a:spcAft>
                <a:spcPts val="0"/>
              </a:spcAft>
              <a:buClr>
                <a:srgbClr val="151515"/>
              </a:buClr>
              <a:buSzPts val="1400"/>
              <a:buChar char="❑"/>
            </a:pPr>
            <a:r>
              <a:rPr lang="en-US"/>
              <a:t>RIAA subpoenaed Verizon for identities of people suspected of running supernodes</a:t>
            </a:r>
            <a:endParaRPr/>
          </a:p>
          <a:p>
            <a:pPr marL="342900" lvl="0" indent="-342900" algn="l" rtl="0">
              <a:lnSpc>
                <a:spcPct val="90000"/>
              </a:lnSpc>
              <a:spcBef>
                <a:spcPts val="560"/>
              </a:spcBef>
              <a:spcAft>
                <a:spcPts val="0"/>
              </a:spcAft>
              <a:buClr>
                <a:srgbClr val="151515"/>
              </a:buClr>
              <a:buSzPts val="1400"/>
              <a:buChar char="❑"/>
            </a:pPr>
            <a:r>
              <a:rPr lang="en-US"/>
              <a:t>Judge ruled in favor of Verizon</a:t>
            </a:r>
            <a:endParaRPr/>
          </a:p>
          <a:p>
            <a:pPr marL="342900" lvl="0" indent="-342900" algn="l" rtl="0">
              <a:lnSpc>
                <a:spcPct val="90000"/>
              </a:lnSpc>
              <a:spcBef>
                <a:spcPts val="560"/>
              </a:spcBef>
              <a:spcAft>
                <a:spcPts val="0"/>
              </a:spcAft>
              <a:buClr>
                <a:srgbClr val="151515"/>
              </a:buClr>
              <a:buSzPts val="1400"/>
              <a:buChar char="❑"/>
            </a:pPr>
            <a:r>
              <a:rPr lang="en-US"/>
              <a:t>September 2003: RIAA sued 261 individuals</a:t>
            </a:r>
            <a:endParaRPr/>
          </a:p>
          <a:p>
            <a:pPr marL="342900" lvl="0" indent="-342900" algn="l" rtl="0">
              <a:lnSpc>
                <a:spcPct val="90000"/>
              </a:lnSpc>
              <a:spcBef>
                <a:spcPts val="560"/>
              </a:spcBef>
              <a:spcAft>
                <a:spcPts val="0"/>
              </a:spcAft>
              <a:buClr>
                <a:srgbClr val="151515"/>
              </a:buClr>
              <a:buSzPts val="1400"/>
              <a:buChar char="❑"/>
            </a:pPr>
            <a:r>
              <a:rPr lang="en-US"/>
              <a:t>December 2003: U.S. Court of Appeals ruled Verizon did not have to give customer names to RIAA</a:t>
            </a:r>
            <a:endParaRPr/>
          </a:p>
        </p:txBody>
      </p:sp>
      <p:sp>
        <p:nvSpPr>
          <p:cNvPr id="504" name="Google Shape;504;p56"/>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57</a:t>
            </a:fld>
            <a:endParaRPr/>
          </a:p>
        </p:txBody>
      </p:sp>
    </p:spTree>
  </p:cSld>
  <p:clrMapOvr>
    <a:masterClrMapping/>
  </p:clrMapOvr>
  <p:transition spd="med">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7"/>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6.4 RIAA Lawsuits</a:t>
            </a:r>
            <a:endParaRPr/>
          </a:p>
        </p:txBody>
      </p:sp>
      <p:sp>
        <p:nvSpPr>
          <p:cNvPr id="511" name="Google Shape;511;p57"/>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200"/>
              <a:buFont typeface="Noto Sans Symbols"/>
              <a:buChar char="❑"/>
            </a:pPr>
            <a:r>
              <a:rPr lang="en-US" sz="2400"/>
              <a:t>Jammie Thomas-Rassert</a:t>
            </a:r>
            <a:endParaRPr sz="2400"/>
          </a:p>
          <a:p>
            <a:pPr marL="742950" lvl="1" indent="-285750" algn="l" rtl="0">
              <a:spcBef>
                <a:spcPts val="400"/>
              </a:spcBef>
              <a:spcAft>
                <a:spcPts val="0"/>
              </a:spcAft>
              <a:buClr>
                <a:srgbClr val="151515"/>
              </a:buClr>
              <a:buSzPts val="2000"/>
              <a:buChar char="•"/>
            </a:pPr>
            <a:r>
              <a:rPr lang="en-US" sz="2000"/>
              <a:t>Federal jury ordered her to pay $1.92 million</a:t>
            </a:r>
            <a:endParaRPr/>
          </a:p>
          <a:p>
            <a:pPr marL="742950" lvl="1" indent="-285750" algn="l" rtl="0">
              <a:spcBef>
                <a:spcPts val="400"/>
              </a:spcBef>
              <a:spcAft>
                <a:spcPts val="0"/>
              </a:spcAft>
              <a:buClr>
                <a:srgbClr val="151515"/>
              </a:buClr>
              <a:buSzPts val="2000"/>
              <a:buChar char="•"/>
            </a:pPr>
            <a:r>
              <a:rPr lang="en-US" sz="2000"/>
              <a:t>Damages reduced to $54,000</a:t>
            </a:r>
            <a:endParaRPr/>
          </a:p>
          <a:p>
            <a:pPr marL="342900" lvl="0" indent="-342900" algn="l" rtl="0">
              <a:spcBef>
                <a:spcPts val="480"/>
              </a:spcBef>
              <a:spcAft>
                <a:spcPts val="0"/>
              </a:spcAft>
              <a:buClr>
                <a:srgbClr val="151515"/>
              </a:buClr>
              <a:buSzPts val="1200"/>
              <a:buFont typeface="Noto Sans Symbols"/>
              <a:buChar char="❑"/>
            </a:pPr>
            <a:r>
              <a:rPr lang="en-US" sz="2400"/>
              <a:t>Joel Tenenbaum</a:t>
            </a:r>
            <a:endParaRPr sz="2400"/>
          </a:p>
          <a:p>
            <a:pPr marL="742950" lvl="1" indent="-285750" algn="l" rtl="0">
              <a:spcBef>
                <a:spcPts val="400"/>
              </a:spcBef>
              <a:spcAft>
                <a:spcPts val="0"/>
              </a:spcAft>
              <a:buClr>
                <a:srgbClr val="151515"/>
              </a:buClr>
              <a:buSzPts val="2000"/>
              <a:buChar char="•"/>
            </a:pPr>
            <a:r>
              <a:rPr lang="en-US" sz="2000"/>
              <a:t>Jury ordered him to pay $675,000</a:t>
            </a:r>
            <a:endParaRPr/>
          </a:p>
          <a:p>
            <a:pPr marL="742950" lvl="1" indent="-285750" algn="l" rtl="0">
              <a:spcBef>
                <a:spcPts val="400"/>
              </a:spcBef>
              <a:spcAft>
                <a:spcPts val="0"/>
              </a:spcAft>
              <a:buClr>
                <a:srgbClr val="151515"/>
              </a:buClr>
              <a:buSzPts val="2000"/>
              <a:buChar char="•"/>
            </a:pPr>
            <a:r>
              <a:rPr lang="en-US" sz="2000"/>
              <a:t>Judge reduced award to $67,500</a:t>
            </a:r>
            <a:endParaRPr/>
          </a:p>
          <a:p>
            <a:pPr marL="342900" lvl="0" indent="-342900" algn="l" rtl="0">
              <a:spcBef>
                <a:spcPts val="480"/>
              </a:spcBef>
              <a:spcAft>
                <a:spcPts val="0"/>
              </a:spcAft>
              <a:buClr>
                <a:srgbClr val="151515"/>
              </a:buClr>
              <a:buSzPts val="1200"/>
              <a:buFont typeface="Noto Sans Symbols"/>
              <a:buChar char="❑"/>
            </a:pPr>
            <a:r>
              <a:rPr lang="en-US" sz="2400"/>
              <a:t>Does RIAA have to prove someone actually copied the songs that people made available on Kazaa?</a:t>
            </a:r>
            <a:endParaRPr/>
          </a:p>
          <a:p>
            <a:pPr marL="742950" lvl="1" indent="-285750" algn="l" rtl="0">
              <a:spcBef>
                <a:spcPts val="400"/>
              </a:spcBef>
              <a:spcAft>
                <a:spcPts val="0"/>
              </a:spcAft>
              <a:buClr>
                <a:srgbClr val="151515"/>
              </a:buClr>
              <a:buSzPts val="2000"/>
              <a:buChar char="•"/>
            </a:pPr>
            <a:r>
              <a:rPr lang="en-US" sz="2000"/>
              <a:t>New York decision: No</a:t>
            </a:r>
            <a:endParaRPr/>
          </a:p>
          <a:p>
            <a:pPr marL="742950" lvl="1" indent="-285750" algn="l" rtl="0">
              <a:spcBef>
                <a:spcPts val="400"/>
              </a:spcBef>
              <a:spcAft>
                <a:spcPts val="0"/>
              </a:spcAft>
              <a:buClr>
                <a:srgbClr val="151515"/>
              </a:buClr>
              <a:buSzPts val="2000"/>
              <a:buChar char="•"/>
            </a:pPr>
            <a:r>
              <a:rPr lang="en-US" sz="2000"/>
              <a:t>Massachusetts, Arizona decisions: Yes</a:t>
            </a:r>
            <a:endParaRPr/>
          </a:p>
        </p:txBody>
      </p:sp>
      <p:sp>
        <p:nvSpPr>
          <p:cNvPr id="512" name="Google Shape;512;p57"/>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58</a:t>
            </a:fld>
            <a:endParaRPr/>
          </a:p>
        </p:txBody>
      </p:sp>
    </p:spTree>
  </p:cSld>
  <p:clrMapOvr>
    <a:masterClrMapping/>
  </p:clrMapOvr>
  <p:transition spd="med">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8"/>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6.5 MGM v. Grokster</a:t>
            </a:r>
            <a:endParaRPr/>
          </a:p>
        </p:txBody>
      </p:sp>
      <p:sp>
        <p:nvSpPr>
          <p:cNvPr id="519" name="Google Shape;519;p58"/>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Char char="❑"/>
            </a:pPr>
            <a:r>
              <a:rPr lang="en-US"/>
              <a:t>Entertainment industry interests sued Grokster and StreamCast for the copyright infringements of their users</a:t>
            </a:r>
            <a:endParaRPr/>
          </a:p>
          <a:p>
            <a:pPr marL="342900" lvl="0" indent="-342900" algn="l" rtl="0">
              <a:lnSpc>
                <a:spcPct val="90000"/>
              </a:lnSpc>
              <a:spcBef>
                <a:spcPts val="560"/>
              </a:spcBef>
              <a:spcAft>
                <a:spcPts val="0"/>
              </a:spcAft>
              <a:buClr>
                <a:srgbClr val="151515"/>
              </a:buClr>
              <a:buSzPts val="1400"/>
              <a:buChar char="❑"/>
            </a:pPr>
            <a:r>
              <a:rPr lang="en-US"/>
              <a:t>Lower courts</a:t>
            </a:r>
            <a:endParaRPr/>
          </a:p>
          <a:p>
            <a:pPr marL="742950" lvl="1" indent="-285750" algn="l" rtl="0">
              <a:lnSpc>
                <a:spcPct val="90000"/>
              </a:lnSpc>
              <a:spcBef>
                <a:spcPts val="480"/>
              </a:spcBef>
              <a:spcAft>
                <a:spcPts val="0"/>
              </a:spcAft>
              <a:buClr>
                <a:srgbClr val="151515"/>
              </a:buClr>
              <a:buSzPts val="2400"/>
              <a:buChar char="•"/>
            </a:pPr>
            <a:r>
              <a:rPr lang="en-US"/>
              <a:t>Granted Grokster and StreamCast a summary judgement</a:t>
            </a:r>
            <a:endParaRPr/>
          </a:p>
          <a:p>
            <a:pPr marL="742950" lvl="1" indent="-285750" algn="l" rtl="0">
              <a:lnSpc>
                <a:spcPct val="90000"/>
              </a:lnSpc>
              <a:spcBef>
                <a:spcPts val="480"/>
              </a:spcBef>
              <a:spcAft>
                <a:spcPts val="0"/>
              </a:spcAft>
              <a:buClr>
                <a:srgbClr val="151515"/>
              </a:buClr>
              <a:buSzPts val="2400"/>
              <a:buChar char="•"/>
            </a:pPr>
            <a:r>
              <a:rPr lang="en-US"/>
              <a:t>Cited Sony v. Universal City Studios as a precedent</a:t>
            </a:r>
            <a:endParaRPr/>
          </a:p>
          <a:p>
            <a:pPr marL="342900" lvl="0" indent="-342900" algn="l" rtl="0">
              <a:lnSpc>
                <a:spcPct val="90000"/>
              </a:lnSpc>
              <a:spcBef>
                <a:spcPts val="560"/>
              </a:spcBef>
              <a:spcAft>
                <a:spcPts val="0"/>
              </a:spcAft>
              <a:buClr>
                <a:srgbClr val="151515"/>
              </a:buClr>
              <a:buSzPts val="1400"/>
              <a:buChar char="❑"/>
            </a:pPr>
            <a:r>
              <a:rPr lang="en-US"/>
              <a:t>U.S. Supreme Court</a:t>
            </a:r>
            <a:endParaRPr/>
          </a:p>
          <a:p>
            <a:pPr marL="742950" lvl="1" indent="-285750" algn="l" rtl="0">
              <a:lnSpc>
                <a:spcPct val="90000"/>
              </a:lnSpc>
              <a:spcBef>
                <a:spcPts val="480"/>
              </a:spcBef>
              <a:spcAft>
                <a:spcPts val="0"/>
              </a:spcAft>
              <a:buClr>
                <a:srgbClr val="151515"/>
              </a:buClr>
              <a:buSzPts val="2400"/>
              <a:buChar char="•"/>
            </a:pPr>
            <a:r>
              <a:rPr lang="en-US"/>
              <a:t>Reversed the lower court ruling in June 2005</a:t>
            </a:r>
            <a:endParaRPr/>
          </a:p>
          <a:p>
            <a:pPr marL="742950" lvl="1" indent="-285750" algn="l" rtl="0">
              <a:lnSpc>
                <a:spcPct val="90000"/>
              </a:lnSpc>
              <a:spcBef>
                <a:spcPts val="480"/>
              </a:spcBef>
              <a:spcAft>
                <a:spcPts val="0"/>
              </a:spcAft>
              <a:buClr>
                <a:srgbClr val="151515"/>
              </a:buClr>
              <a:buSzPts val="2400"/>
              <a:buChar char="•"/>
            </a:pPr>
            <a:r>
              <a:rPr lang="en-US"/>
              <a:t>Proper precedent Gershwin Publishing Corporation v. Columbia Artists Management</a:t>
            </a:r>
            <a:endParaRPr/>
          </a:p>
        </p:txBody>
      </p:sp>
      <p:sp>
        <p:nvSpPr>
          <p:cNvPr id="520" name="Google Shape;520;p58"/>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59</a:t>
            </a:fld>
            <a:endParaRPr/>
          </a:p>
        </p:txBody>
      </p:sp>
    </p:spTree>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 Intellectual Property Rights</a:t>
            </a:r>
            <a:endParaRPr/>
          </a:p>
        </p:txBody>
      </p:sp>
      <p:sp>
        <p:nvSpPr>
          <p:cNvPr id="108" name="Google Shape;108;p6"/>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ransition spd="med">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9"/>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6.6 Legal Action Against The Pirate Bay</a:t>
            </a:r>
            <a:endParaRPr/>
          </a:p>
        </p:txBody>
      </p:sp>
      <p:sp>
        <p:nvSpPr>
          <p:cNvPr id="527" name="Google Shape;527;p59"/>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rgbClr val="151515"/>
              </a:buClr>
              <a:buSzPts val="1400"/>
              <a:buFont typeface="Noto Sans Symbols"/>
              <a:buChar char="❑"/>
            </a:pPr>
            <a:r>
              <a:rPr lang="en-US"/>
              <a:t>The Pirate Bay located in Stockholm, Sweden</a:t>
            </a:r>
            <a:endParaRPr/>
          </a:p>
          <a:p>
            <a:pPr marL="342900" lvl="0" indent="-342900" algn="l" rtl="0">
              <a:spcBef>
                <a:spcPts val="560"/>
              </a:spcBef>
              <a:spcAft>
                <a:spcPts val="0"/>
              </a:spcAft>
              <a:buClr>
                <a:srgbClr val="151515"/>
              </a:buClr>
              <a:buSzPts val="1400"/>
              <a:buFont typeface="Noto Sans Symbols"/>
              <a:buChar char="❑"/>
            </a:pPr>
            <a:r>
              <a:rPr lang="en-US"/>
              <a:t>One of world’s biggest BitTorrent file-sharing sites</a:t>
            </a:r>
            <a:endParaRPr/>
          </a:p>
          <a:p>
            <a:pPr marL="342900" lvl="0" indent="-342900" algn="l" rtl="0">
              <a:spcBef>
                <a:spcPts val="560"/>
              </a:spcBef>
              <a:spcAft>
                <a:spcPts val="0"/>
              </a:spcAft>
              <a:buClr>
                <a:srgbClr val="151515"/>
              </a:buClr>
              <a:buSzPts val="1400"/>
              <a:buFont typeface="Noto Sans Symbols"/>
              <a:buChar char="❑"/>
            </a:pPr>
            <a:r>
              <a:rPr lang="en-US"/>
              <a:t>People download songs, movies, TV shows, etc.</a:t>
            </a:r>
            <a:endParaRPr/>
          </a:p>
          <a:p>
            <a:pPr marL="342900" lvl="0" indent="-342900" algn="l" rtl="0">
              <a:spcBef>
                <a:spcPts val="560"/>
              </a:spcBef>
              <a:spcAft>
                <a:spcPts val="0"/>
              </a:spcAft>
              <a:buClr>
                <a:srgbClr val="151515"/>
              </a:buClr>
              <a:buSzPts val="1400"/>
              <a:buFont typeface="Noto Sans Symbols"/>
              <a:buChar char="❑"/>
            </a:pPr>
            <a:r>
              <a:rPr lang="en-US"/>
              <a:t>After 2006 raid by police, popularity increased</a:t>
            </a:r>
            <a:endParaRPr/>
          </a:p>
          <a:p>
            <a:pPr marL="342900" lvl="0" indent="-342900" algn="l" rtl="0">
              <a:spcBef>
                <a:spcPts val="560"/>
              </a:spcBef>
              <a:spcAft>
                <a:spcPts val="0"/>
              </a:spcAft>
              <a:buClr>
                <a:srgbClr val="151515"/>
              </a:buClr>
              <a:buSzPts val="1400"/>
              <a:buFont typeface="Noto Sans Symbols"/>
              <a:buChar char="❑"/>
            </a:pPr>
            <a:r>
              <a:rPr lang="en-US"/>
              <a:t>In 2008 the International Federation of the Phonographic Industry sued four individuals connected with site</a:t>
            </a:r>
            <a:endParaRPr/>
          </a:p>
          <a:p>
            <a:pPr marL="342900" lvl="0" indent="-342900" algn="l" rtl="0">
              <a:spcBef>
                <a:spcPts val="560"/>
              </a:spcBef>
              <a:spcAft>
                <a:spcPts val="0"/>
              </a:spcAft>
              <a:buClr>
                <a:srgbClr val="151515"/>
              </a:buClr>
              <a:buSzPts val="1400"/>
              <a:buFont typeface="Noto Sans Symbols"/>
              <a:buChar char="❑"/>
            </a:pPr>
            <a:r>
              <a:rPr lang="en-US"/>
              <a:t>Defendants said The Pirate Bay just a search engine</a:t>
            </a:r>
            <a:endParaRPr/>
          </a:p>
          <a:p>
            <a:pPr marL="342900" lvl="0" indent="-342900" algn="l" rtl="0">
              <a:spcBef>
                <a:spcPts val="560"/>
              </a:spcBef>
              <a:spcAft>
                <a:spcPts val="0"/>
              </a:spcAft>
              <a:buClr>
                <a:srgbClr val="151515"/>
              </a:buClr>
              <a:buSzPts val="1400"/>
              <a:buFont typeface="Noto Sans Symbols"/>
              <a:buChar char="❑"/>
            </a:pPr>
            <a:r>
              <a:rPr lang="en-US"/>
              <a:t>Found guilty; sentence to prison and fined $6.5 million</a:t>
            </a:r>
            <a:endParaRPr/>
          </a:p>
          <a:p>
            <a:pPr marL="342900" lvl="0" indent="-342900" algn="l" rtl="0">
              <a:spcBef>
                <a:spcPts val="560"/>
              </a:spcBef>
              <a:spcAft>
                <a:spcPts val="0"/>
              </a:spcAft>
              <a:buClr>
                <a:srgbClr val="151515"/>
              </a:buClr>
              <a:buSzPts val="1400"/>
              <a:buFont typeface="Noto Sans Symbols"/>
              <a:buChar char="❑"/>
            </a:pPr>
            <a:r>
              <a:rPr lang="en-US"/>
              <a:t>Meanwhile, The Pirate Bay still operational</a:t>
            </a:r>
            <a:endParaRPr/>
          </a:p>
        </p:txBody>
      </p:sp>
      <p:sp>
        <p:nvSpPr>
          <p:cNvPr id="528" name="Google Shape;528;p59"/>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60</a:t>
            </a:fld>
            <a:endParaRPr/>
          </a:p>
        </p:txBody>
      </p:sp>
    </p:spTree>
  </p:cSld>
  <p:clrMapOvr>
    <a:masterClrMapping/>
  </p:clrMapOvr>
  <p:transition spd="med">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0"/>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6.6 Legal Action Against The Pirate Bay</a:t>
            </a:r>
            <a:endParaRPr/>
          </a:p>
        </p:txBody>
      </p:sp>
      <p:sp>
        <p:nvSpPr>
          <p:cNvPr id="535" name="Google Shape;535;p60"/>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rgbClr val="151515"/>
              </a:buClr>
              <a:buSzPts val="1400"/>
              <a:buFont typeface="Noto Sans Symbols"/>
              <a:buChar char="❑"/>
            </a:pPr>
            <a:r>
              <a:rPr lang="en-US"/>
              <a:t>The Pirate Bay located in Stockholm, Sweden</a:t>
            </a:r>
            <a:endParaRPr/>
          </a:p>
          <a:p>
            <a:pPr marL="342900" lvl="0" indent="-342900" algn="l" rtl="0">
              <a:spcBef>
                <a:spcPts val="560"/>
              </a:spcBef>
              <a:spcAft>
                <a:spcPts val="0"/>
              </a:spcAft>
              <a:buClr>
                <a:srgbClr val="151515"/>
              </a:buClr>
              <a:buSzPts val="1400"/>
              <a:buFont typeface="Noto Sans Symbols"/>
              <a:buChar char="❑"/>
            </a:pPr>
            <a:r>
              <a:rPr lang="en-US"/>
              <a:t>One of world’s biggest BitTorrent file-sharing sites</a:t>
            </a:r>
            <a:endParaRPr/>
          </a:p>
          <a:p>
            <a:pPr marL="342900" lvl="0" indent="-342900" algn="l" rtl="0">
              <a:spcBef>
                <a:spcPts val="560"/>
              </a:spcBef>
              <a:spcAft>
                <a:spcPts val="0"/>
              </a:spcAft>
              <a:buClr>
                <a:srgbClr val="151515"/>
              </a:buClr>
              <a:buSzPts val="1400"/>
              <a:buFont typeface="Noto Sans Symbols"/>
              <a:buChar char="❑"/>
            </a:pPr>
            <a:r>
              <a:rPr lang="en-US"/>
              <a:t>People download songs, movies, TV shows, etc.</a:t>
            </a:r>
            <a:endParaRPr/>
          </a:p>
          <a:p>
            <a:pPr marL="342900" lvl="0" indent="-342900" algn="l" rtl="0">
              <a:spcBef>
                <a:spcPts val="560"/>
              </a:spcBef>
              <a:spcAft>
                <a:spcPts val="0"/>
              </a:spcAft>
              <a:buClr>
                <a:srgbClr val="151515"/>
              </a:buClr>
              <a:buSzPts val="1400"/>
              <a:buFont typeface="Noto Sans Symbols"/>
              <a:buChar char="❑"/>
            </a:pPr>
            <a:r>
              <a:rPr lang="en-US"/>
              <a:t>After 2006 raid by police, popularity increased</a:t>
            </a:r>
            <a:endParaRPr/>
          </a:p>
          <a:p>
            <a:pPr marL="342900" lvl="0" indent="-342900" algn="l" rtl="0">
              <a:spcBef>
                <a:spcPts val="560"/>
              </a:spcBef>
              <a:spcAft>
                <a:spcPts val="0"/>
              </a:spcAft>
              <a:buClr>
                <a:srgbClr val="151515"/>
              </a:buClr>
              <a:buSzPts val="1400"/>
              <a:buFont typeface="Noto Sans Symbols"/>
              <a:buChar char="❑"/>
            </a:pPr>
            <a:r>
              <a:rPr lang="en-US"/>
              <a:t>In 2008 the International Federation of the Phonographic Industry sued four individuals connected with site</a:t>
            </a:r>
            <a:endParaRPr/>
          </a:p>
          <a:p>
            <a:pPr marL="342900" lvl="0" indent="-342900" algn="l" rtl="0">
              <a:spcBef>
                <a:spcPts val="560"/>
              </a:spcBef>
              <a:spcAft>
                <a:spcPts val="0"/>
              </a:spcAft>
              <a:buClr>
                <a:srgbClr val="151515"/>
              </a:buClr>
              <a:buSzPts val="1400"/>
              <a:buFont typeface="Noto Sans Symbols"/>
              <a:buChar char="❑"/>
            </a:pPr>
            <a:r>
              <a:rPr lang="en-US"/>
              <a:t>Defendants said The Pirate Bay just a search engine</a:t>
            </a:r>
            <a:endParaRPr/>
          </a:p>
          <a:p>
            <a:pPr marL="342900" lvl="0" indent="-342900" algn="l" rtl="0">
              <a:spcBef>
                <a:spcPts val="560"/>
              </a:spcBef>
              <a:spcAft>
                <a:spcPts val="0"/>
              </a:spcAft>
              <a:buClr>
                <a:srgbClr val="151515"/>
              </a:buClr>
              <a:buSzPts val="1400"/>
              <a:buFont typeface="Noto Sans Symbols"/>
              <a:buChar char="❑"/>
            </a:pPr>
            <a:r>
              <a:rPr lang="en-US"/>
              <a:t>Found guilty; sentence to prison and fined $6.5 million</a:t>
            </a:r>
            <a:endParaRPr/>
          </a:p>
          <a:p>
            <a:pPr marL="342900" lvl="0" indent="-342900" algn="l" rtl="0">
              <a:spcBef>
                <a:spcPts val="560"/>
              </a:spcBef>
              <a:spcAft>
                <a:spcPts val="0"/>
              </a:spcAft>
              <a:buClr>
                <a:srgbClr val="151515"/>
              </a:buClr>
              <a:buSzPts val="1400"/>
              <a:buFont typeface="Noto Sans Symbols"/>
              <a:buChar char="❑"/>
            </a:pPr>
            <a:r>
              <a:rPr lang="en-US"/>
              <a:t>Meanwhile, The Pirate Bay still operational</a:t>
            </a:r>
            <a:endParaRPr/>
          </a:p>
        </p:txBody>
      </p:sp>
      <p:sp>
        <p:nvSpPr>
          <p:cNvPr id="536" name="Google Shape;536;p60"/>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61</a:t>
            </a:fld>
            <a:endParaRPr/>
          </a:p>
        </p:txBody>
      </p:sp>
    </p:spTree>
  </p:cSld>
  <p:clrMapOvr>
    <a:masterClrMapping/>
  </p:clrMapOvr>
  <p:transition spd="med">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1"/>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6.7 Legal Music Services on the Internet</a:t>
            </a:r>
            <a:endParaRPr/>
          </a:p>
        </p:txBody>
      </p:sp>
      <p:sp>
        <p:nvSpPr>
          <p:cNvPr id="543" name="Google Shape;543;p61"/>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Subscription services for legal downloading</a:t>
            </a:r>
            <a:endParaRPr/>
          </a:p>
          <a:p>
            <a:pPr marL="342900" lvl="0" indent="-342900" algn="l" rtl="0">
              <a:spcBef>
                <a:spcPts val="560"/>
              </a:spcBef>
              <a:spcAft>
                <a:spcPts val="0"/>
              </a:spcAft>
              <a:buClr>
                <a:srgbClr val="151515"/>
              </a:buClr>
              <a:buSzPts val="1400"/>
              <a:buFont typeface="Noto Sans Symbols"/>
              <a:buChar char="❑"/>
            </a:pPr>
            <a:r>
              <a:rPr lang="en-US"/>
              <a:t>Some based on monthly fee; some free</a:t>
            </a:r>
            <a:endParaRPr/>
          </a:p>
          <a:p>
            <a:pPr marL="342900" lvl="0" indent="-342900" algn="l" rtl="0">
              <a:spcBef>
                <a:spcPts val="560"/>
              </a:spcBef>
              <a:spcAft>
                <a:spcPts val="0"/>
              </a:spcAft>
              <a:buClr>
                <a:srgbClr val="151515"/>
              </a:buClr>
              <a:buSzPts val="1400"/>
              <a:buFont typeface="Noto Sans Symbols"/>
              <a:buChar char="❑"/>
            </a:pPr>
            <a:r>
              <a:rPr lang="en-US"/>
              <a:t>Consumers pay for each download</a:t>
            </a:r>
            <a:endParaRPr/>
          </a:p>
          <a:p>
            <a:pPr marL="342900" lvl="0" indent="-342900" algn="l" rtl="0">
              <a:spcBef>
                <a:spcPts val="560"/>
              </a:spcBef>
              <a:spcAft>
                <a:spcPts val="0"/>
              </a:spcAft>
              <a:buClr>
                <a:srgbClr val="151515"/>
              </a:buClr>
              <a:buSzPts val="1400"/>
              <a:buFont typeface="Noto Sans Symbols"/>
              <a:buChar char="❑"/>
            </a:pPr>
            <a:r>
              <a:rPr lang="en-US"/>
              <a:t>Apple’s iTunes Music Store leading service, surpassing WalMart as top music retailer in United States</a:t>
            </a:r>
            <a:endParaRPr/>
          </a:p>
          <a:p>
            <a:pPr marL="342900" lvl="0" indent="-342900" algn="l" rtl="0">
              <a:spcBef>
                <a:spcPts val="560"/>
              </a:spcBef>
              <a:spcAft>
                <a:spcPts val="0"/>
              </a:spcAft>
              <a:buClr>
                <a:srgbClr val="151515"/>
              </a:buClr>
              <a:buSzPts val="1400"/>
              <a:buFont typeface="Noto Sans Symbols"/>
              <a:buChar char="❑"/>
            </a:pPr>
            <a:r>
              <a:rPr lang="en-US"/>
              <a:t>Still, illegal downloading far more popular than legal music services</a:t>
            </a:r>
            <a:endParaRPr/>
          </a:p>
        </p:txBody>
      </p:sp>
      <p:sp>
        <p:nvSpPr>
          <p:cNvPr id="544" name="Google Shape;544;p61"/>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62</a:t>
            </a:fld>
            <a:endParaRPr/>
          </a:p>
        </p:txBody>
      </p:sp>
    </p:spTree>
  </p:cSld>
  <p:clrMapOvr>
    <a:masterClrMapping/>
  </p:clrMapOvr>
  <p:transition spd="med">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7. Protections for Software</a:t>
            </a:r>
            <a:endParaRPr/>
          </a:p>
        </p:txBody>
      </p:sp>
      <p:sp>
        <p:nvSpPr>
          <p:cNvPr id="551" name="Google Shape;551;p62"/>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63</a:t>
            </a:fld>
            <a:endParaRPr/>
          </a:p>
        </p:txBody>
      </p:sp>
    </p:spTree>
  </p:cSld>
  <p:clrMapOvr>
    <a:masterClrMapping/>
  </p:clrMapOvr>
  <p:transition spd="med">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63"/>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7.1 Software Copyrights</a:t>
            </a:r>
            <a:endParaRPr/>
          </a:p>
        </p:txBody>
      </p:sp>
      <p:sp>
        <p:nvSpPr>
          <p:cNvPr id="558" name="Google Shape;558;p63"/>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rgbClr val="151515"/>
              </a:buClr>
              <a:buSzPts val="1295"/>
              <a:buFont typeface="Noto Sans Symbols"/>
              <a:buChar char="❑"/>
            </a:pPr>
            <a:r>
              <a:rPr lang="en-US" sz="2590"/>
              <a:t>Copyright Act of 1976 explicitly recognizes that software can be copyrighted</a:t>
            </a:r>
            <a:endParaRPr/>
          </a:p>
          <a:p>
            <a:pPr marL="342900" lvl="0" indent="-342900" algn="l" rtl="0">
              <a:spcBef>
                <a:spcPts val="518"/>
              </a:spcBef>
              <a:spcAft>
                <a:spcPts val="0"/>
              </a:spcAft>
              <a:buClr>
                <a:srgbClr val="151515"/>
              </a:buClr>
              <a:buSzPts val="1295"/>
              <a:buFont typeface="Noto Sans Symbols"/>
              <a:buChar char="❑"/>
            </a:pPr>
            <a:r>
              <a:rPr lang="en-US" sz="2590"/>
              <a:t>Copyright:</a:t>
            </a:r>
            <a:endParaRPr/>
          </a:p>
          <a:p>
            <a:pPr marL="742950" lvl="1" indent="-285750" algn="l" rtl="0">
              <a:spcBef>
                <a:spcPts val="444"/>
              </a:spcBef>
              <a:spcAft>
                <a:spcPts val="0"/>
              </a:spcAft>
              <a:buClr>
                <a:srgbClr val="151515"/>
              </a:buClr>
              <a:buSzPts val="2220"/>
              <a:buChar char="•"/>
            </a:pPr>
            <a:r>
              <a:rPr lang="en-US" sz="2220"/>
              <a:t>Protects the expression of an idea, not the idea itself</a:t>
            </a:r>
            <a:endParaRPr/>
          </a:p>
          <a:p>
            <a:pPr marL="1143000" lvl="2" indent="-228600" algn="l" rtl="0">
              <a:spcBef>
                <a:spcPts val="333"/>
              </a:spcBef>
              <a:spcAft>
                <a:spcPts val="0"/>
              </a:spcAft>
              <a:buClr>
                <a:srgbClr val="151515"/>
              </a:buClr>
              <a:buSzPts val="1665"/>
              <a:buChar char="✔"/>
            </a:pPr>
            <a:r>
              <a:rPr lang="en-US" sz="1665"/>
              <a:t>E.g. you develop a program for a relational DBMS. You may be able to copyright your implementation of a relational DBMs, but you cannot copyright the concept of using relational databases to store information.</a:t>
            </a:r>
            <a:endParaRPr/>
          </a:p>
          <a:p>
            <a:pPr marL="742950" lvl="1" indent="-285750" algn="l" rtl="0">
              <a:spcBef>
                <a:spcPts val="444"/>
              </a:spcBef>
              <a:spcAft>
                <a:spcPts val="0"/>
              </a:spcAft>
              <a:buClr>
                <a:srgbClr val="151515"/>
              </a:buClr>
              <a:buSzPts val="2220"/>
              <a:buChar char="•"/>
            </a:pPr>
            <a:r>
              <a:rPr lang="en-US" sz="2220"/>
              <a:t>Protects the object (executable) program, and source program.</a:t>
            </a:r>
            <a:endParaRPr/>
          </a:p>
          <a:p>
            <a:pPr marL="1143000" lvl="2" indent="-228600" algn="l" rtl="0">
              <a:spcBef>
                <a:spcPts val="333"/>
              </a:spcBef>
              <a:spcAft>
                <a:spcPts val="0"/>
              </a:spcAft>
              <a:buClr>
                <a:srgbClr val="151515"/>
              </a:buClr>
              <a:buSzPts val="1665"/>
              <a:buChar char="✔"/>
            </a:pPr>
            <a:r>
              <a:rPr lang="en-US" sz="1665"/>
              <a:t>Company only distributes the object program to its customers. The source code is confidential.</a:t>
            </a:r>
            <a:endParaRPr/>
          </a:p>
          <a:p>
            <a:pPr marL="742950" lvl="1" indent="-285750" algn="l" rtl="0">
              <a:spcBef>
                <a:spcPts val="444"/>
              </a:spcBef>
              <a:spcAft>
                <a:spcPts val="0"/>
              </a:spcAft>
              <a:buClr>
                <a:srgbClr val="151515"/>
              </a:buClr>
              <a:buSzPts val="2220"/>
              <a:buChar char="•"/>
            </a:pPr>
            <a:r>
              <a:rPr lang="en-US" sz="2220"/>
              <a:t>Protects the screen displays produced by the program as it executes.</a:t>
            </a:r>
            <a:endParaRPr/>
          </a:p>
          <a:p>
            <a:pPr marL="1143000" lvl="2" indent="-228600" algn="l" rtl="0">
              <a:spcBef>
                <a:spcPts val="333"/>
              </a:spcBef>
              <a:spcAft>
                <a:spcPts val="0"/>
              </a:spcAft>
              <a:buClr>
                <a:srgbClr val="151515"/>
              </a:buClr>
              <a:buSzPts val="1665"/>
              <a:buChar char="✔"/>
            </a:pPr>
            <a:r>
              <a:rPr lang="en-US" sz="1665"/>
              <a:t>Especially for video games.</a:t>
            </a:r>
            <a:endParaRPr/>
          </a:p>
        </p:txBody>
      </p:sp>
      <p:sp>
        <p:nvSpPr>
          <p:cNvPr id="559" name="Google Shape;559;p63"/>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64</a:t>
            </a:fld>
            <a:endParaRPr/>
          </a:p>
        </p:txBody>
      </p:sp>
    </p:spTree>
  </p:cSld>
  <p:clrMapOvr>
    <a:masterClrMapping/>
  </p:clrMapOvr>
  <p:transition spd="med">
    <p:wipe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4"/>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7.2 Violations of Software Copyrights</a:t>
            </a:r>
            <a:endParaRPr/>
          </a:p>
        </p:txBody>
      </p:sp>
      <p:sp>
        <p:nvSpPr>
          <p:cNvPr id="566" name="Google Shape;566;p64"/>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The holder of a copyright has a right to control the distribution of the copyrighted material (making copies of the program).</a:t>
            </a:r>
            <a:endParaRPr/>
          </a:p>
          <a:p>
            <a:pPr marL="342900" lvl="0" indent="-342900" algn="l" rtl="0">
              <a:spcBef>
                <a:spcPts val="560"/>
              </a:spcBef>
              <a:spcAft>
                <a:spcPts val="0"/>
              </a:spcAft>
              <a:buClr>
                <a:srgbClr val="151515"/>
              </a:buClr>
              <a:buSzPts val="1400"/>
              <a:buFont typeface="Noto Sans Symbols"/>
              <a:buChar char="❑"/>
            </a:pPr>
            <a:r>
              <a:rPr lang="en-US"/>
              <a:t>Violations:</a:t>
            </a:r>
            <a:endParaRPr/>
          </a:p>
          <a:p>
            <a:pPr marL="742950" lvl="1" indent="-285750" algn="l" rtl="0">
              <a:spcBef>
                <a:spcPts val="480"/>
              </a:spcBef>
              <a:spcAft>
                <a:spcPts val="0"/>
              </a:spcAft>
              <a:buClr>
                <a:srgbClr val="151515"/>
              </a:buClr>
              <a:buSzPts val="2400"/>
              <a:buChar char="•"/>
            </a:pPr>
            <a:r>
              <a:rPr lang="en-US"/>
              <a:t>Copying a program onto a CD to give or sell to someone else</a:t>
            </a:r>
            <a:endParaRPr/>
          </a:p>
          <a:p>
            <a:pPr marL="742950" lvl="1" indent="-285750" algn="l" rtl="0">
              <a:spcBef>
                <a:spcPts val="480"/>
              </a:spcBef>
              <a:spcAft>
                <a:spcPts val="0"/>
              </a:spcAft>
              <a:buClr>
                <a:srgbClr val="151515"/>
              </a:buClr>
              <a:buSzPts val="2400"/>
              <a:buChar char="•"/>
            </a:pPr>
            <a:r>
              <a:rPr lang="en-US"/>
              <a:t>Preloading a program onto the hard disk of a computer being sold</a:t>
            </a:r>
            <a:endParaRPr/>
          </a:p>
          <a:p>
            <a:pPr marL="742950" lvl="1" indent="-285750" algn="l" rtl="0">
              <a:spcBef>
                <a:spcPts val="480"/>
              </a:spcBef>
              <a:spcAft>
                <a:spcPts val="0"/>
              </a:spcAft>
              <a:buClr>
                <a:srgbClr val="151515"/>
              </a:buClr>
              <a:buSzPts val="2400"/>
              <a:buChar char="•"/>
            </a:pPr>
            <a:r>
              <a:rPr lang="en-US"/>
              <a:t>Distributing a program over the Internet</a:t>
            </a:r>
            <a:endParaRPr/>
          </a:p>
        </p:txBody>
      </p:sp>
      <p:sp>
        <p:nvSpPr>
          <p:cNvPr id="567" name="Google Shape;567;p64"/>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65</a:t>
            </a:fld>
            <a:endParaRPr/>
          </a:p>
        </p:txBody>
      </p:sp>
    </p:spTree>
  </p:cSld>
  <p:clrMapOvr>
    <a:masterClrMapping/>
  </p:clrMapOvr>
  <p:transition spd="med">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65"/>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7.3 Software Patents</a:t>
            </a:r>
            <a:endParaRPr/>
          </a:p>
        </p:txBody>
      </p:sp>
      <p:sp>
        <p:nvSpPr>
          <p:cNvPr id="574" name="Google Shape;574;p65"/>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rgbClr val="151515"/>
              </a:buClr>
              <a:buSzPts val="1400"/>
              <a:buFont typeface="Noto Sans Symbols"/>
              <a:buChar char="❑"/>
            </a:pPr>
            <a:r>
              <a:rPr lang="en-US"/>
              <a:t>Until the early 1980s, the US Patent and Trademark Office refused to grant patents for computer software.</a:t>
            </a:r>
            <a:endParaRPr/>
          </a:p>
          <a:p>
            <a:pPr marL="342900" lvl="0" indent="-342900" algn="l" rtl="0">
              <a:spcBef>
                <a:spcPts val="560"/>
              </a:spcBef>
              <a:spcAft>
                <a:spcPts val="0"/>
              </a:spcAft>
              <a:buClr>
                <a:srgbClr val="151515"/>
              </a:buClr>
              <a:buSzPts val="1400"/>
              <a:buFont typeface="Noto Sans Symbols"/>
              <a:buChar char="❑"/>
            </a:pPr>
            <a:r>
              <a:rPr lang="en-US"/>
              <a:t>In the following years, US court ruled that software should be patentable.</a:t>
            </a:r>
            <a:endParaRPr/>
          </a:p>
          <a:p>
            <a:pPr marL="342900" lvl="0" indent="-342900" algn="l" rtl="0">
              <a:spcBef>
                <a:spcPts val="560"/>
              </a:spcBef>
              <a:spcAft>
                <a:spcPts val="0"/>
              </a:spcAft>
              <a:buClr>
                <a:srgbClr val="151515"/>
              </a:buClr>
              <a:buSzPts val="1400"/>
              <a:buFont typeface="Noto Sans Symbols"/>
              <a:buChar char="❑"/>
            </a:pPr>
            <a:r>
              <a:rPr lang="en-US"/>
              <a:t>Since then, hundreds of thousands of software patents have been granted.</a:t>
            </a:r>
            <a:endParaRPr/>
          </a:p>
          <a:p>
            <a:pPr marL="342900" lvl="0" indent="-342900" algn="l" rtl="0">
              <a:spcBef>
                <a:spcPts val="560"/>
              </a:spcBef>
              <a:spcAft>
                <a:spcPts val="0"/>
              </a:spcAft>
              <a:buClr>
                <a:srgbClr val="151515"/>
              </a:buClr>
              <a:buSzPts val="1400"/>
              <a:buFont typeface="Noto Sans Symbols"/>
              <a:buChar char="❑"/>
            </a:pPr>
            <a:r>
              <a:rPr lang="en-US"/>
              <a:t>Company holding patents can sell the patents.</a:t>
            </a:r>
            <a:endParaRPr/>
          </a:p>
          <a:p>
            <a:pPr marL="342900" lvl="0" indent="-342900" algn="l" rtl="0">
              <a:spcBef>
                <a:spcPts val="560"/>
              </a:spcBef>
              <a:spcAft>
                <a:spcPts val="0"/>
              </a:spcAft>
              <a:buClr>
                <a:srgbClr val="151515"/>
              </a:buClr>
              <a:buSzPts val="1400"/>
              <a:buFont typeface="Noto Sans Symbols"/>
              <a:buChar char="❑"/>
            </a:pPr>
            <a:r>
              <a:rPr lang="en-US"/>
              <a:t>Some companies specialize in holding patents and licensing the rights to use these patents.</a:t>
            </a:r>
            <a:endParaRPr/>
          </a:p>
        </p:txBody>
      </p:sp>
      <p:sp>
        <p:nvSpPr>
          <p:cNvPr id="575" name="Google Shape;575;p65"/>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66</a:t>
            </a:fld>
            <a:endParaRPr/>
          </a:p>
        </p:txBody>
      </p:sp>
    </p:spTree>
  </p:cSld>
  <p:clrMapOvr>
    <a:masterClrMapping/>
  </p:clrMapOvr>
  <p:transition spd="med">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66"/>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7.3 Software Patents</a:t>
            </a:r>
            <a:endParaRPr/>
          </a:p>
        </p:txBody>
      </p:sp>
      <p:sp>
        <p:nvSpPr>
          <p:cNvPr id="582" name="Google Shape;582;p66"/>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Consequence of software patents:</a:t>
            </a:r>
            <a:endParaRPr/>
          </a:p>
          <a:p>
            <a:pPr marL="742950" lvl="1" indent="-285750" algn="l" rtl="0">
              <a:spcBef>
                <a:spcPts val="480"/>
              </a:spcBef>
              <a:spcAft>
                <a:spcPts val="0"/>
              </a:spcAft>
              <a:buClr>
                <a:srgbClr val="151515"/>
              </a:buClr>
              <a:buSzPts val="2400"/>
              <a:buChar char="•"/>
            </a:pPr>
            <a:r>
              <a:rPr lang="en-US"/>
              <a:t>Large number of “bad patents” – patents that would not have been issued if the examiner knew about all of the prior art.</a:t>
            </a:r>
            <a:endParaRPr/>
          </a:p>
          <a:p>
            <a:pPr marL="742950" lvl="1" indent="-285750" algn="l" rtl="0">
              <a:spcBef>
                <a:spcPts val="480"/>
              </a:spcBef>
              <a:spcAft>
                <a:spcPts val="0"/>
              </a:spcAft>
              <a:buClr>
                <a:srgbClr val="151515"/>
              </a:buClr>
              <a:buSzPts val="2400"/>
              <a:buChar char="•"/>
            </a:pPr>
            <a:r>
              <a:rPr lang="en-US"/>
              <a:t>Any company releasing a new product that includes software runs a significant risk of being sued for infringing a software patent owned by someone else.</a:t>
            </a:r>
            <a:endParaRPr/>
          </a:p>
          <a:p>
            <a:pPr marL="742950" lvl="1" indent="-285750" algn="l" rtl="0">
              <a:spcBef>
                <a:spcPts val="480"/>
              </a:spcBef>
              <a:spcAft>
                <a:spcPts val="0"/>
              </a:spcAft>
              <a:buClr>
                <a:srgbClr val="151515"/>
              </a:buClr>
              <a:buSzPts val="2400"/>
              <a:buChar char="•"/>
            </a:pPr>
            <a:r>
              <a:rPr lang="en-US"/>
              <a:t>Some large corporations are resorting to building stockpiles of their own patents, so that if they are sued for infringing another company’s patent, they can retaliate with their own patent infringement counter-suit.</a:t>
            </a:r>
            <a:endParaRPr/>
          </a:p>
        </p:txBody>
      </p:sp>
      <p:sp>
        <p:nvSpPr>
          <p:cNvPr id="583" name="Google Shape;583;p66"/>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67</a:t>
            </a:fld>
            <a:endParaRPr/>
          </a:p>
        </p:txBody>
      </p:sp>
    </p:spTree>
  </p:cSld>
  <p:clrMapOvr>
    <a:masterClrMapping/>
  </p:clrMapOvr>
  <p:transition spd="med">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7"/>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7.4 Safe Software Development</a:t>
            </a:r>
            <a:endParaRPr/>
          </a:p>
        </p:txBody>
      </p:sp>
      <p:sp>
        <p:nvSpPr>
          <p:cNvPr id="590" name="Google Shape;590;p67"/>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Font typeface="Noto Sans Symbols"/>
              <a:buChar char="❑"/>
            </a:pPr>
            <a:r>
              <a:rPr lang="en-US"/>
              <a:t>Be careful of unconscious copying</a:t>
            </a:r>
            <a:endParaRPr/>
          </a:p>
          <a:p>
            <a:pPr marL="742950" lvl="1" indent="-285750" algn="l" rtl="0">
              <a:lnSpc>
                <a:spcPct val="90000"/>
              </a:lnSpc>
              <a:spcBef>
                <a:spcPts val="480"/>
              </a:spcBef>
              <a:spcAft>
                <a:spcPts val="0"/>
              </a:spcAft>
              <a:buClr>
                <a:srgbClr val="151515"/>
              </a:buClr>
              <a:buSzPts val="2400"/>
              <a:buChar char="•"/>
            </a:pPr>
            <a:r>
              <a:rPr lang="en-US"/>
              <a:t>Programmers move from one company to another</a:t>
            </a:r>
            <a:endParaRPr/>
          </a:p>
          <a:p>
            <a:pPr marL="742950" lvl="1" indent="-285750" algn="l" rtl="0">
              <a:lnSpc>
                <a:spcPct val="90000"/>
              </a:lnSpc>
              <a:spcBef>
                <a:spcPts val="480"/>
              </a:spcBef>
              <a:spcAft>
                <a:spcPts val="0"/>
              </a:spcAft>
              <a:buClr>
                <a:srgbClr val="151515"/>
              </a:buClr>
              <a:buSzPts val="2400"/>
              <a:buChar char="•"/>
            </a:pPr>
            <a:r>
              <a:rPr lang="en-US"/>
              <a:t>Programmers might unintentionally produce ex-company’s software (unconscious copying)</a:t>
            </a:r>
            <a:endParaRPr/>
          </a:p>
          <a:p>
            <a:pPr marL="742950" lvl="1" indent="-285750" algn="l" rtl="0">
              <a:lnSpc>
                <a:spcPct val="90000"/>
              </a:lnSpc>
              <a:spcBef>
                <a:spcPts val="480"/>
              </a:spcBef>
              <a:spcAft>
                <a:spcPts val="0"/>
              </a:spcAft>
              <a:buClr>
                <a:srgbClr val="151515"/>
              </a:buClr>
              <a:buSzPts val="2400"/>
              <a:buChar char="•"/>
            </a:pPr>
            <a:r>
              <a:rPr lang="en-US"/>
              <a:t>This infringe copyright</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Solution: “clean room” software development strategy</a:t>
            </a:r>
            <a:endParaRPr/>
          </a:p>
          <a:p>
            <a:pPr marL="742950" lvl="1" indent="-285750" algn="l" rtl="0">
              <a:lnSpc>
                <a:spcPct val="90000"/>
              </a:lnSpc>
              <a:spcBef>
                <a:spcPts val="480"/>
              </a:spcBef>
              <a:spcAft>
                <a:spcPts val="0"/>
              </a:spcAft>
              <a:buClr>
                <a:srgbClr val="151515"/>
              </a:buClr>
              <a:buSzPts val="2400"/>
              <a:buChar char="•"/>
            </a:pPr>
            <a:r>
              <a:rPr lang="en-US"/>
              <a:t>First team examine competitor’s product and produce technical specification for new software product.</a:t>
            </a:r>
            <a:endParaRPr/>
          </a:p>
          <a:p>
            <a:pPr marL="742950" lvl="1" indent="-285750" algn="l" rtl="0">
              <a:lnSpc>
                <a:spcPct val="90000"/>
              </a:lnSpc>
              <a:spcBef>
                <a:spcPts val="480"/>
              </a:spcBef>
              <a:spcAft>
                <a:spcPts val="0"/>
              </a:spcAft>
              <a:buClr>
                <a:srgbClr val="151515"/>
              </a:buClr>
              <a:buSzPts val="2400"/>
              <a:buChar char="•"/>
            </a:pPr>
            <a:r>
              <a:rPr lang="en-US"/>
              <a:t>Second team is isolated from first team and develop, code and debug the new software solely based on the technical specification produced by first team.</a:t>
            </a:r>
            <a:endParaRPr/>
          </a:p>
        </p:txBody>
      </p:sp>
      <p:sp>
        <p:nvSpPr>
          <p:cNvPr id="591" name="Google Shape;591;p67"/>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68</a:t>
            </a:fld>
            <a:endParaRPr/>
          </a:p>
        </p:txBody>
      </p:sp>
    </p:spTree>
  </p:cSld>
  <p:clrMapOvr>
    <a:masterClrMapping/>
  </p:clrMapOvr>
  <p:transition spd="med">
    <p:wipe dir="d"/>
  </p:transition>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5"/>
        <p:cNvGrpSpPr/>
        <p:nvPr/>
      </p:nvGrpSpPr>
      <p:grpSpPr>
        <a:xfrm>
          <a:off x="0" y="0"/>
          <a:ext cx="0" cy="0"/>
          <a:chOff x="0" y="0"/>
          <a:chExt cx="0" cy="0"/>
        </a:xfrm>
      </p:grpSpPr>
      <p:sp>
        <p:nvSpPr>
          <p:cNvPr id="596" name="Google Shape;596;p6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8. Open-Source Software</a:t>
            </a:r>
            <a:endParaRPr/>
          </a:p>
        </p:txBody>
      </p:sp>
      <p:sp>
        <p:nvSpPr>
          <p:cNvPr id="598" name="Google Shape;598;p68"/>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69</a:t>
            </a:fld>
            <a:endParaRPr/>
          </a:p>
        </p:txBody>
      </p:sp>
    </p:spTree>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2.1 What is Intellectual Property</a:t>
            </a:r>
            <a:endParaRPr/>
          </a:p>
        </p:txBody>
      </p:sp>
      <p:sp>
        <p:nvSpPr>
          <p:cNvPr id="114" name="Google Shape;114;p7"/>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dirty="0"/>
              <a:t>Intellectual property (IP): any unique product of the human intellect that has commercial value</a:t>
            </a:r>
            <a:endParaRPr dirty="0"/>
          </a:p>
          <a:p>
            <a:pPr marL="742950" lvl="1" indent="-285750" algn="l" rtl="0">
              <a:spcBef>
                <a:spcPts val="480"/>
              </a:spcBef>
              <a:spcAft>
                <a:spcPts val="0"/>
              </a:spcAft>
              <a:buClr>
                <a:srgbClr val="151515"/>
              </a:buClr>
              <a:buSzPts val="2400"/>
              <a:buChar char="•"/>
            </a:pPr>
            <a:r>
              <a:rPr lang="en-US" dirty="0"/>
              <a:t>Books, songs, movies</a:t>
            </a:r>
            <a:endParaRPr dirty="0"/>
          </a:p>
          <a:p>
            <a:pPr marL="742950" lvl="1" indent="-285750" algn="l" rtl="0">
              <a:spcBef>
                <a:spcPts val="480"/>
              </a:spcBef>
              <a:spcAft>
                <a:spcPts val="0"/>
              </a:spcAft>
              <a:buClr>
                <a:srgbClr val="151515"/>
              </a:buClr>
              <a:buSzPts val="2400"/>
              <a:buChar char="•"/>
            </a:pPr>
            <a:r>
              <a:rPr lang="en-US" dirty="0"/>
              <a:t>Paintings, drawings</a:t>
            </a:r>
            <a:endParaRPr dirty="0"/>
          </a:p>
          <a:p>
            <a:pPr marL="742950" lvl="1" indent="-285750" algn="l" rtl="0">
              <a:spcBef>
                <a:spcPts val="480"/>
              </a:spcBef>
              <a:spcAft>
                <a:spcPts val="0"/>
              </a:spcAft>
              <a:buClr>
                <a:srgbClr val="151515"/>
              </a:buClr>
              <a:buSzPts val="2400"/>
              <a:buChar char="•"/>
            </a:pPr>
            <a:r>
              <a:rPr lang="en-US" dirty="0"/>
              <a:t>Inventions, chemical formulas, computer programs</a:t>
            </a:r>
            <a:endParaRPr dirty="0"/>
          </a:p>
          <a:p>
            <a:pPr marL="342900" lvl="0" indent="-342900" algn="l" rtl="0">
              <a:spcBef>
                <a:spcPts val="560"/>
              </a:spcBef>
              <a:spcAft>
                <a:spcPts val="0"/>
              </a:spcAft>
              <a:buClr>
                <a:srgbClr val="151515"/>
              </a:buClr>
              <a:buSzPts val="1400"/>
              <a:buFont typeface="Noto Sans Symbols"/>
              <a:buChar char="❑"/>
            </a:pPr>
            <a:r>
              <a:rPr lang="en-US" dirty="0"/>
              <a:t>Intellectual property ≠ physical manifestation</a:t>
            </a:r>
            <a:endParaRPr dirty="0"/>
          </a:p>
          <a:p>
            <a:pPr marL="742950" lvl="1" indent="-285750" algn="l" rtl="0">
              <a:spcBef>
                <a:spcPts val="480"/>
              </a:spcBef>
              <a:spcAft>
                <a:spcPts val="0"/>
              </a:spcAft>
              <a:buClr>
                <a:srgbClr val="151515"/>
              </a:buClr>
              <a:buSzPts val="2400"/>
              <a:buChar char="•"/>
            </a:pPr>
            <a:r>
              <a:rPr lang="en-US" dirty="0"/>
              <a:t>E.g. if a poet composes a new poem, the poem itself is the intellectual property, not the piece of paper on which the poem is printed</a:t>
            </a:r>
            <a:endParaRPr dirty="0"/>
          </a:p>
          <a:p>
            <a:pPr marL="342900" lvl="0" indent="-254000" algn="l" rtl="0">
              <a:spcBef>
                <a:spcPts val="560"/>
              </a:spcBef>
              <a:spcAft>
                <a:spcPts val="0"/>
              </a:spcAft>
              <a:buClr>
                <a:srgbClr val="151515"/>
              </a:buClr>
              <a:buSzPts val="1400"/>
              <a:buFont typeface="Noto Sans Symbols"/>
              <a:buNone/>
            </a:pPr>
            <a:endParaRPr dirty="0"/>
          </a:p>
        </p:txBody>
      </p:sp>
      <p:sp>
        <p:nvSpPr>
          <p:cNvPr id="115" name="Google Shape;115;p7"/>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transition spd="med">
    <p:wipe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9"/>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8.1 Consequences of Proprietary Software</a:t>
            </a:r>
            <a:endParaRPr/>
          </a:p>
        </p:txBody>
      </p:sp>
      <p:sp>
        <p:nvSpPr>
          <p:cNvPr id="605" name="Google Shape;605;p69"/>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Proprietary (owned) software:</a:t>
            </a:r>
            <a:endParaRPr/>
          </a:p>
          <a:p>
            <a:pPr marL="742950" lvl="1" indent="-285750" algn="l" rtl="0">
              <a:spcBef>
                <a:spcPts val="480"/>
              </a:spcBef>
              <a:spcAft>
                <a:spcPts val="0"/>
              </a:spcAft>
              <a:buClr>
                <a:srgbClr val="151515"/>
              </a:buClr>
              <a:buSzPts val="2400"/>
              <a:buChar char="•"/>
            </a:pPr>
            <a:r>
              <a:rPr lang="en-US"/>
              <a:t>To control the distribution of company’s intellectual property.</a:t>
            </a:r>
            <a:endParaRPr/>
          </a:p>
          <a:p>
            <a:pPr marL="742950" lvl="1" indent="-285750" algn="l" rtl="0">
              <a:spcBef>
                <a:spcPts val="480"/>
              </a:spcBef>
              <a:spcAft>
                <a:spcPts val="0"/>
              </a:spcAft>
              <a:buClr>
                <a:srgbClr val="151515"/>
              </a:buClr>
              <a:buSzPts val="2400"/>
              <a:buChar char="•"/>
            </a:pPr>
            <a:r>
              <a:rPr lang="en-US"/>
              <a:t>Treat source code as a trade secret and distributing only the object code (not in human-readable form).</a:t>
            </a:r>
            <a:endParaRPr/>
          </a:p>
          <a:p>
            <a:pPr marL="742950" lvl="1" indent="-285750" algn="l" rtl="0">
              <a:spcBef>
                <a:spcPts val="480"/>
              </a:spcBef>
              <a:spcAft>
                <a:spcPts val="0"/>
              </a:spcAft>
              <a:buClr>
                <a:srgbClr val="151515"/>
              </a:buClr>
              <a:buSzPts val="2400"/>
              <a:buChar char="•"/>
            </a:pPr>
            <a:r>
              <a:rPr lang="en-US"/>
              <a:t>In fact, people is buying license to allow them to run the program but not to view, backup, modify the code.</a:t>
            </a:r>
            <a:endParaRPr/>
          </a:p>
        </p:txBody>
      </p:sp>
      <p:sp>
        <p:nvSpPr>
          <p:cNvPr id="606" name="Google Shape;606;p69"/>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70</a:t>
            </a:fld>
            <a:endParaRPr/>
          </a:p>
        </p:txBody>
      </p:sp>
    </p:spTree>
  </p:cSld>
  <p:clrMapOvr>
    <a:masterClrMapping/>
  </p:clrMapOvr>
  <p:transition spd="med">
    <p:wipe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70"/>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8.1 Consequences of Proprietary Software</a:t>
            </a:r>
            <a:endParaRPr/>
          </a:p>
        </p:txBody>
      </p:sp>
      <p:sp>
        <p:nvSpPr>
          <p:cNvPr id="613" name="Google Shape;613;p70"/>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Richard Stallman critics proprietary software with numerous harmful consequences:</a:t>
            </a:r>
            <a:endParaRPr/>
          </a:p>
          <a:p>
            <a:pPr marL="742950" lvl="1" indent="-285750" algn="l" rtl="0">
              <a:spcBef>
                <a:spcPts val="480"/>
              </a:spcBef>
              <a:spcAft>
                <a:spcPts val="0"/>
              </a:spcAft>
              <a:buClr>
                <a:srgbClr val="151515"/>
              </a:buClr>
              <a:buSzPts val="2400"/>
              <a:buChar char="•"/>
            </a:pPr>
            <a:r>
              <a:rPr lang="en-US"/>
              <a:t>Infringe liberties of create copies on proprietary software</a:t>
            </a:r>
            <a:endParaRPr/>
          </a:p>
          <a:p>
            <a:pPr marL="742950" lvl="1" indent="-285750" algn="l" rtl="0">
              <a:spcBef>
                <a:spcPts val="480"/>
              </a:spcBef>
              <a:spcAft>
                <a:spcPts val="0"/>
              </a:spcAft>
              <a:buClr>
                <a:srgbClr val="151515"/>
              </a:buClr>
              <a:buSzPts val="2400"/>
              <a:buChar char="•"/>
            </a:pPr>
            <a:r>
              <a:rPr lang="en-US"/>
              <a:t>The purpose of copyright should promote progress in the computer software field, but now people use it for wealth.</a:t>
            </a:r>
            <a:endParaRPr/>
          </a:p>
          <a:p>
            <a:pPr marL="742950" lvl="1" indent="-285750" algn="l" rtl="0">
              <a:spcBef>
                <a:spcPts val="480"/>
              </a:spcBef>
              <a:spcAft>
                <a:spcPts val="0"/>
              </a:spcAft>
              <a:buClr>
                <a:srgbClr val="151515"/>
              </a:buClr>
              <a:buSzPts val="2400"/>
              <a:buChar char="•"/>
            </a:pPr>
            <a:r>
              <a:rPr lang="en-US"/>
              <a:t>It is wrong to allow someone to “own” a piece of intellectual property. You need to choose between respecting ownership rights and helping your friend by giving them free copy of software. “Cooperation is more important than copyright”</a:t>
            </a:r>
            <a:endParaRPr/>
          </a:p>
        </p:txBody>
      </p:sp>
      <p:sp>
        <p:nvSpPr>
          <p:cNvPr id="614" name="Google Shape;614;p70"/>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71</a:t>
            </a:fld>
            <a:endParaRPr/>
          </a:p>
        </p:txBody>
      </p:sp>
    </p:spTree>
  </p:cSld>
  <p:clrMapOvr>
    <a:masterClrMapping/>
  </p:clrMapOvr>
  <p:transition spd="med">
    <p:wipe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71"/>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8.2 “Open Source” Definition</a:t>
            </a:r>
            <a:endParaRPr/>
          </a:p>
        </p:txBody>
      </p:sp>
      <p:sp>
        <p:nvSpPr>
          <p:cNvPr id="621" name="Google Shape;621;p71"/>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rgbClr val="151515"/>
              </a:buClr>
              <a:buSzPts val="1295"/>
              <a:buFont typeface="Noto Sans Symbols"/>
              <a:buChar char="❑"/>
            </a:pPr>
            <a:r>
              <a:rPr lang="en-US" sz="2590"/>
              <a:t>Key characteristics:</a:t>
            </a:r>
            <a:endParaRPr/>
          </a:p>
          <a:p>
            <a:pPr marL="742950" lvl="1" indent="-285750" algn="l" rtl="0">
              <a:lnSpc>
                <a:spcPct val="80000"/>
              </a:lnSpc>
              <a:spcBef>
                <a:spcPts val="444"/>
              </a:spcBef>
              <a:spcAft>
                <a:spcPts val="0"/>
              </a:spcAft>
              <a:buClr>
                <a:srgbClr val="151515"/>
              </a:buClr>
              <a:buSzPts val="2220"/>
              <a:buChar char="•"/>
            </a:pPr>
            <a:r>
              <a:rPr lang="en-US" sz="2220"/>
              <a:t>No restrictions preventing others from selling or giving away the software</a:t>
            </a:r>
            <a:endParaRPr/>
          </a:p>
          <a:p>
            <a:pPr marL="742950" lvl="1" indent="-285750" algn="l" rtl="0">
              <a:lnSpc>
                <a:spcPct val="80000"/>
              </a:lnSpc>
              <a:spcBef>
                <a:spcPts val="444"/>
              </a:spcBef>
              <a:spcAft>
                <a:spcPts val="0"/>
              </a:spcAft>
              <a:buClr>
                <a:srgbClr val="151515"/>
              </a:buClr>
              <a:buSzPts val="2220"/>
              <a:buChar char="•"/>
            </a:pPr>
            <a:r>
              <a:rPr lang="en-US" sz="2220"/>
              <a:t>The source code must be included in the distribution or easily available by other means (e.g. downloadable)</a:t>
            </a:r>
            <a:endParaRPr/>
          </a:p>
          <a:p>
            <a:pPr marL="742950" lvl="1" indent="-285750" algn="l" rtl="0">
              <a:lnSpc>
                <a:spcPct val="80000"/>
              </a:lnSpc>
              <a:spcBef>
                <a:spcPts val="444"/>
              </a:spcBef>
              <a:spcAft>
                <a:spcPts val="0"/>
              </a:spcAft>
              <a:buClr>
                <a:srgbClr val="151515"/>
              </a:buClr>
              <a:buSzPts val="2220"/>
              <a:buChar char="•"/>
            </a:pPr>
            <a:r>
              <a:rPr lang="en-US" sz="2220"/>
              <a:t>No restrictions preventing people from modifying the source code, and derived works can be distributed according to the same license terms as the original program</a:t>
            </a:r>
            <a:endParaRPr/>
          </a:p>
          <a:p>
            <a:pPr marL="742950" lvl="1" indent="-285750" algn="l" rtl="0">
              <a:lnSpc>
                <a:spcPct val="80000"/>
              </a:lnSpc>
              <a:spcBef>
                <a:spcPts val="444"/>
              </a:spcBef>
              <a:spcAft>
                <a:spcPts val="0"/>
              </a:spcAft>
              <a:buClr>
                <a:srgbClr val="151515"/>
              </a:buClr>
              <a:buSzPts val="2220"/>
              <a:buChar char="•"/>
            </a:pPr>
            <a:r>
              <a:rPr lang="en-US" sz="2220"/>
              <a:t>No restrictions on how to use the software</a:t>
            </a:r>
            <a:endParaRPr/>
          </a:p>
          <a:p>
            <a:pPr marL="742950" lvl="1" indent="-285750" algn="l" rtl="0">
              <a:lnSpc>
                <a:spcPct val="80000"/>
              </a:lnSpc>
              <a:spcBef>
                <a:spcPts val="444"/>
              </a:spcBef>
              <a:spcAft>
                <a:spcPts val="0"/>
              </a:spcAft>
              <a:buClr>
                <a:srgbClr val="151515"/>
              </a:buClr>
              <a:buSzPts val="2220"/>
              <a:buChar char="•"/>
            </a:pPr>
            <a:r>
              <a:rPr lang="en-US" sz="2220"/>
              <a:t>Apply to everyone receiving redistributions of the software without the need for additional licensing agreements</a:t>
            </a:r>
            <a:endParaRPr/>
          </a:p>
          <a:p>
            <a:pPr marL="742950" lvl="1" indent="-285750" algn="l" rtl="0">
              <a:lnSpc>
                <a:spcPct val="80000"/>
              </a:lnSpc>
              <a:spcBef>
                <a:spcPts val="444"/>
              </a:spcBef>
              <a:spcAft>
                <a:spcPts val="0"/>
              </a:spcAft>
              <a:buClr>
                <a:srgbClr val="151515"/>
              </a:buClr>
              <a:buSzPts val="2220"/>
              <a:buChar char="•"/>
            </a:pPr>
            <a:r>
              <a:rPr lang="en-US" sz="2220"/>
              <a:t>The license cannot put restriction on other software that is part of the same distribution. E.g. a program’s open-source license cannot require all of the other programs on the CD to be open source.</a:t>
            </a:r>
            <a:endParaRPr/>
          </a:p>
        </p:txBody>
      </p:sp>
      <p:sp>
        <p:nvSpPr>
          <p:cNvPr id="622" name="Google Shape;622;p71"/>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72</a:t>
            </a:fld>
            <a:endParaRPr/>
          </a:p>
        </p:txBody>
      </p:sp>
    </p:spTree>
  </p:cSld>
  <p:clrMapOvr>
    <a:masterClrMapping/>
  </p:clrMapOvr>
  <p:transition spd="med">
    <p:wipe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72"/>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8.2 “Open Source” Definition</a:t>
            </a:r>
            <a:endParaRPr/>
          </a:p>
        </p:txBody>
      </p:sp>
      <p:sp>
        <p:nvSpPr>
          <p:cNvPr id="629" name="Google Shape;629;p72"/>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Open-source program  can be distributed for free or sell it.</a:t>
            </a:r>
            <a:endParaRPr/>
          </a:p>
          <a:p>
            <a:pPr marL="342900" lvl="0" indent="-342900" algn="l" rtl="0">
              <a:spcBef>
                <a:spcPts val="560"/>
              </a:spcBef>
              <a:spcAft>
                <a:spcPts val="0"/>
              </a:spcAft>
              <a:buClr>
                <a:srgbClr val="151515"/>
              </a:buClr>
              <a:buSzPts val="1400"/>
              <a:buFont typeface="Noto Sans Symbols"/>
              <a:buChar char="❑"/>
            </a:pPr>
            <a:r>
              <a:rPr lang="en-US"/>
              <a:t>Open Source Initiative (www.opensource.org) – nonprofit organization promotes a common definition of open source</a:t>
            </a:r>
            <a:endParaRPr/>
          </a:p>
        </p:txBody>
      </p:sp>
      <p:sp>
        <p:nvSpPr>
          <p:cNvPr id="630" name="Google Shape;630;p72"/>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73</a:t>
            </a:fld>
            <a:endParaRPr/>
          </a:p>
        </p:txBody>
      </p:sp>
    </p:spTree>
  </p:cSld>
  <p:clrMapOvr>
    <a:masterClrMapping/>
  </p:clrMapOvr>
  <p:transition spd="med">
    <p:wipe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73"/>
          <p:cNvSpPr txBox="1">
            <a:spLocks noGrp="1"/>
          </p:cNvSpPr>
          <p:nvPr>
            <p:ph type="title"/>
          </p:nvPr>
        </p:nvSpPr>
        <p:spPr>
          <a:xfrm>
            <a:off x="271462" y="76200"/>
            <a:ext cx="8872537" cy="609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500"/>
              <a:t>8.3 Beneficial Consequences of Open-Source Software</a:t>
            </a:r>
            <a:endParaRPr sz="2500"/>
          </a:p>
        </p:txBody>
      </p:sp>
      <p:sp>
        <p:nvSpPr>
          <p:cNvPr id="637" name="Google Shape;637;p73"/>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rgbClr val="151515"/>
              </a:buClr>
              <a:buSzPts val="1295"/>
              <a:buFont typeface="Noto Sans Symbols"/>
              <a:buChar char="❑"/>
            </a:pPr>
            <a:r>
              <a:rPr lang="en-US" sz="2590"/>
              <a:t>Give opportunity to everyone to improve the software 🡪 evolves quickly</a:t>
            </a:r>
            <a:endParaRPr/>
          </a:p>
          <a:p>
            <a:pPr marL="342900" lvl="0" indent="-342900" algn="l" rtl="0">
              <a:lnSpc>
                <a:spcPct val="80000"/>
              </a:lnSpc>
              <a:spcBef>
                <a:spcPts val="518"/>
              </a:spcBef>
              <a:spcAft>
                <a:spcPts val="0"/>
              </a:spcAft>
              <a:buClr>
                <a:srgbClr val="151515"/>
              </a:buClr>
              <a:buSzPts val="1295"/>
              <a:buFont typeface="Noto Sans Symbols"/>
              <a:buChar char="❑"/>
            </a:pPr>
            <a:r>
              <a:rPr lang="en-US" sz="2590"/>
              <a:t>New version of program appear much more frequently than new versions of commercial programs. Users do not have to wait long for bug fixes and patches.</a:t>
            </a:r>
            <a:endParaRPr/>
          </a:p>
          <a:p>
            <a:pPr marL="342900" lvl="0" indent="-342900" algn="l" rtl="0">
              <a:lnSpc>
                <a:spcPct val="80000"/>
              </a:lnSpc>
              <a:spcBef>
                <a:spcPts val="518"/>
              </a:spcBef>
              <a:spcAft>
                <a:spcPts val="0"/>
              </a:spcAft>
              <a:buClr>
                <a:srgbClr val="151515"/>
              </a:buClr>
              <a:buSzPts val="1295"/>
              <a:buFont typeface="Noto Sans Symbols"/>
              <a:buChar char="❑"/>
            </a:pPr>
            <a:r>
              <a:rPr lang="en-US" sz="2590"/>
              <a:t>Eliminates the tension between obeying copyright law and helping others.</a:t>
            </a:r>
            <a:endParaRPr/>
          </a:p>
          <a:p>
            <a:pPr marL="342900" lvl="0" indent="-342900" algn="l" rtl="0">
              <a:lnSpc>
                <a:spcPct val="80000"/>
              </a:lnSpc>
              <a:spcBef>
                <a:spcPts val="518"/>
              </a:spcBef>
              <a:spcAft>
                <a:spcPts val="0"/>
              </a:spcAft>
              <a:buClr>
                <a:srgbClr val="151515"/>
              </a:buClr>
              <a:buSzPts val="1295"/>
              <a:buFont typeface="Noto Sans Symbols"/>
              <a:buChar char="❑"/>
            </a:pPr>
            <a:r>
              <a:rPr lang="en-US" sz="2590"/>
              <a:t>Open-source programs are the property of the entire user community. Improvements are always proceeding.</a:t>
            </a:r>
            <a:endParaRPr/>
          </a:p>
          <a:p>
            <a:pPr marL="342900" lvl="0" indent="-342900" algn="l" rtl="0">
              <a:lnSpc>
                <a:spcPct val="80000"/>
              </a:lnSpc>
              <a:spcBef>
                <a:spcPts val="518"/>
              </a:spcBef>
              <a:spcAft>
                <a:spcPts val="0"/>
              </a:spcAft>
              <a:buClr>
                <a:srgbClr val="151515"/>
              </a:buClr>
              <a:buSzPts val="1295"/>
              <a:buFont typeface="Noto Sans Symbols"/>
              <a:buChar char="❑"/>
            </a:pPr>
            <a:r>
              <a:rPr lang="en-US" sz="2590"/>
              <a:t>Shift the focus from manufacturing to service, which can result in customers getting better support for their software.</a:t>
            </a:r>
            <a:endParaRPr/>
          </a:p>
          <a:p>
            <a:pPr marL="742950" lvl="1" indent="-285750" algn="l" rtl="0">
              <a:lnSpc>
                <a:spcPct val="80000"/>
              </a:lnSpc>
              <a:spcBef>
                <a:spcPts val="444"/>
              </a:spcBef>
              <a:spcAft>
                <a:spcPts val="0"/>
              </a:spcAft>
              <a:buClr>
                <a:srgbClr val="151515"/>
              </a:buClr>
              <a:buSzPts val="2220"/>
              <a:buChar char="•"/>
            </a:pPr>
            <a:r>
              <a:rPr lang="en-US" sz="2220"/>
              <a:t>Company can make money by providing support.</a:t>
            </a:r>
            <a:endParaRPr/>
          </a:p>
          <a:p>
            <a:pPr marL="342900" lvl="0" indent="-260667" algn="l" rtl="0">
              <a:lnSpc>
                <a:spcPct val="80000"/>
              </a:lnSpc>
              <a:spcBef>
                <a:spcPts val="518"/>
              </a:spcBef>
              <a:spcAft>
                <a:spcPts val="0"/>
              </a:spcAft>
              <a:buClr>
                <a:srgbClr val="151515"/>
              </a:buClr>
              <a:buSzPts val="1295"/>
              <a:buFont typeface="Noto Sans Symbols"/>
              <a:buNone/>
            </a:pPr>
            <a:endParaRPr sz="2590"/>
          </a:p>
          <a:p>
            <a:pPr marL="342900" lvl="0" indent="-260667" algn="l" rtl="0">
              <a:lnSpc>
                <a:spcPct val="80000"/>
              </a:lnSpc>
              <a:spcBef>
                <a:spcPts val="518"/>
              </a:spcBef>
              <a:spcAft>
                <a:spcPts val="0"/>
              </a:spcAft>
              <a:buClr>
                <a:srgbClr val="151515"/>
              </a:buClr>
              <a:buSzPts val="1295"/>
              <a:buFont typeface="Noto Sans Symbols"/>
              <a:buNone/>
            </a:pPr>
            <a:endParaRPr sz="2590"/>
          </a:p>
        </p:txBody>
      </p:sp>
      <p:sp>
        <p:nvSpPr>
          <p:cNvPr id="638" name="Google Shape;638;p73"/>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74</a:t>
            </a:fld>
            <a:endParaRPr/>
          </a:p>
        </p:txBody>
      </p:sp>
    </p:spTree>
  </p:cSld>
  <p:clrMapOvr>
    <a:masterClrMapping/>
  </p:clrMapOvr>
  <p:transition spd="med">
    <p:wipe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74"/>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8.4 Examples of Open-Source Software</a:t>
            </a:r>
            <a:endParaRPr/>
          </a:p>
        </p:txBody>
      </p:sp>
      <p:sp>
        <p:nvSpPr>
          <p:cNvPr id="645" name="Google Shape;645;p74"/>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BIND provides DNS (domain name service) for the entire Internet.</a:t>
            </a:r>
            <a:endParaRPr/>
          </a:p>
          <a:p>
            <a:pPr marL="342900" lvl="0" indent="-342900" algn="l" rtl="0">
              <a:spcBef>
                <a:spcPts val="560"/>
              </a:spcBef>
              <a:spcAft>
                <a:spcPts val="0"/>
              </a:spcAft>
              <a:buClr>
                <a:srgbClr val="151515"/>
              </a:buClr>
              <a:buSzPts val="1400"/>
              <a:buFont typeface="Noto Sans Symbols"/>
              <a:buChar char="❑"/>
            </a:pPr>
            <a:r>
              <a:rPr lang="en-US"/>
              <a:t>Apache runs about half of the world’s Web servers.</a:t>
            </a:r>
            <a:endParaRPr/>
          </a:p>
          <a:p>
            <a:pPr marL="342900" lvl="0" indent="-342900" algn="l" rtl="0">
              <a:spcBef>
                <a:spcPts val="560"/>
              </a:spcBef>
              <a:spcAft>
                <a:spcPts val="0"/>
              </a:spcAft>
              <a:buClr>
                <a:srgbClr val="151515"/>
              </a:buClr>
              <a:buSzPts val="1400"/>
              <a:buFont typeface="Noto Sans Symbols"/>
              <a:buChar char="❑"/>
            </a:pPr>
            <a:r>
              <a:rPr lang="en-US"/>
              <a:t>Android – best-selling smartphone platform</a:t>
            </a:r>
            <a:endParaRPr/>
          </a:p>
          <a:p>
            <a:pPr marL="342900" lvl="0" indent="-342900" algn="l" rtl="0">
              <a:spcBef>
                <a:spcPts val="560"/>
              </a:spcBef>
              <a:spcAft>
                <a:spcPts val="0"/>
              </a:spcAft>
              <a:buClr>
                <a:srgbClr val="151515"/>
              </a:buClr>
              <a:buSzPts val="1400"/>
              <a:buFont typeface="Noto Sans Symbols"/>
              <a:buChar char="❑"/>
            </a:pPr>
            <a:r>
              <a:rPr lang="en-US"/>
              <a:t>Firefox</a:t>
            </a:r>
            <a:endParaRPr/>
          </a:p>
          <a:p>
            <a:pPr marL="342900" lvl="0" indent="-342900" algn="l" rtl="0">
              <a:spcBef>
                <a:spcPts val="560"/>
              </a:spcBef>
              <a:spcAft>
                <a:spcPts val="0"/>
              </a:spcAft>
              <a:buClr>
                <a:srgbClr val="151515"/>
              </a:buClr>
              <a:buSzPts val="1400"/>
              <a:buFont typeface="Noto Sans Symbols"/>
              <a:buChar char="❑"/>
            </a:pPr>
            <a:r>
              <a:rPr lang="en-US"/>
              <a:t>OpenOAffice.org</a:t>
            </a:r>
            <a:endParaRPr/>
          </a:p>
          <a:p>
            <a:pPr marL="342900" lvl="0" indent="-342900" algn="l" rtl="0">
              <a:spcBef>
                <a:spcPts val="560"/>
              </a:spcBef>
              <a:spcAft>
                <a:spcPts val="0"/>
              </a:spcAft>
              <a:buClr>
                <a:srgbClr val="151515"/>
              </a:buClr>
              <a:buSzPts val="1400"/>
              <a:buFont typeface="Noto Sans Symbols"/>
              <a:buChar char="❑"/>
            </a:pPr>
            <a:r>
              <a:rPr lang="en-US"/>
              <a:t>Perl</a:t>
            </a:r>
            <a:endParaRPr/>
          </a:p>
          <a:p>
            <a:pPr marL="342900" lvl="0" indent="-342900" algn="l" rtl="0">
              <a:spcBef>
                <a:spcPts val="560"/>
              </a:spcBef>
              <a:spcAft>
                <a:spcPts val="0"/>
              </a:spcAft>
              <a:buClr>
                <a:srgbClr val="151515"/>
              </a:buClr>
              <a:buSzPts val="1400"/>
              <a:buFont typeface="Noto Sans Symbols"/>
              <a:buChar char="❑"/>
            </a:pPr>
            <a:r>
              <a:rPr lang="en-US"/>
              <a:t>GNU compilers for C, C++, Fortran, Java and Ada.</a:t>
            </a:r>
            <a:endParaRPr/>
          </a:p>
        </p:txBody>
      </p:sp>
      <p:sp>
        <p:nvSpPr>
          <p:cNvPr id="646" name="Google Shape;646;p74"/>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75</a:t>
            </a:fld>
            <a:endParaRPr/>
          </a:p>
        </p:txBody>
      </p:sp>
    </p:spTree>
  </p:cSld>
  <p:clrMapOvr>
    <a:masterClrMapping/>
  </p:clrMapOvr>
  <p:transition spd="med">
    <p:wipe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75"/>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8.5 Impact of Open-Source Software</a:t>
            </a:r>
            <a:endParaRPr/>
          </a:p>
        </p:txBody>
      </p:sp>
      <p:sp>
        <p:nvSpPr>
          <p:cNvPr id="653" name="Google Shape;653;p75"/>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Impact of Linux:</a:t>
            </a:r>
            <a:endParaRPr/>
          </a:p>
          <a:p>
            <a:pPr marL="742950" lvl="1" indent="-285750" algn="l" rtl="0">
              <a:spcBef>
                <a:spcPts val="480"/>
              </a:spcBef>
              <a:spcAft>
                <a:spcPts val="0"/>
              </a:spcAft>
              <a:buClr>
                <a:srgbClr val="151515"/>
              </a:buClr>
              <a:buSzPts val="2400"/>
              <a:buChar char="•"/>
            </a:pPr>
            <a:r>
              <a:rPr lang="en-US"/>
              <a:t>1 2004 survey of 140 large North American firms by Forrester Research revealed that slightly more than half of them were using Linux for “mission-critical” and new applications.</a:t>
            </a:r>
            <a:endParaRPr/>
          </a:p>
          <a:p>
            <a:pPr marL="742950" lvl="1" indent="-285750" algn="l" rtl="0">
              <a:spcBef>
                <a:spcPts val="480"/>
              </a:spcBef>
              <a:spcAft>
                <a:spcPts val="0"/>
              </a:spcAft>
              <a:buClr>
                <a:srgbClr val="151515"/>
              </a:buClr>
              <a:buSzPts val="2400"/>
              <a:buChar char="•"/>
            </a:pPr>
            <a:r>
              <a:rPr lang="en-US"/>
              <a:t>Linux is also putting pressure on Microsoft and Apple which sell proprietary operating systems for desktop computers.</a:t>
            </a:r>
            <a:endParaRPr/>
          </a:p>
        </p:txBody>
      </p:sp>
      <p:sp>
        <p:nvSpPr>
          <p:cNvPr id="654" name="Google Shape;654;p75"/>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76</a:t>
            </a:fld>
            <a:endParaRPr/>
          </a:p>
        </p:txBody>
      </p:sp>
    </p:spTree>
  </p:cSld>
  <p:clrMapOvr>
    <a:masterClrMapping/>
  </p:clrMapOvr>
  <p:transition spd="med">
    <p:wipe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76"/>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500"/>
              <a:t>8.6 Critique of the Open-Source Software Movement</a:t>
            </a:r>
            <a:endParaRPr sz="2500"/>
          </a:p>
        </p:txBody>
      </p:sp>
      <p:sp>
        <p:nvSpPr>
          <p:cNvPr id="661" name="Google Shape;661;p76"/>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Font typeface="Noto Sans Symbols"/>
              <a:buChar char="❑"/>
            </a:pPr>
            <a:r>
              <a:rPr lang="en-US"/>
              <a:t>If a particular open-source project does not attract a critical mass of developers, the overall quality of the software can be poor.</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Code forking problem</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Relatively weak graphical user interface. That’s why open-source systems have made greater inroads as servers than as desktop systems</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Poor mechanism for stimulating innovation. Open-source movement is able to produce alternatives to proprietary programs but not to innovate completely new products.</a:t>
            </a:r>
            <a:endParaRPr/>
          </a:p>
        </p:txBody>
      </p:sp>
      <p:sp>
        <p:nvSpPr>
          <p:cNvPr id="662" name="Google Shape;662;p76"/>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77</a:t>
            </a:fld>
            <a:endParaRPr/>
          </a:p>
        </p:txBody>
      </p:sp>
    </p:spTree>
  </p:cSld>
  <p:clrMapOvr>
    <a:masterClrMapping/>
  </p:clrMapOvr>
  <p:transition spd="med">
    <p:wipe dir="d"/>
  </p:transition>
</p:sld>
</file>

<file path=ppt/slides/slide7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666"/>
        <p:cNvGrpSpPr/>
        <p:nvPr/>
      </p:nvGrpSpPr>
      <p:grpSpPr>
        <a:xfrm>
          <a:off x="0" y="0"/>
          <a:ext cx="0" cy="0"/>
          <a:chOff x="0" y="0"/>
          <a:chExt cx="0" cy="0"/>
        </a:xfrm>
      </p:grpSpPr>
      <p:sp>
        <p:nvSpPr>
          <p:cNvPr id="667" name="Google Shape;667;p77"/>
          <p:cNvSpPr txBox="1">
            <a:spLocks noGrp="1"/>
          </p:cNvSpPr>
          <p:nvPr>
            <p:ph type="title"/>
          </p:nvPr>
        </p:nvSpPr>
        <p:spPr>
          <a:xfrm>
            <a:off x="542432" y="4406900"/>
            <a:ext cx="8196835" cy="1362075"/>
          </a:xfrm>
          <a:prstGeom prst="rect">
            <a:avLst/>
          </a:prstGeom>
          <a:noFill/>
          <a:ln>
            <a:noFill/>
          </a:ln>
        </p:spPr>
        <p:txBody>
          <a:bodyPr spcFirstLastPara="1" wrap="square" lIns="91425" tIns="45700" rIns="91425" bIns="45700" anchor="t" anchorCtr="0">
            <a:noAutofit/>
          </a:bodyPr>
          <a:lstStyle/>
          <a:p>
            <a:pPr marL="539750" lvl="0" indent="-539750" algn="l" rtl="0">
              <a:spcBef>
                <a:spcPts val="0"/>
              </a:spcBef>
              <a:spcAft>
                <a:spcPts val="0"/>
              </a:spcAft>
              <a:buNone/>
            </a:pPr>
            <a:r>
              <a:rPr lang="en-US"/>
              <a:t>9. Legitimacy of Intellectual Property Protection for Software</a:t>
            </a:r>
            <a:endParaRPr/>
          </a:p>
        </p:txBody>
      </p:sp>
      <p:sp>
        <p:nvSpPr>
          <p:cNvPr id="669" name="Google Shape;669;p77"/>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78</a:t>
            </a:fld>
            <a:endParaRPr/>
          </a:p>
        </p:txBody>
      </p:sp>
    </p:spTree>
  </p:cSld>
  <p:clrMapOvr>
    <a:masterClrMapping/>
  </p:clrMapOvr>
  <p:transition spd="med">
    <p:wipe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8"/>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9.1 Rights-Based Analysis</a:t>
            </a:r>
            <a:endParaRPr/>
          </a:p>
        </p:txBody>
      </p:sp>
      <p:sp>
        <p:nvSpPr>
          <p:cNvPr id="676" name="Google Shape;676;p78"/>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Should we give copyright and/or patent protection to software?</a:t>
            </a:r>
            <a:endParaRPr/>
          </a:p>
          <a:p>
            <a:pPr marL="342900" lvl="0" indent="-342900" algn="l" rtl="0">
              <a:spcBef>
                <a:spcPts val="560"/>
              </a:spcBef>
              <a:spcAft>
                <a:spcPts val="0"/>
              </a:spcAft>
              <a:buClr>
                <a:srgbClr val="151515"/>
              </a:buClr>
              <a:buSzPts val="1400"/>
              <a:buFont typeface="Noto Sans Symbols"/>
              <a:buChar char="❑"/>
            </a:pPr>
            <a:r>
              <a:rPr lang="en-US"/>
              <a:t>Copyright is based on two arguments:</a:t>
            </a:r>
            <a:endParaRPr/>
          </a:p>
          <a:p>
            <a:pPr marL="914400" lvl="1" indent="-457200" algn="l" rtl="0">
              <a:spcBef>
                <a:spcPts val="480"/>
              </a:spcBef>
              <a:spcAft>
                <a:spcPts val="0"/>
              </a:spcAft>
              <a:buClr>
                <a:srgbClr val="151515"/>
              </a:buClr>
              <a:buSzPts val="2400"/>
              <a:buFont typeface="Tahoma"/>
              <a:buAutoNum type="arabicPeriod"/>
            </a:pPr>
            <a:r>
              <a:rPr lang="en-US"/>
              <a:t>Mixing your labor with something gives you an ownership right in it (Locke’s natural rights)</a:t>
            </a:r>
            <a:endParaRPr/>
          </a:p>
          <a:p>
            <a:pPr marL="914400" lvl="1" indent="-457200" algn="l" rtl="0">
              <a:spcBef>
                <a:spcPts val="480"/>
              </a:spcBef>
              <a:spcAft>
                <a:spcPts val="0"/>
              </a:spcAft>
              <a:buClr>
                <a:srgbClr val="151515"/>
              </a:buClr>
              <a:buSzPts val="2400"/>
              <a:buFont typeface="Tahoma"/>
              <a:buAutoNum type="arabicPeriod"/>
            </a:pPr>
            <a:r>
              <a:rPr lang="en-US"/>
              <a:t>Failing to provide copyright would have harmful consequences:</a:t>
            </a:r>
            <a:endParaRPr/>
          </a:p>
          <a:p>
            <a:pPr marL="1314450" lvl="2" indent="-457200" algn="l" rtl="0">
              <a:spcBef>
                <a:spcPts val="360"/>
              </a:spcBef>
              <a:spcAft>
                <a:spcPts val="0"/>
              </a:spcAft>
              <a:buClr>
                <a:srgbClr val="151515"/>
              </a:buClr>
              <a:buSzPts val="1800"/>
              <a:buChar char="✔"/>
            </a:pPr>
            <a:r>
              <a:rPr lang="en-US"/>
              <a:t>When software is copied, it reduces software purchases. If less software is purchased, less money will flow to the producers of software. As a result, less new software will be produced.</a:t>
            </a:r>
            <a:endParaRPr/>
          </a:p>
          <a:p>
            <a:pPr marL="742950" lvl="1" indent="-133350" algn="l" rtl="0">
              <a:spcBef>
                <a:spcPts val="480"/>
              </a:spcBef>
              <a:spcAft>
                <a:spcPts val="0"/>
              </a:spcAft>
              <a:buClr>
                <a:srgbClr val="151515"/>
              </a:buClr>
              <a:buSzPts val="2400"/>
              <a:buNone/>
            </a:pPr>
            <a:endParaRPr/>
          </a:p>
          <a:p>
            <a:pPr marL="742950" lvl="1" indent="-133350" algn="l" rtl="0">
              <a:spcBef>
                <a:spcPts val="480"/>
              </a:spcBef>
              <a:spcAft>
                <a:spcPts val="0"/>
              </a:spcAft>
              <a:buClr>
                <a:srgbClr val="151515"/>
              </a:buClr>
              <a:buSzPts val="2400"/>
              <a:buNone/>
            </a:pPr>
            <a:endParaRPr/>
          </a:p>
        </p:txBody>
      </p:sp>
      <p:sp>
        <p:nvSpPr>
          <p:cNvPr id="677" name="Google Shape;677;p78"/>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79</a:t>
            </a:fld>
            <a:endParaRPr/>
          </a:p>
        </p:txBody>
      </p:sp>
    </p:spTree>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8"/>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 Property Rights</a:t>
            </a:r>
            <a:endParaRPr/>
          </a:p>
        </p:txBody>
      </p:sp>
      <p:sp>
        <p:nvSpPr>
          <p:cNvPr id="121" name="Google Shape;121;p8"/>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rgbClr val="151515"/>
              </a:buClr>
              <a:buSzPts val="1400"/>
              <a:buFont typeface="Noto Sans Symbols"/>
              <a:buChar char="❑"/>
            </a:pPr>
            <a:r>
              <a:rPr lang="en-US" dirty="0"/>
              <a:t>Locke: </a:t>
            </a:r>
            <a:r>
              <a:rPr lang="en-US" i="1" dirty="0"/>
              <a:t>The Second Treatise of Government</a:t>
            </a:r>
            <a:endParaRPr dirty="0"/>
          </a:p>
          <a:p>
            <a:pPr marL="342900" lvl="0" indent="-342900" algn="l" rtl="0">
              <a:spcBef>
                <a:spcPts val="560"/>
              </a:spcBef>
              <a:spcAft>
                <a:spcPts val="0"/>
              </a:spcAft>
              <a:buClr>
                <a:srgbClr val="151515"/>
              </a:buClr>
              <a:buSzPts val="1400"/>
              <a:buFont typeface="Noto Sans Symbols"/>
              <a:buChar char="❑"/>
            </a:pPr>
            <a:r>
              <a:rPr lang="en-US" dirty="0"/>
              <a:t>People have a natural right to property</a:t>
            </a:r>
            <a:endParaRPr dirty="0"/>
          </a:p>
          <a:p>
            <a:pPr marL="742950" lvl="1" indent="-285750" algn="l" rtl="0">
              <a:spcBef>
                <a:spcPts val="520"/>
              </a:spcBef>
              <a:spcAft>
                <a:spcPts val="0"/>
              </a:spcAft>
              <a:buClr>
                <a:srgbClr val="151515"/>
              </a:buClr>
              <a:buSzPts val="2600"/>
              <a:buChar char="•"/>
            </a:pPr>
            <a:r>
              <a:rPr lang="en-US" sz="2600" dirty="0"/>
              <a:t>to property in their own person</a:t>
            </a:r>
            <a:endParaRPr dirty="0"/>
          </a:p>
          <a:p>
            <a:pPr marL="742950" lvl="1" indent="-285750" algn="l" rtl="0">
              <a:spcBef>
                <a:spcPts val="520"/>
              </a:spcBef>
              <a:spcAft>
                <a:spcPts val="0"/>
              </a:spcAft>
              <a:buClr>
                <a:srgbClr val="151515"/>
              </a:buClr>
              <a:buSzPts val="2600"/>
              <a:buChar char="•"/>
            </a:pPr>
            <a:r>
              <a:rPr lang="en-US" sz="2600" dirty="0"/>
              <a:t>to their own labor</a:t>
            </a:r>
            <a:endParaRPr dirty="0"/>
          </a:p>
          <a:p>
            <a:pPr marL="742950" lvl="1" indent="-285750" algn="l" rtl="0">
              <a:spcBef>
                <a:spcPts val="520"/>
              </a:spcBef>
              <a:spcAft>
                <a:spcPts val="0"/>
              </a:spcAft>
              <a:buClr>
                <a:srgbClr val="151515"/>
              </a:buClr>
              <a:buSzPts val="2600"/>
              <a:buChar char="•"/>
            </a:pPr>
            <a:r>
              <a:rPr lang="en-US" sz="2600" dirty="0"/>
              <a:t>to things which they remove from Nature through their labor</a:t>
            </a:r>
            <a:endParaRPr dirty="0"/>
          </a:p>
          <a:p>
            <a:pPr marL="342900" lvl="0" indent="-342900" algn="l" rtl="0">
              <a:spcBef>
                <a:spcPts val="560"/>
              </a:spcBef>
              <a:spcAft>
                <a:spcPts val="0"/>
              </a:spcAft>
              <a:buClr>
                <a:srgbClr val="151515"/>
              </a:buClr>
              <a:buSzPts val="1400"/>
              <a:buFont typeface="Noto Sans Symbols"/>
              <a:buChar char="❑"/>
            </a:pPr>
            <a:r>
              <a:rPr lang="en-US" dirty="0"/>
              <a:t>As long as</a:t>
            </a:r>
            <a:endParaRPr dirty="0"/>
          </a:p>
          <a:p>
            <a:pPr marL="742950" lvl="1" indent="-285750" algn="l" rtl="0">
              <a:spcBef>
                <a:spcPts val="520"/>
              </a:spcBef>
              <a:spcAft>
                <a:spcPts val="0"/>
              </a:spcAft>
              <a:buClr>
                <a:srgbClr val="151515"/>
              </a:buClr>
              <a:buSzPts val="2600"/>
              <a:buChar char="•"/>
            </a:pPr>
            <a:r>
              <a:rPr lang="en-US" sz="2600" dirty="0"/>
              <a:t>nobody claims more property than they can use</a:t>
            </a:r>
            <a:endParaRPr dirty="0"/>
          </a:p>
          <a:p>
            <a:pPr marL="742950" lvl="1" indent="-285750" algn="l" rtl="0">
              <a:spcBef>
                <a:spcPts val="520"/>
              </a:spcBef>
              <a:spcAft>
                <a:spcPts val="0"/>
              </a:spcAft>
              <a:buClr>
                <a:srgbClr val="151515"/>
              </a:buClr>
              <a:buSzPts val="2600"/>
              <a:buChar char="•"/>
            </a:pPr>
            <a:r>
              <a:rPr lang="en-US" sz="2600" dirty="0"/>
              <a:t>after someone removes something from common state, there is plenty left over</a:t>
            </a:r>
            <a:endParaRPr dirty="0"/>
          </a:p>
          <a:p>
            <a:pPr marL="342900" lvl="0" indent="-254000" algn="l" rtl="0">
              <a:spcBef>
                <a:spcPts val="560"/>
              </a:spcBef>
              <a:spcAft>
                <a:spcPts val="0"/>
              </a:spcAft>
              <a:buClr>
                <a:srgbClr val="151515"/>
              </a:buClr>
              <a:buSzPts val="1400"/>
              <a:buFont typeface="Noto Sans Symbols"/>
              <a:buNone/>
            </a:pPr>
            <a:endParaRPr dirty="0"/>
          </a:p>
        </p:txBody>
      </p:sp>
      <p:sp>
        <p:nvSpPr>
          <p:cNvPr id="122" name="Google Shape;122;p8"/>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transition spd="med">
    <p:wipe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79"/>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9.1 Rights-Based Analysis</a:t>
            </a:r>
            <a:endParaRPr/>
          </a:p>
        </p:txBody>
      </p:sp>
      <p:sp>
        <p:nvSpPr>
          <p:cNvPr id="684" name="Google Shape;684;p79"/>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rgbClr val="151515"/>
              </a:buClr>
              <a:buSzPts val="1400"/>
              <a:buFont typeface="Noto Sans Symbols"/>
              <a:buChar char="❑"/>
            </a:pPr>
            <a:r>
              <a:rPr lang="en-US"/>
              <a:t>Copyright Argument 1: Mixing your labor with something gives you an ownership right in it (Locke’s natural rights)</a:t>
            </a:r>
            <a:endParaRPr/>
          </a:p>
          <a:p>
            <a:pPr marL="342900" lvl="0" indent="-254000" algn="l" rtl="0">
              <a:spcBef>
                <a:spcPts val="560"/>
              </a:spcBef>
              <a:spcAft>
                <a:spcPts val="0"/>
              </a:spcAft>
              <a:buClr>
                <a:srgbClr val="151515"/>
              </a:buClr>
              <a:buSzPts val="1400"/>
              <a:buFont typeface="Noto Sans Symbols"/>
              <a:buNone/>
            </a:pPr>
            <a:endParaRPr/>
          </a:p>
          <a:p>
            <a:pPr marL="342900" lvl="0" indent="-342900" algn="l" rtl="0">
              <a:spcBef>
                <a:spcPts val="560"/>
              </a:spcBef>
              <a:spcAft>
                <a:spcPts val="0"/>
              </a:spcAft>
              <a:buClr>
                <a:srgbClr val="151515"/>
              </a:buClr>
              <a:buSzPts val="1400"/>
              <a:buFont typeface="Noto Sans Symbols"/>
              <a:buChar char="❑"/>
            </a:pPr>
            <a:r>
              <a:rPr lang="en-US"/>
              <a:t>Criticisms:</a:t>
            </a:r>
            <a:endParaRPr/>
          </a:p>
          <a:p>
            <a:pPr marL="742950" lvl="1" indent="-285750" algn="l" rtl="0">
              <a:spcBef>
                <a:spcPts val="480"/>
              </a:spcBef>
              <a:spcAft>
                <a:spcPts val="0"/>
              </a:spcAft>
              <a:buClr>
                <a:srgbClr val="151515"/>
              </a:buClr>
              <a:buSzPts val="2400"/>
              <a:buChar char="•"/>
            </a:pPr>
            <a:r>
              <a:rPr lang="en-US"/>
              <a:t>If you mix your labor with something you lose your labor?</a:t>
            </a:r>
            <a:endParaRPr/>
          </a:p>
          <a:p>
            <a:pPr marL="742950" lvl="1" indent="-285750" algn="l" rtl="0">
              <a:spcBef>
                <a:spcPts val="480"/>
              </a:spcBef>
              <a:spcAft>
                <a:spcPts val="0"/>
              </a:spcAft>
              <a:buClr>
                <a:srgbClr val="151515"/>
              </a:buClr>
              <a:buSzPts val="2400"/>
              <a:buChar char="•"/>
            </a:pPr>
            <a:r>
              <a:rPr lang="en-US"/>
              <a:t>Locke’s natural rights does not hold up well when extended to the realm of intellectual property with 2 crucial differences between IP and tangible property:</a:t>
            </a:r>
            <a:endParaRPr/>
          </a:p>
          <a:p>
            <a:pPr marL="1143000" lvl="2" indent="-228600" algn="l" rtl="0">
              <a:spcBef>
                <a:spcPts val="360"/>
              </a:spcBef>
              <a:spcAft>
                <a:spcPts val="0"/>
              </a:spcAft>
              <a:buClr>
                <a:srgbClr val="151515"/>
              </a:buClr>
              <a:buSzPts val="1800"/>
              <a:buChar char="✔"/>
            </a:pPr>
            <a:r>
              <a:rPr lang="en-US"/>
              <a:t>Each piece of intellectual property is unique</a:t>
            </a:r>
            <a:endParaRPr/>
          </a:p>
          <a:p>
            <a:pPr marL="1143000" lvl="2" indent="-228600" algn="l" rtl="0">
              <a:spcBef>
                <a:spcPts val="360"/>
              </a:spcBef>
              <a:spcAft>
                <a:spcPts val="0"/>
              </a:spcAft>
              <a:buClr>
                <a:srgbClr val="151515"/>
              </a:buClr>
              <a:buSzPts val="1800"/>
              <a:buChar char="✔"/>
            </a:pPr>
            <a:r>
              <a:rPr lang="en-US"/>
              <a:t>Copying IP is different from stealing something physical</a:t>
            </a:r>
            <a:endParaRPr/>
          </a:p>
        </p:txBody>
      </p:sp>
      <p:sp>
        <p:nvSpPr>
          <p:cNvPr id="685" name="Google Shape;685;p79"/>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80</a:t>
            </a:fld>
            <a:endParaRPr/>
          </a:p>
        </p:txBody>
      </p:sp>
    </p:spTree>
  </p:cSld>
  <p:clrMapOvr>
    <a:masterClrMapping/>
  </p:clrMapOvr>
  <p:transition spd="med">
    <p:wipe di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80"/>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9.2 Utilitarian Analysis</a:t>
            </a:r>
            <a:endParaRPr/>
          </a:p>
        </p:txBody>
      </p:sp>
      <p:sp>
        <p:nvSpPr>
          <p:cNvPr id="692" name="Google Shape;692;p80"/>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151515"/>
              </a:buClr>
              <a:buSzPts val="1400"/>
              <a:buFont typeface="Noto Sans Symbols"/>
              <a:buChar char="❑"/>
            </a:pPr>
            <a:r>
              <a:rPr lang="en-US"/>
              <a:t>Copyright Argument 2: Failing to provide copyright would have harmful consequences</a:t>
            </a:r>
            <a:endParaRPr/>
          </a:p>
          <a:p>
            <a:pPr marL="342900" lvl="0" indent="-254000" algn="l" rtl="0">
              <a:spcBef>
                <a:spcPts val="560"/>
              </a:spcBef>
              <a:spcAft>
                <a:spcPts val="0"/>
              </a:spcAft>
              <a:buClr>
                <a:srgbClr val="151515"/>
              </a:buClr>
              <a:buSzPts val="1400"/>
              <a:buFont typeface="Noto Sans Symbols"/>
              <a:buNone/>
            </a:pPr>
            <a:endParaRPr/>
          </a:p>
          <a:p>
            <a:pPr marL="342900" lvl="0" indent="-342900" algn="l" rtl="0">
              <a:spcBef>
                <a:spcPts val="560"/>
              </a:spcBef>
              <a:spcAft>
                <a:spcPts val="0"/>
              </a:spcAft>
              <a:buClr>
                <a:srgbClr val="151515"/>
              </a:buClr>
              <a:buSzPts val="1400"/>
              <a:buFont typeface="Noto Sans Symbols"/>
              <a:buChar char="❑"/>
            </a:pPr>
            <a:r>
              <a:rPr lang="en-US"/>
              <a:t>Criticism: </a:t>
            </a:r>
            <a:endParaRPr/>
          </a:p>
          <a:p>
            <a:pPr marL="742950" lvl="1" indent="-285750" algn="l" rtl="0">
              <a:spcBef>
                <a:spcPts val="480"/>
              </a:spcBef>
              <a:spcAft>
                <a:spcPts val="0"/>
              </a:spcAft>
              <a:buClr>
                <a:srgbClr val="151515"/>
              </a:buClr>
              <a:buSzPts val="2400"/>
              <a:buChar char="•"/>
            </a:pPr>
            <a:r>
              <a:rPr lang="en-US"/>
              <a:t>Copying software results in reduced sales of software. Is this claim strong?</a:t>
            </a:r>
            <a:endParaRPr/>
          </a:p>
          <a:p>
            <a:pPr marL="742950" lvl="1" indent="-285750" algn="l" rtl="0">
              <a:spcBef>
                <a:spcPts val="480"/>
              </a:spcBef>
              <a:spcAft>
                <a:spcPts val="0"/>
              </a:spcAft>
              <a:buClr>
                <a:srgbClr val="151515"/>
              </a:buClr>
              <a:buSzPts val="2400"/>
              <a:buChar char="•"/>
            </a:pPr>
            <a:r>
              <a:rPr lang="en-US"/>
              <a:t>Reduced sales of software will result in a decline in the software industry. Is this claim strong?</a:t>
            </a:r>
            <a:endParaRPr/>
          </a:p>
          <a:p>
            <a:pPr marL="742950" lvl="1" indent="-285750" algn="l" rtl="0">
              <a:spcBef>
                <a:spcPts val="480"/>
              </a:spcBef>
              <a:spcAft>
                <a:spcPts val="0"/>
              </a:spcAft>
              <a:buClr>
                <a:srgbClr val="151515"/>
              </a:buClr>
              <a:buSzPts val="2400"/>
              <a:buChar char="•"/>
            </a:pPr>
            <a:r>
              <a:rPr lang="en-US"/>
              <a:t>Software customers are solely responsible for the health of the software industry. Is this claim strong?</a:t>
            </a:r>
            <a:endParaRPr/>
          </a:p>
        </p:txBody>
      </p:sp>
      <p:sp>
        <p:nvSpPr>
          <p:cNvPr id="693" name="Google Shape;693;p80"/>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81</a:t>
            </a:fld>
            <a:endParaRPr/>
          </a:p>
        </p:txBody>
      </p:sp>
    </p:spTree>
  </p:cSld>
  <p:clrMapOvr>
    <a:masterClrMapping/>
  </p:clrMapOvr>
  <p:transition spd="med">
    <p:wipe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81"/>
          <p:cNvSpPr txBox="1">
            <a:spLocks noGrp="1"/>
          </p:cNvSpPr>
          <p:nvPr>
            <p:ph type="title"/>
          </p:nvPr>
        </p:nvSpPr>
        <p:spPr>
          <a:xfrm>
            <a:off x="271463" y="76200"/>
            <a:ext cx="8617704"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9.3 Conclusion</a:t>
            </a:r>
            <a:endParaRPr/>
          </a:p>
        </p:txBody>
      </p:sp>
      <p:sp>
        <p:nvSpPr>
          <p:cNvPr id="700" name="Google Shape;700;p81"/>
          <p:cNvSpPr txBox="1">
            <a:spLocks noGrp="1"/>
          </p:cNvSpPr>
          <p:nvPr>
            <p:ph type="body" idx="1"/>
          </p:nvPr>
        </p:nvSpPr>
        <p:spPr>
          <a:xfrm>
            <a:off x="350838" y="914400"/>
            <a:ext cx="8431212" cy="50292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Font typeface="Noto Sans Symbols"/>
              <a:buChar char="❑"/>
            </a:pPr>
            <a:r>
              <a:rPr lang="en-US"/>
              <a:t>Arguments for granting intellectual property protection for software are not strong. </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Nevertheless, our society has granted copyright protection to owners of computer programs. </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If you violate the licensing agreement, you are breaking the law.</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From the viewpoint of Kantianism, rule utilitarianism, and social contract theory, breaking the law is wrong unless there is a strong overriding moral obligation.</a:t>
            </a:r>
            <a:endParaRPr/>
          </a:p>
          <a:p>
            <a:pPr marL="342900" lvl="0" indent="-342900" algn="l" rtl="0">
              <a:lnSpc>
                <a:spcPct val="90000"/>
              </a:lnSpc>
              <a:spcBef>
                <a:spcPts val="560"/>
              </a:spcBef>
              <a:spcAft>
                <a:spcPts val="0"/>
              </a:spcAft>
              <a:buClr>
                <a:srgbClr val="151515"/>
              </a:buClr>
              <a:buSzPts val="1400"/>
              <a:buFont typeface="Noto Sans Symbols"/>
              <a:buChar char="❑"/>
            </a:pPr>
            <a:r>
              <a:rPr lang="en-US"/>
              <a:t>So? Do we break the law when copy software to our friends?</a:t>
            </a:r>
            <a:endParaRPr/>
          </a:p>
        </p:txBody>
      </p:sp>
      <p:sp>
        <p:nvSpPr>
          <p:cNvPr id="701" name="Google Shape;701;p81"/>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82</a:t>
            </a:fld>
            <a:endParaRPr/>
          </a:p>
        </p:txBody>
      </p:sp>
    </p:spTree>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9"/>
          <p:cNvSpPr txBox="1">
            <a:spLocks noGrp="1"/>
          </p:cNvSpPr>
          <p:nvPr>
            <p:ph type="title"/>
          </p:nvPr>
        </p:nvSpPr>
        <p:spPr>
          <a:xfrm>
            <a:off x="271463" y="762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2.3 Extending the Argument to IP</a:t>
            </a:r>
            <a:endParaRPr/>
          </a:p>
        </p:txBody>
      </p:sp>
      <p:sp>
        <p:nvSpPr>
          <p:cNvPr id="128" name="Google Shape;128;p9"/>
          <p:cNvSpPr txBox="1">
            <a:spLocks noGrp="1"/>
          </p:cNvSpPr>
          <p:nvPr>
            <p:ph type="body" idx="1"/>
          </p:nvPr>
        </p:nvSpPr>
        <p:spPr>
          <a:xfrm>
            <a:off x="350838" y="914400"/>
            <a:ext cx="8431212" cy="2323475"/>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151515"/>
              </a:buClr>
              <a:buSzPts val="1400"/>
              <a:buChar char="❑"/>
            </a:pPr>
            <a:r>
              <a:rPr lang="en-US"/>
              <a:t>Locke 🡪 about the ownership of physical objects.</a:t>
            </a:r>
            <a:endParaRPr/>
          </a:p>
          <a:p>
            <a:pPr marL="342900" lvl="0" indent="-342900" algn="l" rtl="0">
              <a:lnSpc>
                <a:spcPct val="90000"/>
              </a:lnSpc>
              <a:spcBef>
                <a:spcPts val="560"/>
              </a:spcBef>
              <a:spcAft>
                <a:spcPts val="0"/>
              </a:spcAft>
              <a:buClr>
                <a:srgbClr val="151515"/>
              </a:buClr>
              <a:buSzPts val="1400"/>
              <a:buChar char="❑"/>
            </a:pPr>
            <a:r>
              <a:rPr lang="en-US"/>
              <a:t>How about ownership of ideas?</a:t>
            </a:r>
            <a:endParaRPr/>
          </a:p>
          <a:p>
            <a:pPr marL="342900" lvl="0" indent="-254000" algn="l" rtl="0">
              <a:lnSpc>
                <a:spcPct val="90000"/>
              </a:lnSpc>
              <a:spcBef>
                <a:spcPts val="560"/>
              </a:spcBef>
              <a:spcAft>
                <a:spcPts val="0"/>
              </a:spcAft>
              <a:buClr>
                <a:srgbClr val="151515"/>
              </a:buClr>
              <a:buSzPts val="1400"/>
              <a:buNone/>
            </a:pPr>
            <a:endParaRPr/>
          </a:p>
          <a:p>
            <a:pPr marL="342900" lvl="0" indent="-342900" algn="l" rtl="0">
              <a:lnSpc>
                <a:spcPct val="90000"/>
              </a:lnSpc>
              <a:spcBef>
                <a:spcPts val="560"/>
              </a:spcBef>
              <a:spcAft>
                <a:spcPts val="0"/>
              </a:spcAft>
              <a:buClr>
                <a:srgbClr val="151515"/>
              </a:buClr>
              <a:buSzPts val="1400"/>
              <a:buChar char="❑"/>
            </a:pPr>
            <a:r>
              <a:rPr lang="en-US"/>
              <a:t>Compare writing a play (creating a piece of IP) similar to making a belt buckle</a:t>
            </a:r>
            <a:endParaRPr/>
          </a:p>
        </p:txBody>
      </p:sp>
      <p:sp>
        <p:nvSpPr>
          <p:cNvPr id="129" name="Google Shape;129;p9"/>
          <p:cNvSpPr txBox="1"/>
          <p:nvPr/>
        </p:nvSpPr>
        <p:spPr>
          <a:xfrm>
            <a:off x="824459" y="3417756"/>
            <a:ext cx="3507698"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00"/>
                </a:solidFill>
                <a:latin typeface="Candara"/>
                <a:ea typeface="Candara"/>
                <a:cs typeface="Candara"/>
                <a:sym typeface="Candara"/>
              </a:rPr>
              <a:t>Make a Belt Buckle:</a:t>
            </a:r>
            <a:endParaRPr/>
          </a:p>
          <a:p>
            <a:pPr marL="360363" marR="0" lvl="0" indent="-360363" algn="l" rtl="0">
              <a:spcBef>
                <a:spcPts val="0"/>
              </a:spcBef>
              <a:spcAft>
                <a:spcPts val="0"/>
              </a:spcAft>
              <a:buClr>
                <a:srgbClr val="000000"/>
              </a:buClr>
              <a:buSzPts val="2400"/>
              <a:buFont typeface="Noto Sans Symbols"/>
              <a:buChar char="⮚"/>
            </a:pPr>
            <a:r>
              <a:rPr lang="en-US" sz="2400">
                <a:solidFill>
                  <a:srgbClr val="000000"/>
                </a:solidFill>
                <a:latin typeface="Candara"/>
                <a:ea typeface="Candara"/>
                <a:cs typeface="Candara"/>
                <a:sym typeface="Candara"/>
              </a:rPr>
              <a:t>Mine</a:t>
            </a:r>
            <a:endParaRPr/>
          </a:p>
          <a:p>
            <a:pPr marL="360363" marR="0" lvl="0" indent="-360363" algn="l" rtl="0">
              <a:spcBef>
                <a:spcPts val="0"/>
              </a:spcBef>
              <a:spcAft>
                <a:spcPts val="0"/>
              </a:spcAft>
              <a:buClr>
                <a:srgbClr val="000000"/>
              </a:buClr>
              <a:buSzPts val="2400"/>
              <a:buFont typeface="Noto Sans Symbols"/>
              <a:buChar char="⮚"/>
            </a:pPr>
            <a:r>
              <a:rPr lang="en-US" sz="2400">
                <a:solidFill>
                  <a:srgbClr val="000000"/>
                </a:solidFill>
                <a:latin typeface="Candara"/>
                <a:ea typeface="Candara"/>
                <a:cs typeface="Candara"/>
                <a:sym typeface="Candara"/>
              </a:rPr>
              <a:t>Smelt</a:t>
            </a:r>
            <a:endParaRPr/>
          </a:p>
          <a:p>
            <a:pPr marL="360363" marR="0" lvl="0" indent="-360363" algn="l" rtl="0">
              <a:spcBef>
                <a:spcPts val="0"/>
              </a:spcBef>
              <a:spcAft>
                <a:spcPts val="0"/>
              </a:spcAft>
              <a:buClr>
                <a:srgbClr val="000000"/>
              </a:buClr>
              <a:buSzPts val="2400"/>
              <a:buFont typeface="Noto Sans Symbols"/>
              <a:buChar char="⮚"/>
            </a:pPr>
            <a:r>
              <a:rPr lang="en-US" sz="2400">
                <a:solidFill>
                  <a:srgbClr val="000000"/>
                </a:solidFill>
                <a:latin typeface="Candara"/>
                <a:ea typeface="Candara"/>
                <a:cs typeface="Candara"/>
                <a:sym typeface="Candara"/>
              </a:rPr>
              <a:t>Cast </a:t>
            </a:r>
            <a:endParaRPr sz="2400">
              <a:solidFill>
                <a:srgbClr val="000000"/>
              </a:solidFill>
              <a:latin typeface="Candara"/>
              <a:ea typeface="Candara"/>
              <a:cs typeface="Candara"/>
              <a:sym typeface="Candara"/>
            </a:endParaRPr>
          </a:p>
        </p:txBody>
      </p:sp>
      <p:sp>
        <p:nvSpPr>
          <p:cNvPr id="130" name="Google Shape;130;p9"/>
          <p:cNvSpPr txBox="1"/>
          <p:nvPr/>
        </p:nvSpPr>
        <p:spPr>
          <a:xfrm>
            <a:off x="4589488" y="3417756"/>
            <a:ext cx="419474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00"/>
                </a:solidFill>
                <a:latin typeface="Candara"/>
                <a:ea typeface="Candara"/>
                <a:cs typeface="Candara"/>
                <a:sym typeface="Candara"/>
              </a:rPr>
              <a:t>Write a Play:</a:t>
            </a:r>
            <a:endParaRPr/>
          </a:p>
          <a:p>
            <a:pPr marL="360363" marR="0" lvl="0" indent="-360363" algn="l" rtl="0">
              <a:spcBef>
                <a:spcPts val="0"/>
              </a:spcBef>
              <a:spcAft>
                <a:spcPts val="0"/>
              </a:spcAft>
              <a:buClr>
                <a:srgbClr val="000000"/>
              </a:buClr>
              <a:buSzPts val="2400"/>
              <a:buFont typeface="Noto Sans Symbols"/>
              <a:buChar char="⮚"/>
            </a:pPr>
            <a:r>
              <a:rPr lang="en-US" sz="2400">
                <a:solidFill>
                  <a:srgbClr val="000000"/>
                </a:solidFill>
                <a:latin typeface="Candara"/>
                <a:ea typeface="Candara"/>
                <a:cs typeface="Candara"/>
                <a:sym typeface="Candara"/>
              </a:rPr>
              <a:t>“mines” words</a:t>
            </a:r>
            <a:endParaRPr/>
          </a:p>
          <a:p>
            <a:pPr marL="360363" marR="0" lvl="0" indent="-360363" algn="l" rtl="0">
              <a:spcBef>
                <a:spcPts val="0"/>
              </a:spcBef>
              <a:spcAft>
                <a:spcPts val="0"/>
              </a:spcAft>
              <a:buClr>
                <a:srgbClr val="000000"/>
              </a:buClr>
              <a:buSzPts val="2400"/>
              <a:buFont typeface="Noto Sans Symbols"/>
              <a:buChar char="⮚"/>
            </a:pPr>
            <a:r>
              <a:rPr lang="en-US" sz="2400">
                <a:solidFill>
                  <a:srgbClr val="000000"/>
                </a:solidFill>
                <a:latin typeface="Candara"/>
                <a:ea typeface="Candara"/>
                <a:cs typeface="Candara"/>
                <a:sym typeface="Candara"/>
              </a:rPr>
              <a:t>“smelts” words into prose</a:t>
            </a:r>
            <a:endParaRPr/>
          </a:p>
          <a:p>
            <a:pPr marL="360363" marR="0" lvl="0" indent="-360363" algn="l" rtl="0">
              <a:spcBef>
                <a:spcPts val="0"/>
              </a:spcBef>
              <a:spcAft>
                <a:spcPts val="0"/>
              </a:spcAft>
              <a:buClr>
                <a:srgbClr val="000000"/>
              </a:buClr>
              <a:buSzPts val="2400"/>
              <a:buFont typeface="Noto Sans Symbols"/>
              <a:buChar char="⮚"/>
            </a:pPr>
            <a:r>
              <a:rPr lang="en-US" sz="2400">
                <a:solidFill>
                  <a:srgbClr val="000000"/>
                </a:solidFill>
                <a:latin typeface="Candara"/>
                <a:ea typeface="Candara"/>
                <a:cs typeface="Candara"/>
                <a:sym typeface="Candara"/>
              </a:rPr>
              <a:t>“cast” words into a play</a:t>
            </a:r>
            <a:endParaRPr sz="2400">
              <a:solidFill>
                <a:srgbClr val="000000"/>
              </a:solidFill>
              <a:latin typeface="Candara"/>
              <a:ea typeface="Candara"/>
              <a:cs typeface="Candara"/>
              <a:sym typeface="Candara"/>
            </a:endParaRPr>
          </a:p>
        </p:txBody>
      </p:sp>
      <p:sp>
        <p:nvSpPr>
          <p:cNvPr id="131" name="Google Shape;131;p9"/>
          <p:cNvSpPr txBox="1">
            <a:spLocks noGrp="1"/>
          </p:cNvSpPr>
          <p:nvPr>
            <p:ph type="sldNum" idx="12"/>
          </p:nvPr>
        </p:nvSpPr>
        <p:spPr>
          <a:xfrm>
            <a:off x="6824663" y="6200775"/>
            <a:ext cx="1862137"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transition spd="med">
    <p:wipe dir="d"/>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5145</Words>
  <Application>Microsoft Office PowerPoint</Application>
  <PresentationFormat>On-screen Show (4:3)</PresentationFormat>
  <Paragraphs>692</Paragraphs>
  <Slides>82</Slides>
  <Notes>81</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Century Gothic</vt:lpstr>
      <vt:lpstr>Arial</vt:lpstr>
      <vt:lpstr>Candara</vt:lpstr>
      <vt:lpstr>Noto Sans Symbols</vt:lpstr>
      <vt:lpstr>Tahoma</vt:lpstr>
      <vt:lpstr>Simple Light</vt:lpstr>
      <vt:lpstr>Chapter 4 Intellectual Property Rights</vt:lpstr>
      <vt:lpstr>Table of Contents</vt:lpstr>
      <vt:lpstr>1. Introduction</vt:lpstr>
      <vt:lpstr>1. Introduction</vt:lpstr>
      <vt:lpstr>1. Introduction</vt:lpstr>
      <vt:lpstr>2. Intellectual Property Rights</vt:lpstr>
      <vt:lpstr>2.1 What is Intellectual Property</vt:lpstr>
      <vt:lpstr>2.2 Property Rights</vt:lpstr>
      <vt:lpstr>2.3 Extending the Argument to IP</vt:lpstr>
      <vt:lpstr>2.3 Extending the Argument to IP</vt:lpstr>
      <vt:lpstr>2.4 Benefits of IP Protection</vt:lpstr>
      <vt:lpstr>2.5 Limits to Intellectual property Protection</vt:lpstr>
      <vt:lpstr>2.5 Limits to Intellectual property Protection</vt:lpstr>
      <vt:lpstr>3. Protecting Intellectual Property</vt:lpstr>
      <vt:lpstr>3.1 Trade Secrets</vt:lpstr>
      <vt:lpstr>3.1 Trade Secrets</vt:lpstr>
      <vt:lpstr>3.2 Trademarks and Service Marks</vt:lpstr>
      <vt:lpstr>3.2 Trademarks and Service Marks</vt:lpstr>
      <vt:lpstr>3.3 Patents</vt:lpstr>
      <vt:lpstr>3.3 Patents</vt:lpstr>
      <vt:lpstr>3.4 Copyrights</vt:lpstr>
      <vt:lpstr>3.4 Copyrights</vt:lpstr>
      <vt:lpstr>3.4 Copyrights</vt:lpstr>
      <vt:lpstr>4. Fair Use</vt:lpstr>
      <vt:lpstr>4. Fair Use</vt:lpstr>
      <vt:lpstr>4. Fair Use</vt:lpstr>
      <vt:lpstr>4.1 Sony v. Universal City Studios</vt:lpstr>
      <vt:lpstr>4.1 Sony v. Universal City Studios</vt:lpstr>
      <vt:lpstr>4.2 Digital Recording Technology</vt:lpstr>
      <vt:lpstr>4.3 Audio Home Recording Act of 1992</vt:lpstr>
      <vt:lpstr>4.3 Audio Home Recording Act of 1992</vt:lpstr>
      <vt:lpstr>4.4 RIAA v. Diamond Multimedia Systems Inc.</vt:lpstr>
      <vt:lpstr>4.4 RIAA v. Diamond Multimedia Systems Inc.</vt:lpstr>
      <vt:lpstr>4.5 Kelly v. Arriba Soft Corporation</vt:lpstr>
      <vt:lpstr>4.6 Google Books</vt:lpstr>
      <vt:lpstr>4.6 Google Books</vt:lpstr>
      <vt:lpstr>4.6 Google Books</vt:lpstr>
      <vt:lpstr>5. New Restrictions on Use</vt:lpstr>
      <vt:lpstr>5. New Restrictions on Use</vt:lpstr>
      <vt:lpstr>5.1 Digital Millennium Copyright Act (DMCA)</vt:lpstr>
      <vt:lpstr>5.2 Digital Rights Management (DRM)</vt:lpstr>
      <vt:lpstr>5.3 Secure Digital Music Initiative (SDMI)</vt:lpstr>
      <vt:lpstr>5.4 Sony BMG Music Entertainment Rootkit</vt:lpstr>
      <vt:lpstr>5.5 Encrypting DVDs</vt:lpstr>
      <vt:lpstr>5.6 Foiling HD-DVD Encryption</vt:lpstr>
      <vt:lpstr>5.7 Criticisms of Digital Rights Management </vt:lpstr>
      <vt:lpstr>5.8 Online Music Stores Drop DRM</vt:lpstr>
      <vt:lpstr>5.8 Online Music Stores Drop DRM</vt:lpstr>
      <vt:lpstr>5.9 Malaysia IP Legislation</vt:lpstr>
      <vt:lpstr>6. Peer-to-Peer Networks</vt:lpstr>
      <vt:lpstr>6. Peer-to-Peer Networks</vt:lpstr>
      <vt:lpstr>6.1 Napster</vt:lpstr>
      <vt:lpstr>6.2 FastTrack</vt:lpstr>
      <vt:lpstr>6.2 FastTrack</vt:lpstr>
      <vt:lpstr>6.3 BitTorrent</vt:lpstr>
      <vt:lpstr>6.3 BitTorrent</vt:lpstr>
      <vt:lpstr>6.4 RIAA Lawsuits</vt:lpstr>
      <vt:lpstr>6.4 RIAA Lawsuits</vt:lpstr>
      <vt:lpstr>6.5 MGM v. Grokster</vt:lpstr>
      <vt:lpstr>6.6 Legal Action Against The Pirate Bay</vt:lpstr>
      <vt:lpstr>6.6 Legal Action Against The Pirate Bay</vt:lpstr>
      <vt:lpstr>6.7 Legal Music Services on the Internet</vt:lpstr>
      <vt:lpstr>7. Protections for Software</vt:lpstr>
      <vt:lpstr>7.1 Software Copyrights</vt:lpstr>
      <vt:lpstr>7.2 Violations of Software Copyrights</vt:lpstr>
      <vt:lpstr>7.3 Software Patents</vt:lpstr>
      <vt:lpstr>7.3 Software Patents</vt:lpstr>
      <vt:lpstr>7.4 Safe Software Development</vt:lpstr>
      <vt:lpstr>8. Open-Source Software</vt:lpstr>
      <vt:lpstr>8.1 Consequences of Proprietary Software</vt:lpstr>
      <vt:lpstr>8.1 Consequences of Proprietary Software</vt:lpstr>
      <vt:lpstr>8.2 “Open Source” Definition</vt:lpstr>
      <vt:lpstr>8.2 “Open Source” Definition</vt:lpstr>
      <vt:lpstr>8.3 Beneficial Consequences of Open-Source Software</vt:lpstr>
      <vt:lpstr>8.4 Examples of Open-Source Software</vt:lpstr>
      <vt:lpstr>8.5 Impact of Open-Source Software</vt:lpstr>
      <vt:lpstr>8.6 Critique of the Open-Source Software Movement</vt:lpstr>
      <vt:lpstr>9. Legitimacy of Intellectual Property Protection for Software</vt:lpstr>
      <vt:lpstr>9.1 Rights-Based Analysis</vt:lpstr>
      <vt:lpstr>9.1 Rights-Based Analysis</vt:lpstr>
      <vt:lpstr>9.2 Utilitarian Analysis</vt:lpstr>
      <vt:lpstr>9.3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3b Intellectual Property</dc:title>
  <dc:creator>ruthting</dc:creator>
  <cp:lastModifiedBy>LIM SIEW MOOI</cp:lastModifiedBy>
  <cp:revision>8</cp:revision>
  <dcterms:created xsi:type="dcterms:W3CDTF">2015-01-15T04:46:18Z</dcterms:created>
  <dcterms:modified xsi:type="dcterms:W3CDTF">2021-10-31T09:31:09Z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TC011738941033</vt:lpwstr>
  </property>
</Properties>
</file>