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22" r:id="rId1"/>
  </p:sldMasterIdLst>
  <p:notesMasterIdLst>
    <p:notesMasterId r:id="rId1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280" r:id="rId41"/>
    <p:sldId id="281" r:id="rId42"/>
    <p:sldId id="282" r:id="rId43"/>
    <p:sldId id="283" r:id="rId44"/>
    <p:sldId id="284" r:id="rId45"/>
    <p:sldId id="285" r:id="rId46"/>
    <p:sldId id="286" r:id="rId47"/>
    <p:sldId id="287" r:id="rId48"/>
    <p:sldId id="288"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3" roundtripDataSignature="AMtx7mixq49qrsMbd2GXqiOttd7vR3cEC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74" autoAdjust="0"/>
  </p:normalViewPr>
  <p:slideViewPr>
    <p:cSldViewPr snapToGrid="0">
      <p:cViewPr varScale="1">
        <p:scale>
          <a:sx n="68" d="100"/>
          <a:sy n="68" d="100"/>
        </p:scale>
        <p:origin x="1168"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customschemas.google.com/relationships/presentationmetadata" Target="metadata"/></Relationships>
</file>

<file path=ppt/charts/_rels/chart1.xml.rels><?xml version="1.0" encoding="UTF-8" standalone="yes"?>
<Relationships xmlns="http://schemas.openxmlformats.org/package/2006/relationships"><Relationship Id="rId2" Type="http://schemas.openxmlformats.org/officeDocument/2006/relationships/oleObject" Target="Macintosh%20HD:Users:Jenah%20B:Desktop:Quinn:New%20Figure%202.8%20(1).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Plan A</c:v>
                </c:pt>
              </c:strCache>
            </c:strRef>
          </c:tx>
          <c:invertIfNegative val="0"/>
          <c:cat>
            <c:numRef>
              <c:f>Sheet1!$A$2:$A$11</c:f>
              <c:numCache>
                <c:formatCode>_(\$* #,##0_);_(\$* \(#,##0\);_(\$* "-"??_);_(@_)</c:formatCode>
                <c:ptCount val="10"/>
                <c:pt idx="0">
                  <c:v>10000</c:v>
                </c:pt>
                <c:pt idx="1">
                  <c:v>20000</c:v>
                </c:pt>
                <c:pt idx="2">
                  <c:v>30000</c:v>
                </c:pt>
                <c:pt idx="3">
                  <c:v>40000</c:v>
                </c:pt>
                <c:pt idx="4">
                  <c:v>50000</c:v>
                </c:pt>
                <c:pt idx="5">
                  <c:v>60000</c:v>
                </c:pt>
                <c:pt idx="6">
                  <c:v>70000</c:v>
                </c:pt>
                <c:pt idx="7">
                  <c:v>80000</c:v>
                </c:pt>
                <c:pt idx="8">
                  <c:v>90000</c:v>
                </c:pt>
                <c:pt idx="9">
                  <c:v>100000</c:v>
                </c:pt>
              </c:numCache>
            </c:numRef>
          </c:cat>
          <c:val>
            <c:numRef>
              <c:f>Sheet1!$B$2:$B$11</c:f>
              <c:numCache>
                <c:formatCode>_(\$* #,##0_);_(\$* \(#,##0\);_(\$* "-"??_);_(@_)</c:formatCode>
                <c:ptCount val="10"/>
                <c:pt idx="0">
                  <c:v>5000</c:v>
                </c:pt>
                <c:pt idx="1">
                  <c:v>5000</c:v>
                </c:pt>
                <c:pt idx="2">
                  <c:v>5000</c:v>
                </c:pt>
                <c:pt idx="3">
                  <c:v>5000</c:v>
                </c:pt>
                <c:pt idx="4">
                  <c:v>5000</c:v>
                </c:pt>
                <c:pt idx="5">
                  <c:v>5000</c:v>
                </c:pt>
                <c:pt idx="6">
                  <c:v>5000</c:v>
                </c:pt>
                <c:pt idx="7">
                  <c:v>5000</c:v>
                </c:pt>
                <c:pt idx="8">
                  <c:v>5000</c:v>
                </c:pt>
                <c:pt idx="9">
                  <c:v>5000</c:v>
                </c:pt>
              </c:numCache>
            </c:numRef>
          </c:val>
          <c:extLst>
            <c:ext xmlns:c16="http://schemas.microsoft.com/office/drawing/2014/chart" uri="{C3380CC4-5D6E-409C-BE32-E72D297353CC}">
              <c16:uniqueId val="{00000000-2E0E-42CA-AC9F-DE6F5BCF905A}"/>
            </c:ext>
          </c:extLst>
        </c:ser>
        <c:ser>
          <c:idx val="1"/>
          <c:order val="1"/>
          <c:tx>
            <c:strRef>
              <c:f>Sheet1!$C$1</c:f>
              <c:strCache>
                <c:ptCount val="1"/>
                <c:pt idx="0">
                  <c:v>Plan B</c:v>
                </c:pt>
              </c:strCache>
            </c:strRef>
          </c:tx>
          <c:invertIfNegative val="0"/>
          <c:cat>
            <c:numRef>
              <c:f>Sheet1!$A$2:$A$11</c:f>
              <c:numCache>
                <c:formatCode>_(\$* #,##0_);_(\$* \(#,##0\);_(\$* "-"??_);_(@_)</c:formatCode>
                <c:ptCount val="10"/>
                <c:pt idx="0">
                  <c:v>10000</c:v>
                </c:pt>
                <c:pt idx="1">
                  <c:v>20000</c:v>
                </c:pt>
                <c:pt idx="2">
                  <c:v>30000</c:v>
                </c:pt>
                <c:pt idx="3">
                  <c:v>40000</c:v>
                </c:pt>
                <c:pt idx="4">
                  <c:v>50000</c:v>
                </c:pt>
                <c:pt idx="5">
                  <c:v>60000</c:v>
                </c:pt>
                <c:pt idx="6">
                  <c:v>70000</c:v>
                </c:pt>
                <c:pt idx="7">
                  <c:v>80000</c:v>
                </c:pt>
                <c:pt idx="8">
                  <c:v>90000</c:v>
                </c:pt>
                <c:pt idx="9">
                  <c:v>100000</c:v>
                </c:pt>
              </c:numCache>
            </c:numRef>
          </c:cat>
          <c:val>
            <c:numRef>
              <c:f>Sheet1!$C$2:$C$11</c:f>
              <c:numCache>
                <c:formatCode>_(\$* #,##0_);_(\$* \(#,##0\);_(\$* "-"??_);_(@_)</c:formatCode>
                <c:ptCount val="10"/>
                <c:pt idx="0">
                  <c:v>0</c:v>
                </c:pt>
                <c:pt idx="1">
                  <c:v>1000</c:v>
                </c:pt>
                <c:pt idx="2">
                  <c:v>2500</c:v>
                </c:pt>
                <c:pt idx="3">
                  <c:v>4500</c:v>
                </c:pt>
                <c:pt idx="4">
                  <c:v>7000</c:v>
                </c:pt>
                <c:pt idx="5">
                  <c:v>10000</c:v>
                </c:pt>
                <c:pt idx="6">
                  <c:v>13500</c:v>
                </c:pt>
                <c:pt idx="7">
                  <c:v>17500</c:v>
                </c:pt>
                <c:pt idx="8">
                  <c:v>22000</c:v>
                </c:pt>
                <c:pt idx="9">
                  <c:v>27000</c:v>
                </c:pt>
              </c:numCache>
            </c:numRef>
          </c:val>
          <c:extLst>
            <c:ext xmlns:c16="http://schemas.microsoft.com/office/drawing/2014/chart" uri="{C3380CC4-5D6E-409C-BE32-E72D297353CC}">
              <c16:uniqueId val="{00000001-2E0E-42CA-AC9F-DE6F5BCF905A}"/>
            </c:ext>
          </c:extLst>
        </c:ser>
        <c:dLbls>
          <c:showLegendKey val="0"/>
          <c:showVal val="0"/>
          <c:showCatName val="0"/>
          <c:showSerName val="0"/>
          <c:showPercent val="0"/>
          <c:showBubbleSize val="0"/>
        </c:dLbls>
        <c:gapWidth val="150"/>
        <c:axId val="349991736"/>
        <c:axId val="349992128"/>
      </c:barChart>
      <c:catAx>
        <c:axId val="349991736"/>
        <c:scaling>
          <c:orientation val="minMax"/>
        </c:scaling>
        <c:delete val="0"/>
        <c:axPos val="b"/>
        <c:title>
          <c:tx>
            <c:rich>
              <a:bodyPr/>
              <a:lstStyle/>
              <a:p>
                <a:pPr>
                  <a:defRPr lang="en-US"/>
                </a:pPr>
                <a:r>
                  <a:rPr lang="en-US"/>
                  <a:t>Personal income</a:t>
                </a:r>
              </a:p>
            </c:rich>
          </c:tx>
          <c:overlay val="0"/>
        </c:title>
        <c:numFmt formatCode="_(\$* #,##0_);_(\$* \(#,##0\);_(\$* &quot;-&quot;??_);_(@_)" sourceLinked="1"/>
        <c:majorTickMark val="none"/>
        <c:minorTickMark val="none"/>
        <c:tickLblPos val="nextTo"/>
        <c:txPr>
          <a:bodyPr/>
          <a:lstStyle/>
          <a:p>
            <a:pPr>
              <a:defRPr lang="en-US"/>
            </a:pPr>
            <a:endParaRPr lang="en-US"/>
          </a:p>
        </c:txPr>
        <c:crossAx val="349992128"/>
        <c:crosses val="autoZero"/>
        <c:auto val="1"/>
        <c:lblAlgn val="ctr"/>
        <c:lblOffset val="100"/>
        <c:noMultiLvlLbl val="0"/>
      </c:catAx>
      <c:valAx>
        <c:axId val="349992128"/>
        <c:scaling>
          <c:orientation val="minMax"/>
        </c:scaling>
        <c:delete val="0"/>
        <c:axPos val="l"/>
        <c:majorGridlines/>
        <c:title>
          <c:tx>
            <c:rich>
              <a:bodyPr/>
              <a:lstStyle/>
              <a:p>
                <a:pPr>
                  <a:defRPr lang="en-US"/>
                </a:pPr>
                <a:r>
                  <a:rPr lang="en-US"/>
                  <a:t>Income taxes paid</a:t>
                </a:r>
              </a:p>
            </c:rich>
          </c:tx>
          <c:overlay val="0"/>
        </c:title>
        <c:numFmt formatCode="_(\$* #,##0_);_(\$* \(#,##0\);_(\$* &quot;-&quot;??_);_(@_)" sourceLinked="1"/>
        <c:majorTickMark val="out"/>
        <c:minorTickMark val="none"/>
        <c:tickLblPos val="nextTo"/>
        <c:txPr>
          <a:bodyPr/>
          <a:lstStyle/>
          <a:p>
            <a:pPr>
              <a:defRPr lang="en-US"/>
            </a:pPr>
            <a:endParaRPr lang="en-US"/>
          </a:p>
        </c:txPr>
        <c:crossAx val="349991736"/>
        <c:crosses val="autoZero"/>
        <c:crossBetween val="between"/>
      </c:valAx>
    </c:plotArea>
    <c:legend>
      <c:legendPos val="r"/>
      <c:layout>
        <c:manualLayout>
          <c:xMode val="edge"/>
          <c:yMode val="edge"/>
          <c:x val="0.37073753280839866"/>
          <c:y val="7.4095144356955439E-2"/>
          <c:w val="0.11815135608049003"/>
          <c:h val="0.1506909448818903"/>
        </c:manualLayout>
      </c:layout>
      <c:overlay val="0"/>
      <c:spPr>
        <a:solidFill>
          <a:schemeClr val="bg1"/>
        </a:solidFill>
        <a:ln>
          <a:solidFill>
            <a:schemeClr val="bg1">
              <a:lumMod val="50000"/>
            </a:schemeClr>
          </a:solidFill>
        </a:ln>
      </c:spPr>
      <c:txPr>
        <a:bodyPr/>
        <a:lstStyle/>
        <a:p>
          <a:pPr>
            <a:defRPr lang="en-US"/>
          </a:pPr>
          <a:endParaRPr lang="en-US"/>
        </a:p>
      </c:txPr>
    </c:legend>
    <c:plotVisOnly val="1"/>
    <c:dispBlanksAs val="gap"/>
    <c:showDLblsOverMax val="0"/>
  </c:chart>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rebuchet MS"/>
                <a:ea typeface="Trebuchet MS"/>
                <a:cs typeface="Trebuchet MS"/>
                <a:sym typeface="Trebuchet MS"/>
              </a:rPr>
              <a:t>‹#›</a:t>
            </a:fld>
            <a:endParaRPr sz="1200" b="0" i="0" u="none" strike="noStrike" cap="none">
              <a:solidFill>
                <a:schemeClr val="dk1"/>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3" Type="http://schemas.openxmlformats.org/officeDocument/2006/relationships/hyperlink" Target="http://www.computingcases.org/case_materials/hughes/support_docs/hughes_case_narr/the_fraud_hotline.html" TargetMode="External"/><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p1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4" name="Google Shape;794;p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p1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1" name="Google Shape;801;p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p10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8" name="Google Shape;808;p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5" name="Google Shape;815;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2" name="Google Shape;822;p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p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9" name="Google Shape;829;p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p1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6" name="Google Shape;836;p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p1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3" name="Google Shape;843;p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p10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0" name="Google Shape;850;p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p10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7" name="Google Shape;857;p1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p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4" name="Google Shape;864;p1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Margaret Goodearl and Ruth Ibarra are the two whistleblower in our case. Goodearl was in charge (along with Donald LaRue) of the floor area in which the testing was done. Ibarra was a quality control agent hired by the company to provide an additional audit of the accuracy and completeness of the tests.</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1" i="1">
                <a:solidFill>
                  <a:schemeClr val="dk1"/>
                </a:solidFill>
                <a:latin typeface="Calibri"/>
                <a:ea typeface="Calibri"/>
                <a:cs typeface="Calibri"/>
                <a:sym typeface="Calibri"/>
              </a:rPr>
              <a:t>The decision to blow the whistle</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After Goodearl began to report the incident internally to upper management, Goodearl's performance reviews took a sharp drop. Her earlier reviews had been excellent and she had been promoted to her current position because of them. The feedback she was getting from upper management was clear, she had to shut up and get with the team, or lose her job.</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Just before the AMRAAM incident, Goodearl and Ibarra, knowing that the series of incidents was likely to continue, placed a telephone call to the </a:t>
            </a:r>
            <a:r>
              <a:rPr lang="en-US" sz="1200" b="0" i="0" u="sng">
                <a:solidFill>
                  <a:schemeClr val="dk1"/>
                </a:solidFill>
                <a:latin typeface="Calibri"/>
                <a:ea typeface="Calibri"/>
                <a:cs typeface="Calibri"/>
                <a:sym typeface="Calibri"/>
                <a:hlinkClick r:id="rId3"/>
              </a:rPr>
              <a:t>Fraud Hotline</a:t>
            </a:r>
            <a:r>
              <a:rPr lang="en-US" sz="1200" b="0" i="0">
                <a:solidFill>
                  <a:schemeClr val="dk1"/>
                </a:solidFill>
                <a:latin typeface="Calibri"/>
                <a:ea typeface="Calibri"/>
                <a:cs typeface="Calibri"/>
                <a:sym typeface="Calibri"/>
              </a:rPr>
              <a:t> of the Office of the Inspector General. After several telephone conversations and face to face meetings, they agreed to begin to look for clear evidence of fraud. After the AMRAAM incident, Goodearl was laid off. Ruth Ibarra was transferred to another position that involved loss of most of her responsibility. She later left Hughes.</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 </a:t>
            </a:r>
            <a:endParaRPr/>
          </a:p>
          <a:p>
            <a:pPr marL="0" lvl="0" indent="0" algn="l" rtl="0">
              <a:spcBef>
                <a:spcPts val="0"/>
              </a:spcBef>
              <a:spcAft>
                <a:spcPts val="0"/>
              </a:spcAft>
              <a:buNone/>
            </a:pPr>
            <a:r>
              <a:rPr lang="en-US" sz="1200" b="1" i="1">
                <a:solidFill>
                  <a:schemeClr val="dk1"/>
                </a:solidFill>
                <a:latin typeface="Calibri"/>
                <a:ea typeface="Calibri"/>
                <a:cs typeface="Calibri"/>
                <a:sym typeface="Calibri"/>
              </a:rPr>
              <a:t>Court Battles</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 Inspector General's office began an investigation in 1989, as soon as they received the clear evidence from the AMRAAM incident.</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After Goodearl was laid of by Hughes in 1989, she filed a Wrongful Discharge suit against them. In 1990, Goodearl dropped this suit in favor of what is called a </a:t>
            </a:r>
            <a:r>
              <a:rPr lang="en-US" sz="1200" b="0" i="1">
                <a:solidFill>
                  <a:schemeClr val="dk1"/>
                </a:solidFill>
                <a:latin typeface="Calibri"/>
                <a:ea typeface="Calibri"/>
                <a:cs typeface="Calibri"/>
                <a:sym typeface="Calibri"/>
              </a:rPr>
              <a:t>qui tam</a:t>
            </a:r>
            <a:r>
              <a:rPr lang="en-US" sz="1200" b="0" i="0">
                <a:solidFill>
                  <a:schemeClr val="dk1"/>
                </a:solidFill>
                <a:latin typeface="Calibri"/>
                <a:ea typeface="Calibri"/>
                <a:cs typeface="Calibri"/>
                <a:sym typeface="Calibri"/>
              </a:rPr>
              <a:t> lawsuit in cooperation with Ruth Ibarra (now married with the last name Aldred). The two whistleblowers claimed in their suit that Hughes was defrauding the Government in its microcircuit testing procedures. Specifically, the civil suit charged Hughes with "knowingly presenting, or causing to be presented, false or fraudulent claims against the United states, or knowingly making, using, or causing to be made or used, a false record or statement to get a false or fraudulent claim allowed or paid by the Government, and for conspiring to defraud the Government by getting a false or fraudulent claim allowed or paid, in violation of the False Claims Act, 31 U.S.C. §§ 3729-32."</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 False Claims Act has been around since 1983, and was designed to allow a citizen to sue a U.S. government contractor for making false of fraudulent claims about the quality of the goods or services the contractor has agreed to provide. It allows the citizen to sue "on behalf of" the government (thus the Latin</a:t>
            </a:r>
            <a:r>
              <a:rPr lang="en-US" sz="1200" b="0" i="1">
                <a:solidFill>
                  <a:schemeClr val="dk1"/>
                </a:solidFill>
                <a:latin typeface="Calibri"/>
                <a:ea typeface="Calibri"/>
                <a:cs typeface="Calibri"/>
                <a:sym typeface="Calibri"/>
              </a:rPr>
              <a:t>qui tam</a:t>
            </a:r>
            <a:r>
              <a:rPr lang="en-US" sz="1200" b="0" i="0">
                <a:solidFill>
                  <a:schemeClr val="dk1"/>
                </a:solidFill>
                <a:latin typeface="Calibri"/>
                <a:ea typeface="Calibri"/>
                <a:cs typeface="Calibri"/>
                <a:sym typeface="Calibri"/>
              </a:rPr>
              <a:t>). The person suing can recover personally up to 25% of whatever damages are eventually assessed. The bulk of the damages go to reimburse the U.S. government.</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Goodearl and (now) Aldred filed the civil </a:t>
            </a:r>
            <a:r>
              <a:rPr lang="en-US" sz="1200" b="0" i="1">
                <a:solidFill>
                  <a:schemeClr val="dk1"/>
                </a:solidFill>
                <a:latin typeface="Calibri"/>
                <a:ea typeface="Calibri"/>
                <a:cs typeface="Calibri"/>
                <a:sym typeface="Calibri"/>
              </a:rPr>
              <a:t>qui tam</a:t>
            </a:r>
            <a:r>
              <a:rPr lang="en-US" sz="1200" b="0" i="0">
                <a:solidFill>
                  <a:schemeClr val="dk1"/>
                </a:solidFill>
                <a:latin typeface="Calibri"/>
                <a:ea typeface="Calibri"/>
                <a:cs typeface="Calibri"/>
                <a:sym typeface="Calibri"/>
              </a:rPr>
              <a:t>suit because they felt the Inspector General's office was too slow in its own investigation. But in 1991, the Department of Defense charged Hughes in criminal court with willfully conspiring to defraud the Government. The charges were defrauding the DoD by "knowingly and deliberately producing hybrids that had not been tested in the manner specified by contract and the pertinent military specifications…and to make false statements, writings and representations on documents in a matter within the jurisdiction of the DoD."</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 civil lawsuit was put on hold while the criminal accusations were settled. The criminal trial lasted a month. Hughes' lawyers constantly battered at the credibility of the two main witnesses, Goodearl and Aldred. They claimed that the only fraud that had been committed was the AMRAAM incident, and that all the other incidents were distorted by Goodearl and Aldred, and the Department of Defense. It was a difficult and ugly proceeding, especially for Goodearl and Aldred.</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 </a:t>
            </a:r>
            <a:endParaRPr/>
          </a:p>
          <a:p>
            <a:pPr marL="0" lvl="0" indent="0" algn="l" rtl="0">
              <a:spcBef>
                <a:spcPts val="0"/>
              </a:spcBef>
              <a:spcAft>
                <a:spcPts val="0"/>
              </a:spcAft>
              <a:buNone/>
            </a:pPr>
            <a:r>
              <a:rPr lang="en-US" sz="1200" b="1" i="1">
                <a:solidFill>
                  <a:schemeClr val="dk1"/>
                </a:solidFill>
                <a:latin typeface="Calibri"/>
                <a:ea typeface="Calibri"/>
                <a:cs typeface="Calibri"/>
                <a:sym typeface="Calibri"/>
              </a:rPr>
              <a:t>Outcomes</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On June 15</a:t>
            </a:r>
            <a:r>
              <a:rPr lang="en-US" sz="1200" b="0" i="0" baseline="30000">
                <a:solidFill>
                  <a:schemeClr val="dk1"/>
                </a:solidFill>
                <a:latin typeface="Calibri"/>
                <a:ea typeface="Calibri"/>
                <a:cs typeface="Calibri"/>
                <a:sym typeface="Calibri"/>
              </a:rPr>
              <a:t>th</a:t>
            </a:r>
            <a:r>
              <a:rPr lang="en-US" sz="1200" b="0" i="0">
                <a:solidFill>
                  <a:schemeClr val="dk1"/>
                </a:solidFill>
                <a:latin typeface="Calibri"/>
                <a:ea typeface="Calibri"/>
                <a:cs typeface="Calibri"/>
                <a:sym typeface="Calibri"/>
              </a:rPr>
              <a:t>, 1992, Hughes was found guilty of conspiring to defraud the government. Donald LaRue, who had also been charged, was found not guilty. Comments by the jury suggest that they felt LaRue had himself been pressured into his actions, and that the company was to blame.</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After being found guilty in criminal court, and after an unsuccessful attempt to appeal, Hughes began to negotiate in the civil suit. They agreed to a settlement in 1996. Hughes was assessed 4.05 million for their fraud. Goodearl and Aldred were awarded $891,000 of this amount (22%). Hughes also had to pay the legal fees for Goodearl and Aldred ($450,000).</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Both Goodearl and Aldred were profoundly affected by their decision to blow the whistle, and by Hughes retaliation. Goodearl and her husband had to file for bankruptcy, and Aldred was on welfare for a year before she could find another job. Goodearl's marriage eventually broke up. Still, both felt they had been correct in blowing the whistle. After the final settlement, Aldred said, "Despite the toll it has taken, it was the right thing to do."</a:t>
            </a:r>
            <a:endParaRPr/>
          </a:p>
          <a:p>
            <a:pPr marL="0" lvl="0" indent="0" algn="l" rtl="0">
              <a:spcBef>
                <a:spcPts val="0"/>
              </a:spcBef>
              <a:spcAft>
                <a:spcPts val="0"/>
              </a:spcAft>
              <a:buNone/>
            </a:pPr>
            <a:endParaRPr/>
          </a:p>
        </p:txBody>
      </p:sp>
      <p:sp>
        <p:nvSpPr>
          <p:cNvPr id="865" name="Google Shape;865;p1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110</a:t>
            </a:fld>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p1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2" name="Google Shape;872;p1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p1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9" name="Google Shape;879;p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p1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6" name="Google Shape;886;p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p1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3" name="Google Shape;893;p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p1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0" name="Google Shape;900;p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p1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7" name="Google Shape;907;p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p1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4" name="Google Shape;914;p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p1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1" name="Google Shape;921;p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p1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8" name="Google Shape;928;p1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p1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5" name="Google Shape;935;p1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p1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2" name="Google Shape;942;p1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p1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9" name="Google Shape;949;p1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p1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6" name="Google Shape;956;p1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1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3" name="Google Shape;963;p1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0" name="Google Shape;970;p1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p1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7" name="Google Shape;977;p1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p1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4" name="Google Shape;984;p1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7943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1698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29824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29063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62494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33174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75362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67604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64005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6" name="Google Shape;436;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2" name="Google Shape;452;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2" name="Google Shape;482;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5" name="Google Shape;525;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3" name="Google Shape;533;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1" name="Google Shape;541;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9" name="Google Shape;549;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6" name="Google Shape;556;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4" name="Google Shape;564;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2" name="Google Shape;572;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0" name="Google Shape;580;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8" name="Google Shape;588;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6" name="Google Shape;596;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4" name="Google Shape;604;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2" name="Google Shape;612;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0" name="Google Shape;620;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8" name="Google Shape;628;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6" name="Google Shape;636;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4" name="Google Shape;644;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2" name="Google Shape;652;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0" name="Google Shape;660;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8" name="Google Shape;668;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6" name="Google Shape;676;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3" name="Google Shape;683;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1" name="Google Shape;691;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9" name="Google Shape;699;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7" name="Google Shape;707;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5" name="Google Shape;715;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3" name="Google Shape;723;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1" name="Google Shape;731;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8" name="Google Shape;738;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5" name="Google Shape;745;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2" name="Google Shape;752;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p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9" name="Google Shape;759;p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6" name="Google Shape;766;p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p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3" name="Google Shape;773;p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0" name="Google Shape;780;p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7" name="Google Shape;787;p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6911970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114757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6513239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3976971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6313962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396636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1803749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2062067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9481838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54"/>
        <p:cNvGrpSpPr/>
        <p:nvPr/>
      </p:nvGrpSpPr>
      <p:grpSpPr>
        <a:xfrm>
          <a:off x="0" y="0"/>
          <a:ext cx="0" cy="0"/>
          <a:chOff x="0" y="0"/>
          <a:chExt cx="0" cy="0"/>
        </a:xfrm>
      </p:grpSpPr>
      <p:sp>
        <p:nvSpPr>
          <p:cNvPr id="55" name="Google Shape;55;g88d716b711_0_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6" name="Google Shape;56;g88d716b711_0_4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2"/>
              </a:buClr>
              <a:buSzPts val="1800"/>
              <a:buChar char="●"/>
              <a:defRPr/>
            </a:lvl1pPr>
            <a:lvl2pPr marL="914400" lvl="1" indent="-342900" algn="l" rtl="0">
              <a:spcBef>
                <a:spcPts val="360"/>
              </a:spcBef>
              <a:spcAft>
                <a:spcPts val="0"/>
              </a:spcAft>
              <a:buClr>
                <a:schemeClr val="dk2"/>
              </a:buClr>
              <a:buSzPts val="1800"/>
              <a:buChar char="○"/>
              <a:defRPr/>
            </a:lvl2pPr>
            <a:lvl3pPr marL="1371600" lvl="2" indent="-342900" algn="l" rtl="0">
              <a:spcBef>
                <a:spcPts val="360"/>
              </a:spcBef>
              <a:spcAft>
                <a:spcPts val="0"/>
              </a:spcAft>
              <a:buClr>
                <a:schemeClr val="dk2"/>
              </a:buClr>
              <a:buSzPts val="1800"/>
              <a:buChar char="■"/>
              <a:defRPr/>
            </a:lvl3pPr>
            <a:lvl4pPr marL="1828800" lvl="3" indent="-342900" algn="l" rtl="0">
              <a:spcBef>
                <a:spcPts val="360"/>
              </a:spcBef>
              <a:spcAft>
                <a:spcPts val="0"/>
              </a:spcAft>
              <a:buClr>
                <a:schemeClr val="dk2"/>
              </a:buClr>
              <a:buSzPts val="1800"/>
              <a:buChar char="●"/>
              <a:defRPr/>
            </a:lvl4pPr>
            <a:lvl5pPr marL="2286000" lvl="4" indent="-342900" algn="l" rtl="0">
              <a:spcBef>
                <a:spcPts val="360"/>
              </a:spcBef>
              <a:spcAft>
                <a:spcPts val="0"/>
              </a:spcAft>
              <a:buClr>
                <a:schemeClr val="dk2"/>
              </a:buClr>
              <a:buSzPts val="1800"/>
              <a:buChar char="○"/>
              <a:defRPr/>
            </a:lvl5pPr>
            <a:lvl6pPr marL="2743200" lvl="5" indent="-342900" algn="l" rtl="0">
              <a:spcBef>
                <a:spcPts val="360"/>
              </a:spcBef>
              <a:spcAft>
                <a:spcPts val="0"/>
              </a:spcAft>
              <a:buClr>
                <a:schemeClr val="dk2"/>
              </a:buClr>
              <a:buSzPts val="1800"/>
              <a:buChar char="■"/>
              <a:defRPr/>
            </a:lvl6pPr>
            <a:lvl7pPr marL="3200400" lvl="6" indent="-342900" algn="l" rtl="0">
              <a:spcBef>
                <a:spcPts val="360"/>
              </a:spcBef>
              <a:spcAft>
                <a:spcPts val="0"/>
              </a:spcAft>
              <a:buClr>
                <a:schemeClr val="dk2"/>
              </a:buClr>
              <a:buSzPts val="1800"/>
              <a:buChar char="●"/>
              <a:defRPr/>
            </a:lvl7pPr>
            <a:lvl8pPr marL="3657600" lvl="7" indent="-342900" algn="l" rtl="0">
              <a:spcBef>
                <a:spcPts val="360"/>
              </a:spcBef>
              <a:spcAft>
                <a:spcPts val="0"/>
              </a:spcAft>
              <a:buClr>
                <a:schemeClr val="dk2"/>
              </a:buClr>
              <a:buSzPts val="1800"/>
              <a:buChar char="○"/>
              <a:defRPr/>
            </a:lvl8pPr>
            <a:lvl9pPr marL="4114800" lvl="8" indent="-342900" algn="l" rtl="0">
              <a:spcBef>
                <a:spcPts val="360"/>
              </a:spcBef>
              <a:spcAft>
                <a:spcPts val="0"/>
              </a:spcAft>
              <a:buClr>
                <a:schemeClr val="dk2"/>
              </a:buClr>
              <a:buSzPts val="1800"/>
              <a:buChar char="■"/>
              <a:defRPr/>
            </a:lvl9pPr>
          </a:lstStyle>
          <a:p>
            <a:endParaRPr/>
          </a:p>
        </p:txBody>
      </p:sp>
      <p:sp>
        <p:nvSpPr>
          <p:cNvPr id="57" name="Google Shape;57;g88d716b711_0_45"/>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g88d716b711_0_45"/>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g88d716b711_0_45"/>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4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4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4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4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4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4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4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4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4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385207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60"/>
        <p:cNvGrpSpPr/>
        <p:nvPr/>
      </p:nvGrpSpPr>
      <p:grpSpPr>
        <a:xfrm>
          <a:off x="0" y="0"/>
          <a:ext cx="0" cy="0"/>
          <a:chOff x="0" y="0"/>
          <a:chExt cx="0" cy="0"/>
        </a:xfrm>
      </p:grpSpPr>
      <p:sp>
        <p:nvSpPr>
          <p:cNvPr id="61" name="Google Shape;61;g88d716b711_0_51"/>
          <p:cNvSpPr txBox="1">
            <a:spLocks noGrp="1"/>
          </p:cNvSpPr>
          <p:nvPr>
            <p:ph type="title"/>
          </p:nvPr>
        </p:nvSpPr>
        <p:spPr>
          <a:xfrm>
            <a:off x="722313" y="2786058"/>
            <a:ext cx="77724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2800"/>
              <a:buNone/>
              <a:defRPr sz="3500" b="1" cap="none"/>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2" name="Google Shape;62;g88d716b711_0_51"/>
          <p:cNvSpPr txBox="1">
            <a:spLocks noGrp="1"/>
          </p:cNvSpPr>
          <p:nvPr>
            <p:ph type="body" idx="1"/>
          </p:nvPr>
        </p:nvSpPr>
        <p:spPr>
          <a:xfrm>
            <a:off x="722313" y="4143391"/>
            <a:ext cx="7772400" cy="1500300"/>
          </a:xfrm>
          <a:prstGeom prst="rect">
            <a:avLst/>
          </a:prstGeom>
          <a:noFill/>
          <a:ln>
            <a:noFill/>
          </a:ln>
        </p:spPr>
        <p:txBody>
          <a:bodyPr spcFirstLastPara="1" wrap="square" lIns="91425" tIns="45700" rIns="91425" bIns="45700" anchor="t" anchorCtr="0">
            <a:noAutofit/>
          </a:bodyPr>
          <a:lstStyle>
            <a:lvl1pPr marL="457200" lvl="0" indent="-228600" algn="l" rtl="0">
              <a:spcBef>
                <a:spcPts val="400"/>
              </a:spcBef>
              <a:spcAft>
                <a:spcPts val="0"/>
              </a:spcAft>
              <a:buClr>
                <a:schemeClr val="dk2"/>
              </a:buClr>
              <a:buSzPts val="2000"/>
              <a:buFont typeface="Trebuchet MS"/>
              <a:buNone/>
              <a:defRPr sz="2000"/>
            </a:lvl1pPr>
            <a:lvl2pPr marL="914400" lvl="1" indent="-228600" algn="l" rtl="0">
              <a:spcBef>
                <a:spcPts val="360"/>
              </a:spcBef>
              <a:spcAft>
                <a:spcPts val="0"/>
              </a:spcAft>
              <a:buClr>
                <a:schemeClr val="dk2"/>
              </a:buClr>
              <a:buSzPts val="1800"/>
              <a:buFont typeface="Trebuchet MS"/>
              <a:buNone/>
              <a:defRPr sz="1800"/>
            </a:lvl2pPr>
            <a:lvl3pPr marL="1371600" lvl="2" indent="-228600" algn="l" rtl="0">
              <a:spcBef>
                <a:spcPts val="320"/>
              </a:spcBef>
              <a:spcAft>
                <a:spcPts val="0"/>
              </a:spcAft>
              <a:buClr>
                <a:schemeClr val="dk2"/>
              </a:buClr>
              <a:buSzPts val="1600"/>
              <a:buFont typeface="Trebuchet MS"/>
              <a:buNone/>
              <a:defRPr sz="1600"/>
            </a:lvl3pPr>
            <a:lvl4pPr marL="1828800" lvl="3" indent="-228600" algn="l" rtl="0">
              <a:spcBef>
                <a:spcPts val="280"/>
              </a:spcBef>
              <a:spcAft>
                <a:spcPts val="0"/>
              </a:spcAft>
              <a:buClr>
                <a:schemeClr val="dk2"/>
              </a:buClr>
              <a:buSzPts val="1400"/>
              <a:buFont typeface="Trebuchet MS"/>
              <a:buNone/>
              <a:defRPr sz="1400"/>
            </a:lvl4pPr>
            <a:lvl5pPr marL="2286000" lvl="4" indent="-228600" algn="l" rtl="0">
              <a:spcBef>
                <a:spcPts val="280"/>
              </a:spcBef>
              <a:spcAft>
                <a:spcPts val="0"/>
              </a:spcAft>
              <a:buClr>
                <a:schemeClr val="dk2"/>
              </a:buClr>
              <a:buSzPts val="1400"/>
              <a:buFont typeface="Trebuchet MS"/>
              <a:buNone/>
              <a:defRPr sz="1400"/>
            </a:lvl5pPr>
            <a:lvl6pPr marL="2743200" lvl="5" indent="-228600" algn="l" rtl="0">
              <a:spcBef>
                <a:spcPts val="280"/>
              </a:spcBef>
              <a:spcAft>
                <a:spcPts val="0"/>
              </a:spcAft>
              <a:buClr>
                <a:schemeClr val="dk2"/>
              </a:buClr>
              <a:buSzPts val="1400"/>
              <a:buFont typeface="Trebuchet MS"/>
              <a:buNone/>
              <a:defRPr sz="1400"/>
            </a:lvl6pPr>
            <a:lvl7pPr marL="3200400" lvl="6" indent="-228600" algn="l" rtl="0">
              <a:spcBef>
                <a:spcPts val="280"/>
              </a:spcBef>
              <a:spcAft>
                <a:spcPts val="0"/>
              </a:spcAft>
              <a:buClr>
                <a:schemeClr val="dk2"/>
              </a:buClr>
              <a:buSzPts val="1400"/>
              <a:buFont typeface="Trebuchet MS"/>
              <a:buNone/>
              <a:defRPr sz="1400"/>
            </a:lvl7pPr>
            <a:lvl8pPr marL="3657600" lvl="7" indent="-228600" algn="l" rtl="0">
              <a:spcBef>
                <a:spcPts val="280"/>
              </a:spcBef>
              <a:spcAft>
                <a:spcPts val="0"/>
              </a:spcAft>
              <a:buClr>
                <a:schemeClr val="dk2"/>
              </a:buClr>
              <a:buSzPts val="1400"/>
              <a:buFont typeface="Trebuchet MS"/>
              <a:buNone/>
              <a:defRPr sz="1400"/>
            </a:lvl8pPr>
            <a:lvl9pPr marL="4114800" lvl="8" indent="-228600" algn="l" rtl="0">
              <a:spcBef>
                <a:spcPts val="280"/>
              </a:spcBef>
              <a:spcAft>
                <a:spcPts val="0"/>
              </a:spcAft>
              <a:buClr>
                <a:schemeClr val="dk2"/>
              </a:buClr>
              <a:buSzPts val="1400"/>
              <a:buFont typeface="Trebuchet MS"/>
              <a:buNone/>
              <a:defRPr sz="1400"/>
            </a:lvl9pPr>
          </a:lstStyle>
          <a:p>
            <a:endParaRPr/>
          </a:p>
        </p:txBody>
      </p:sp>
      <p:sp>
        <p:nvSpPr>
          <p:cNvPr id="63" name="Google Shape;63;g88d716b711_0_51"/>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g88d716b711_0_51"/>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g88d716b711_0_51"/>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400" b="0" i="0" u="none" strike="noStrike" cap="none">
                <a:solidFill>
                  <a:schemeClr val="dk2"/>
                </a:solidFill>
                <a:latin typeface="Trebuchet MS"/>
                <a:ea typeface="Trebuchet MS"/>
                <a:cs typeface="Trebuchet MS"/>
                <a:sym typeface="Trebuchet MS"/>
              </a:defRPr>
            </a:lvl1pPr>
            <a:lvl2pPr marL="0" lvl="1" indent="0" algn="r" rtl="0">
              <a:spcBef>
                <a:spcPts val="0"/>
              </a:spcBef>
              <a:spcAft>
                <a:spcPts val="0"/>
              </a:spcAft>
              <a:buNone/>
              <a:defRPr sz="1400" b="0" i="0" u="none" strike="noStrike" cap="none">
                <a:solidFill>
                  <a:schemeClr val="dk2"/>
                </a:solidFill>
                <a:latin typeface="Trebuchet MS"/>
                <a:ea typeface="Trebuchet MS"/>
                <a:cs typeface="Trebuchet MS"/>
                <a:sym typeface="Trebuchet MS"/>
              </a:defRPr>
            </a:lvl2pPr>
            <a:lvl3pPr marL="0" lvl="2" indent="0" algn="r" rtl="0">
              <a:spcBef>
                <a:spcPts val="0"/>
              </a:spcBef>
              <a:spcAft>
                <a:spcPts val="0"/>
              </a:spcAft>
              <a:buNone/>
              <a:defRPr sz="1400" b="0" i="0" u="none" strike="noStrike" cap="none">
                <a:solidFill>
                  <a:schemeClr val="dk2"/>
                </a:solidFill>
                <a:latin typeface="Trebuchet MS"/>
                <a:ea typeface="Trebuchet MS"/>
                <a:cs typeface="Trebuchet MS"/>
                <a:sym typeface="Trebuchet MS"/>
              </a:defRPr>
            </a:lvl3pPr>
            <a:lvl4pPr marL="0" lvl="3" indent="0" algn="r" rtl="0">
              <a:spcBef>
                <a:spcPts val="0"/>
              </a:spcBef>
              <a:spcAft>
                <a:spcPts val="0"/>
              </a:spcAft>
              <a:buNone/>
              <a:defRPr sz="1400" b="0" i="0" u="none" strike="noStrike" cap="none">
                <a:solidFill>
                  <a:schemeClr val="dk2"/>
                </a:solidFill>
                <a:latin typeface="Trebuchet MS"/>
                <a:ea typeface="Trebuchet MS"/>
                <a:cs typeface="Trebuchet MS"/>
                <a:sym typeface="Trebuchet MS"/>
              </a:defRPr>
            </a:lvl4pPr>
            <a:lvl5pPr marL="0" lvl="4" indent="0" algn="r" rtl="0">
              <a:spcBef>
                <a:spcPts val="0"/>
              </a:spcBef>
              <a:spcAft>
                <a:spcPts val="0"/>
              </a:spcAft>
              <a:buNone/>
              <a:defRPr sz="1400" b="0" i="0" u="none" strike="noStrike" cap="none">
                <a:solidFill>
                  <a:schemeClr val="dk2"/>
                </a:solidFill>
                <a:latin typeface="Trebuchet MS"/>
                <a:ea typeface="Trebuchet MS"/>
                <a:cs typeface="Trebuchet MS"/>
                <a:sym typeface="Trebuchet MS"/>
              </a:defRPr>
            </a:lvl5pPr>
            <a:lvl6pPr marL="0" lvl="5" indent="0" algn="r" rtl="0">
              <a:spcBef>
                <a:spcPts val="0"/>
              </a:spcBef>
              <a:spcAft>
                <a:spcPts val="0"/>
              </a:spcAft>
              <a:buNone/>
              <a:defRPr sz="1400" b="0" i="0" u="none" strike="noStrike" cap="none">
                <a:solidFill>
                  <a:schemeClr val="dk2"/>
                </a:solidFill>
                <a:latin typeface="Trebuchet MS"/>
                <a:ea typeface="Trebuchet MS"/>
                <a:cs typeface="Trebuchet MS"/>
                <a:sym typeface="Trebuchet MS"/>
              </a:defRPr>
            </a:lvl6pPr>
            <a:lvl7pPr marL="0" lvl="6" indent="0" algn="r" rtl="0">
              <a:spcBef>
                <a:spcPts val="0"/>
              </a:spcBef>
              <a:spcAft>
                <a:spcPts val="0"/>
              </a:spcAft>
              <a:buNone/>
              <a:defRPr sz="1400" b="0" i="0" u="none" strike="noStrike" cap="none">
                <a:solidFill>
                  <a:schemeClr val="dk2"/>
                </a:solidFill>
                <a:latin typeface="Trebuchet MS"/>
                <a:ea typeface="Trebuchet MS"/>
                <a:cs typeface="Trebuchet MS"/>
                <a:sym typeface="Trebuchet MS"/>
              </a:defRPr>
            </a:lvl7pPr>
            <a:lvl8pPr marL="0" lvl="7" indent="0" algn="r" rtl="0">
              <a:spcBef>
                <a:spcPts val="0"/>
              </a:spcBef>
              <a:spcAft>
                <a:spcPts val="0"/>
              </a:spcAft>
              <a:buNone/>
              <a:defRPr sz="1400" b="0" i="0" u="none" strike="noStrike" cap="none">
                <a:solidFill>
                  <a:schemeClr val="dk2"/>
                </a:solidFill>
                <a:latin typeface="Trebuchet MS"/>
                <a:ea typeface="Trebuchet MS"/>
                <a:cs typeface="Trebuchet MS"/>
                <a:sym typeface="Trebuchet MS"/>
              </a:defRPr>
            </a:lvl8pPr>
            <a:lvl9pPr marL="0" lvl="8" indent="0" algn="r" rtl="0">
              <a:spcBef>
                <a:spcPts val="0"/>
              </a:spcBef>
              <a:spcAft>
                <a:spcPts val="0"/>
              </a:spcAft>
              <a:buNone/>
              <a:defRPr sz="14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4961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0419532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15733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2254413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7633952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0806550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72587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7578869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9674130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mt="70000"/>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11/20/2021</a:t>
            </a:fld>
            <a:endParaRPr lang="en-US" dirty="0"/>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5970218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9.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8.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8.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8.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8.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8.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8.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8.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8.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8.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8.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8.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8.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9.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8.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9.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9.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
          <p:cNvSpPr txBox="1">
            <a:spLocks noGrp="1"/>
          </p:cNvSpPr>
          <p:nvPr>
            <p:ph type="ctrTitle"/>
          </p:nvPr>
        </p:nvSpPr>
        <p:spPr>
          <a:xfrm>
            <a:off x="928662" y="1296047"/>
            <a:ext cx="7772400" cy="1470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000" dirty="0"/>
              <a:t>Chapter 5</a:t>
            </a:r>
            <a:br>
              <a:rPr lang="en-US" sz="4000" dirty="0"/>
            </a:br>
            <a:r>
              <a:rPr lang="en-US" sz="4000" dirty="0"/>
              <a:t>Ethics and Professionalism of IT</a:t>
            </a:r>
            <a:endParaRPr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Introduction to Ethics</a:t>
            </a:r>
            <a:endParaRPr/>
          </a:p>
        </p:txBody>
      </p:sp>
      <p:sp>
        <p:nvSpPr>
          <p:cNvPr id="134" name="Google Shape;134;p10"/>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Char char="●"/>
            </a:pPr>
            <a:r>
              <a:rPr lang="en-US"/>
              <a:t>Ethics: rational, systematic analysis</a:t>
            </a:r>
            <a:endParaRPr/>
          </a:p>
          <a:p>
            <a:pPr marL="742950" lvl="1" indent="-285750" algn="l" rtl="0">
              <a:spcBef>
                <a:spcPts val="480"/>
              </a:spcBef>
              <a:spcAft>
                <a:spcPts val="0"/>
              </a:spcAft>
              <a:buClr>
                <a:schemeClr val="dk2"/>
              </a:buClr>
              <a:buSzPts val="2400"/>
              <a:buFont typeface="Trebuchet MS"/>
              <a:buChar char="○"/>
            </a:pPr>
            <a:r>
              <a:rPr lang="en-US"/>
              <a:t>“Doing ethics”: answers need explanations</a:t>
            </a:r>
            <a:endParaRPr/>
          </a:p>
          <a:p>
            <a:pPr marL="742950" lvl="1" indent="-285750" algn="l" rtl="0">
              <a:spcBef>
                <a:spcPts val="480"/>
              </a:spcBef>
              <a:spcAft>
                <a:spcPts val="0"/>
              </a:spcAft>
              <a:buClr>
                <a:schemeClr val="dk2"/>
              </a:buClr>
              <a:buSzPts val="2400"/>
              <a:buFont typeface="Trebuchet MS"/>
              <a:buChar char="○"/>
            </a:pPr>
            <a:r>
              <a:rPr lang="en-US"/>
              <a:t>Explanations: facts, shared values, logic</a:t>
            </a:r>
            <a:endParaRPr/>
          </a:p>
          <a:p>
            <a:pPr marL="342900" lvl="0" indent="-342900" algn="l" rtl="0">
              <a:spcBef>
                <a:spcPts val="560"/>
              </a:spcBef>
              <a:spcAft>
                <a:spcPts val="0"/>
              </a:spcAft>
              <a:buClr>
                <a:schemeClr val="dk2"/>
              </a:buClr>
              <a:buSzPts val="2800"/>
              <a:buFont typeface="Trebuchet MS"/>
              <a:buChar char="●"/>
            </a:pPr>
            <a:r>
              <a:rPr lang="en-US"/>
              <a:t>Ethics: voluntary, moral choices</a:t>
            </a:r>
            <a:endParaRPr/>
          </a:p>
          <a:p>
            <a:pPr marL="342900" lvl="0" indent="-342900" algn="l" rtl="0">
              <a:spcBef>
                <a:spcPts val="560"/>
              </a:spcBef>
              <a:spcAft>
                <a:spcPts val="0"/>
              </a:spcAft>
              <a:buClr>
                <a:schemeClr val="dk2"/>
              </a:buClr>
              <a:buSzPts val="2800"/>
              <a:buFont typeface="Trebuchet MS"/>
              <a:buChar char="●"/>
            </a:pPr>
            <a:r>
              <a:rPr lang="en-US"/>
              <a:t>Workable ethical theory: produces explanations that might be persuasive to a skeptical, yet open-minded audience</a:t>
            </a:r>
            <a:endParaRPr/>
          </a:p>
        </p:txBody>
      </p:sp>
      <p:sp>
        <p:nvSpPr>
          <p:cNvPr id="135" name="Google Shape;135;p10"/>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Shape 795"/>
        <p:cNvGrpSpPr/>
        <p:nvPr/>
      </p:nvGrpSpPr>
      <p:grpSpPr>
        <a:xfrm>
          <a:off x="0" y="0"/>
          <a:ext cx="0" cy="0"/>
          <a:chOff x="0" y="0"/>
          <a:chExt cx="0" cy="0"/>
        </a:xfrm>
      </p:grpSpPr>
      <p:sp>
        <p:nvSpPr>
          <p:cNvPr id="796" name="Google Shape;796;p10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Case: Anti-Worm</a:t>
            </a:r>
            <a:endParaRPr/>
          </a:p>
        </p:txBody>
      </p:sp>
      <p:sp>
        <p:nvSpPr>
          <p:cNvPr id="797" name="Google Shape;797;p10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None/>
            </a:pPr>
            <a:r>
              <a:rPr lang="en-US"/>
              <a:t>Analysis</a:t>
            </a:r>
            <a:endParaRPr/>
          </a:p>
          <a:p>
            <a:pPr marL="342900" lvl="0" indent="-342900" algn="l" rtl="0">
              <a:spcBef>
                <a:spcPts val="560"/>
              </a:spcBef>
              <a:spcAft>
                <a:spcPts val="0"/>
              </a:spcAft>
              <a:buClr>
                <a:schemeClr val="dk2"/>
              </a:buClr>
              <a:buSzPts val="2800"/>
              <a:buFont typeface="Trebuchet MS"/>
              <a:buChar char="●"/>
            </a:pPr>
            <a:r>
              <a:rPr lang="en-US"/>
              <a:t>Most relevant principles</a:t>
            </a:r>
            <a:endParaRPr/>
          </a:p>
          <a:p>
            <a:pPr marL="742950" lvl="1" indent="-285750" algn="l" rtl="0">
              <a:spcBef>
                <a:spcPts val="480"/>
              </a:spcBef>
              <a:spcAft>
                <a:spcPts val="0"/>
              </a:spcAft>
              <a:buClr>
                <a:schemeClr val="dk2"/>
              </a:buClr>
              <a:buSzPts val="2400"/>
              <a:buFont typeface="Trebuchet MS"/>
              <a:buChar char="○"/>
            </a:pPr>
            <a:r>
              <a:rPr lang="en-US"/>
              <a:t>Continually improve your abilities.</a:t>
            </a:r>
            <a:endParaRPr/>
          </a:p>
          <a:p>
            <a:pPr marL="742950" lvl="1" indent="-285750" algn="l" rtl="0">
              <a:spcBef>
                <a:spcPts val="480"/>
              </a:spcBef>
              <a:spcAft>
                <a:spcPts val="0"/>
              </a:spcAft>
              <a:buClr>
                <a:schemeClr val="dk2"/>
              </a:buClr>
              <a:buSzPts val="2400"/>
              <a:buFont typeface="Trebuchet MS"/>
              <a:buChar char="○"/>
            </a:pPr>
            <a:r>
              <a:rPr lang="en-US"/>
              <a:t>Share your knowledge, expertise, and values.</a:t>
            </a:r>
            <a:endParaRPr/>
          </a:p>
          <a:p>
            <a:pPr marL="742950" lvl="1" indent="-285750" algn="l" rtl="0">
              <a:spcBef>
                <a:spcPts val="480"/>
              </a:spcBef>
              <a:spcAft>
                <a:spcPts val="0"/>
              </a:spcAft>
              <a:buClr>
                <a:schemeClr val="dk2"/>
              </a:buClr>
              <a:buSzPts val="2400"/>
              <a:buFont typeface="Trebuchet MS"/>
              <a:buChar char="○"/>
            </a:pPr>
            <a:r>
              <a:rPr lang="en-US"/>
              <a:t>Respect the rights of others.</a:t>
            </a:r>
            <a:endParaRPr/>
          </a:p>
          <a:p>
            <a:pPr marL="742950" lvl="1" indent="-285750" algn="l" rtl="0">
              <a:spcBef>
                <a:spcPts val="480"/>
              </a:spcBef>
              <a:spcAft>
                <a:spcPts val="0"/>
              </a:spcAft>
              <a:buClr>
                <a:schemeClr val="dk2"/>
              </a:buClr>
              <a:buSzPts val="2400"/>
              <a:buFont typeface="Trebuchet MS"/>
              <a:buChar char="○"/>
            </a:pPr>
            <a:r>
              <a:rPr lang="en-US"/>
              <a:t>Take responsibility for your actions and inactions.</a:t>
            </a:r>
            <a:endParaRPr/>
          </a:p>
        </p:txBody>
      </p:sp>
      <p:sp>
        <p:nvSpPr>
          <p:cNvPr id="798" name="Google Shape;798;p100"/>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100</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Shape 802"/>
        <p:cNvGrpSpPr/>
        <p:nvPr/>
      </p:nvGrpSpPr>
      <p:grpSpPr>
        <a:xfrm>
          <a:off x="0" y="0"/>
          <a:ext cx="0" cy="0"/>
          <a:chOff x="0" y="0"/>
          <a:chExt cx="0" cy="0"/>
        </a:xfrm>
      </p:grpSpPr>
      <p:sp>
        <p:nvSpPr>
          <p:cNvPr id="803" name="Google Shape;803;p1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Case: Anti-Worm</a:t>
            </a:r>
            <a:endParaRPr/>
          </a:p>
        </p:txBody>
      </p:sp>
      <p:sp>
        <p:nvSpPr>
          <p:cNvPr id="804" name="Google Shape;804;p101"/>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None/>
            </a:pPr>
            <a:r>
              <a:rPr lang="en-US"/>
              <a:t>Analysis</a:t>
            </a:r>
            <a:endParaRPr/>
          </a:p>
          <a:p>
            <a:pPr marL="342900" lvl="0" indent="-342900" algn="l" rtl="0">
              <a:lnSpc>
                <a:spcPct val="90000"/>
              </a:lnSpc>
              <a:spcBef>
                <a:spcPts val="560"/>
              </a:spcBef>
              <a:spcAft>
                <a:spcPts val="0"/>
              </a:spcAft>
              <a:buClr>
                <a:schemeClr val="dk2"/>
              </a:buClr>
              <a:buSzPts val="2800"/>
              <a:buFont typeface="Trebuchet MS"/>
              <a:buChar char="●"/>
            </a:pPr>
            <a:r>
              <a:rPr lang="en-US"/>
              <a:t>Most relevant clauses:</a:t>
            </a:r>
            <a:endParaRPr/>
          </a:p>
          <a:p>
            <a:pPr marL="742950" lvl="1" indent="-285750" algn="l" rtl="0">
              <a:lnSpc>
                <a:spcPct val="90000"/>
              </a:lnSpc>
              <a:spcBef>
                <a:spcPts val="480"/>
              </a:spcBef>
              <a:spcAft>
                <a:spcPts val="0"/>
              </a:spcAft>
              <a:buClr>
                <a:schemeClr val="dk2"/>
              </a:buClr>
              <a:buSzPts val="2400"/>
              <a:buFont typeface="Trebuchet MS"/>
              <a:buChar char="○"/>
            </a:pPr>
            <a:r>
              <a:rPr lang="en-US"/>
              <a:t>1.01: Tim did not accept responsibility for his action.</a:t>
            </a:r>
            <a:endParaRPr/>
          </a:p>
          <a:p>
            <a:pPr marL="742950" lvl="1" indent="-285750" algn="l" rtl="0">
              <a:lnSpc>
                <a:spcPct val="90000"/>
              </a:lnSpc>
              <a:spcBef>
                <a:spcPts val="480"/>
              </a:spcBef>
              <a:spcAft>
                <a:spcPts val="0"/>
              </a:spcAft>
              <a:buClr>
                <a:schemeClr val="dk2"/>
              </a:buClr>
              <a:buSzPts val="2400"/>
              <a:buFont typeface="Trebuchet MS"/>
              <a:buChar char="○"/>
            </a:pPr>
            <a:r>
              <a:rPr lang="en-US"/>
              <a:t>1.08: The worm was free, but cost system administrators a lot of time.</a:t>
            </a:r>
            <a:endParaRPr/>
          </a:p>
          <a:p>
            <a:pPr marL="742950" lvl="1" indent="-285750" algn="l" rtl="0">
              <a:lnSpc>
                <a:spcPct val="90000"/>
              </a:lnSpc>
              <a:spcBef>
                <a:spcPts val="480"/>
              </a:spcBef>
              <a:spcAft>
                <a:spcPts val="0"/>
              </a:spcAft>
              <a:buClr>
                <a:schemeClr val="dk2"/>
              </a:buClr>
              <a:buSzPts val="2400"/>
              <a:buFont typeface="Trebuchet MS"/>
              <a:buChar char="○"/>
            </a:pPr>
            <a:r>
              <a:rPr lang="en-US"/>
              <a:t>2.03: The anti-worm entered computers without permission of their owners.</a:t>
            </a:r>
            <a:endParaRPr/>
          </a:p>
          <a:p>
            <a:pPr marL="742950" lvl="1" indent="-285750" algn="l" rtl="0">
              <a:lnSpc>
                <a:spcPct val="90000"/>
              </a:lnSpc>
              <a:spcBef>
                <a:spcPts val="480"/>
              </a:spcBef>
              <a:spcAft>
                <a:spcPts val="0"/>
              </a:spcAft>
              <a:buClr>
                <a:schemeClr val="dk2"/>
              </a:buClr>
              <a:buSzPts val="2400"/>
              <a:buFont typeface="Trebuchet MS"/>
              <a:buChar char="○"/>
            </a:pPr>
            <a:r>
              <a:rPr lang="en-US"/>
              <a:t>8.01, 8.02, 8.06: Tim improved his knowledge and skills by creating the anti-worm.</a:t>
            </a:r>
            <a:endParaRPr/>
          </a:p>
        </p:txBody>
      </p:sp>
      <p:sp>
        <p:nvSpPr>
          <p:cNvPr id="805" name="Google Shape;805;p101"/>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101</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Shape 809"/>
        <p:cNvGrpSpPr/>
        <p:nvPr/>
      </p:nvGrpSpPr>
      <p:grpSpPr>
        <a:xfrm>
          <a:off x="0" y="0"/>
          <a:ext cx="0" cy="0"/>
          <a:chOff x="0" y="0"/>
          <a:chExt cx="0" cy="0"/>
        </a:xfrm>
      </p:grpSpPr>
      <p:sp>
        <p:nvSpPr>
          <p:cNvPr id="810" name="Google Shape;810;p10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Case: Anti-Worm</a:t>
            </a:r>
            <a:endParaRPr/>
          </a:p>
        </p:txBody>
      </p:sp>
      <p:sp>
        <p:nvSpPr>
          <p:cNvPr id="811" name="Google Shape;811;p10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None/>
            </a:pPr>
            <a:r>
              <a:rPr lang="en-US"/>
              <a:t>Conclusion</a:t>
            </a:r>
            <a:endParaRPr/>
          </a:p>
          <a:p>
            <a:pPr marL="342900" lvl="0" indent="-342900" algn="l" rtl="0">
              <a:spcBef>
                <a:spcPts val="480"/>
              </a:spcBef>
              <a:spcAft>
                <a:spcPts val="0"/>
              </a:spcAft>
              <a:buClr>
                <a:schemeClr val="dk2"/>
              </a:buClr>
              <a:buSzPts val="2400"/>
              <a:buFont typeface="Trebuchet MS"/>
              <a:buChar char="●"/>
            </a:pPr>
            <a:r>
              <a:rPr lang="en-US" sz="2400"/>
              <a:t>Tim’s welfare is less important than the public good</a:t>
            </a:r>
            <a:endParaRPr/>
          </a:p>
          <a:p>
            <a:pPr marL="342900" lvl="0" indent="-342900" algn="l" rtl="0">
              <a:spcBef>
                <a:spcPts val="480"/>
              </a:spcBef>
              <a:spcAft>
                <a:spcPts val="0"/>
              </a:spcAft>
              <a:buClr>
                <a:schemeClr val="dk2"/>
              </a:buClr>
              <a:buSzPts val="2400"/>
              <a:buFont typeface="Trebuchet MS"/>
              <a:buChar char="●"/>
            </a:pPr>
            <a:r>
              <a:rPr lang="en-US" sz="2400"/>
              <a:t>By attempting to hide his identity, Tim refused to accept responsibility for his actions</a:t>
            </a:r>
            <a:endParaRPr/>
          </a:p>
          <a:p>
            <a:pPr marL="342900" lvl="0" indent="-342900" algn="l" rtl="0">
              <a:spcBef>
                <a:spcPts val="480"/>
              </a:spcBef>
              <a:spcAft>
                <a:spcPts val="0"/>
              </a:spcAft>
              <a:buClr>
                <a:schemeClr val="dk2"/>
              </a:buClr>
              <a:buSzPts val="2400"/>
              <a:buFont typeface="Trebuchet MS"/>
              <a:buChar char="●"/>
            </a:pPr>
            <a:r>
              <a:rPr lang="en-US" sz="2400"/>
              <a:t>Tim violated the property rights of the PC owners whose systems were infected by his anti-worm</a:t>
            </a:r>
            <a:endParaRPr/>
          </a:p>
          <a:p>
            <a:pPr marL="342900" lvl="0" indent="-342900" algn="l" rtl="0">
              <a:spcBef>
                <a:spcPts val="480"/>
              </a:spcBef>
              <a:spcAft>
                <a:spcPts val="0"/>
              </a:spcAft>
              <a:buClr>
                <a:schemeClr val="dk2"/>
              </a:buClr>
              <a:buSzPts val="2400"/>
              <a:buFont typeface="Trebuchet MS"/>
              <a:buChar char="●"/>
            </a:pPr>
            <a:r>
              <a:rPr lang="en-US" sz="2400"/>
              <a:t>Tim violated the Code</a:t>
            </a:r>
            <a:endParaRPr/>
          </a:p>
        </p:txBody>
      </p:sp>
      <p:sp>
        <p:nvSpPr>
          <p:cNvPr id="812" name="Google Shape;812;p102"/>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102</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Shape 816"/>
        <p:cNvGrpSpPr/>
        <p:nvPr/>
      </p:nvGrpSpPr>
      <p:grpSpPr>
        <a:xfrm>
          <a:off x="0" y="0"/>
          <a:ext cx="0" cy="0"/>
          <a:chOff x="0" y="0"/>
          <a:chExt cx="0" cy="0"/>
        </a:xfrm>
      </p:grpSpPr>
      <p:sp>
        <p:nvSpPr>
          <p:cNvPr id="817" name="Google Shape;817;p10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Case: Consulting Opportunity</a:t>
            </a:r>
            <a:endParaRPr/>
          </a:p>
        </p:txBody>
      </p:sp>
      <p:sp>
        <p:nvSpPr>
          <p:cNvPr id="818" name="Google Shape;818;p103"/>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Char char="●"/>
            </a:pPr>
            <a:r>
              <a:rPr lang="en-US" sz="2400"/>
              <a:t>Jean works in support organization for Acme Corporation</a:t>
            </a:r>
            <a:endParaRPr/>
          </a:p>
          <a:p>
            <a:pPr marL="342900" lvl="0" indent="-342900" algn="l" rtl="0">
              <a:spcBef>
                <a:spcPts val="480"/>
              </a:spcBef>
              <a:spcAft>
                <a:spcPts val="0"/>
              </a:spcAft>
              <a:buClr>
                <a:schemeClr val="dk2"/>
              </a:buClr>
              <a:buSzPts val="2400"/>
              <a:buFont typeface="Trebuchet MS"/>
              <a:buChar char="●"/>
            </a:pPr>
            <a:r>
              <a:rPr lang="en-US" sz="2400"/>
              <a:t>Many Acme customers downgrading their level of support</a:t>
            </a:r>
            <a:endParaRPr/>
          </a:p>
          <a:p>
            <a:pPr marL="342900" lvl="0" indent="-342900" algn="l" rtl="0">
              <a:spcBef>
                <a:spcPts val="480"/>
              </a:spcBef>
              <a:spcAft>
                <a:spcPts val="0"/>
              </a:spcAft>
              <a:buClr>
                <a:schemeClr val="dk2"/>
              </a:buClr>
              <a:buSzPts val="2400"/>
              <a:buFont typeface="Trebuchet MS"/>
              <a:buChar char="●"/>
            </a:pPr>
            <a:r>
              <a:rPr lang="en-US" sz="2400"/>
              <a:t>East Dakota gives Jean opportunity to run a training class similar to that provided by Acme</a:t>
            </a:r>
            <a:endParaRPr/>
          </a:p>
          <a:p>
            <a:pPr marL="342900" lvl="0" indent="-342900" algn="l" rtl="0">
              <a:spcBef>
                <a:spcPts val="480"/>
              </a:spcBef>
              <a:spcAft>
                <a:spcPts val="0"/>
              </a:spcAft>
              <a:buClr>
                <a:schemeClr val="dk2"/>
              </a:buClr>
              <a:buSzPts val="2400"/>
              <a:buFont typeface="Trebuchet MS"/>
              <a:buChar char="●"/>
            </a:pPr>
            <a:r>
              <a:rPr lang="en-US" sz="2400"/>
              <a:t>Jean tells no one at Acme</a:t>
            </a:r>
            <a:endParaRPr/>
          </a:p>
          <a:p>
            <a:pPr marL="342900" lvl="0" indent="-342900" algn="l" rtl="0">
              <a:spcBef>
                <a:spcPts val="480"/>
              </a:spcBef>
              <a:spcAft>
                <a:spcPts val="0"/>
              </a:spcAft>
              <a:buClr>
                <a:schemeClr val="dk2"/>
              </a:buClr>
              <a:buSzPts val="2400"/>
              <a:buFont typeface="Trebuchet MS"/>
              <a:buChar char="●"/>
            </a:pPr>
            <a:r>
              <a:rPr lang="en-US" sz="2400"/>
              <a:t>Jean develops materials at home on own time</a:t>
            </a:r>
            <a:endParaRPr/>
          </a:p>
          <a:p>
            <a:pPr marL="342900" lvl="0" indent="-342900" algn="l" rtl="0">
              <a:spcBef>
                <a:spcPts val="480"/>
              </a:spcBef>
              <a:spcAft>
                <a:spcPts val="0"/>
              </a:spcAft>
              <a:buClr>
                <a:schemeClr val="dk2"/>
              </a:buClr>
              <a:buSzPts val="2400"/>
              <a:buFont typeface="Trebuchet MS"/>
              <a:buChar char="●"/>
            </a:pPr>
            <a:r>
              <a:rPr lang="en-US" sz="2400"/>
              <a:t>Jean takes paid vacation to teach class</a:t>
            </a:r>
            <a:endParaRPr/>
          </a:p>
        </p:txBody>
      </p:sp>
      <p:sp>
        <p:nvSpPr>
          <p:cNvPr id="819" name="Google Shape;819;p103"/>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103</a:t>
            </a:fld>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Shape 823"/>
        <p:cNvGrpSpPr/>
        <p:nvPr/>
      </p:nvGrpSpPr>
      <p:grpSpPr>
        <a:xfrm>
          <a:off x="0" y="0"/>
          <a:ext cx="0" cy="0"/>
          <a:chOff x="0" y="0"/>
          <a:chExt cx="0" cy="0"/>
        </a:xfrm>
      </p:grpSpPr>
      <p:sp>
        <p:nvSpPr>
          <p:cNvPr id="824" name="Google Shape;824;p10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Case: Consulting Opportunity</a:t>
            </a:r>
            <a:endParaRPr/>
          </a:p>
        </p:txBody>
      </p:sp>
      <p:sp>
        <p:nvSpPr>
          <p:cNvPr id="825" name="Google Shape;825;p104"/>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None/>
            </a:pPr>
            <a:r>
              <a:rPr lang="en-US"/>
              <a:t>Analysis</a:t>
            </a:r>
            <a:endParaRPr/>
          </a:p>
          <a:p>
            <a:pPr marL="342900" lvl="0" indent="-342900" algn="l" rtl="0">
              <a:spcBef>
                <a:spcPts val="560"/>
              </a:spcBef>
              <a:spcAft>
                <a:spcPts val="0"/>
              </a:spcAft>
              <a:buClr>
                <a:schemeClr val="dk2"/>
              </a:buClr>
              <a:buSzPts val="2800"/>
              <a:buFont typeface="Trebuchet MS"/>
              <a:buChar char="●"/>
            </a:pPr>
            <a:r>
              <a:rPr lang="en-US"/>
              <a:t>Most relevant principles</a:t>
            </a:r>
            <a:endParaRPr/>
          </a:p>
          <a:p>
            <a:pPr marL="742950" lvl="1" indent="-285750" algn="l" rtl="0">
              <a:spcBef>
                <a:spcPts val="480"/>
              </a:spcBef>
              <a:spcAft>
                <a:spcPts val="0"/>
              </a:spcAft>
              <a:buClr>
                <a:schemeClr val="dk2"/>
              </a:buClr>
              <a:buSzPts val="2400"/>
              <a:buFont typeface="Trebuchet MS"/>
              <a:buChar char="○"/>
            </a:pPr>
            <a:r>
              <a:rPr lang="en-US"/>
              <a:t>Be impartial.</a:t>
            </a:r>
            <a:endParaRPr/>
          </a:p>
          <a:p>
            <a:pPr marL="742950" lvl="1" indent="-285750" algn="l" rtl="0">
              <a:spcBef>
                <a:spcPts val="480"/>
              </a:spcBef>
              <a:spcAft>
                <a:spcPts val="0"/>
              </a:spcAft>
              <a:buClr>
                <a:schemeClr val="dk2"/>
              </a:buClr>
              <a:buSzPts val="2400"/>
              <a:buFont typeface="Trebuchet MS"/>
              <a:buChar char="○"/>
            </a:pPr>
            <a:r>
              <a:rPr lang="en-US"/>
              <a:t>Take responsibility for your actions and inactions.</a:t>
            </a:r>
            <a:endParaRPr/>
          </a:p>
          <a:p>
            <a:pPr marL="742950" lvl="1" indent="-285750" algn="l" rtl="0">
              <a:spcBef>
                <a:spcPts val="480"/>
              </a:spcBef>
              <a:spcAft>
                <a:spcPts val="0"/>
              </a:spcAft>
              <a:buClr>
                <a:schemeClr val="dk2"/>
              </a:buClr>
              <a:buSzPts val="2400"/>
              <a:buFont typeface="Trebuchet MS"/>
              <a:buChar char="○"/>
            </a:pPr>
            <a:r>
              <a:rPr lang="en-US"/>
              <a:t>Disclose information that others ought to know.</a:t>
            </a:r>
            <a:endParaRPr/>
          </a:p>
          <a:p>
            <a:pPr marL="742950" lvl="1" indent="-285750" algn="l" rtl="0">
              <a:spcBef>
                <a:spcPts val="480"/>
              </a:spcBef>
              <a:spcAft>
                <a:spcPts val="0"/>
              </a:spcAft>
              <a:buClr>
                <a:schemeClr val="dk2"/>
              </a:buClr>
              <a:buSzPts val="2400"/>
              <a:buFont typeface="Trebuchet MS"/>
              <a:buChar char="○"/>
            </a:pPr>
            <a:r>
              <a:rPr lang="en-US"/>
              <a:t>Maintain your integrity.</a:t>
            </a:r>
            <a:endParaRPr/>
          </a:p>
          <a:p>
            <a:pPr marL="742950" lvl="1" indent="-285750" algn="l" rtl="0">
              <a:spcBef>
                <a:spcPts val="480"/>
              </a:spcBef>
              <a:spcAft>
                <a:spcPts val="0"/>
              </a:spcAft>
              <a:buClr>
                <a:schemeClr val="dk2"/>
              </a:buClr>
              <a:buSzPts val="2400"/>
              <a:buFont typeface="Trebuchet MS"/>
              <a:buChar char="○"/>
            </a:pPr>
            <a:r>
              <a:rPr lang="en-US"/>
              <a:t>Continually improve your abilities.</a:t>
            </a:r>
            <a:endParaRPr/>
          </a:p>
        </p:txBody>
      </p:sp>
      <p:sp>
        <p:nvSpPr>
          <p:cNvPr id="826" name="Google Shape;826;p104"/>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104</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Shape 830"/>
        <p:cNvGrpSpPr/>
        <p:nvPr/>
      </p:nvGrpSpPr>
      <p:grpSpPr>
        <a:xfrm>
          <a:off x="0" y="0"/>
          <a:ext cx="0" cy="0"/>
          <a:chOff x="0" y="0"/>
          <a:chExt cx="0" cy="0"/>
        </a:xfrm>
      </p:grpSpPr>
      <p:sp>
        <p:nvSpPr>
          <p:cNvPr id="831" name="Google Shape;831;p10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Case: Consulting Opportunity</a:t>
            </a:r>
            <a:endParaRPr/>
          </a:p>
        </p:txBody>
      </p:sp>
      <p:sp>
        <p:nvSpPr>
          <p:cNvPr id="832" name="Google Shape;832;p105"/>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None/>
            </a:pPr>
            <a:r>
              <a:rPr lang="en-US"/>
              <a:t>Analysis</a:t>
            </a:r>
            <a:endParaRPr/>
          </a:p>
          <a:p>
            <a:pPr marL="342900" lvl="0" indent="-342900" algn="l" rtl="0">
              <a:spcBef>
                <a:spcPts val="560"/>
              </a:spcBef>
              <a:spcAft>
                <a:spcPts val="0"/>
              </a:spcAft>
              <a:buClr>
                <a:schemeClr val="dk2"/>
              </a:buClr>
              <a:buSzPts val="2800"/>
              <a:buFont typeface="Trebuchet MS"/>
              <a:buChar char="●"/>
            </a:pPr>
            <a:r>
              <a:rPr lang="en-US"/>
              <a:t>Most relevant clauses</a:t>
            </a:r>
            <a:endParaRPr/>
          </a:p>
          <a:p>
            <a:pPr marL="742950" lvl="1" indent="-285750" algn="l" rtl="0">
              <a:spcBef>
                <a:spcPts val="400"/>
              </a:spcBef>
              <a:spcAft>
                <a:spcPts val="0"/>
              </a:spcAft>
              <a:buClr>
                <a:schemeClr val="dk2"/>
              </a:buClr>
              <a:buSzPts val="2000"/>
              <a:buFont typeface="Trebuchet MS"/>
              <a:buChar char="○"/>
            </a:pPr>
            <a:r>
              <a:rPr lang="en-US" sz="2000"/>
              <a:t>3.04: Jean was well qualified to develop materials and teach class</a:t>
            </a:r>
            <a:endParaRPr/>
          </a:p>
          <a:p>
            <a:pPr marL="742950" lvl="1" indent="-285750" algn="l" rtl="0">
              <a:spcBef>
                <a:spcPts val="400"/>
              </a:spcBef>
              <a:spcAft>
                <a:spcPts val="0"/>
              </a:spcAft>
              <a:buClr>
                <a:schemeClr val="dk2"/>
              </a:buClr>
              <a:buSzPts val="2000"/>
              <a:buFont typeface="Trebuchet MS"/>
              <a:buChar char="○"/>
            </a:pPr>
            <a:r>
              <a:rPr lang="en-US" sz="2000"/>
              <a:t>8.04: By creating materials, Jean became even more familiar with Acme’s package and its capabilities</a:t>
            </a:r>
            <a:endParaRPr/>
          </a:p>
          <a:p>
            <a:pPr marL="742950" lvl="1" indent="-285750" algn="l" rtl="0">
              <a:spcBef>
                <a:spcPts val="400"/>
              </a:spcBef>
              <a:spcAft>
                <a:spcPts val="0"/>
              </a:spcAft>
              <a:buClr>
                <a:schemeClr val="dk2"/>
              </a:buClr>
              <a:buSzPts val="2000"/>
              <a:buFont typeface="Trebuchet MS"/>
              <a:buChar char="○"/>
            </a:pPr>
            <a:r>
              <a:rPr lang="en-US" sz="2000"/>
              <a:t>4.05: Jean didn’t disclose his conflict of interest with his employer</a:t>
            </a:r>
            <a:endParaRPr/>
          </a:p>
          <a:p>
            <a:pPr marL="742950" lvl="1" indent="-285750" algn="l" rtl="0">
              <a:spcBef>
                <a:spcPts val="400"/>
              </a:spcBef>
              <a:spcAft>
                <a:spcPts val="0"/>
              </a:spcAft>
              <a:buClr>
                <a:schemeClr val="dk2"/>
              </a:buClr>
              <a:buSzPts val="2000"/>
              <a:buFont typeface="Trebuchet MS"/>
              <a:buChar char="○"/>
            </a:pPr>
            <a:r>
              <a:rPr lang="en-US" sz="2000"/>
              <a:t>2.08: Jean deprived himself of “time off” needed to do his best work at Acme</a:t>
            </a:r>
            <a:endParaRPr/>
          </a:p>
          <a:p>
            <a:pPr marL="742950" lvl="1" indent="-285750" algn="l" rtl="0">
              <a:spcBef>
                <a:spcPts val="400"/>
              </a:spcBef>
              <a:spcAft>
                <a:spcPts val="0"/>
              </a:spcAft>
              <a:buClr>
                <a:schemeClr val="dk2"/>
              </a:buClr>
              <a:buSzPts val="2000"/>
              <a:buFont typeface="Trebuchet MS"/>
              <a:buChar char="○"/>
            </a:pPr>
            <a:r>
              <a:rPr lang="en-US" sz="2000"/>
              <a:t>6.05: Jean put his own interest above that of his employer</a:t>
            </a:r>
            <a:endParaRPr/>
          </a:p>
        </p:txBody>
      </p:sp>
      <p:sp>
        <p:nvSpPr>
          <p:cNvPr id="833" name="Google Shape;833;p105"/>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105</a:t>
            </a:fld>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Shape 837"/>
        <p:cNvGrpSpPr/>
        <p:nvPr/>
      </p:nvGrpSpPr>
      <p:grpSpPr>
        <a:xfrm>
          <a:off x="0" y="0"/>
          <a:ext cx="0" cy="0"/>
          <a:chOff x="0" y="0"/>
          <a:chExt cx="0" cy="0"/>
        </a:xfrm>
      </p:grpSpPr>
      <p:sp>
        <p:nvSpPr>
          <p:cNvPr id="838" name="Google Shape;838;p10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Case: Consulting Opportunity</a:t>
            </a:r>
            <a:endParaRPr/>
          </a:p>
        </p:txBody>
      </p:sp>
      <p:sp>
        <p:nvSpPr>
          <p:cNvPr id="839" name="Google Shape;839;p106"/>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None/>
            </a:pPr>
            <a:r>
              <a:rPr lang="en-US"/>
              <a:t>Conclusion</a:t>
            </a:r>
            <a:endParaRPr/>
          </a:p>
          <a:p>
            <a:pPr marL="342900" lvl="0" indent="-342900" algn="l" rtl="0">
              <a:spcBef>
                <a:spcPts val="560"/>
              </a:spcBef>
              <a:spcAft>
                <a:spcPts val="0"/>
              </a:spcAft>
              <a:buClr>
                <a:schemeClr val="dk2"/>
              </a:buClr>
              <a:buSzPts val="2800"/>
              <a:buFont typeface="Trebuchet MS"/>
              <a:buChar char="●"/>
            </a:pPr>
            <a:r>
              <a:rPr lang="en-US"/>
              <a:t>Jean did not disclose East Dakota’s offer or his decision to Acme’s management</a:t>
            </a:r>
            <a:endParaRPr/>
          </a:p>
          <a:p>
            <a:pPr marL="342900" lvl="0" indent="-342900" algn="l" rtl="0">
              <a:spcBef>
                <a:spcPts val="560"/>
              </a:spcBef>
              <a:spcAft>
                <a:spcPts val="0"/>
              </a:spcAft>
              <a:buClr>
                <a:schemeClr val="dk2"/>
              </a:buClr>
              <a:buSzPts val="2800"/>
              <a:buFont typeface="Trebuchet MS"/>
              <a:buChar char="●"/>
            </a:pPr>
            <a:r>
              <a:rPr lang="en-US"/>
              <a:t>Acme’s management is likely to question Jean’s loyalty to the company</a:t>
            </a:r>
            <a:endParaRPr/>
          </a:p>
          <a:p>
            <a:pPr marL="342900" lvl="0" indent="-342900" algn="l" rtl="0">
              <a:spcBef>
                <a:spcPts val="560"/>
              </a:spcBef>
              <a:spcAft>
                <a:spcPts val="0"/>
              </a:spcAft>
              <a:buClr>
                <a:schemeClr val="dk2"/>
              </a:buClr>
              <a:buSzPts val="2800"/>
              <a:buFont typeface="Trebuchet MS"/>
              <a:buChar char="●"/>
            </a:pPr>
            <a:r>
              <a:rPr lang="en-US"/>
              <a:t>Jean’s actions were wrong and unwise</a:t>
            </a:r>
            <a:endParaRPr/>
          </a:p>
        </p:txBody>
      </p:sp>
      <p:sp>
        <p:nvSpPr>
          <p:cNvPr id="840" name="Google Shape;840;p106"/>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106</a:t>
            </a:fld>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107"/>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300"/>
              <a:t>Whistleblowing</a:t>
            </a:r>
            <a:endParaRPr sz="3300"/>
          </a:p>
        </p:txBody>
      </p:sp>
      <p:sp>
        <p:nvSpPr>
          <p:cNvPr id="846" name="Google Shape;846;p107"/>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55600" lvl="0" indent="-355600" algn="l" rtl="0">
              <a:spcBef>
                <a:spcPts val="0"/>
              </a:spcBef>
              <a:spcAft>
                <a:spcPts val="0"/>
              </a:spcAft>
              <a:buClr>
                <a:schemeClr val="dk2"/>
              </a:buClr>
              <a:buSzPts val="2000"/>
              <a:buFont typeface="Noto Sans Symbols"/>
              <a:buChar char="⮚"/>
            </a:pPr>
            <a:r>
              <a:rPr lang="en-US"/>
              <a:t>Morton Thiokol/NASA</a:t>
            </a:r>
            <a:endParaRPr/>
          </a:p>
          <a:p>
            <a:pPr marL="355600" lvl="0" indent="-355600" algn="l" rtl="0">
              <a:spcBef>
                <a:spcPts val="400"/>
              </a:spcBef>
              <a:spcAft>
                <a:spcPts val="0"/>
              </a:spcAft>
              <a:buClr>
                <a:schemeClr val="dk2"/>
              </a:buClr>
              <a:buSzPts val="2000"/>
              <a:buFont typeface="Noto Sans Symbols"/>
              <a:buChar char="⮚"/>
            </a:pPr>
            <a:r>
              <a:rPr lang="en-US"/>
              <a:t>Hughes Aircraft</a:t>
            </a:r>
            <a:endParaRPr/>
          </a:p>
          <a:p>
            <a:pPr marL="355600" lvl="0" indent="-355600" algn="l" rtl="0">
              <a:spcBef>
                <a:spcPts val="400"/>
              </a:spcBef>
              <a:spcAft>
                <a:spcPts val="0"/>
              </a:spcAft>
              <a:buClr>
                <a:schemeClr val="dk2"/>
              </a:buClr>
              <a:buSzPts val="2000"/>
              <a:buFont typeface="Noto Sans Symbols"/>
              <a:buChar char="⮚"/>
            </a:pPr>
            <a:r>
              <a:rPr lang="en-US"/>
              <a:t>Morality of Whistleblowing</a:t>
            </a:r>
            <a:endParaRPr/>
          </a:p>
        </p:txBody>
      </p:sp>
      <p:sp>
        <p:nvSpPr>
          <p:cNvPr id="847" name="Google Shape;847;p107"/>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107</a:t>
            </a:fld>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10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Whistleblowing</a:t>
            </a:r>
            <a:endParaRPr/>
          </a:p>
        </p:txBody>
      </p:sp>
      <p:sp>
        <p:nvSpPr>
          <p:cNvPr id="853" name="Google Shape;853;p108"/>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800"/>
              <a:buFont typeface="Trebuchet MS"/>
              <a:buChar char="●"/>
            </a:pPr>
            <a:r>
              <a:rPr lang="en-US"/>
              <a:t>Whistleblower</a:t>
            </a:r>
            <a:endParaRPr/>
          </a:p>
          <a:p>
            <a:pPr marL="742950" lvl="1" indent="-285750" algn="l" rtl="0">
              <a:lnSpc>
                <a:spcPct val="90000"/>
              </a:lnSpc>
              <a:spcBef>
                <a:spcPts val="480"/>
              </a:spcBef>
              <a:spcAft>
                <a:spcPts val="0"/>
              </a:spcAft>
              <a:buClr>
                <a:schemeClr val="dk2"/>
              </a:buClr>
              <a:buSzPts val="2400"/>
              <a:buFont typeface="Trebuchet MS"/>
              <a:buChar char="○"/>
            </a:pPr>
            <a:r>
              <a:rPr lang="en-US"/>
              <a:t>Tries to report harmful situation through authorized channels</a:t>
            </a:r>
            <a:endParaRPr/>
          </a:p>
          <a:p>
            <a:pPr marL="742950" lvl="1" indent="-285750" algn="l" rtl="0">
              <a:lnSpc>
                <a:spcPct val="90000"/>
              </a:lnSpc>
              <a:spcBef>
                <a:spcPts val="480"/>
              </a:spcBef>
              <a:spcAft>
                <a:spcPts val="0"/>
              </a:spcAft>
              <a:buClr>
                <a:schemeClr val="dk2"/>
              </a:buClr>
              <a:buSzPts val="2400"/>
              <a:buFont typeface="Trebuchet MS"/>
              <a:buChar char="○"/>
            </a:pPr>
            <a:r>
              <a:rPr lang="en-US"/>
              <a:t>Discouraged by organization</a:t>
            </a:r>
            <a:endParaRPr/>
          </a:p>
          <a:p>
            <a:pPr marL="742950" lvl="1" indent="-285750" algn="l" rtl="0">
              <a:lnSpc>
                <a:spcPct val="90000"/>
              </a:lnSpc>
              <a:spcBef>
                <a:spcPts val="480"/>
              </a:spcBef>
              <a:spcAft>
                <a:spcPts val="0"/>
              </a:spcAft>
              <a:buClr>
                <a:schemeClr val="dk2"/>
              </a:buClr>
              <a:buSzPts val="2400"/>
              <a:buFont typeface="Trebuchet MS"/>
              <a:buChar char="○"/>
            </a:pPr>
            <a:r>
              <a:rPr lang="en-US"/>
              <a:t>Makes disclosure through unauthorized channels</a:t>
            </a:r>
            <a:endParaRPr/>
          </a:p>
          <a:p>
            <a:pPr marL="342900" lvl="0" indent="-342900" algn="l" rtl="0">
              <a:lnSpc>
                <a:spcPct val="90000"/>
              </a:lnSpc>
              <a:spcBef>
                <a:spcPts val="560"/>
              </a:spcBef>
              <a:spcAft>
                <a:spcPts val="0"/>
              </a:spcAft>
              <a:buClr>
                <a:schemeClr val="dk2"/>
              </a:buClr>
              <a:buSzPts val="2800"/>
              <a:buFont typeface="Trebuchet MS"/>
              <a:buChar char="●"/>
            </a:pPr>
            <a:r>
              <a:rPr lang="en-US"/>
              <a:t>Whistleblowers punished for their actions</a:t>
            </a:r>
            <a:endParaRPr/>
          </a:p>
          <a:p>
            <a:pPr marL="742950" lvl="1" indent="-285750" algn="l" rtl="0">
              <a:lnSpc>
                <a:spcPct val="90000"/>
              </a:lnSpc>
              <a:spcBef>
                <a:spcPts val="480"/>
              </a:spcBef>
              <a:spcAft>
                <a:spcPts val="0"/>
              </a:spcAft>
              <a:buClr>
                <a:schemeClr val="dk2"/>
              </a:buClr>
              <a:buSzPts val="2400"/>
              <a:buFont typeface="Trebuchet MS"/>
              <a:buChar char="○"/>
            </a:pPr>
            <a:r>
              <a:rPr lang="en-US"/>
              <a:t>Lose job or all chances of advancement</a:t>
            </a:r>
            <a:endParaRPr/>
          </a:p>
          <a:p>
            <a:pPr marL="742950" lvl="1" indent="-285750" algn="l" rtl="0">
              <a:lnSpc>
                <a:spcPct val="90000"/>
              </a:lnSpc>
              <a:spcBef>
                <a:spcPts val="480"/>
              </a:spcBef>
              <a:spcAft>
                <a:spcPts val="0"/>
              </a:spcAft>
              <a:buClr>
                <a:schemeClr val="dk2"/>
              </a:buClr>
              <a:buSzPts val="2400"/>
              <a:buFont typeface="Trebuchet MS"/>
              <a:buChar char="○"/>
            </a:pPr>
            <a:r>
              <a:rPr lang="en-US"/>
              <a:t>Financial and emotional hardship</a:t>
            </a:r>
            <a:endParaRPr/>
          </a:p>
          <a:p>
            <a:pPr marL="342900" lvl="0" indent="-342900" algn="l" rtl="0">
              <a:lnSpc>
                <a:spcPct val="90000"/>
              </a:lnSpc>
              <a:spcBef>
                <a:spcPts val="560"/>
              </a:spcBef>
              <a:spcAft>
                <a:spcPts val="0"/>
              </a:spcAft>
              <a:buClr>
                <a:schemeClr val="dk2"/>
              </a:buClr>
              <a:buSzPts val="2800"/>
              <a:buFont typeface="Trebuchet MS"/>
              <a:buChar char="●"/>
            </a:pPr>
            <a:r>
              <a:rPr lang="en-US"/>
              <a:t>False Claims Act</a:t>
            </a:r>
            <a:endParaRPr/>
          </a:p>
          <a:p>
            <a:pPr marL="342900" lvl="0" indent="-342900" algn="l" rtl="0">
              <a:lnSpc>
                <a:spcPct val="90000"/>
              </a:lnSpc>
              <a:spcBef>
                <a:spcPts val="560"/>
              </a:spcBef>
              <a:spcAft>
                <a:spcPts val="0"/>
              </a:spcAft>
              <a:buClr>
                <a:schemeClr val="dk2"/>
              </a:buClr>
              <a:buSzPts val="2800"/>
              <a:buFont typeface="Trebuchet MS"/>
              <a:buChar char="●"/>
            </a:pPr>
            <a:r>
              <a:rPr lang="en-US"/>
              <a:t>Whistleblower Protection Act</a:t>
            </a:r>
            <a:endParaRPr/>
          </a:p>
        </p:txBody>
      </p:sp>
      <p:sp>
        <p:nvSpPr>
          <p:cNvPr id="854" name="Google Shape;854;p108"/>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108</a:t>
            </a:fld>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10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Case: Morton Thiokol/NASA</a:t>
            </a:r>
            <a:endParaRPr/>
          </a:p>
        </p:txBody>
      </p:sp>
      <p:sp>
        <p:nvSpPr>
          <p:cNvPr id="860" name="Google Shape;860;p109"/>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400"/>
              <a:buFont typeface="Trebuchet MS"/>
              <a:buChar char="●"/>
            </a:pPr>
            <a:r>
              <a:rPr lang="en-US" sz="2400" i="1" dirty="0"/>
              <a:t>Challenger</a:t>
            </a:r>
            <a:r>
              <a:rPr lang="en-US" sz="2400" dirty="0"/>
              <a:t> explosion</a:t>
            </a:r>
            <a:endParaRPr dirty="0"/>
          </a:p>
          <a:p>
            <a:pPr marL="342900" lvl="0" indent="-342900" algn="l" rtl="0">
              <a:lnSpc>
                <a:spcPct val="90000"/>
              </a:lnSpc>
              <a:spcBef>
                <a:spcPts val="480"/>
              </a:spcBef>
              <a:spcAft>
                <a:spcPts val="0"/>
              </a:spcAft>
              <a:buClr>
                <a:schemeClr val="dk2"/>
              </a:buClr>
              <a:buSzPts val="2400"/>
              <a:buFont typeface="Trebuchet MS"/>
              <a:buChar char="●"/>
            </a:pPr>
            <a:r>
              <a:rPr lang="en-US" sz="2400" dirty="0"/>
              <a:t>Roger </a:t>
            </a:r>
            <a:r>
              <a:rPr lang="en-US" sz="2400" dirty="0" err="1"/>
              <a:t>Boisjoly</a:t>
            </a:r>
            <a:r>
              <a:rPr lang="en-US" sz="2400" dirty="0"/>
              <a:t> and Morton Thiokol engineers documented dangers of low-temperature launches</a:t>
            </a:r>
            <a:endParaRPr dirty="0"/>
          </a:p>
          <a:p>
            <a:pPr marL="342900" lvl="0" indent="-342900" algn="l" rtl="0">
              <a:lnSpc>
                <a:spcPct val="90000"/>
              </a:lnSpc>
              <a:spcBef>
                <a:spcPts val="480"/>
              </a:spcBef>
              <a:spcAft>
                <a:spcPts val="0"/>
              </a:spcAft>
              <a:buClr>
                <a:schemeClr val="dk2"/>
              </a:buClr>
              <a:buSzPts val="2400"/>
              <a:buFont typeface="Trebuchet MS"/>
              <a:buChar char="●"/>
            </a:pPr>
            <a:r>
              <a:rPr lang="en-US" sz="2400" dirty="0"/>
              <a:t>Morton Thiokol executives and NASA officials overrode and hid concerns</a:t>
            </a:r>
            <a:endParaRPr dirty="0"/>
          </a:p>
          <a:p>
            <a:pPr marL="342900" lvl="0" indent="-342900" algn="l" rtl="0">
              <a:lnSpc>
                <a:spcPct val="90000"/>
              </a:lnSpc>
              <a:spcBef>
                <a:spcPts val="480"/>
              </a:spcBef>
              <a:spcAft>
                <a:spcPts val="0"/>
              </a:spcAft>
              <a:buClr>
                <a:schemeClr val="dk2"/>
              </a:buClr>
              <a:buSzPts val="2400"/>
              <a:buFont typeface="Trebuchet MS"/>
              <a:buChar char="●"/>
            </a:pPr>
            <a:r>
              <a:rPr lang="en-US" sz="2400" dirty="0" err="1"/>
              <a:t>Boisjoly</a:t>
            </a:r>
            <a:r>
              <a:rPr lang="en-US" sz="2400" dirty="0"/>
              <a:t> shared information with Presidential commission</a:t>
            </a:r>
            <a:endParaRPr dirty="0"/>
          </a:p>
          <a:p>
            <a:pPr marL="342900" lvl="0" indent="-342900" algn="l" rtl="0">
              <a:lnSpc>
                <a:spcPct val="90000"/>
              </a:lnSpc>
              <a:spcBef>
                <a:spcPts val="480"/>
              </a:spcBef>
              <a:spcAft>
                <a:spcPts val="0"/>
              </a:spcAft>
              <a:buClr>
                <a:schemeClr val="dk2"/>
              </a:buClr>
              <a:buSzPts val="2400"/>
              <a:buFont typeface="Trebuchet MS"/>
              <a:buChar char="●"/>
            </a:pPr>
            <a:r>
              <a:rPr lang="en-US" sz="2400" dirty="0"/>
              <a:t>Morton Thiokol retaliated</a:t>
            </a:r>
            <a:endParaRPr dirty="0"/>
          </a:p>
          <a:p>
            <a:pPr marL="742950" lvl="1" indent="-285750" algn="l" rtl="0">
              <a:lnSpc>
                <a:spcPct val="90000"/>
              </a:lnSpc>
              <a:spcBef>
                <a:spcPts val="400"/>
              </a:spcBef>
              <a:spcAft>
                <a:spcPts val="0"/>
              </a:spcAft>
              <a:buClr>
                <a:schemeClr val="dk2"/>
              </a:buClr>
              <a:buSzPts val="2000"/>
              <a:buFont typeface="Trebuchet MS"/>
              <a:buChar char="○"/>
            </a:pPr>
            <a:r>
              <a:rPr lang="en-US" sz="2000" dirty="0" err="1"/>
              <a:t>Boisjoly</a:t>
            </a:r>
            <a:r>
              <a:rPr lang="en-US" sz="2000" dirty="0"/>
              <a:t> took medical leave for stress, then quit</a:t>
            </a:r>
            <a:endParaRPr dirty="0"/>
          </a:p>
          <a:p>
            <a:pPr marL="742950" lvl="1" indent="-285750" algn="l" rtl="0">
              <a:lnSpc>
                <a:spcPct val="90000"/>
              </a:lnSpc>
              <a:spcBef>
                <a:spcPts val="400"/>
              </a:spcBef>
              <a:spcAft>
                <a:spcPts val="0"/>
              </a:spcAft>
              <a:buClr>
                <a:schemeClr val="dk2"/>
              </a:buClr>
              <a:buSzPts val="2000"/>
              <a:buFont typeface="Trebuchet MS"/>
              <a:buChar char="○"/>
            </a:pPr>
            <a:r>
              <a:rPr lang="en-US" sz="2000" dirty="0"/>
              <a:t>Found job as a consultant two years later</a:t>
            </a:r>
            <a:endParaRPr dirty="0"/>
          </a:p>
        </p:txBody>
      </p:sp>
      <p:sp>
        <p:nvSpPr>
          <p:cNvPr id="861" name="Google Shape;861;p109"/>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109</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a:t>Eight Ethical Theories - </a:t>
            </a:r>
            <a:br>
              <a:rPr lang="en-US" sz="3300"/>
            </a:br>
            <a:r>
              <a:rPr lang="en-US" sz="3300"/>
              <a:t>1. Subjective Relativism</a:t>
            </a:r>
            <a:endParaRPr sz="3300"/>
          </a:p>
        </p:txBody>
      </p:sp>
      <p:sp>
        <p:nvSpPr>
          <p:cNvPr id="141" name="Google Shape;141;p11"/>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Char char="●"/>
            </a:pPr>
            <a:r>
              <a:rPr lang="en-US"/>
              <a:t>Relativism</a:t>
            </a:r>
            <a:endParaRPr/>
          </a:p>
          <a:p>
            <a:pPr marL="742950" lvl="1" indent="-285750" algn="l" rtl="0">
              <a:spcBef>
                <a:spcPts val="480"/>
              </a:spcBef>
              <a:spcAft>
                <a:spcPts val="0"/>
              </a:spcAft>
              <a:buClr>
                <a:schemeClr val="dk2"/>
              </a:buClr>
              <a:buSzPts val="2400"/>
              <a:buFont typeface="Trebuchet MS"/>
              <a:buChar char="○"/>
            </a:pPr>
            <a:r>
              <a:rPr lang="en-US"/>
              <a:t>No universal norms of right and wrong</a:t>
            </a:r>
            <a:endParaRPr/>
          </a:p>
          <a:p>
            <a:pPr marL="742950" lvl="1" indent="-285750" algn="l" rtl="0">
              <a:spcBef>
                <a:spcPts val="480"/>
              </a:spcBef>
              <a:spcAft>
                <a:spcPts val="0"/>
              </a:spcAft>
              <a:buClr>
                <a:schemeClr val="dk2"/>
              </a:buClr>
              <a:buSzPts val="2400"/>
              <a:buFont typeface="Trebuchet MS"/>
              <a:buChar char="○"/>
            </a:pPr>
            <a:r>
              <a:rPr lang="en-US"/>
              <a:t>One person can say “X is right,” another can say “X is wrong,” and both can be right</a:t>
            </a:r>
            <a:endParaRPr/>
          </a:p>
          <a:p>
            <a:pPr marL="342900" lvl="0" indent="-342900" algn="l" rtl="0">
              <a:spcBef>
                <a:spcPts val="560"/>
              </a:spcBef>
              <a:spcAft>
                <a:spcPts val="0"/>
              </a:spcAft>
              <a:buClr>
                <a:schemeClr val="dk2"/>
              </a:buClr>
              <a:buSzPts val="2800"/>
              <a:buFont typeface="Trebuchet MS"/>
              <a:buChar char="●"/>
            </a:pPr>
            <a:r>
              <a:rPr lang="en-US"/>
              <a:t>Subjective relativism</a:t>
            </a:r>
            <a:endParaRPr/>
          </a:p>
          <a:p>
            <a:pPr marL="742950" lvl="1" indent="-285750" algn="l" rtl="0">
              <a:spcBef>
                <a:spcPts val="480"/>
              </a:spcBef>
              <a:spcAft>
                <a:spcPts val="0"/>
              </a:spcAft>
              <a:buClr>
                <a:schemeClr val="dk2"/>
              </a:buClr>
              <a:buSzPts val="2400"/>
              <a:buFont typeface="Trebuchet MS"/>
              <a:buChar char="○"/>
            </a:pPr>
            <a:r>
              <a:rPr lang="en-US"/>
              <a:t>Each person decides right and wrong for himself or herself</a:t>
            </a:r>
            <a:endParaRPr/>
          </a:p>
          <a:p>
            <a:pPr marL="742950" lvl="1" indent="-285750" algn="l" rtl="0">
              <a:spcBef>
                <a:spcPts val="480"/>
              </a:spcBef>
              <a:spcAft>
                <a:spcPts val="0"/>
              </a:spcAft>
              <a:buClr>
                <a:schemeClr val="dk2"/>
              </a:buClr>
              <a:buSzPts val="2400"/>
              <a:buFont typeface="Trebuchet MS"/>
              <a:buChar char="○"/>
            </a:pPr>
            <a:r>
              <a:rPr lang="en-US"/>
              <a:t>“What’s right for you may not be right for me”</a:t>
            </a:r>
            <a:endParaRPr/>
          </a:p>
        </p:txBody>
      </p:sp>
      <p:sp>
        <p:nvSpPr>
          <p:cNvPr id="142" name="Google Shape;142;p11"/>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11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Case: Hughes Aircraft</a:t>
            </a:r>
            <a:endParaRPr/>
          </a:p>
        </p:txBody>
      </p:sp>
      <p:sp>
        <p:nvSpPr>
          <p:cNvPr id="868" name="Google Shape;868;p11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400"/>
              <a:buFont typeface="Trebuchet MS"/>
              <a:buChar char="●"/>
            </a:pPr>
            <a:r>
              <a:rPr lang="en-US" sz="2400"/>
              <a:t>Factory for military-grade hybrid chips</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Some defective chips being approved</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Margaret Goodearl and Ruth Ibarra reported incidents to upper management</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Consequences for Goodearl</a:t>
            </a:r>
            <a:endParaRPr sz="2400"/>
          </a:p>
          <a:p>
            <a:pPr marL="742950" lvl="1" indent="-285750" algn="l" rtl="0">
              <a:lnSpc>
                <a:spcPct val="90000"/>
              </a:lnSpc>
              <a:spcBef>
                <a:spcPts val="400"/>
              </a:spcBef>
              <a:spcAft>
                <a:spcPts val="0"/>
              </a:spcAft>
              <a:buClr>
                <a:schemeClr val="dk2"/>
              </a:buClr>
              <a:buSzPts val="2000"/>
              <a:buFont typeface="Trebuchet MS"/>
              <a:buChar char="○"/>
            </a:pPr>
            <a:r>
              <a:rPr lang="en-US" sz="2000"/>
              <a:t>Harassed</a:t>
            </a:r>
            <a:endParaRPr/>
          </a:p>
          <a:p>
            <a:pPr marL="742950" lvl="1" indent="-285750" algn="l" rtl="0">
              <a:lnSpc>
                <a:spcPct val="90000"/>
              </a:lnSpc>
              <a:spcBef>
                <a:spcPts val="400"/>
              </a:spcBef>
              <a:spcAft>
                <a:spcPts val="0"/>
              </a:spcAft>
              <a:buClr>
                <a:schemeClr val="dk2"/>
              </a:buClr>
              <a:buSzPts val="2000"/>
              <a:buFont typeface="Trebuchet MS"/>
              <a:buChar char="○"/>
            </a:pPr>
            <a:r>
              <a:rPr lang="en-US" sz="2000"/>
              <a:t>Fired</a:t>
            </a:r>
            <a:endParaRPr/>
          </a:p>
          <a:p>
            <a:pPr marL="742950" lvl="1" indent="-285750" algn="l" rtl="0">
              <a:lnSpc>
                <a:spcPct val="90000"/>
              </a:lnSpc>
              <a:spcBef>
                <a:spcPts val="400"/>
              </a:spcBef>
              <a:spcAft>
                <a:spcPts val="0"/>
              </a:spcAft>
              <a:buClr>
                <a:schemeClr val="dk2"/>
              </a:buClr>
              <a:buSzPts val="2000"/>
              <a:buFont typeface="Trebuchet MS"/>
              <a:buChar char="○"/>
            </a:pPr>
            <a:r>
              <a:rPr lang="en-US" sz="2000"/>
              <a:t>Unemployment</a:t>
            </a:r>
            <a:endParaRPr/>
          </a:p>
          <a:p>
            <a:pPr marL="742950" lvl="1" indent="-285750" algn="l" rtl="0">
              <a:lnSpc>
                <a:spcPct val="90000"/>
              </a:lnSpc>
              <a:spcBef>
                <a:spcPts val="400"/>
              </a:spcBef>
              <a:spcAft>
                <a:spcPts val="0"/>
              </a:spcAft>
              <a:buClr>
                <a:schemeClr val="dk2"/>
              </a:buClr>
              <a:buSzPts val="2000"/>
              <a:buFont typeface="Trebuchet MS"/>
              <a:buChar char="○"/>
            </a:pPr>
            <a:r>
              <a:rPr lang="en-US" sz="2000"/>
              <a:t>Bankruptcy</a:t>
            </a:r>
            <a:endParaRPr/>
          </a:p>
          <a:p>
            <a:pPr marL="742950" lvl="1" indent="-285750" algn="l" rtl="0">
              <a:lnSpc>
                <a:spcPct val="90000"/>
              </a:lnSpc>
              <a:spcBef>
                <a:spcPts val="400"/>
              </a:spcBef>
              <a:spcAft>
                <a:spcPts val="0"/>
              </a:spcAft>
              <a:buClr>
                <a:schemeClr val="dk2"/>
              </a:buClr>
              <a:buSzPts val="2000"/>
              <a:buFont typeface="Trebuchet MS"/>
              <a:buChar char="○"/>
            </a:pPr>
            <a:r>
              <a:rPr lang="en-US" sz="2000"/>
              <a:t>Divorce</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Margaret Goodearl and Ruth Ibarra sued Hughes Aircraft under False Claims Act and won</a:t>
            </a:r>
            <a:endParaRPr/>
          </a:p>
        </p:txBody>
      </p:sp>
      <p:sp>
        <p:nvSpPr>
          <p:cNvPr id="869" name="Google Shape;869;p110"/>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110</a:t>
            </a:fld>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11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Morality of Whistleblowing</a:t>
            </a:r>
            <a:endParaRPr/>
          </a:p>
        </p:txBody>
      </p:sp>
      <p:sp>
        <p:nvSpPr>
          <p:cNvPr id="875" name="Google Shape;875;p111"/>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800"/>
              <a:buFont typeface="Trebuchet MS"/>
              <a:buChar char="●"/>
            </a:pPr>
            <a:r>
              <a:rPr lang="en-US"/>
              <a:t>People become whistleblowers for different reasons</a:t>
            </a:r>
            <a:endParaRPr/>
          </a:p>
          <a:p>
            <a:pPr marL="342900" lvl="0" indent="-342900" algn="l" rtl="0">
              <a:lnSpc>
                <a:spcPct val="90000"/>
              </a:lnSpc>
              <a:spcBef>
                <a:spcPts val="560"/>
              </a:spcBef>
              <a:spcAft>
                <a:spcPts val="0"/>
              </a:spcAft>
              <a:buClr>
                <a:schemeClr val="dk2"/>
              </a:buClr>
              <a:buSzPts val="2800"/>
              <a:buFont typeface="Trebuchet MS"/>
              <a:buChar char="●"/>
            </a:pPr>
            <a:r>
              <a:rPr lang="en-US"/>
              <a:t>Morality of action may depend on motives</a:t>
            </a:r>
            <a:endParaRPr/>
          </a:p>
          <a:p>
            <a:pPr marL="342900" lvl="0" indent="-342900" algn="l" rtl="0">
              <a:lnSpc>
                <a:spcPct val="90000"/>
              </a:lnSpc>
              <a:spcBef>
                <a:spcPts val="560"/>
              </a:spcBef>
              <a:spcAft>
                <a:spcPts val="0"/>
              </a:spcAft>
              <a:buClr>
                <a:schemeClr val="dk2"/>
              </a:buClr>
              <a:buSzPts val="2800"/>
              <a:buFont typeface="Trebuchet MS"/>
              <a:buChar char="●"/>
            </a:pPr>
            <a:r>
              <a:rPr lang="en-US"/>
              <a:t>Good motive</a:t>
            </a:r>
            <a:endParaRPr/>
          </a:p>
          <a:p>
            <a:pPr marL="742950" lvl="1" indent="-285750" algn="l" rtl="0">
              <a:lnSpc>
                <a:spcPct val="90000"/>
              </a:lnSpc>
              <a:spcBef>
                <a:spcPts val="480"/>
              </a:spcBef>
              <a:spcAft>
                <a:spcPts val="0"/>
              </a:spcAft>
              <a:buClr>
                <a:schemeClr val="dk2"/>
              </a:buClr>
              <a:buSzPts val="2400"/>
              <a:buFont typeface="Trebuchet MS"/>
              <a:buChar char="○"/>
            </a:pPr>
            <a:r>
              <a:rPr lang="en-US"/>
              <a:t>Desire to help the public</a:t>
            </a:r>
            <a:endParaRPr/>
          </a:p>
          <a:p>
            <a:pPr marL="342900" lvl="0" indent="-342900" algn="l" rtl="0">
              <a:lnSpc>
                <a:spcPct val="90000"/>
              </a:lnSpc>
              <a:spcBef>
                <a:spcPts val="560"/>
              </a:spcBef>
              <a:spcAft>
                <a:spcPts val="0"/>
              </a:spcAft>
              <a:buClr>
                <a:schemeClr val="dk2"/>
              </a:buClr>
              <a:buSzPts val="2800"/>
              <a:buFont typeface="Trebuchet MS"/>
              <a:buChar char="●"/>
            </a:pPr>
            <a:r>
              <a:rPr lang="en-US"/>
              <a:t>Questionable motives</a:t>
            </a:r>
            <a:endParaRPr/>
          </a:p>
          <a:p>
            <a:pPr marL="742950" lvl="1" indent="-285750" algn="l" rtl="0">
              <a:lnSpc>
                <a:spcPct val="90000"/>
              </a:lnSpc>
              <a:spcBef>
                <a:spcPts val="480"/>
              </a:spcBef>
              <a:spcAft>
                <a:spcPts val="0"/>
              </a:spcAft>
              <a:buClr>
                <a:schemeClr val="dk2"/>
              </a:buClr>
              <a:buSzPts val="2400"/>
              <a:buFont typeface="Trebuchet MS"/>
              <a:buChar char="○"/>
            </a:pPr>
            <a:r>
              <a:rPr lang="en-US"/>
              <a:t>Retaliation</a:t>
            </a:r>
            <a:endParaRPr/>
          </a:p>
          <a:p>
            <a:pPr marL="742950" lvl="1" indent="-285750" algn="l" rtl="0">
              <a:lnSpc>
                <a:spcPct val="90000"/>
              </a:lnSpc>
              <a:spcBef>
                <a:spcPts val="480"/>
              </a:spcBef>
              <a:spcAft>
                <a:spcPts val="0"/>
              </a:spcAft>
              <a:buClr>
                <a:schemeClr val="dk2"/>
              </a:buClr>
              <a:buSzPts val="2400"/>
              <a:buFont typeface="Trebuchet MS"/>
              <a:buChar char="○"/>
            </a:pPr>
            <a:r>
              <a:rPr lang="en-US"/>
              <a:t>Avoiding punishment</a:t>
            </a:r>
            <a:endParaRPr/>
          </a:p>
          <a:p>
            <a:pPr marL="342900" lvl="0" indent="-165100" algn="l" rtl="0">
              <a:spcBef>
                <a:spcPts val="560"/>
              </a:spcBef>
              <a:spcAft>
                <a:spcPts val="0"/>
              </a:spcAft>
              <a:buClr>
                <a:schemeClr val="dk2"/>
              </a:buClr>
              <a:buSzPts val="2800"/>
              <a:buFont typeface="Trebuchet MS"/>
              <a:buNone/>
            </a:pPr>
            <a:endParaRPr/>
          </a:p>
        </p:txBody>
      </p:sp>
      <p:sp>
        <p:nvSpPr>
          <p:cNvPr id="876" name="Google Shape;876;p111"/>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111</a:t>
            </a:fld>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11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Morality of Whistleblowing</a:t>
            </a:r>
            <a:endParaRPr/>
          </a:p>
        </p:txBody>
      </p:sp>
      <p:sp>
        <p:nvSpPr>
          <p:cNvPr id="882" name="Google Shape;882;p11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800"/>
              <a:buFont typeface="Trebuchet MS"/>
              <a:buNone/>
            </a:pPr>
            <a:r>
              <a:rPr lang="en-US"/>
              <a:t>Corporate response to whistleblowing</a:t>
            </a:r>
            <a:endParaRPr/>
          </a:p>
          <a:p>
            <a:pPr marL="342900" lvl="0" indent="-342900" algn="l" rtl="0">
              <a:lnSpc>
                <a:spcPct val="90000"/>
              </a:lnSpc>
              <a:spcBef>
                <a:spcPts val="560"/>
              </a:spcBef>
              <a:spcAft>
                <a:spcPts val="0"/>
              </a:spcAft>
              <a:buClr>
                <a:schemeClr val="dk2"/>
              </a:buClr>
              <a:buSzPts val="2800"/>
              <a:buFont typeface="Trebuchet MS"/>
              <a:buChar char="●"/>
            </a:pPr>
            <a:r>
              <a:rPr lang="en-US"/>
              <a:t>Whistleblowers are disloyal</a:t>
            </a:r>
            <a:endParaRPr/>
          </a:p>
          <a:p>
            <a:pPr marL="342900" lvl="0" indent="-342900" algn="l" rtl="0">
              <a:lnSpc>
                <a:spcPct val="90000"/>
              </a:lnSpc>
              <a:spcBef>
                <a:spcPts val="560"/>
              </a:spcBef>
              <a:spcAft>
                <a:spcPts val="0"/>
              </a:spcAft>
              <a:buClr>
                <a:schemeClr val="dk2"/>
              </a:buClr>
              <a:buSzPts val="2800"/>
              <a:buFont typeface="Trebuchet MS"/>
              <a:buChar char="●"/>
            </a:pPr>
            <a:r>
              <a:rPr lang="en-US"/>
              <a:t>Whistleblowing has many harms</a:t>
            </a:r>
            <a:endParaRPr/>
          </a:p>
          <a:p>
            <a:pPr marL="742950" lvl="1" indent="-285750" algn="l" rtl="0">
              <a:lnSpc>
                <a:spcPct val="90000"/>
              </a:lnSpc>
              <a:spcBef>
                <a:spcPts val="480"/>
              </a:spcBef>
              <a:spcAft>
                <a:spcPts val="0"/>
              </a:spcAft>
              <a:buClr>
                <a:schemeClr val="dk2"/>
              </a:buClr>
              <a:buSzPts val="2400"/>
              <a:buFont typeface="Trebuchet MS"/>
              <a:buChar char="○"/>
            </a:pPr>
            <a:r>
              <a:rPr lang="en-US"/>
              <a:t>Bad publicity</a:t>
            </a:r>
            <a:endParaRPr/>
          </a:p>
          <a:p>
            <a:pPr marL="742950" lvl="1" indent="-285750" algn="l" rtl="0">
              <a:lnSpc>
                <a:spcPct val="90000"/>
              </a:lnSpc>
              <a:spcBef>
                <a:spcPts val="480"/>
              </a:spcBef>
              <a:spcAft>
                <a:spcPts val="0"/>
              </a:spcAft>
              <a:buClr>
                <a:schemeClr val="dk2"/>
              </a:buClr>
              <a:buSzPts val="2400"/>
              <a:buFont typeface="Trebuchet MS"/>
              <a:buChar char="○"/>
            </a:pPr>
            <a:r>
              <a:rPr lang="en-US"/>
              <a:t>Disruption of organization’s social fabric</a:t>
            </a:r>
            <a:endParaRPr/>
          </a:p>
          <a:p>
            <a:pPr marL="742950" lvl="1" indent="-285750" algn="l" rtl="0">
              <a:lnSpc>
                <a:spcPct val="90000"/>
              </a:lnSpc>
              <a:spcBef>
                <a:spcPts val="480"/>
              </a:spcBef>
              <a:spcAft>
                <a:spcPts val="0"/>
              </a:spcAft>
              <a:buClr>
                <a:schemeClr val="dk2"/>
              </a:buClr>
              <a:buSzPts val="2400"/>
              <a:buFont typeface="Trebuchet MS"/>
              <a:buChar char="○"/>
            </a:pPr>
            <a:r>
              <a:rPr lang="en-US"/>
              <a:t>Makes it hard for people to work as team</a:t>
            </a:r>
            <a:endParaRPr/>
          </a:p>
          <a:p>
            <a:pPr marL="342900" lvl="0" indent="-342900" algn="l" rtl="0">
              <a:lnSpc>
                <a:spcPct val="90000"/>
              </a:lnSpc>
              <a:spcBef>
                <a:spcPts val="560"/>
              </a:spcBef>
              <a:spcAft>
                <a:spcPts val="0"/>
              </a:spcAft>
              <a:buClr>
                <a:schemeClr val="dk2"/>
              </a:buClr>
              <a:buSzPts val="2800"/>
              <a:buFont typeface="Trebuchet MS"/>
              <a:buChar char="●"/>
            </a:pPr>
            <a:r>
              <a:rPr lang="en-US"/>
              <a:t>If company causes harm, public can use legal remedies to seek damages</a:t>
            </a:r>
            <a:endParaRPr/>
          </a:p>
          <a:p>
            <a:pPr marL="342900" lvl="0" indent="-342900" algn="l" rtl="0">
              <a:lnSpc>
                <a:spcPct val="90000"/>
              </a:lnSpc>
              <a:spcBef>
                <a:spcPts val="560"/>
              </a:spcBef>
              <a:spcAft>
                <a:spcPts val="0"/>
              </a:spcAft>
              <a:buClr>
                <a:schemeClr val="dk2"/>
              </a:buClr>
              <a:buSzPts val="2800"/>
              <a:buFont typeface="Trebuchet MS"/>
              <a:buChar char="●"/>
            </a:pPr>
            <a:r>
              <a:rPr lang="en-US"/>
              <a:t>Critique: Overly legalistic view of public harm?</a:t>
            </a:r>
            <a:endParaRPr/>
          </a:p>
        </p:txBody>
      </p:sp>
      <p:sp>
        <p:nvSpPr>
          <p:cNvPr id="883" name="Google Shape;883;p112"/>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112</a:t>
            </a:fld>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11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Morality of Whistleblowing</a:t>
            </a:r>
            <a:endParaRPr/>
          </a:p>
        </p:txBody>
      </p:sp>
      <p:sp>
        <p:nvSpPr>
          <p:cNvPr id="889" name="Google Shape;889;p113"/>
          <p:cNvSpPr txBox="1">
            <a:spLocks noGrp="1"/>
          </p:cNvSpPr>
          <p:nvPr>
            <p:ph type="body" idx="1"/>
          </p:nvPr>
        </p:nvSpPr>
        <p:spPr>
          <a:xfrm>
            <a:off x="457200" y="1428736"/>
            <a:ext cx="8229600" cy="4697427"/>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800"/>
              <a:buFont typeface="Trebuchet MS"/>
              <a:buNone/>
            </a:pPr>
            <a:r>
              <a:rPr lang="en-US"/>
              <a:t>Whistleblowing is a sign of organizational failure</a:t>
            </a:r>
            <a:endParaRPr/>
          </a:p>
          <a:p>
            <a:pPr marL="342900" lvl="0" indent="-342900" algn="l" rtl="0">
              <a:lnSpc>
                <a:spcPct val="90000"/>
              </a:lnSpc>
              <a:spcBef>
                <a:spcPts val="560"/>
              </a:spcBef>
              <a:spcAft>
                <a:spcPts val="0"/>
              </a:spcAft>
              <a:buClr>
                <a:schemeClr val="dk2"/>
              </a:buClr>
              <a:buSzPts val="2800"/>
              <a:buFont typeface="Trebuchet MS"/>
              <a:buChar char="●"/>
            </a:pPr>
            <a:r>
              <a:rPr lang="en-US"/>
              <a:t>Whistleblowing harms organization</a:t>
            </a:r>
            <a:endParaRPr/>
          </a:p>
          <a:p>
            <a:pPr marL="742950" lvl="1" indent="-285750" algn="l" rtl="0">
              <a:lnSpc>
                <a:spcPct val="90000"/>
              </a:lnSpc>
              <a:spcBef>
                <a:spcPts val="480"/>
              </a:spcBef>
              <a:spcAft>
                <a:spcPts val="0"/>
              </a:spcAft>
              <a:buClr>
                <a:schemeClr val="dk2"/>
              </a:buClr>
              <a:buSzPts val="2400"/>
              <a:buFont typeface="Trebuchet MS"/>
              <a:buChar char="○"/>
            </a:pPr>
            <a:r>
              <a:rPr lang="en-US"/>
              <a:t>Bad publicity</a:t>
            </a:r>
            <a:endParaRPr/>
          </a:p>
          <a:p>
            <a:pPr marL="742950" lvl="1" indent="-285750" algn="l" rtl="0">
              <a:lnSpc>
                <a:spcPct val="90000"/>
              </a:lnSpc>
              <a:spcBef>
                <a:spcPts val="480"/>
              </a:spcBef>
              <a:spcAft>
                <a:spcPts val="0"/>
              </a:spcAft>
              <a:buClr>
                <a:schemeClr val="dk2"/>
              </a:buClr>
              <a:buSzPts val="2400"/>
              <a:buFont typeface="Trebuchet MS"/>
              <a:buChar char="○"/>
            </a:pPr>
            <a:r>
              <a:rPr lang="en-US"/>
              <a:t>Ruined careers</a:t>
            </a:r>
            <a:endParaRPr/>
          </a:p>
          <a:p>
            <a:pPr marL="742950" lvl="1" indent="-285750" algn="l" rtl="0">
              <a:lnSpc>
                <a:spcPct val="90000"/>
              </a:lnSpc>
              <a:spcBef>
                <a:spcPts val="480"/>
              </a:spcBef>
              <a:spcAft>
                <a:spcPts val="0"/>
              </a:spcAft>
              <a:buClr>
                <a:schemeClr val="dk2"/>
              </a:buClr>
              <a:buSzPts val="2400"/>
              <a:buFont typeface="Trebuchet MS"/>
              <a:buChar char="○"/>
            </a:pPr>
            <a:r>
              <a:rPr lang="en-US"/>
              <a:t>Erodes team spirit</a:t>
            </a:r>
            <a:endParaRPr/>
          </a:p>
          <a:p>
            <a:pPr marL="342900" lvl="0" indent="-342900" algn="l" rtl="0">
              <a:lnSpc>
                <a:spcPct val="90000"/>
              </a:lnSpc>
              <a:spcBef>
                <a:spcPts val="560"/>
              </a:spcBef>
              <a:spcAft>
                <a:spcPts val="0"/>
              </a:spcAft>
              <a:buClr>
                <a:schemeClr val="dk2"/>
              </a:buClr>
              <a:buSzPts val="2800"/>
              <a:buFont typeface="Trebuchet MS"/>
              <a:buChar char="●"/>
            </a:pPr>
            <a:r>
              <a:rPr lang="en-US"/>
              <a:t>Whistleblowing harms whistleblower</a:t>
            </a:r>
            <a:endParaRPr/>
          </a:p>
          <a:p>
            <a:pPr marL="742950" lvl="1" indent="-285750" algn="l" rtl="0">
              <a:lnSpc>
                <a:spcPct val="90000"/>
              </a:lnSpc>
              <a:spcBef>
                <a:spcPts val="480"/>
              </a:spcBef>
              <a:spcAft>
                <a:spcPts val="0"/>
              </a:spcAft>
              <a:buClr>
                <a:schemeClr val="dk2"/>
              </a:buClr>
              <a:buSzPts val="2400"/>
              <a:buFont typeface="Trebuchet MS"/>
              <a:buChar char="○"/>
            </a:pPr>
            <a:r>
              <a:rPr lang="en-US"/>
              <a:t>Retaliation</a:t>
            </a:r>
            <a:endParaRPr/>
          </a:p>
          <a:p>
            <a:pPr marL="742950" lvl="1" indent="-285750" algn="l" rtl="0">
              <a:lnSpc>
                <a:spcPct val="90000"/>
              </a:lnSpc>
              <a:spcBef>
                <a:spcPts val="480"/>
              </a:spcBef>
              <a:spcAft>
                <a:spcPts val="0"/>
              </a:spcAft>
              <a:buClr>
                <a:schemeClr val="dk2"/>
              </a:buClr>
              <a:buSzPts val="2400"/>
              <a:buFont typeface="Trebuchet MS"/>
              <a:buChar char="○"/>
            </a:pPr>
            <a:r>
              <a:rPr lang="en-US"/>
              <a:t>Estrangement</a:t>
            </a:r>
            <a:endParaRPr/>
          </a:p>
        </p:txBody>
      </p:sp>
      <p:sp>
        <p:nvSpPr>
          <p:cNvPr id="890" name="Google Shape;890;p113"/>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113</a:t>
            </a:fld>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11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Morality of Whistleblowing</a:t>
            </a:r>
            <a:endParaRPr/>
          </a:p>
        </p:txBody>
      </p:sp>
      <p:sp>
        <p:nvSpPr>
          <p:cNvPr id="896" name="Google Shape;896;p114"/>
          <p:cNvSpPr txBox="1">
            <a:spLocks noGrp="1"/>
          </p:cNvSpPr>
          <p:nvPr>
            <p:ph type="body" idx="1"/>
          </p:nvPr>
        </p:nvSpPr>
        <p:spPr>
          <a:xfrm>
            <a:off x="457200" y="1428736"/>
            <a:ext cx="8229600" cy="4697427"/>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800"/>
              <a:buFont typeface="Trebuchet MS"/>
              <a:buNone/>
            </a:pPr>
            <a:r>
              <a:rPr lang="en-US"/>
              <a:t>Whistleblowing is a sign of organizational failure</a:t>
            </a:r>
            <a:endParaRPr/>
          </a:p>
          <a:p>
            <a:pPr marL="342900" lvl="0" indent="-342900" algn="l" rtl="0">
              <a:lnSpc>
                <a:spcPct val="90000"/>
              </a:lnSpc>
              <a:spcBef>
                <a:spcPts val="560"/>
              </a:spcBef>
              <a:spcAft>
                <a:spcPts val="0"/>
              </a:spcAft>
              <a:buClr>
                <a:schemeClr val="dk2"/>
              </a:buClr>
              <a:buSzPts val="2800"/>
              <a:buFont typeface="Trebuchet MS"/>
              <a:buChar char="●"/>
            </a:pPr>
            <a:r>
              <a:rPr lang="en-US"/>
              <a:t>Organizations should improve communication</a:t>
            </a:r>
            <a:endParaRPr/>
          </a:p>
          <a:p>
            <a:pPr marL="342900" lvl="0" indent="-342900" algn="l" rtl="0">
              <a:lnSpc>
                <a:spcPct val="90000"/>
              </a:lnSpc>
              <a:spcBef>
                <a:spcPts val="560"/>
              </a:spcBef>
              <a:spcAft>
                <a:spcPts val="0"/>
              </a:spcAft>
              <a:buClr>
                <a:schemeClr val="dk2"/>
              </a:buClr>
              <a:buSzPts val="2800"/>
              <a:buFont typeface="Trebuchet MS"/>
              <a:buChar char="●"/>
            </a:pPr>
            <a:r>
              <a:rPr lang="en-US"/>
              <a:t>Critique</a:t>
            </a:r>
            <a:endParaRPr/>
          </a:p>
          <a:p>
            <a:pPr marL="742950" lvl="1" indent="-285750" algn="l" rtl="0">
              <a:lnSpc>
                <a:spcPct val="90000"/>
              </a:lnSpc>
              <a:spcBef>
                <a:spcPts val="480"/>
              </a:spcBef>
              <a:spcAft>
                <a:spcPts val="0"/>
              </a:spcAft>
              <a:buClr>
                <a:schemeClr val="dk2"/>
              </a:buClr>
              <a:buSzPts val="2400"/>
              <a:buFont typeface="Trebuchet MS"/>
              <a:buChar char="○"/>
            </a:pPr>
            <a:r>
              <a:rPr lang="en-US"/>
              <a:t>Is this realistic?</a:t>
            </a:r>
            <a:endParaRPr/>
          </a:p>
          <a:p>
            <a:pPr marL="742950" lvl="1" indent="-285750" algn="l" rtl="0">
              <a:lnSpc>
                <a:spcPct val="90000"/>
              </a:lnSpc>
              <a:spcBef>
                <a:spcPts val="480"/>
              </a:spcBef>
              <a:spcAft>
                <a:spcPts val="0"/>
              </a:spcAft>
              <a:buClr>
                <a:schemeClr val="dk2"/>
              </a:buClr>
              <a:buSzPts val="2400"/>
              <a:buFont typeface="Trebuchet MS"/>
              <a:buChar char="○"/>
            </a:pPr>
            <a:r>
              <a:rPr lang="en-US"/>
              <a:t>Robert Spitzer: Organizations should return to using principle-based ethics in decision making</a:t>
            </a:r>
            <a:endParaRPr/>
          </a:p>
        </p:txBody>
      </p:sp>
      <p:sp>
        <p:nvSpPr>
          <p:cNvPr id="897" name="Google Shape;897;p114"/>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114</a:t>
            </a:fld>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11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Morality of Whistleblowing</a:t>
            </a:r>
            <a:endParaRPr/>
          </a:p>
        </p:txBody>
      </p:sp>
      <p:sp>
        <p:nvSpPr>
          <p:cNvPr id="903" name="Google Shape;903;p115"/>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533400" lvl="0" indent="-533400" algn="l" rtl="0">
              <a:spcBef>
                <a:spcPts val="0"/>
              </a:spcBef>
              <a:spcAft>
                <a:spcPts val="0"/>
              </a:spcAft>
              <a:buClr>
                <a:schemeClr val="dk2"/>
              </a:buClr>
              <a:buSzPts val="2400"/>
              <a:buFont typeface="Trebuchet MS"/>
              <a:buNone/>
            </a:pPr>
            <a:r>
              <a:rPr lang="en-US" sz="2400" dirty="0"/>
              <a:t>Whistleblowing as a moral duty</a:t>
            </a:r>
            <a:endParaRPr dirty="0"/>
          </a:p>
          <a:p>
            <a:pPr marL="533400" lvl="0" indent="-533400" algn="l" rtl="0">
              <a:spcBef>
                <a:spcPts val="480"/>
              </a:spcBef>
              <a:spcAft>
                <a:spcPts val="0"/>
              </a:spcAft>
              <a:buClr>
                <a:schemeClr val="dk2"/>
              </a:buClr>
              <a:buSzPts val="2400"/>
              <a:buFont typeface="Trebuchet MS"/>
              <a:buChar char="●"/>
            </a:pPr>
            <a:r>
              <a:rPr lang="en-US" sz="2400" dirty="0"/>
              <a:t>Richard </a:t>
            </a:r>
            <a:r>
              <a:rPr lang="en-US" sz="2400" dirty="0" err="1"/>
              <a:t>DeGeorge’s</a:t>
            </a:r>
            <a:r>
              <a:rPr lang="en-US" sz="2400" dirty="0"/>
              <a:t> questions for whistleblowing</a:t>
            </a:r>
            <a:endParaRPr sz="2400" dirty="0"/>
          </a:p>
          <a:p>
            <a:pPr marL="914400" lvl="1" indent="-457200" algn="l" rtl="0">
              <a:spcBef>
                <a:spcPts val="480"/>
              </a:spcBef>
              <a:spcAft>
                <a:spcPts val="0"/>
              </a:spcAft>
              <a:buClr>
                <a:schemeClr val="dk2"/>
              </a:buClr>
              <a:buSzPts val="2400"/>
              <a:buFont typeface="Trebuchet MS"/>
              <a:buAutoNum type="arabicPeriod"/>
            </a:pPr>
            <a:r>
              <a:rPr lang="en-US" dirty="0"/>
              <a:t>Is serious harm to the public at stake?</a:t>
            </a:r>
            <a:endParaRPr dirty="0"/>
          </a:p>
          <a:p>
            <a:pPr marL="914400" lvl="1" indent="-457200" algn="l" rtl="0">
              <a:spcBef>
                <a:spcPts val="480"/>
              </a:spcBef>
              <a:spcAft>
                <a:spcPts val="0"/>
              </a:spcAft>
              <a:buClr>
                <a:schemeClr val="dk2"/>
              </a:buClr>
              <a:buSzPts val="2400"/>
              <a:buFont typeface="Trebuchet MS"/>
              <a:buAutoNum type="arabicPeriod"/>
            </a:pPr>
            <a:r>
              <a:rPr lang="en-US" dirty="0"/>
              <a:t>Have you told your manager?</a:t>
            </a:r>
            <a:endParaRPr dirty="0"/>
          </a:p>
          <a:p>
            <a:pPr marL="914400" lvl="1" indent="-457200" algn="l" rtl="0">
              <a:spcBef>
                <a:spcPts val="480"/>
              </a:spcBef>
              <a:spcAft>
                <a:spcPts val="0"/>
              </a:spcAft>
              <a:buClr>
                <a:schemeClr val="dk2"/>
              </a:buClr>
              <a:buSzPts val="2400"/>
              <a:buFont typeface="Trebuchet MS"/>
              <a:buAutoNum type="arabicPeriod"/>
            </a:pPr>
            <a:r>
              <a:rPr lang="en-US" dirty="0"/>
              <a:t>Have you tried every possible inside channel?</a:t>
            </a:r>
            <a:endParaRPr dirty="0"/>
          </a:p>
          <a:p>
            <a:pPr marL="914400" lvl="1" indent="-457200" algn="l" rtl="0">
              <a:spcBef>
                <a:spcPts val="480"/>
              </a:spcBef>
              <a:spcAft>
                <a:spcPts val="0"/>
              </a:spcAft>
              <a:buClr>
                <a:schemeClr val="dk2"/>
              </a:buClr>
              <a:buSzPts val="2400"/>
              <a:buFont typeface="Trebuchet MS"/>
              <a:buAutoNum type="arabicPeriod"/>
            </a:pPr>
            <a:r>
              <a:rPr lang="en-US" dirty="0"/>
              <a:t>Do you have persuasive documented evidence?</a:t>
            </a:r>
            <a:endParaRPr dirty="0"/>
          </a:p>
          <a:p>
            <a:pPr marL="914400" lvl="1" indent="-457200" algn="l" rtl="0">
              <a:spcBef>
                <a:spcPts val="480"/>
              </a:spcBef>
              <a:spcAft>
                <a:spcPts val="0"/>
              </a:spcAft>
              <a:buClr>
                <a:schemeClr val="dk2"/>
              </a:buClr>
              <a:buSzPts val="2400"/>
              <a:buFont typeface="Trebuchet MS"/>
              <a:buAutoNum type="arabicPeriod"/>
            </a:pPr>
            <a:r>
              <a:rPr lang="en-US" dirty="0"/>
              <a:t>Are you sure whistleblowing will work?</a:t>
            </a:r>
            <a:endParaRPr dirty="0"/>
          </a:p>
        </p:txBody>
      </p:sp>
      <p:sp>
        <p:nvSpPr>
          <p:cNvPr id="904" name="Google Shape;904;p115"/>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115</a:t>
            </a:fld>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1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Morality of Whistleblowing</a:t>
            </a:r>
            <a:endParaRPr/>
          </a:p>
        </p:txBody>
      </p:sp>
      <p:sp>
        <p:nvSpPr>
          <p:cNvPr id="910" name="Google Shape;910;p116"/>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533400" lvl="0" indent="-533400" algn="l" rtl="0">
              <a:spcBef>
                <a:spcPts val="0"/>
              </a:spcBef>
              <a:spcAft>
                <a:spcPts val="0"/>
              </a:spcAft>
              <a:buClr>
                <a:schemeClr val="dk2"/>
              </a:buClr>
              <a:buSzPts val="2400"/>
              <a:buFont typeface="Trebuchet MS"/>
              <a:buNone/>
            </a:pPr>
            <a:r>
              <a:rPr lang="en-US" sz="2400" dirty="0"/>
              <a:t>Whistleblowing as a moral duty</a:t>
            </a:r>
            <a:endParaRPr dirty="0"/>
          </a:p>
          <a:p>
            <a:pPr marL="533400" lvl="0" indent="-533400" algn="l" rtl="0">
              <a:spcBef>
                <a:spcPts val="480"/>
              </a:spcBef>
              <a:spcAft>
                <a:spcPts val="0"/>
              </a:spcAft>
              <a:buClr>
                <a:schemeClr val="dk2"/>
              </a:buClr>
              <a:buSzPts val="2400"/>
              <a:buFont typeface="Trebuchet MS"/>
              <a:buChar char="●"/>
            </a:pPr>
            <a:r>
              <a:rPr lang="en-US" sz="2400" dirty="0"/>
              <a:t>Under what conditions must you blow the whistle?</a:t>
            </a:r>
            <a:endParaRPr dirty="0"/>
          </a:p>
          <a:p>
            <a:pPr marL="914400" lvl="1" indent="-457200" algn="l" rtl="0">
              <a:spcBef>
                <a:spcPts val="480"/>
              </a:spcBef>
              <a:spcAft>
                <a:spcPts val="0"/>
              </a:spcAft>
              <a:buClr>
                <a:schemeClr val="dk2"/>
              </a:buClr>
              <a:buSzPts val="2400"/>
              <a:buFont typeface="Trebuchet MS"/>
              <a:buChar char="○"/>
            </a:pPr>
            <a:r>
              <a:rPr lang="en-US" dirty="0" err="1"/>
              <a:t>DeGeorge</a:t>
            </a:r>
            <a:r>
              <a:rPr lang="en-US" dirty="0"/>
              <a:t>: If all five conditions are met</a:t>
            </a:r>
            <a:endParaRPr dirty="0"/>
          </a:p>
          <a:p>
            <a:pPr marL="914400" lvl="1" indent="-457200" algn="l" rtl="0">
              <a:spcBef>
                <a:spcPts val="480"/>
              </a:spcBef>
              <a:spcAft>
                <a:spcPts val="0"/>
              </a:spcAft>
              <a:buClr>
                <a:schemeClr val="dk2"/>
              </a:buClr>
              <a:buSzPts val="2400"/>
              <a:buFont typeface="Trebuchet MS"/>
              <a:buChar char="○"/>
            </a:pPr>
            <a:r>
              <a:rPr lang="en-US" dirty="0"/>
              <a:t>Others: If conditions 1-3 are met</a:t>
            </a:r>
            <a:endParaRPr dirty="0"/>
          </a:p>
          <a:p>
            <a:pPr marL="914400" lvl="1" indent="-457200" algn="l" rtl="0">
              <a:spcBef>
                <a:spcPts val="480"/>
              </a:spcBef>
              <a:spcAft>
                <a:spcPts val="0"/>
              </a:spcAft>
              <a:buClr>
                <a:schemeClr val="dk2"/>
              </a:buClr>
              <a:buSzPts val="2400"/>
              <a:buFont typeface="Trebuchet MS"/>
              <a:buChar char="○"/>
            </a:pPr>
            <a:r>
              <a:rPr lang="en-US" dirty="0"/>
              <a:t>Still others: Whistleblowing is </a:t>
            </a:r>
            <a:r>
              <a:rPr lang="en-US" i="1" dirty="0"/>
              <a:t>never</a:t>
            </a:r>
            <a:r>
              <a:rPr lang="en-US" dirty="0"/>
              <a:t> morally required</a:t>
            </a:r>
            <a:endParaRPr dirty="0"/>
          </a:p>
        </p:txBody>
      </p:sp>
      <p:sp>
        <p:nvSpPr>
          <p:cNvPr id="911" name="Google Shape;911;p116"/>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116</a:t>
            </a:fld>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11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Morality of Whistleblowing</a:t>
            </a:r>
            <a:endParaRPr/>
          </a:p>
        </p:txBody>
      </p:sp>
      <p:sp>
        <p:nvSpPr>
          <p:cNvPr id="917" name="Google Shape;917;p117"/>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None/>
            </a:pPr>
            <a:r>
              <a:rPr lang="en-US"/>
              <a:t>Whistleblowing as a moral duty</a:t>
            </a:r>
            <a:endParaRPr/>
          </a:p>
          <a:p>
            <a:pPr marL="342900" lvl="0" indent="-342900" algn="l" rtl="0">
              <a:spcBef>
                <a:spcPts val="560"/>
              </a:spcBef>
              <a:spcAft>
                <a:spcPts val="0"/>
              </a:spcAft>
              <a:buClr>
                <a:schemeClr val="dk2"/>
              </a:buClr>
              <a:buSzPts val="2800"/>
              <a:buFont typeface="Trebuchet MS"/>
              <a:buChar char="●"/>
            </a:pPr>
            <a:r>
              <a:rPr lang="en-US"/>
              <a:t>Exclusive Responsibilities</a:t>
            </a:r>
            <a:endParaRPr/>
          </a:p>
          <a:p>
            <a:pPr marL="742950" lvl="1" indent="-285750" algn="l" rtl="0">
              <a:spcBef>
                <a:spcPts val="480"/>
              </a:spcBef>
              <a:spcAft>
                <a:spcPts val="0"/>
              </a:spcAft>
              <a:buClr>
                <a:schemeClr val="dk2"/>
              </a:buClr>
              <a:buSzPts val="2400"/>
              <a:buFont typeface="Trebuchet MS"/>
              <a:buChar char="○"/>
            </a:pPr>
            <a:r>
              <a:rPr lang="en-US"/>
              <a:t>Role responsibility</a:t>
            </a:r>
            <a:endParaRPr/>
          </a:p>
          <a:p>
            <a:pPr marL="742950" lvl="1" indent="-285750" algn="l" rtl="0">
              <a:spcBef>
                <a:spcPts val="480"/>
              </a:spcBef>
              <a:spcAft>
                <a:spcPts val="0"/>
              </a:spcAft>
              <a:buClr>
                <a:schemeClr val="dk2"/>
              </a:buClr>
              <a:buSzPts val="2400"/>
              <a:buFont typeface="Trebuchet MS"/>
              <a:buChar char="○"/>
            </a:pPr>
            <a:r>
              <a:rPr lang="en-US"/>
              <a:t>Causal responsibility</a:t>
            </a:r>
            <a:endParaRPr/>
          </a:p>
          <a:p>
            <a:pPr marL="742950" lvl="1" indent="-285750" algn="l" rtl="0">
              <a:spcBef>
                <a:spcPts val="480"/>
              </a:spcBef>
              <a:spcAft>
                <a:spcPts val="0"/>
              </a:spcAft>
              <a:buClr>
                <a:schemeClr val="dk2"/>
              </a:buClr>
              <a:buSzPts val="2400"/>
              <a:buFont typeface="Trebuchet MS"/>
              <a:buChar char="○"/>
            </a:pPr>
            <a:r>
              <a:rPr lang="en-US"/>
              <a:t>Legal responsibility</a:t>
            </a:r>
            <a:endParaRPr/>
          </a:p>
          <a:p>
            <a:pPr marL="342900" lvl="0" indent="-342900" algn="l" rtl="0">
              <a:spcBef>
                <a:spcPts val="560"/>
              </a:spcBef>
              <a:spcAft>
                <a:spcPts val="0"/>
              </a:spcAft>
              <a:buClr>
                <a:schemeClr val="dk2"/>
              </a:buClr>
              <a:buSzPts val="2800"/>
              <a:buFont typeface="Trebuchet MS"/>
              <a:buChar char="●"/>
            </a:pPr>
            <a:r>
              <a:rPr lang="en-US"/>
              <a:t>Moral responsibility</a:t>
            </a:r>
            <a:endParaRPr/>
          </a:p>
          <a:p>
            <a:pPr marL="742950" lvl="1" indent="-285750" algn="l" rtl="0">
              <a:spcBef>
                <a:spcPts val="480"/>
              </a:spcBef>
              <a:spcAft>
                <a:spcPts val="0"/>
              </a:spcAft>
              <a:buClr>
                <a:schemeClr val="dk2"/>
              </a:buClr>
              <a:buSzPts val="2400"/>
              <a:buFont typeface="Trebuchet MS"/>
              <a:buChar char="○"/>
            </a:pPr>
            <a:r>
              <a:rPr lang="en-US"/>
              <a:t>Must be borne by people</a:t>
            </a:r>
            <a:endParaRPr/>
          </a:p>
          <a:p>
            <a:pPr marL="742950" lvl="1" indent="-285750" algn="l" rtl="0">
              <a:spcBef>
                <a:spcPts val="480"/>
              </a:spcBef>
              <a:spcAft>
                <a:spcPts val="0"/>
              </a:spcAft>
              <a:buClr>
                <a:schemeClr val="dk2"/>
              </a:buClr>
              <a:buSzPts val="2400"/>
              <a:buFont typeface="Trebuchet MS"/>
              <a:buChar char="○"/>
            </a:pPr>
            <a:r>
              <a:rPr lang="en-US"/>
              <a:t>Is not exclusive</a:t>
            </a:r>
            <a:endParaRPr/>
          </a:p>
        </p:txBody>
      </p:sp>
      <p:sp>
        <p:nvSpPr>
          <p:cNvPr id="918" name="Google Shape;918;p117"/>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117</a:t>
            </a:fld>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1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Morality of Whistleblowing</a:t>
            </a:r>
            <a:endParaRPr/>
          </a:p>
        </p:txBody>
      </p:sp>
      <p:sp>
        <p:nvSpPr>
          <p:cNvPr id="924" name="Google Shape;924;p118"/>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None/>
            </a:pPr>
            <a:r>
              <a:rPr lang="en-US"/>
              <a:t>Whistleblowing as a moral duty </a:t>
            </a:r>
            <a:endParaRPr/>
          </a:p>
          <a:p>
            <a:pPr marL="342900" lvl="0" indent="-342900" algn="l" rtl="0">
              <a:spcBef>
                <a:spcPts val="560"/>
              </a:spcBef>
              <a:spcAft>
                <a:spcPts val="0"/>
              </a:spcAft>
              <a:buClr>
                <a:schemeClr val="dk2"/>
              </a:buClr>
              <a:buSzPts val="2800"/>
              <a:buFont typeface="Trebuchet MS"/>
              <a:buChar char="●"/>
            </a:pPr>
            <a:r>
              <a:rPr lang="en-US"/>
              <a:t>Michael McFarland: A team should be held to a higher level of moral responsibility than any of its members</a:t>
            </a:r>
            <a:endParaRPr/>
          </a:p>
        </p:txBody>
      </p:sp>
      <p:sp>
        <p:nvSpPr>
          <p:cNvPr id="925" name="Google Shape;925;p118"/>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118</a:t>
            </a:fld>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119"/>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300" dirty="0"/>
              <a:t>Due Diligence</a:t>
            </a:r>
            <a:endParaRPr sz="3300" dirty="0"/>
          </a:p>
        </p:txBody>
      </p:sp>
      <p:sp>
        <p:nvSpPr>
          <p:cNvPr id="932" name="Google Shape;932;p119"/>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119</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46"/>
        <p:cNvGrpSpPr/>
        <p:nvPr/>
      </p:nvGrpSpPr>
      <p:grpSpPr>
        <a:xfrm>
          <a:off x="0" y="0"/>
          <a:ext cx="0" cy="0"/>
          <a:chOff x="0" y="0"/>
          <a:chExt cx="0" cy="0"/>
        </a:xfrm>
      </p:grpSpPr>
      <p:sp>
        <p:nvSpPr>
          <p:cNvPr id="147" name="Google Shape;147;p1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a:t>Eight Ethical Theories - </a:t>
            </a:r>
            <a:br>
              <a:rPr lang="en-US" sz="3300"/>
            </a:br>
            <a:r>
              <a:rPr lang="en-US" sz="3300"/>
              <a:t>1. Subjective Relativism</a:t>
            </a:r>
            <a:endParaRPr sz="3300"/>
          </a:p>
        </p:txBody>
      </p:sp>
      <p:sp>
        <p:nvSpPr>
          <p:cNvPr id="148" name="Google Shape;148;p12"/>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None/>
            </a:pPr>
            <a:r>
              <a:rPr lang="en-US"/>
              <a:t>The Case for Subjective Relativism</a:t>
            </a:r>
            <a:endParaRPr/>
          </a:p>
          <a:p>
            <a:pPr marL="514350" lvl="0" indent="-514350" algn="l" rtl="0">
              <a:spcBef>
                <a:spcPts val="560"/>
              </a:spcBef>
              <a:spcAft>
                <a:spcPts val="0"/>
              </a:spcAft>
              <a:buClr>
                <a:schemeClr val="dk2"/>
              </a:buClr>
              <a:buSzPts val="2800"/>
              <a:buFont typeface="Trebuchet MS"/>
              <a:buAutoNum type="arabicPeriod"/>
            </a:pPr>
            <a:r>
              <a:rPr lang="en-US"/>
              <a:t>Well-meaning and intelligent people can have totally opposite opinions about moral issues.</a:t>
            </a:r>
            <a:endParaRPr/>
          </a:p>
          <a:p>
            <a:pPr marL="514350" lvl="0" indent="-514350" algn="l" rtl="0">
              <a:spcBef>
                <a:spcPts val="560"/>
              </a:spcBef>
              <a:spcAft>
                <a:spcPts val="0"/>
              </a:spcAft>
              <a:buClr>
                <a:schemeClr val="dk2"/>
              </a:buClr>
              <a:buSzPts val="2800"/>
              <a:buFont typeface="Trebuchet MS"/>
              <a:buAutoNum type="arabicPeriod"/>
            </a:pPr>
            <a:r>
              <a:rPr lang="en-US"/>
              <a:t>Ethical debates are disagreeable and pointless.</a:t>
            </a:r>
            <a:endParaRPr/>
          </a:p>
        </p:txBody>
      </p:sp>
      <p:sp>
        <p:nvSpPr>
          <p:cNvPr id="149" name="Google Shape;149;p12"/>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1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Due Diligence</a:t>
            </a:r>
            <a:endParaRPr/>
          </a:p>
        </p:txBody>
      </p:sp>
      <p:sp>
        <p:nvSpPr>
          <p:cNvPr id="938" name="Google Shape;938;p12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Char char="●"/>
            </a:pPr>
            <a:r>
              <a:rPr lang="en-US"/>
              <a:t>The concept of ‘due diligence’ is that you did everything that could have been expected of you in the circumstances in which you found yourself.</a:t>
            </a:r>
            <a:endParaRPr/>
          </a:p>
          <a:p>
            <a:pPr marL="342900" lvl="0" indent="-342900" algn="l" rtl="0">
              <a:spcBef>
                <a:spcPts val="560"/>
              </a:spcBef>
              <a:spcAft>
                <a:spcPts val="0"/>
              </a:spcAft>
              <a:buClr>
                <a:schemeClr val="dk2"/>
              </a:buClr>
              <a:buSzPts val="2800"/>
              <a:buFont typeface="Trebuchet MS"/>
              <a:buChar char="●"/>
            </a:pPr>
            <a:r>
              <a:rPr lang="en-US"/>
              <a:t>You have a professional attitude to your job and your role.</a:t>
            </a:r>
            <a:endParaRPr/>
          </a:p>
        </p:txBody>
      </p:sp>
      <p:sp>
        <p:nvSpPr>
          <p:cNvPr id="939" name="Google Shape;939;p120"/>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120</a:t>
            </a:fld>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12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Due Diligence</a:t>
            </a:r>
            <a:endParaRPr/>
          </a:p>
        </p:txBody>
      </p:sp>
      <p:sp>
        <p:nvSpPr>
          <p:cNvPr id="945" name="Google Shape;945;p121"/>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Char char="●"/>
            </a:pPr>
            <a:r>
              <a:rPr lang="en-US"/>
              <a:t>Example of a hypothetical situation:</a:t>
            </a:r>
            <a:endParaRPr/>
          </a:p>
          <a:p>
            <a:pPr marL="723900" lvl="1" indent="0" algn="l" rtl="0">
              <a:spcBef>
                <a:spcPts val="400"/>
              </a:spcBef>
              <a:spcAft>
                <a:spcPts val="0"/>
              </a:spcAft>
              <a:buClr>
                <a:schemeClr val="dk2"/>
              </a:buClr>
              <a:buSzPts val="2000"/>
              <a:buFont typeface="Trebuchet MS"/>
              <a:buNone/>
            </a:pPr>
            <a:r>
              <a:rPr lang="en-US" sz="2000"/>
              <a:t>You are one of the system administrators for a bank. An investigation by the banking regulator has found that the remote access system you use to offer out-of-hours support for software problems has been compromised and used to commit a serious fraud. You were responsible for setting up the remote-access system in order to allow you to respond to out-of-hours calls from the comfort of your own study, rather than having to get dressed and drive 30 minutes to the office just to spend five minutes restarting a software communications conduit. Under what circumstances can you claim that you were not to blame for the fraud?</a:t>
            </a:r>
            <a:endParaRPr/>
          </a:p>
        </p:txBody>
      </p:sp>
      <p:sp>
        <p:nvSpPr>
          <p:cNvPr id="946" name="Google Shape;946;p121"/>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121</a:t>
            </a:fld>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12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Due Diligence</a:t>
            </a:r>
            <a:endParaRPr/>
          </a:p>
        </p:txBody>
      </p:sp>
      <p:sp>
        <p:nvSpPr>
          <p:cNvPr id="952" name="Google Shape;952;p12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Char char="●"/>
            </a:pPr>
            <a:r>
              <a:rPr lang="en-US"/>
              <a:t>Various aspects to consider to demonstrate due diligence:</a:t>
            </a:r>
            <a:endParaRPr/>
          </a:p>
          <a:p>
            <a:pPr marL="742950" lvl="1" indent="-285750" algn="l" rtl="0">
              <a:spcBef>
                <a:spcPts val="480"/>
              </a:spcBef>
              <a:spcAft>
                <a:spcPts val="0"/>
              </a:spcAft>
              <a:buClr>
                <a:schemeClr val="dk2"/>
              </a:buClr>
              <a:buSzPts val="2400"/>
              <a:buFont typeface="Trebuchet MS"/>
              <a:buChar char="○"/>
            </a:pPr>
            <a:r>
              <a:rPr lang="en-US"/>
              <a:t>You had appropriate training in network security to set up such a link.</a:t>
            </a:r>
            <a:endParaRPr/>
          </a:p>
          <a:p>
            <a:pPr marL="742950" lvl="1" indent="-285750" algn="l" rtl="0">
              <a:spcBef>
                <a:spcPts val="480"/>
              </a:spcBef>
              <a:spcAft>
                <a:spcPts val="0"/>
              </a:spcAft>
              <a:buClr>
                <a:schemeClr val="dk2"/>
              </a:buClr>
              <a:buSzPts val="2400"/>
              <a:buFont typeface="Trebuchet MS"/>
              <a:buChar char="○"/>
            </a:pPr>
            <a:r>
              <a:rPr lang="en-US"/>
              <a:t>You had documented the choice of software to use, including a cost-benefit analysis and a threat-risk analysis for various options.</a:t>
            </a:r>
            <a:endParaRPr/>
          </a:p>
          <a:p>
            <a:pPr marL="742950" lvl="1" indent="-285750" algn="l" rtl="0">
              <a:spcBef>
                <a:spcPts val="480"/>
              </a:spcBef>
              <a:spcAft>
                <a:spcPts val="0"/>
              </a:spcAft>
              <a:buClr>
                <a:schemeClr val="dk2"/>
              </a:buClr>
              <a:buSzPts val="2400"/>
              <a:buFont typeface="Trebuchet MS"/>
              <a:buChar char="○"/>
            </a:pPr>
            <a:r>
              <a:rPr lang="en-US"/>
              <a:t>You had properly installed the system, including following regulatory and internal security procedures for remote access.</a:t>
            </a:r>
            <a:endParaRPr/>
          </a:p>
        </p:txBody>
      </p:sp>
      <p:sp>
        <p:nvSpPr>
          <p:cNvPr id="953" name="Google Shape;953;p122"/>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122</a:t>
            </a:fld>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1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Due Diligence</a:t>
            </a:r>
            <a:endParaRPr/>
          </a:p>
        </p:txBody>
      </p:sp>
      <p:sp>
        <p:nvSpPr>
          <p:cNvPr id="959" name="Google Shape;959;p123"/>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Char char="●"/>
            </a:pPr>
            <a:r>
              <a:rPr lang="en-US"/>
              <a:t>Various aspects to consider to demonstrate due diligence:</a:t>
            </a:r>
            <a:endParaRPr/>
          </a:p>
          <a:p>
            <a:pPr marL="742950" lvl="1" indent="-285750" algn="l" rtl="0">
              <a:spcBef>
                <a:spcPts val="480"/>
              </a:spcBef>
              <a:spcAft>
                <a:spcPts val="0"/>
              </a:spcAft>
              <a:buClr>
                <a:schemeClr val="dk2"/>
              </a:buClr>
              <a:buSzPts val="2400"/>
              <a:buFont typeface="Trebuchet MS"/>
              <a:buChar char="○"/>
            </a:pPr>
            <a:r>
              <a:rPr lang="en-US"/>
              <a:t>You had not revealed confidential information to unauthorized persons about the system (such as the protocols used, the hardware in use, possibly even the very existence of the remote link).</a:t>
            </a:r>
            <a:endParaRPr/>
          </a:p>
          <a:p>
            <a:pPr marL="742950" lvl="1" indent="-285750" algn="l" rtl="0">
              <a:spcBef>
                <a:spcPts val="480"/>
              </a:spcBef>
              <a:spcAft>
                <a:spcPts val="0"/>
              </a:spcAft>
              <a:buClr>
                <a:schemeClr val="dk2"/>
              </a:buClr>
              <a:buSzPts val="2400"/>
              <a:buFont typeface="Trebuchet MS"/>
              <a:buChar char="○"/>
            </a:pPr>
            <a:r>
              <a:rPr lang="en-US"/>
              <a:t>You had allocated suitable time to testing the security of the system, possibly even employing a more qualified security analyst or recommending their employment to your management.</a:t>
            </a:r>
            <a:endParaRPr/>
          </a:p>
        </p:txBody>
      </p:sp>
      <p:sp>
        <p:nvSpPr>
          <p:cNvPr id="960" name="Google Shape;960;p123"/>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123</a:t>
            </a:fld>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12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Due Diligence</a:t>
            </a:r>
            <a:endParaRPr/>
          </a:p>
        </p:txBody>
      </p:sp>
      <p:sp>
        <p:nvSpPr>
          <p:cNvPr id="966" name="Google Shape;966;p124"/>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Char char="●"/>
            </a:pPr>
            <a:r>
              <a:rPr lang="en-US"/>
              <a:t>Various aspects to consider to demonstrate due diligence:</a:t>
            </a:r>
            <a:endParaRPr/>
          </a:p>
          <a:p>
            <a:pPr marL="742950" lvl="1" indent="-285750" algn="l" rtl="0">
              <a:spcBef>
                <a:spcPts val="480"/>
              </a:spcBef>
              <a:spcAft>
                <a:spcPts val="0"/>
              </a:spcAft>
              <a:buClr>
                <a:schemeClr val="dk2"/>
              </a:buClr>
              <a:buSzPts val="2400"/>
              <a:buFont typeface="Trebuchet MS"/>
              <a:buChar char="○"/>
            </a:pPr>
            <a:r>
              <a:rPr lang="en-US"/>
              <a:t>There were appropriate logs of usage and those logs were checked regularly to ensure sequential attacks were identified.</a:t>
            </a:r>
            <a:endParaRPr/>
          </a:p>
        </p:txBody>
      </p:sp>
      <p:sp>
        <p:nvSpPr>
          <p:cNvPr id="967" name="Google Shape;967;p124"/>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124</a:t>
            </a:fld>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1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300"/>
              <a:t>Personal Responsibility</a:t>
            </a:r>
            <a:endParaRPr sz="3300"/>
          </a:p>
        </p:txBody>
      </p:sp>
      <p:sp>
        <p:nvSpPr>
          <p:cNvPr id="974" name="Google Shape;974;p125"/>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125</a:t>
            </a:fld>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12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Personal Responsibility</a:t>
            </a:r>
            <a:endParaRPr/>
          </a:p>
        </p:txBody>
      </p:sp>
      <p:sp>
        <p:nvSpPr>
          <p:cNvPr id="980" name="Google Shape;980;p126"/>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Char char="●"/>
            </a:pPr>
            <a:r>
              <a:rPr lang="en-US"/>
              <a:t>Computer and communication technology are neutral in ethical terms; the technology is not good or bad in itself, it is how people use that technology that determines its effect.</a:t>
            </a:r>
            <a:endParaRPr/>
          </a:p>
          <a:p>
            <a:pPr marL="342900" lvl="0" indent="-342900" algn="l" rtl="0">
              <a:spcBef>
                <a:spcPts val="560"/>
              </a:spcBef>
              <a:spcAft>
                <a:spcPts val="0"/>
              </a:spcAft>
              <a:buClr>
                <a:schemeClr val="dk2"/>
              </a:buClr>
              <a:buSzPts val="2800"/>
              <a:buFont typeface="Trebuchet MS"/>
              <a:buChar char="●"/>
            </a:pPr>
            <a:r>
              <a:rPr lang="en-US"/>
              <a:t>Only those frightened by the potential of computers want to put the genie back in the bottle.</a:t>
            </a:r>
            <a:endParaRPr/>
          </a:p>
          <a:p>
            <a:pPr marL="342900" lvl="0" indent="-342900" algn="l" rtl="0">
              <a:spcBef>
                <a:spcPts val="560"/>
              </a:spcBef>
              <a:spcAft>
                <a:spcPts val="0"/>
              </a:spcAft>
              <a:buClr>
                <a:schemeClr val="dk2"/>
              </a:buClr>
              <a:buSzPts val="2800"/>
              <a:buFont typeface="Trebuchet MS"/>
              <a:buChar char="●"/>
            </a:pPr>
            <a:r>
              <a:rPr lang="en-US"/>
              <a:t>It is up to us who understand how technology work and make sure the genie is our servant not master.</a:t>
            </a:r>
            <a:endParaRPr/>
          </a:p>
        </p:txBody>
      </p:sp>
      <p:sp>
        <p:nvSpPr>
          <p:cNvPr id="981" name="Google Shape;981;p126"/>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126</a:t>
            </a:fld>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12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Personal Responsibility</a:t>
            </a:r>
            <a:endParaRPr/>
          </a:p>
        </p:txBody>
      </p:sp>
      <p:sp>
        <p:nvSpPr>
          <p:cNvPr id="987" name="Google Shape;987;p127"/>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Char char="●"/>
            </a:pPr>
            <a:r>
              <a:rPr lang="en-US"/>
              <a:t>In practicing personal responsibility, we should not have to/ try to do it all alone. </a:t>
            </a:r>
            <a:endParaRPr/>
          </a:p>
          <a:p>
            <a:pPr marL="342900" lvl="0" indent="-342900" algn="l" rtl="0">
              <a:spcBef>
                <a:spcPts val="560"/>
              </a:spcBef>
              <a:spcAft>
                <a:spcPts val="0"/>
              </a:spcAft>
              <a:buClr>
                <a:schemeClr val="dk2"/>
              </a:buClr>
              <a:buSzPts val="2800"/>
              <a:buFont typeface="Trebuchet MS"/>
              <a:buChar char="●"/>
            </a:pPr>
            <a:r>
              <a:rPr lang="en-US"/>
              <a:t>Bodies like BCS and ACM are there for: to provide general and specific guidance and advice on situations, technology and dilemmas and to help us develop the mental tools necessary to work professionally.</a:t>
            </a:r>
            <a:endParaRPr/>
          </a:p>
        </p:txBody>
      </p:sp>
      <p:sp>
        <p:nvSpPr>
          <p:cNvPr id="988" name="Google Shape;988;p127"/>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127</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53"/>
        <p:cNvGrpSpPr/>
        <p:nvPr/>
      </p:nvGrpSpPr>
      <p:grpSpPr>
        <a:xfrm>
          <a:off x="0" y="0"/>
          <a:ext cx="0" cy="0"/>
          <a:chOff x="0" y="0"/>
          <a:chExt cx="0" cy="0"/>
        </a:xfrm>
      </p:grpSpPr>
      <p:sp>
        <p:nvSpPr>
          <p:cNvPr id="154" name="Google Shape;154;p1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a:t>Eight Ethical Theories</a:t>
            </a:r>
            <a:r>
              <a:rPr lang="en-US" sz="3300"/>
              <a:t> – </a:t>
            </a:r>
            <a:br>
              <a:rPr lang="en-US" sz="3300"/>
            </a:br>
            <a:r>
              <a:rPr lang="en-US" sz="3300"/>
              <a:t>1. Subjective Relativism</a:t>
            </a:r>
            <a:endParaRPr sz="3300"/>
          </a:p>
        </p:txBody>
      </p:sp>
      <p:sp>
        <p:nvSpPr>
          <p:cNvPr id="155" name="Google Shape;155;p13"/>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None/>
            </a:pPr>
            <a:r>
              <a:rPr lang="en-US"/>
              <a:t>The Case against Subjective Relativism</a:t>
            </a:r>
            <a:endParaRPr/>
          </a:p>
          <a:p>
            <a:pPr marL="514350" lvl="0" indent="-514350" algn="l" rtl="0">
              <a:spcBef>
                <a:spcPts val="560"/>
              </a:spcBef>
              <a:spcAft>
                <a:spcPts val="0"/>
              </a:spcAft>
              <a:buClr>
                <a:schemeClr val="dk2"/>
              </a:buClr>
              <a:buSzPts val="2800"/>
              <a:buFont typeface="Trebuchet MS"/>
              <a:buAutoNum type="arabicPeriod"/>
            </a:pPr>
            <a:r>
              <a:rPr lang="en-US"/>
              <a:t>With subjective relativism the line between doing what you think is right and doing what you want to do is not sharply drawn</a:t>
            </a:r>
            <a:endParaRPr/>
          </a:p>
          <a:p>
            <a:pPr marL="514350" lvl="0" indent="-514350" algn="l" rtl="0">
              <a:spcBef>
                <a:spcPts val="560"/>
              </a:spcBef>
              <a:spcAft>
                <a:spcPts val="0"/>
              </a:spcAft>
              <a:buClr>
                <a:schemeClr val="dk2"/>
              </a:buClr>
              <a:buSzPts val="2800"/>
              <a:buFont typeface="Trebuchet MS"/>
              <a:buAutoNum type="arabicPeriod"/>
            </a:pPr>
            <a:r>
              <a:rPr lang="en-US"/>
              <a:t>By allowing each person to decide right and wrong for himself or herself, subjective relativism makes no moral distinction between the actions of different people</a:t>
            </a:r>
            <a:endParaRPr/>
          </a:p>
        </p:txBody>
      </p:sp>
      <p:sp>
        <p:nvSpPr>
          <p:cNvPr id="156" name="Google Shape;156;p13"/>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60"/>
        <p:cNvGrpSpPr/>
        <p:nvPr/>
      </p:nvGrpSpPr>
      <p:grpSpPr>
        <a:xfrm>
          <a:off x="0" y="0"/>
          <a:ext cx="0" cy="0"/>
          <a:chOff x="0" y="0"/>
          <a:chExt cx="0" cy="0"/>
        </a:xfrm>
      </p:grpSpPr>
      <p:sp>
        <p:nvSpPr>
          <p:cNvPr id="161" name="Google Shape;161;p1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a:t>Eight Ethical Theories</a:t>
            </a:r>
            <a:r>
              <a:rPr lang="en-US" sz="3300"/>
              <a:t> – </a:t>
            </a:r>
            <a:br>
              <a:rPr lang="en-US" sz="3300"/>
            </a:br>
            <a:r>
              <a:rPr lang="en-US" sz="3300"/>
              <a:t>1. Subjective Relativism</a:t>
            </a:r>
            <a:endParaRPr sz="3300"/>
          </a:p>
        </p:txBody>
      </p:sp>
      <p:sp>
        <p:nvSpPr>
          <p:cNvPr id="162" name="Google Shape;162;p14"/>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None/>
            </a:pPr>
            <a:r>
              <a:rPr lang="en-US"/>
              <a:t>The Case against Subjective Relativism</a:t>
            </a:r>
            <a:endParaRPr/>
          </a:p>
          <a:p>
            <a:pPr marL="514350" lvl="0" indent="-514350" algn="l" rtl="0">
              <a:spcBef>
                <a:spcPts val="560"/>
              </a:spcBef>
              <a:spcAft>
                <a:spcPts val="0"/>
              </a:spcAft>
              <a:buClr>
                <a:schemeClr val="dk2"/>
              </a:buClr>
              <a:buSzPts val="2800"/>
              <a:buFont typeface="Trebuchet MS"/>
              <a:buAutoNum type="arabicPeriod" startAt="3"/>
            </a:pPr>
            <a:r>
              <a:rPr lang="en-US"/>
              <a:t>Subjective relativism and tolerance are two different things</a:t>
            </a:r>
            <a:endParaRPr/>
          </a:p>
          <a:p>
            <a:pPr marL="514350" lvl="0" indent="-514350" algn="l" rtl="0">
              <a:spcBef>
                <a:spcPts val="560"/>
              </a:spcBef>
              <a:spcAft>
                <a:spcPts val="0"/>
              </a:spcAft>
              <a:buClr>
                <a:schemeClr val="dk2"/>
              </a:buClr>
              <a:buSzPts val="2800"/>
              <a:buFont typeface="Trebuchet MS"/>
              <a:buAutoNum type="arabicPeriod" startAt="3"/>
            </a:pPr>
            <a:r>
              <a:rPr lang="en-US"/>
              <a:t>We should not give legitimacy to an ethical theory that allows people to make decision based on something other than reason</a:t>
            </a:r>
            <a:endParaRPr/>
          </a:p>
        </p:txBody>
      </p:sp>
      <p:sp>
        <p:nvSpPr>
          <p:cNvPr id="163" name="Google Shape;163;p14"/>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a:t>Eight Ethical Theories</a:t>
            </a:r>
            <a:r>
              <a:rPr lang="en-US" sz="3300"/>
              <a:t> – </a:t>
            </a:r>
            <a:br>
              <a:rPr lang="en-US" sz="3300"/>
            </a:br>
            <a:r>
              <a:rPr lang="en-US" sz="3300"/>
              <a:t>2. Cultural Relativism</a:t>
            </a:r>
            <a:endParaRPr sz="3300"/>
          </a:p>
        </p:txBody>
      </p:sp>
      <p:sp>
        <p:nvSpPr>
          <p:cNvPr id="169" name="Google Shape;169;p15"/>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Char char="●"/>
            </a:pPr>
            <a:r>
              <a:rPr lang="en-US"/>
              <a:t>What is “right” and “wrong” depends upon a society’s actual moral guidelines</a:t>
            </a:r>
            <a:endParaRPr/>
          </a:p>
          <a:p>
            <a:pPr marL="342900" lvl="0" indent="-342900" algn="l" rtl="0">
              <a:spcBef>
                <a:spcPts val="560"/>
              </a:spcBef>
              <a:spcAft>
                <a:spcPts val="0"/>
              </a:spcAft>
              <a:buClr>
                <a:schemeClr val="dk2"/>
              </a:buClr>
              <a:buSzPts val="2800"/>
              <a:buFont typeface="Trebuchet MS"/>
              <a:buChar char="●"/>
            </a:pPr>
            <a:r>
              <a:rPr lang="en-US"/>
              <a:t>These guidelines vary from place to place and from time to time</a:t>
            </a:r>
            <a:endParaRPr/>
          </a:p>
          <a:p>
            <a:pPr marL="342900" lvl="0" indent="-342900" algn="l" rtl="0">
              <a:spcBef>
                <a:spcPts val="560"/>
              </a:spcBef>
              <a:spcAft>
                <a:spcPts val="0"/>
              </a:spcAft>
              <a:buClr>
                <a:schemeClr val="dk2"/>
              </a:buClr>
              <a:buSzPts val="2800"/>
              <a:buFont typeface="Trebuchet MS"/>
              <a:buChar char="●"/>
            </a:pPr>
            <a:r>
              <a:rPr lang="en-US"/>
              <a:t>A particular action may be right in one society at one time and wrong in other society or at another time</a:t>
            </a:r>
            <a:endParaRPr/>
          </a:p>
        </p:txBody>
      </p:sp>
      <p:sp>
        <p:nvSpPr>
          <p:cNvPr id="170" name="Google Shape;170;p15"/>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a:t>Eight Ethical Theories</a:t>
            </a:r>
            <a:r>
              <a:rPr lang="en-US" sz="3300"/>
              <a:t> – </a:t>
            </a:r>
            <a:br>
              <a:rPr lang="en-US" sz="3300"/>
            </a:br>
            <a:r>
              <a:rPr lang="en-US" sz="3300"/>
              <a:t>2. Cultural Relativism</a:t>
            </a:r>
            <a:endParaRPr sz="3300"/>
          </a:p>
        </p:txBody>
      </p:sp>
      <p:sp>
        <p:nvSpPr>
          <p:cNvPr id="176" name="Google Shape;176;p16"/>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None/>
            </a:pPr>
            <a:r>
              <a:rPr lang="en-US"/>
              <a:t>The Case for Cultural Relativism</a:t>
            </a:r>
            <a:endParaRPr/>
          </a:p>
          <a:p>
            <a:pPr marL="514350" lvl="0" indent="-514350" algn="l" rtl="0">
              <a:spcBef>
                <a:spcPts val="560"/>
              </a:spcBef>
              <a:spcAft>
                <a:spcPts val="0"/>
              </a:spcAft>
              <a:buClr>
                <a:schemeClr val="dk2"/>
              </a:buClr>
              <a:buSzPts val="2800"/>
              <a:buFont typeface="Trebuchet MS"/>
              <a:buAutoNum type="arabicPeriod"/>
            </a:pPr>
            <a:r>
              <a:rPr lang="en-US"/>
              <a:t>Different social contexts demand different moral guidelines</a:t>
            </a:r>
            <a:endParaRPr/>
          </a:p>
          <a:p>
            <a:pPr marL="514350" lvl="0" indent="-514350" algn="l" rtl="0">
              <a:spcBef>
                <a:spcPts val="560"/>
              </a:spcBef>
              <a:spcAft>
                <a:spcPts val="0"/>
              </a:spcAft>
              <a:buClr>
                <a:schemeClr val="dk2"/>
              </a:buClr>
              <a:buSzPts val="2800"/>
              <a:buFont typeface="Trebuchet MS"/>
              <a:buAutoNum type="arabicPeriod"/>
            </a:pPr>
            <a:r>
              <a:rPr lang="en-US"/>
              <a:t>It is arrogant for one society to judge another</a:t>
            </a:r>
            <a:endParaRPr/>
          </a:p>
        </p:txBody>
      </p:sp>
      <p:sp>
        <p:nvSpPr>
          <p:cNvPr id="177" name="Google Shape;177;p16"/>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81"/>
        <p:cNvGrpSpPr/>
        <p:nvPr/>
      </p:nvGrpSpPr>
      <p:grpSpPr>
        <a:xfrm>
          <a:off x="0" y="0"/>
          <a:ext cx="0" cy="0"/>
          <a:chOff x="0" y="0"/>
          <a:chExt cx="0" cy="0"/>
        </a:xfrm>
      </p:grpSpPr>
      <p:sp>
        <p:nvSpPr>
          <p:cNvPr id="182" name="Google Shape;182;p1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a:t>Eight Ethical Theories</a:t>
            </a:r>
            <a:r>
              <a:rPr lang="en-US" sz="3300"/>
              <a:t> – </a:t>
            </a:r>
            <a:br>
              <a:rPr lang="en-US" sz="3300"/>
            </a:br>
            <a:r>
              <a:rPr lang="en-US" sz="3300"/>
              <a:t>2. Cultural Relativism</a:t>
            </a:r>
            <a:endParaRPr sz="3300"/>
          </a:p>
        </p:txBody>
      </p:sp>
      <p:sp>
        <p:nvSpPr>
          <p:cNvPr id="183" name="Google Shape;183;p17"/>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None/>
            </a:pPr>
            <a:r>
              <a:rPr lang="en-US" sz="2400"/>
              <a:t>The Case Against Cultural Relativism</a:t>
            </a:r>
            <a:endParaRPr/>
          </a:p>
          <a:p>
            <a:pPr marL="514350" lvl="0" indent="-514350" algn="l" rtl="0">
              <a:spcBef>
                <a:spcPts val="480"/>
              </a:spcBef>
              <a:spcAft>
                <a:spcPts val="0"/>
              </a:spcAft>
              <a:buClr>
                <a:schemeClr val="dk2"/>
              </a:buClr>
              <a:buSzPts val="2400"/>
              <a:buFont typeface="Trebuchet MS"/>
              <a:buAutoNum type="arabicPeriod"/>
            </a:pPr>
            <a:r>
              <a:rPr lang="en-US" sz="2400"/>
              <a:t>Just because two societies do have different views about right and wrong doesn’t imply that they ought to have different views.</a:t>
            </a:r>
            <a:endParaRPr/>
          </a:p>
          <a:p>
            <a:pPr marL="514350" lvl="0" indent="-514350" algn="l" rtl="0">
              <a:spcBef>
                <a:spcPts val="480"/>
              </a:spcBef>
              <a:spcAft>
                <a:spcPts val="0"/>
              </a:spcAft>
              <a:buClr>
                <a:schemeClr val="dk2"/>
              </a:buClr>
              <a:buSzPts val="2400"/>
              <a:buFont typeface="Trebuchet MS"/>
              <a:buAutoNum type="arabicPeriod"/>
            </a:pPr>
            <a:r>
              <a:rPr lang="en-US" sz="2400"/>
              <a:t>Cultural relativism does not explain how an individual determines the moral guidelines of a particular society.</a:t>
            </a:r>
            <a:endParaRPr/>
          </a:p>
          <a:p>
            <a:pPr marL="514350" lvl="0" indent="-514350" algn="l" rtl="0">
              <a:spcBef>
                <a:spcPts val="480"/>
              </a:spcBef>
              <a:spcAft>
                <a:spcPts val="0"/>
              </a:spcAft>
              <a:buClr>
                <a:schemeClr val="dk2"/>
              </a:buClr>
              <a:buSzPts val="2400"/>
              <a:buFont typeface="Trebuchet MS"/>
              <a:buAutoNum type="arabicPeriod"/>
            </a:pPr>
            <a:r>
              <a:rPr lang="en-US" sz="2400"/>
              <a:t>Cultural relativism does not explain how to determine right from wrong when there are no cultural norms.</a:t>
            </a:r>
            <a:endParaRPr/>
          </a:p>
        </p:txBody>
      </p:sp>
      <p:sp>
        <p:nvSpPr>
          <p:cNvPr id="184" name="Google Shape;184;p17"/>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88"/>
        <p:cNvGrpSpPr/>
        <p:nvPr/>
      </p:nvGrpSpPr>
      <p:grpSpPr>
        <a:xfrm>
          <a:off x="0" y="0"/>
          <a:ext cx="0" cy="0"/>
          <a:chOff x="0" y="0"/>
          <a:chExt cx="0" cy="0"/>
        </a:xfrm>
      </p:grpSpPr>
      <p:sp>
        <p:nvSpPr>
          <p:cNvPr id="189" name="Google Shape;189;p18"/>
          <p:cNvSpPr txBox="1">
            <a:spLocks noGrp="1"/>
          </p:cNvSpPr>
          <p:nvPr>
            <p:ph type="title"/>
          </p:nvPr>
        </p:nvSpPr>
        <p:spPr>
          <a:xfrm>
            <a:off x="119743" y="0"/>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dirty="0"/>
              <a:t>Eight Ethical Theories</a:t>
            </a:r>
            <a:r>
              <a:rPr lang="en-US" sz="3300" dirty="0"/>
              <a:t> – </a:t>
            </a:r>
            <a:br>
              <a:rPr lang="en-US" sz="3300" dirty="0"/>
            </a:br>
            <a:r>
              <a:rPr lang="en-US" sz="3300" dirty="0"/>
              <a:t>2. Cultural Relativism</a:t>
            </a:r>
            <a:endParaRPr sz="3300" dirty="0"/>
          </a:p>
        </p:txBody>
      </p:sp>
      <p:sp>
        <p:nvSpPr>
          <p:cNvPr id="190" name="Google Shape;190;p18"/>
          <p:cNvSpPr txBox="1">
            <a:spLocks noGrp="1"/>
          </p:cNvSpPr>
          <p:nvPr>
            <p:ph type="body" idx="1"/>
          </p:nvPr>
        </p:nvSpPr>
        <p:spPr>
          <a:xfrm>
            <a:off x="119743" y="1143000"/>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None/>
            </a:pPr>
            <a:r>
              <a:rPr lang="en-US" sz="2400" dirty="0"/>
              <a:t>The Case Against Cultural Relativism</a:t>
            </a:r>
            <a:endParaRPr dirty="0"/>
          </a:p>
          <a:p>
            <a:pPr marL="457200" lvl="0" indent="-457200" algn="l" rtl="0">
              <a:spcBef>
                <a:spcPts val="480"/>
              </a:spcBef>
              <a:spcAft>
                <a:spcPts val="0"/>
              </a:spcAft>
              <a:buClr>
                <a:schemeClr val="dk2"/>
              </a:buClr>
              <a:buSzPts val="2400"/>
              <a:buFont typeface="Trebuchet MS"/>
              <a:buAutoNum type="arabicPeriod" startAt="4"/>
            </a:pPr>
            <a:r>
              <a:rPr lang="en-US" sz="2400" dirty="0"/>
              <a:t>Cultural relativism does not do a good job of characterizing actions when moral guidelines evolve.</a:t>
            </a:r>
            <a:endParaRPr dirty="0"/>
          </a:p>
          <a:p>
            <a:pPr marL="457200" lvl="0" indent="-457200" algn="l" rtl="0">
              <a:spcBef>
                <a:spcPts val="480"/>
              </a:spcBef>
              <a:spcAft>
                <a:spcPts val="0"/>
              </a:spcAft>
              <a:buClr>
                <a:schemeClr val="dk2"/>
              </a:buClr>
              <a:buSzPts val="2400"/>
              <a:buFont typeface="Trebuchet MS"/>
              <a:buAutoNum type="arabicPeriod" startAt="4"/>
            </a:pPr>
            <a:r>
              <a:rPr lang="en-US" sz="2400" dirty="0"/>
              <a:t>Cultural relativism provides no framework for reconciliation between cultures in conflict.</a:t>
            </a:r>
            <a:endParaRPr dirty="0"/>
          </a:p>
          <a:p>
            <a:pPr marL="457200" lvl="0" indent="-457200" algn="l" rtl="0">
              <a:spcBef>
                <a:spcPts val="480"/>
              </a:spcBef>
              <a:spcAft>
                <a:spcPts val="0"/>
              </a:spcAft>
              <a:buClr>
                <a:schemeClr val="dk2"/>
              </a:buClr>
              <a:buSzPts val="2400"/>
              <a:buFont typeface="Trebuchet MS"/>
              <a:buAutoNum type="arabicPeriod" startAt="4"/>
            </a:pPr>
            <a:r>
              <a:rPr lang="en-US" sz="2400" dirty="0"/>
              <a:t>The existence of many acceptable cultural practices does not imply that any cultural practice would be acceptable.</a:t>
            </a:r>
            <a:endParaRPr dirty="0"/>
          </a:p>
          <a:p>
            <a:pPr marL="457200" lvl="0" indent="-457200" algn="l" rtl="0">
              <a:spcBef>
                <a:spcPts val="480"/>
              </a:spcBef>
              <a:spcAft>
                <a:spcPts val="0"/>
              </a:spcAft>
              <a:buClr>
                <a:schemeClr val="dk2"/>
              </a:buClr>
              <a:buSzPts val="2400"/>
              <a:buFont typeface="Trebuchet MS"/>
              <a:buAutoNum type="arabicPeriod" startAt="4"/>
            </a:pPr>
            <a:r>
              <a:rPr lang="en-US" sz="2400" dirty="0"/>
              <a:t>Societies do, in fact, share certain core values.</a:t>
            </a:r>
            <a:endParaRPr dirty="0"/>
          </a:p>
          <a:p>
            <a:pPr marL="457200" lvl="0" indent="-457200" algn="l" rtl="0">
              <a:spcBef>
                <a:spcPts val="480"/>
              </a:spcBef>
              <a:spcAft>
                <a:spcPts val="0"/>
              </a:spcAft>
              <a:buClr>
                <a:schemeClr val="dk2"/>
              </a:buClr>
              <a:buSzPts val="2400"/>
              <a:buFont typeface="Trebuchet MS"/>
              <a:buAutoNum type="arabicPeriod" startAt="4"/>
            </a:pPr>
            <a:r>
              <a:rPr lang="en-US" sz="2400" dirty="0"/>
              <a:t>Cultural relativism is only indirectly based on reason.</a:t>
            </a:r>
            <a:endParaRPr dirty="0"/>
          </a:p>
        </p:txBody>
      </p:sp>
      <p:sp>
        <p:nvSpPr>
          <p:cNvPr id="191" name="Google Shape;191;p18"/>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a:t>Eight Ethical Theories</a:t>
            </a:r>
            <a:r>
              <a:rPr lang="en-US" sz="3300"/>
              <a:t> – </a:t>
            </a:r>
            <a:br>
              <a:rPr lang="en-US" sz="3300"/>
            </a:br>
            <a:r>
              <a:rPr lang="en-US" sz="3300"/>
              <a:t>3. </a:t>
            </a:r>
            <a:r>
              <a:rPr lang="en-US" sz="3200"/>
              <a:t>Divine Command Theory</a:t>
            </a:r>
            <a:endParaRPr sz="3200"/>
          </a:p>
        </p:txBody>
      </p:sp>
      <p:sp>
        <p:nvSpPr>
          <p:cNvPr id="197" name="Google Shape;197;p19"/>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Char char="●"/>
            </a:pPr>
            <a:r>
              <a:rPr lang="en-US" sz="2400"/>
              <a:t>Good actions: those aligned with God’s will</a:t>
            </a:r>
            <a:endParaRPr/>
          </a:p>
          <a:p>
            <a:pPr marL="342900" lvl="0" indent="-342900" algn="l" rtl="0">
              <a:spcBef>
                <a:spcPts val="480"/>
              </a:spcBef>
              <a:spcAft>
                <a:spcPts val="0"/>
              </a:spcAft>
              <a:buClr>
                <a:schemeClr val="dk2"/>
              </a:buClr>
              <a:buSzPts val="2400"/>
              <a:buFont typeface="Trebuchet MS"/>
              <a:buChar char="●"/>
            </a:pPr>
            <a:r>
              <a:rPr lang="en-US" sz="2400"/>
              <a:t>Bad actions: those contrary to God’s will</a:t>
            </a:r>
            <a:endParaRPr/>
          </a:p>
          <a:p>
            <a:pPr marL="342900" lvl="0" indent="-342900" algn="l" rtl="0">
              <a:spcBef>
                <a:spcPts val="480"/>
              </a:spcBef>
              <a:spcAft>
                <a:spcPts val="0"/>
              </a:spcAft>
              <a:buClr>
                <a:schemeClr val="dk2"/>
              </a:buClr>
              <a:buSzPts val="2400"/>
              <a:buFont typeface="Trebuchet MS"/>
              <a:buChar char="●"/>
            </a:pPr>
            <a:r>
              <a:rPr lang="en-US" sz="2400"/>
              <a:t>Holy books reveal God’s will</a:t>
            </a:r>
            <a:endParaRPr/>
          </a:p>
          <a:p>
            <a:pPr marL="342900" lvl="0" indent="-342900" algn="l" rtl="0">
              <a:spcBef>
                <a:spcPts val="480"/>
              </a:spcBef>
              <a:spcAft>
                <a:spcPts val="0"/>
              </a:spcAft>
              <a:buClr>
                <a:schemeClr val="dk2"/>
              </a:buClr>
              <a:buSzPts val="2400"/>
              <a:buFont typeface="Trebuchet MS"/>
              <a:buChar char="●"/>
            </a:pPr>
            <a:r>
              <a:rPr lang="en-US" sz="2400"/>
              <a:t>We should hold holy books as moral decision-making guides</a:t>
            </a:r>
            <a:endParaRPr/>
          </a:p>
        </p:txBody>
      </p:sp>
      <p:sp>
        <p:nvSpPr>
          <p:cNvPr id="198" name="Google Shape;198;p19"/>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Table of Contents</a:t>
            </a:r>
            <a:endParaRPr/>
          </a:p>
        </p:txBody>
      </p:sp>
      <p:sp>
        <p:nvSpPr>
          <p:cNvPr id="78" name="Google Shape;78;p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Char char="●"/>
            </a:pPr>
            <a:r>
              <a:rPr lang="en-US"/>
              <a:t>Introduction to Ethics</a:t>
            </a:r>
            <a:endParaRPr/>
          </a:p>
          <a:p>
            <a:pPr marL="342900" lvl="0" indent="-342900" algn="l" rtl="0">
              <a:spcBef>
                <a:spcPts val="560"/>
              </a:spcBef>
              <a:spcAft>
                <a:spcPts val="0"/>
              </a:spcAft>
              <a:buClr>
                <a:schemeClr val="dk2"/>
              </a:buClr>
              <a:buSzPts val="2800"/>
              <a:buFont typeface="Trebuchet MS"/>
              <a:buChar char="●"/>
            </a:pPr>
            <a:r>
              <a:rPr lang="en-US"/>
              <a:t>Introduction to Professional Ethics</a:t>
            </a:r>
            <a:endParaRPr/>
          </a:p>
          <a:p>
            <a:pPr marL="342900" lvl="0" indent="-342900" algn="l" rtl="0">
              <a:spcBef>
                <a:spcPts val="560"/>
              </a:spcBef>
              <a:spcAft>
                <a:spcPts val="0"/>
              </a:spcAft>
              <a:buClr>
                <a:schemeClr val="dk2"/>
              </a:buClr>
              <a:buSzPts val="2800"/>
              <a:buFont typeface="Trebuchet MS"/>
              <a:buChar char="●"/>
            </a:pPr>
            <a:r>
              <a:rPr lang="en-US"/>
              <a:t>Are Computer Experts Professionals?</a:t>
            </a:r>
            <a:endParaRPr/>
          </a:p>
          <a:p>
            <a:pPr marL="342900" lvl="0" indent="-342900" algn="l" rtl="0">
              <a:spcBef>
                <a:spcPts val="560"/>
              </a:spcBef>
              <a:spcAft>
                <a:spcPts val="0"/>
              </a:spcAft>
              <a:buClr>
                <a:schemeClr val="dk2"/>
              </a:buClr>
              <a:buSzPts val="2800"/>
              <a:buFont typeface="Trebuchet MS"/>
              <a:buChar char="●"/>
            </a:pPr>
            <a:r>
              <a:rPr lang="en-US"/>
              <a:t>Software Engineering Code of Ethics</a:t>
            </a:r>
            <a:endParaRPr/>
          </a:p>
          <a:p>
            <a:pPr marL="342900" lvl="0" indent="-342900" algn="l" rtl="0">
              <a:spcBef>
                <a:spcPts val="560"/>
              </a:spcBef>
              <a:spcAft>
                <a:spcPts val="0"/>
              </a:spcAft>
              <a:buClr>
                <a:schemeClr val="dk2"/>
              </a:buClr>
              <a:buSzPts val="2800"/>
              <a:buFont typeface="Trebuchet MS"/>
              <a:buChar char="●"/>
            </a:pPr>
            <a:r>
              <a:rPr lang="en-US"/>
              <a:t>Analysis of the Code</a:t>
            </a:r>
            <a:endParaRPr/>
          </a:p>
          <a:p>
            <a:pPr marL="342900" lvl="0" indent="-342900" algn="l" rtl="0">
              <a:spcBef>
                <a:spcPts val="560"/>
              </a:spcBef>
              <a:spcAft>
                <a:spcPts val="0"/>
              </a:spcAft>
              <a:buClr>
                <a:schemeClr val="dk2"/>
              </a:buClr>
              <a:buSzPts val="2800"/>
              <a:buFont typeface="Trebuchet MS"/>
              <a:buChar char="●"/>
            </a:pPr>
            <a:r>
              <a:rPr lang="en-US"/>
              <a:t>Case Studies</a:t>
            </a:r>
            <a:endParaRPr/>
          </a:p>
        </p:txBody>
      </p:sp>
      <p:sp>
        <p:nvSpPr>
          <p:cNvPr id="79" name="Google Shape;79;p2"/>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02"/>
        <p:cNvGrpSpPr/>
        <p:nvPr/>
      </p:nvGrpSpPr>
      <p:grpSpPr>
        <a:xfrm>
          <a:off x="0" y="0"/>
          <a:ext cx="0" cy="0"/>
          <a:chOff x="0" y="0"/>
          <a:chExt cx="0" cy="0"/>
        </a:xfrm>
      </p:grpSpPr>
      <p:sp>
        <p:nvSpPr>
          <p:cNvPr id="203" name="Google Shape;203;p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a:t>Eight Ethical Theories</a:t>
            </a:r>
            <a:r>
              <a:rPr lang="en-US" sz="3300"/>
              <a:t> – </a:t>
            </a:r>
            <a:br>
              <a:rPr lang="en-US" sz="3300"/>
            </a:br>
            <a:r>
              <a:rPr lang="en-US" sz="3300"/>
              <a:t>3. </a:t>
            </a:r>
            <a:r>
              <a:rPr lang="en-US" sz="3200"/>
              <a:t>Divine Command Theory</a:t>
            </a:r>
            <a:endParaRPr sz="3200"/>
          </a:p>
        </p:txBody>
      </p:sp>
      <p:sp>
        <p:nvSpPr>
          <p:cNvPr id="204" name="Google Shape;204;p20"/>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None/>
            </a:pPr>
            <a:r>
              <a:rPr lang="en-US" sz="2400"/>
              <a:t>The Case for the Divine Command Theory</a:t>
            </a:r>
            <a:endParaRPr/>
          </a:p>
          <a:p>
            <a:pPr marL="457200" lvl="0" indent="-457200" algn="l" rtl="0">
              <a:spcBef>
                <a:spcPts val="480"/>
              </a:spcBef>
              <a:spcAft>
                <a:spcPts val="0"/>
              </a:spcAft>
              <a:buClr>
                <a:schemeClr val="dk2"/>
              </a:buClr>
              <a:buSzPts val="2400"/>
              <a:buFont typeface="Trebuchet MS"/>
              <a:buAutoNum type="arabicPeriod"/>
            </a:pPr>
            <a:r>
              <a:rPr lang="en-US" sz="2400"/>
              <a:t>We owe obedience to our Creator</a:t>
            </a:r>
            <a:endParaRPr/>
          </a:p>
          <a:p>
            <a:pPr marL="457200" lvl="0" indent="-457200" algn="l" rtl="0">
              <a:spcBef>
                <a:spcPts val="480"/>
              </a:spcBef>
              <a:spcAft>
                <a:spcPts val="0"/>
              </a:spcAft>
              <a:buClr>
                <a:schemeClr val="dk2"/>
              </a:buClr>
              <a:buSzPts val="2400"/>
              <a:buFont typeface="Trebuchet MS"/>
              <a:buAutoNum type="arabicPeriod"/>
            </a:pPr>
            <a:r>
              <a:rPr lang="en-US" sz="2400"/>
              <a:t>God is all-good and all-knowing</a:t>
            </a:r>
            <a:endParaRPr/>
          </a:p>
          <a:p>
            <a:pPr marL="457200" lvl="0" indent="-457200" algn="l" rtl="0">
              <a:spcBef>
                <a:spcPts val="480"/>
              </a:spcBef>
              <a:spcAft>
                <a:spcPts val="0"/>
              </a:spcAft>
              <a:buClr>
                <a:schemeClr val="dk2"/>
              </a:buClr>
              <a:buSzPts val="2400"/>
              <a:buFont typeface="Trebuchet MS"/>
              <a:buAutoNum type="arabicPeriod"/>
            </a:pPr>
            <a:r>
              <a:rPr lang="en-US" sz="2400"/>
              <a:t>God is the ultimate authority</a:t>
            </a:r>
            <a:endParaRPr/>
          </a:p>
        </p:txBody>
      </p:sp>
      <p:sp>
        <p:nvSpPr>
          <p:cNvPr id="205" name="Google Shape;205;p20"/>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09"/>
        <p:cNvGrpSpPr/>
        <p:nvPr/>
      </p:nvGrpSpPr>
      <p:grpSpPr>
        <a:xfrm>
          <a:off x="0" y="0"/>
          <a:ext cx="0" cy="0"/>
          <a:chOff x="0" y="0"/>
          <a:chExt cx="0" cy="0"/>
        </a:xfrm>
      </p:grpSpPr>
      <p:sp>
        <p:nvSpPr>
          <p:cNvPr id="210" name="Google Shape;210;p2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a:t>Eight Ethical Theories</a:t>
            </a:r>
            <a:r>
              <a:rPr lang="en-US" sz="3300"/>
              <a:t> – </a:t>
            </a:r>
            <a:br>
              <a:rPr lang="en-US" sz="3300"/>
            </a:br>
            <a:r>
              <a:rPr lang="en-US" sz="3300"/>
              <a:t>3. </a:t>
            </a:r>
            <a:r>
              <a:rPr lang="en-US" sz="3200"/>
              <a:t>Divine Command Theory</a:t>
            </a:r>
            <a:endParaRPr sz="3200"/>
          </a:p>
        </p:txBody>
      </p:sp>
      <p:sp>
        <p:nvSpPr>
          <p:cNvPr id="211" name="Google Shape;211;p21"/>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None/>
            </a:pPr>
            <a:r>
              <a:rPr lang="en-US" sz="2400"/>
              <a:t>The Case Against the Divine Command Theory</a:t>
            </a:r>
            <a:endParaRPr/>
          </a:p>
          <a:p>
            <a:pPr marL="457200" lvl="0" indent="-457200" algn="l" rtl="0">
              <a:spcBef>
                <a:spcPts val="480"/>
              </a:spcBef>
              <a:spcAft>
                <a:spcPts val="0"/>
              </a:spcAft>
              <a:buClr>
                <a:schemeClr val="dk2"/>
              </a:buClr>
              <a:buSzPts val="2400"/>
              <a:buFont typeface="Trebuchet MS"/>
              <a:buAutoNum type="arabicPeriod"/>
            </a:pPr>
            <a:r>
              <a:rPr lang="en-US" sz="2400"/>
              <a:t>There are many holy books, and some of their teachings disagree with each other.</a:t>
            </a:r>
            <a:endParaRPr/>
          </a:p>
          <a:p>
            <a:pPr marL="457200" lvl="0" indent="-457200" algn="l" rtl="0">
              <a:spcBef>
                <a:spcPts val="480"/>
              </a:spcBef>
              <a:spcAft>
                <a:spcPts val="0"/>
              </a:spcAft>
              <a:buClr>
                <a:schemeClr val="dk2"/>
              </a:buClr>
              <a:buSzPts val="2400"/>
              <a:buFont typeface="Trebuchet MS"/>
              <a:buAutoNum type="arabicPeriod"/>
            </a:pPr>
            <a:r>
              <a:rPr lang="en-US" sz="2400"/>
              <a:t>It is unrealistic to assume a multicultural society will adopt a religion-based morality.</a:t>
            </a:r>
            <a:endParaRPr/>
          </a:p>
          <a:p>
            <a:pPr marL="457200" lvl="0" indent="-457200" algn="l" rtl="0">
              <a:spcBef>
                <a:spcPts val="480"/>
              </a:spcBef>
              <a:spcAft>
                <a:spcPts val="0"/>
              </a:spcAft>
              <a:buClr>
                <a:schemeClr val="dk2"/>
              </a:buClr>
              <a:buSzPts val="2400"/>
              <a:buFont typeface="Trebuchet MS"/>
              <a:buAutoNum type="arabicPeriod"/>
            </a:pPr>
            <a:r>
              <a:rPr lang="en-US" sz="2400"/>
              <a:t>Some moral problems are not addressed directly in scripture.</a:t>
            </a:r>
            <a:endParaRPr/>
          </a:p>
          <a:p>
            <a:pPr marL="457200" lvl="0" indent="-457200" algn="l" rtl="0">
              <a:spcBef>
                <a:spcPts val="480"/>
              </a:spcBef>
              <a:spcAft>
                <a:spcPts val="0"/>
              </a:spcAft>
              <a:buClr>
                <a:schemeClr val="dk2"/>
              </a:buClr>
              <a:buSzPts val="2400"/>
              <a:buFont typeface="Trebuchet MS"/>
              <a:buAutoNum type="arabicPeriod"/>
            </a:pPr>
            <a:r>
              <a:rPr lang="en-US" sz="2400"/>
              <a:t>It is fallacious to equate “the good” with “God”</a:t>
            </a:r>
            <a:endParaRPr/>
          </a:p>
          <a:p>
            <a:pPr marL="457200" lvl="0" indent="-457200" algn="l" rtl="0">
              <a:spcBef>
                <a:spcPts val="480"/>
              </a:spcBef>
              <a:spcAft>
                <a:spcPts val="0"/>
              </a:spcAft>
              <a:buClr>
                <a:schemeClr val="dk2"/>
              </a:buClr>
              <a:buSzPts val="2400"/>
              <a:buFont typeface="Trebuchet MS"/>
              <a:buAutoNum type="arabicPeriod"/>
            </a:pPr>
            <a:r>
              <a:rPr lang="en-US" sz="2400"/>
              <a:t>The divine command theory is based on obedience, not reason.</a:t>
            </a:r>
            <a:endParaRPr/>
          </a:p>
        </p:txBody>
      </p:sp>
      <p:sp>
        <p:nvSpPr>
          <p:cNvPr id="212" name="Google Shape;212;p21"/>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a:t>Eight Ethical Theories</a:t>
            </a:r>
            <a:r>
              <a:rPr lang="en-US" sz="3300"/>
              <a:t> – </a:t>
            </a:r>
            <a:br>
              <a:rPr lang="en-US" sz="3300"/>
            </a:br>
            <a:r>
              <a:rPr lang="en-US" sz="3300"/>
              <a:t>4. </a:t>
            </a:r>
            <a:r>
              <a:rPr lang="en-US" sz="3200"/>
              <a:t>Ethical Egoism</a:t>
            </a:r>
            <a:endParaRPr sz="3200"/>
          </a:p>
        </p:txBody>
      </p:sp>
      <p:sp>
        <p:nvSpPr>
          <p:cNvPr id="218" name="Google Shape;218;p22"/>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Char char="●"/>
            </a:pPr>
            <a:r>
              <a:rPr lang="en-US" sz="2400"/>
              <a:t>Each person should focus exclusively on his or her self-interest</a:t>
            </a:r>
            <a:endParaRPr/>
          </a:p>
          <a:p>
            <a:pPr marL="342900" lvl="0" indent="-342900" algn="l" rtl="0">
              <a:spcBef>
                <a:spcPts val="480"/>
              </a:spcBef>
              <a:spcAft>
                <a:spcPts val="0"/>
              </a:spcAft>
              <a:buClr>
                <a:schemeClr val="dk2"/>
              </a:buClr>
              <a:buSzPts val="2400"/>
              <a:buFont typeface="Trebuchet MS"/>
              <a:buChar char="●"/>
            </a:pPr>
            <a:r>
              <a:rPr lang="en-US" sz="2400"/>
              <a:t>Morally right action: that action that provides self with maximum long-term benefit</a:t>
            </a:r>
            <a:endParaRPr/>
          </a:p>
        </p:txBody>
      </p:sp>
      <p:sp>
        <p:nvSpPr>
          <p:cNvPr id="219" name="Google Shape;219;p22"/>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223"/>
        <p:cNvGrpSpPr/>
        <p:nvPr/>
      </p:nvGrpSpPr>
      <p:grpSpPr>
        <a:xfrm>
          <a:off x="0" y="0"/>
          <a:ext cx="0" cy="0"/>
          <a:chOff x="0" y="0"/>
          <a:chExt cx="0" cy="0"/>
        </a:xfrm>
      </p:grpSpPr>
      <p:sp>
        <p:nvSpPr>
          <p:cNvPr id="224" name="Google Shape;224;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a:t>Eight Ethical Theories</a:t>
            </a:r>
            <a:r>
              <a:rPr lang="en-US" sz="3300"/>
              <a:t> – </a:t>
            </a:r>
            <a:br>
              <a:rPr lang="en-US" sz="3300"/>
            </a:br>
            <a:r>
              <a:rPr lang="en-US" sz="3300"/>
              <a:t>4. </a:t>
            </a:r>
            <a:r>
              <a:rPr lang="en-US" sz="3200"/>
              <a:t>Ethical Egoism</a:t>
            </a:r>
            <a:endParaRPr sz="3200"/>
          </a:p>
        </p:txBody>
      </p:sp>
      <p:sp>
        <p:nvSpPr>
          <p:cNvPr id="225" name="Google Shape;225;p23"/>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None/>
            </a:pPr>
            <a:r>
              <a:rPr lang="en-US" sz="2400"/>
              <a:t>The Case for Ethical Egoism</a:t>
            </a:r>
            <a:endParaRPr/>
          </a:p>
          <a:p>
            <a:pPr marL="457200" lvl="0" indent="-457200" algn="l" rtl="0">
              <a:spcBef>
                <a:spcPts val="480"/>
              </a:spcBef>
              <a:spcAft>
                <a:spcPts val="0"/>
              </a:spcAft>
              <a:buClr>
                <a:schemeClr val="dk2"/>
              </a:buClr>
              <a:buSzPts val="2400"/>
              <a:buFont typeface="Trebuchet MS"/>
              <a:buAutoNum type="arabicPeriod"/>
            </a:pPr>
            <a:r>
              <a:rPr lang="en-US" sz="2400"/>
              <a:t>Ethical egoism is a practical moral philosophy.</a:t>
            </a:r>
            <a:endParaRPr/>
          </a:p>
          <a:p>
            <a:pPr marL="457200" lvl="0" indent="-457200" algn="l" rtl="0">
              <a:spcBef>
                <a:spcPts val="480"/>
              </a:spcBef>
              <a:spcAft>
                <a:spcPts val="0"/>
              </a:spcAft>
              <a:buClr>
                <a:schemeClr val="dk2"/>
              </a:buClr>
              <a:buSzPts val="2400"/>
              <a:buFont typeface="Trebuchet MS"/>
              <a:buAutoNum type="arabicPeriod"/>
            </a:pPr>
            <a:r>
              <a:rPr lang="en-US" sz="2400"/>
              <a:t>It’s better to let other people take care of themselves.</a:t>
            </a:r>
            <a:endParaRPr/>
          </a:p>
          <a:p>
            <a:pPr marL="457200" lvl="0" indent="-457200" algn="l" rtl="0">
              <a:spcBef>
                <a:spcPts val="480"/>
              </a:spcBef>
              <a:spcAft>
                <a:spcPts val="0"/>
              </a:spcAft>
              <a:buClr>
                <a:schemeClr val="dk2"/>
              </a:buClr>
              <a:buSzPts val="2400"/>
              <a:buFont typeface="Trebuchet MS"/>
              <a:buAutoNum type="arabicPeriod"/>
            </a:pPr>
            <a:r>
              <a:rPr lang="en-US" sz="2400"/>
              <a:t>The community can benefit when individuals put their well-being first.</a:t>
            </a:r>
            <a:endParaRPr/>
          </a:p>
          <a:p>
            <a:pPr marL="457200" lvl="0" indent="-457200" algn="l" rtl="0">
              <a:spcBef>
                <a:spcPts val="480"/>
              </a:spcBef>
              <a:spcAft>
                <a:spcPts val="0"/>
              </a:spcAft>
              <a:buClr>
                <a:schemeClr val="dk2"/>
              </a:buClr>
              <a:buSzPts val="2400"/>
              <a:buFont typeface="Trebuchet MS"/>
              <a:buAutoNum type="arabicPeriod"/>
            </a:pPr>
            <a:r>
              <a:rPr lang="en-US" sz="2400"/>
              <a:t>Other moral principles are rooted in the principle of self-interest.</a:t>
            </a:r>
            <a:endParaRPr/>
          </a:p>
        </p:txBody>
      </p:sp>
      <p:sp>
        <p:nvSpPr>
          <p:cNvPr id="226" name="Google Shape;226;p23"/>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230"/>
        <p:cNvGrpSpPr/>
        <p:nvPr/>
      </p:nvGrpSpPr>
      <p:grpSpPr>
        <a:xfrm>
          <a:off x="0" y="0"/>
          <a:ext cx="0" cy="0"/>
          <a:chOff x="0" y="0"/>
          <a:chExt cx="0" cy="0"/>
        </a:xfrm>
      </p:grpSpPr>
      <p:sp>
        <p:nvSpPr>
          <p:cNvPr id="231" name="Google Shape;231;p2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a:t>Eight Ethical Theories</a:t>
            </a:r>
            <a:r>
              <a:rPr lang="en-US" sz="3300"/>
              <a:t> – </a:t>
            </a:r>
            <a:br>
              <a:rPr lang="en-US" sz="3300"/>
            </a:br>
            <a:r>
              <a:rPr lang="en-US" sz="3300"/>
              <a:t>4. </a:t>
            </a:r>
            <a:r>
              <a:rPr lang="en-US" sz="3200"/>
              <a:t>Ethical Egoism</a:t>
            </a:r>
            <a:endParaRPr sz="3200"/>
          </a:p>
        </p:txBody>
      </p:sp>
      <p:sp>
        <p:nvSpPr>
          <p:cNvPr id="232" name="Google Shape;232;p24"/>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None/>
            </a:pPr>
            <a:r>
              <a:rPr lang="en-US" sz="2400"/>
              <a:t>The Case against Ethical Egoism</a:t>
            </a:r>
            <a:endParaRPr/>
          </a:p>
          <a:p>
            <a:pPr marL="457200" lvl="0" indent="-457200" algn="l" rtl="0">
              <a:spcBef>
                <a:spcPts val="480"/>
              </a:spcBef>
              <a:spcAft>
                <a:spcPts val="0"/>
              </a:spcAft>
              <a:buClr>
                <a:schemeClr val="dk2"/>
              </a:buClr>
              <a:buSzPts val="2400"/>
              <a:buFont typeface="Trebuchet MS"/>
              <a:buAutoNum type="arabicPeriod"/>
            </a:pPr>
            <a:r>
              <a:rPr lang="en-US" sz="2400"/>
              <a:t>An easy moral philosophy may not be the best moral philosophy.</a:t>
            </a:r>
            <a:endParaRPr/>
          </a:p>
          <a:p>
            <a:pPr marL="457200" lvl="0" indent="-457200" algn="l" rtl="0">
              <a:spcBef>
                <a:spcPts val="480"/>
              </a:spcBef>
              <a:spcAft>
                <a:spcPts val="0"/>
              </a:spcAft>
              <a:buClr>
                <a:schemeClr val="dk2"/>
              </a:buClr>
              <a:buSzPts val="2400"/>
              <a:buFont typeface="Trebuchet MS"/>
              <a:buAutoNum type="arabicPeriod"/>
            </a:pPr>
            <a:r>
              <a:rPr lang="en-US" sz="2400"/>
              <a:t>We do, in fact, know a lot about what is good for someone else.</a:t>
            </a:r>
            <a:endParaRPr/>
          </a:p>
          <a:p>
            <a:pPr marL="457200" lvl="0" indent="-457200" algn="l" rtl="0">
              <a:spcBef>
                <a:spcPts val="480"/>
              </a:spcBef>
              <a:spcAft>
                <a:spcPts val="0"/>
              </a:spcAft>
              <a:buClr>
                <a:schemeClr val="dk2"/>
              </a:buClr>
              <a:buSzPts val="2400"/>
              <a:buFont typeface="Trebuchet MS"/>
              <a:buAutoNum type="arabicPeriod"/>
            </a:pPr>
            <a:r>
              <a:rPr lang="en-US" sz="2400"/>
              <a:t>A self-interested focus can lead to blatantly immoral behavior.</a:t>
            </a:r>
            <a:endParaRPr/>
          </a:p>
          <a:p>
            <a:pPr marL="457200" lvl="0" indent="-457200" algn="l" rtl="0">
              <a:spcBef>
                <a:spcPts val="480"/>
              </a:spcBef>
              <a:spcAft>
                <a:spcPts val="0"/>
              </a:spcAft>
              <a:buClr>
                <a:schemeClr val="dk2"/>
              </a:buClr>
              <a:buSzPts val="2400"/>
              <a:buFont typeface="Trebuchet MS"/>
              <a:buAutoNum type="arabicPeriod"/>
            </a:pPr>
            <a:r>
              <a:rPr lang="en-US" sz="2400"/>
              <a:t>Other moral principles are superior to the principle of self-interest.</a:t>
            </a:r>
            <a:endParaRPr/>
          </a:p>
          <a:p>
            <a:pPr marL="457200" lvl="0" indent="-457200" algn="l" rtl="0">
              <a:spcBef>
                <a:spcPts val="480"/>
              </a:spcBef>
              <a:spcAft>
                <a:spcPts val="0"/>
              </a:spcAft>
              <a:buClr>
                <a:schemeClr val="dk2"/>
              </a:buClr>
              <a:buSzPts val="2400"/>
              <a:buFont typeface="Trebuchet MS"/>
              <a:buAutoNum type="arabicPeriod"/>
            </a:pPr>
            <a:r>
              <a:rPr lang="en-US" sz="2400"/>
              <a:t>People who take the good of others into account live happier lives.</a:t>
            </a:r>
            <a:endParaRPr/>
          </a:p>
        </p:txBody>
      </p:sp>
      <p:sp>
        <p:nvSpPr>
          <p:cNvPr id="233" name="Google Shape;233;p24"/>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dirty="0"/>
              <a:t>Eight Ethical Theories</a:t>
            </a:r>
            <a:r>
              <a:rPr lang="en-US" sz="3300" dirty="0"/>
              <a:t> – </a:t>
            </a:r>
            <a:br>
              <a:rPr lang="en-US" sz="3300" dirty="0"/>
            </a:br>
            <a:r>
              <a:rPr lang="en-US" sz="3300" dirty="0"/>
              <a:t>5. </a:t>
            </a:r>
            <a:r>
              <a:rPr lang="en-US" sz="3200" dirty="0"/>
              <a:t>Act Utilitarianism</a:t>
            </a:r>
            <a:endParaRPr sz="3200" dirty="0"/>
          </a:p>
        </p:txBody>
      </p:sp>
      <p:sp>
        <p:nvSpPr>
          <p:cNvPr id="304" name="Google Shape;304;p34"/>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400"/>
              <a:buFont typeface="Trebuchet MS"/>
              <a:buNone/>
            </a:pPr>
            <a:r>
              <a:rPr lang="en-US" sz="2400"/>
              <a:t>Principle of Utility</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Jeremy Bentham and John Stuart Mill</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An action is good if it benefits someone</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An action is bad if it harms someone</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Utility: tendency of an object to produce happiness or prevent unhappiness for an individual or a community</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Happiness = advantage = benefit = good = pleasure</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Unhappiness = disadvantage = cost = evil = pain</a:t>
            </a:r>
            <a:endParaRPr/>
          </a:p>
        </p:txBody>
      </p:sp>
      <p:sp>
        <p:nvSpPr>
          <p:cNvPr id="305" name="Google Shape;305;p34"/>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dirty="0"/>
              <a:t>Eight Ethical Theories</a:t>
            </a:r>
            <a:r>
              <a:rPr lang="en-US" sz="3300" dirty="0"/>
              <a:t> – </a:t>
            </a:r>
            <a:br>
              <a:rPr lang="en-US" sz="3300" dirty="0"/>
            </a:br>
            <a:r>
              <a:rPr lang="en-US" sz="3300" dirty="0"/>
              <a:t>5. </a:t>
            </a:r>
            <a:r>
              <a:rPr lang="en-US" sz="3200" dirty="0"/>
              <a:t>Act Utilitarianism</a:t>
            </a:r>
            <a:endParaRPr sz="3200" dirty="0"/>
          </a:p>
        </p:txBody>
      </p:sp>
      <p:sp>
        <p:nvSpPr>
          <p:cNvPr id="311" name="Google Shape;311;p35"/>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400"/>
              <a:buFont typeface="Trebuchet MS"/>
              <a:buNone/>
            </a:pPr>
            <a:r>
              <a:rPr lang="en-US" sz="2400"/>
              <a:t>Principle of Utility (Greatest Happiness Principle)</a:t>
            </a:r>
            <a:endParaRPr/>
          </a:p>
          <a:p>
            <a:pPr marL="342900" lvl="0" indent="-342900" algn="l" rtl="0">
              <a:spcBef>
                <a:spcPts val="480"/>
              </a:spcBef>
              <a:spcAft>
                <a:spcPts val="0"/>
              </a:spcAft>
              <a:buClr>
                <a:schemeClr val="dk2"/>
              </a:buClr>
              <a:buSzPts val="2400"/>
              <a:buFont typeface="Trebuchet MS"/>
              <a:buChar char="●"/>
            </a:pPr>
            <a:r>
              <a:rPr lang="en-US" sz="2400"/>
              <a:t>An action is right (or wrong) to the extent that it increases (or decreases) the total happiness of the affected parties.</a:t>
            </a:r>
            <a:endParaRPr/>
          </a:p>
        </p:txBody>
      </p:sp>
      <p:sp>
        <p:nvSpPr>
          <p:cNvPr id="312" name="Google Shape;312;p35"/>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dirty="0"/>
              <a:t>Eight Ethical Theories</a:t>
            </a:r>
            <a:r>
              <a:rPr lang="en-US" sz="3300" dirty="0"/>
              <a:t> – </a:t>
            </a:r>
            <a:br>
              <a:rPr lang="en-US" sz="3300" dirty="0"/>
            </a:br>
            <a:r>
              <a:rPr lang="en-US" sz="3300" dirty="0"/>
              <a:t>5. </a:t>
            </a:r>
            <a:r>
              <a:rPr lang="en-US" sz="3200" dirty="0"/>
              <a:t>Act Utilitarianism</a:t>
            </a:r>
            <a:endParaRPr sz="3200" dirty="0"/>
          </a:p>
        </p:txBody>
      </p:sp>
      <p:sp>
        <p:nvSpPr>
          <p:cNvPr id="318" name="Google Shape;318;p36"/>
          <p:cNvSpPr txBox="1">
            <a:spLocks noGrp="1"/>
          </p:cNvSpPr>
          <p:nvPr>
            <p:ph type="body" idx="1"/>
          </p:nvPr>
        </p:nvSpPr>
        <p:spPr>
          <a:xfrm>
            <a:off x="457200" y="1428736"/>
            <a:ext cx="8229600" cy="428628"/>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400"/>
              <a:buFont typeface="Trebuchet MS"/>
              <a:buNone/>
            </a:pPr>
            <a:r>
              <a:rPr lang="en-US" sz="2400"/>
              <a:t>Principle of Utility (Greatest Happiness Principle)</a:t>
            </a:r>
            <a:endParaRPr/>
          </a:p>
        </p:txBody>
      </p:sp>
      <p:sp>
        <p:nvSpPr>
          <p:cNvPr id="321" name="Google Shape;321;p36"/>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pic>
        <p:nvPicPr>
          <p:cNvPr id="319" name="Google Shape;319;p36" descr="qui02f06"/>
          <p:cNvPicPr preferRelativeResize="0"/>
          <p:nvPr/>
        </p:nvPicPr>
        <p:blipFill rotWithShape="1">
          <a:blip r:embed="rId3">
            <a:alphaModFix/>
          </a:blip>
          <a:srcRect/>
          <a:stretch/>
        </p:blipFill>
        <p:spPr>
          <a:xfrm>
            <a:off x="1928794" y="2000240"/>
            <a:ext cx="5586426" cy="3360584"/>
          </a:xfrm>
          <a:prstGeom prst="rect">
            <a:avLst/>
          </a:prstGeom>
          <a:noFill/>
          <a:ln>
            <a:noFill/>
          </a:ln>
        </p:spPr>
      </p:pic>
      <p:sp>
        <p:nvSpPr>
          <p:cNvPr id="320" name="Google Shape;320;p36"/>
          <p:cNvSpPr txBox="1"/>
          <p:nvPr/>
        </p:nvSpPr>
        <p:spPr>
          <a:xfrm>
            <a:off x="2857488" y="5500702"/>
            <a:ext cx="5214974"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An action is good (or bad) to the extent that it increases (or decreases) the total happiness of the affected parties.</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dirty="0"/>
              <a:t>Eight Ethical Theories</a:t>
            </a:r>
            <a:r>
              <a:rPr lang="en-US" sz="3300" dirty="0"/>
              <a:t> – </a:t>
            </a:r>
            <a:br>
              <a:rPr lang="en-US" sz="3300" dirty="0"/>
            </a:br>
            <a:r>
              <a:rPr lang="en-US" sz="3300" dirty="0"/>
              <a:t>5. </a:t>
            </a:r>
            <a:r>
              <a:rPr lang="en-US" sz="3200" dirty="0"/>
              <a:t>Act Utilitarianism</a:t>
            </a:r>
            <a:endParaRPr sz="3200" dirty="0"/>
          </a:p>
        </p:txBody>
      </p:sp>
      <p:sp>
        <p:nvSpPr>
          <p:cNvPr id="327" name="Google Shape;327;p37"/>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400"/>
              <a:buFont typeface="Trebuchet MS"/>
              <a:buNone/>
            </a:pPr>
            <a:r>
              <a:rPr lang="en-US" sz="2400"/>
              <a:t>Principle of Utility (Greatest Happiness Principle)</a:t>
            </a:r>
            <a:endParaRPr/>
          </a:p>
          <a:p>
            <a:pPr marL="342900" lvl="0" indent="-342900" algn="l" rtl="0">
              <a:spcBef>
                <a:spcPts val="560"/>
              </a:spcBef>
              <a:spcAft>
                <a:spcPts val="0"/>
              </a:spcAft>
              <a:buClr>
                <a:schemeClr val="dk2"/>
              </a:buClr>
              <a:buSzPts val="2800"/>
              <a:buFont typeface="Trebuchet MS"/>
              <a:buChar char="●"/>
            </a:pPr>
            <a:r>
              <a:rPr lang="en-US"/>
              <a:t>Utilitarianism</a:t>
            </a:r>
            <a:endParaRPr/>
          </a:p>
          <a:p>
            <a:pPr marL="742950" lvl="1" indent="-285750" algn="l" rtl="0">
              <a:spcBef>
                <a:spcPts val="480"/>
              </a:spcBef>
              <a:spcAft>
                <a:spcPts val="0"/>
              </a:spcAft>
              <a:buClr>
                <a:schemeClr val="dk2"/>
              </a:buClr>
              <a:buSzPts val="2400"/>
              <a:buFont typeface="Trebuchet MS"/>
              <a:buChar char="○"/>
            </a:pPr>
            <a:r>
              <a:rPr lang="en-US"/>
              <a:t>Morality of an action has nothing to do with intent</a:t>
            </a:r>
            <a:endParaRPr/>
          </a:p>
          <a:p>
            <a:pPr marL="742950" lvl="1" indent="-285750" algn="l" rtl="0">
              <a:spcBef>
                <a:spcPts val="480"/>
              </a:spcBef>
              <a:spcAft>
                <a:spcPts val="0"/>
              </a:spcAft>
              <a:buClr>
                <a:schemeClr val="dk2"/>
              </a:buClr>
              <a:buSzPts val="2400"/>
              <a:buFont typeface="Trebuchet MS"/>
              <a:buChar char="○"/>
            </a:pPr>
            <a:r>
              <a:rPr lang="en-US"/>
              <a:t>Focuses on the consequences</a:t>
            </a:r>
            <a:endParaRPr/>
          </a:p>
          <a:p>
            <a:pPr marL="742950" lvl="1" indent="-285750" algn="l" rtl="0">
              <a:spcBef>
                <a:spcPts val="480"/>
              </a:spcBef>
              <a:spcAft>
                <a:spcPts val="0"/>
              </a:spcAft>
              <a:buClr>
                <a:schemeClr val="dk2"/>
              </a:buClr>
              <a:buSzPts val="2400"/>
              <a:buFont typeface="Trebuchet MS"/>
              <a:buChar char="○"/>
            </a:pPr>
            <a:r>
              <a:rPr lang="en-US"/>
              <a:t>A consequentialist theory</a:t>
            </a:r>
            <a:endParaRPr/>
          </a:p>
          <a:p>
            <a:pPr marL="342900" lvl="0" indent="-342900" algn="l" rtl="0">
              <a:spcBef>
                <a:spcPts val="560"/>
              </a:spcBef>
              <a:spcAft>
                <a:spcPts val="0"/>
              </a:spcAft>
              <a:buClr>
                <a:schemeClr val="dk2"/>
              </a:buClr>
              <a:buSzPts val="2800"/>
              <a:buFont typeface="Trebuchet MS"/>
              <a:buChar char="●"/>
            </a:pPr>
            <a:r>
              <a:rPr lang="en-US"/>
              <a:t>Act utilitarianism</a:t>
            </a:r>
            <a:endParaRPr/>
          </a:p>
          <a:p>
            <a:pPr marL="742950" lvl="1" indent="-285750" algn="l" rtl="0">
              <a:spcBef>
                <a:spcPts val="480"/>
              </a:spcBef>
              <a:spcAft>
                <a:spcPts val="0"/>
              </a:spcAft>
              <a:buClr>
                <a:schemeClr val="dk2"/>
              </a:buClr>
              <a:buSzPts val="2400"/>
              <a:buFont typeface="Trebuchet MS"/>
              <a:buChar char="○"/>
            </a:pPr>
            <a:r>
              <a:rPr lang="en-US"/>
              <a:t>Add up change in happiness of all affected beings</a:t>
            </a:r>
            <a:endParaRPr/>
          </a:p>
          <a:p>
            <a:pPr marL="742950" lvl="1" indent="-285750" algn="l" rtl="0">
              <a:spcBef>
                <a:spcPts val="480"/>
              </a:spcBef>
              <a:spcAft>
                <a:spcPts val="0"/>
              </a:spcAft>
              <a:buClr>
                <a:schemeClr val="dk2"/>
              </a:buClr>
              <a:buSzPts val="2400"/>
              <a:buFont typeface="Trebuchet MS"/>
              <a:buChar char="○"/>
            </a:pPr>
            <a:r>
              <a:rPr lang="en-US"/>
              <a:t>Sum &gt; 0, action is good</a:t>
            </a:r>
            <a:endParaRPr/>
          </a:p>
          <a:p>
            <a:pPr marL="742950" lvl="1" indent="-285750" algn="l" rtl="0">
              <a:spcBef>
                <a:spcPts val="480"/>
              </a:spcBef>
              <a:spcAft>
                <a:spcPts val="0"/>
              </a:spcAft>
              <a:buClr>
                <a:schemeClr val="dk2"/>
              </a:buClr>
              <a:buSzPts val="2400"/>
              <a:buFont typeface="Trebuchet MS"/>
              <a:buChar char="○"/>
            </a:pPr>
            <a:r>
              <a:rPr lang="en-US"/>
              <a:t>Sum &lt; 0, action is bad</a:t>
            </a:r>
            <a:endParaRPr/>
          </a:p>
        </p:txBody>
      </p:sp>
      <p:sp>
        <p:nvSpPr>
          <p:cNvPr id="328" name="Google Shape;328;p37"/>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dirty="0"/>
              <a:t>Eight Ethical Theories</a:t>
            </a:r>
            <a:r>
              <a:rPr lang="en-US" sz="3300" dirty="0"/>
              <a:t> – </a:t>
            </a:r>
            <a:br>
              <a:rPr lang="en-US" sz="3300" dirty="0"/>
            </a:br>
            <a:r>
              <a:rPr lang="en-US" sz="3300" dirty="0"/>
              <a:t>5. </a:t>
            </a:r>
            <a:r>
              <a:rPr lang="en-US" sz="3200" dirty="0"/>
              <a:t>Act Utilitarianism</a:t>
            </a:r>
            <a:endParaRPr sz="3200" dirty="0"/>
          </a:p>
        </p:txBody>
      </p:sp>
      <p:sp>
        <p:nvSpPr>
          <p:cNvPr id="334" name="Google Shape;334;p38"/>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None/>
            </a:pPr>
            <a:r>
              <a:rPr lang="en-US" sz="2400"/>
              <a:t>Evaluating a Scenario Using Act Utilitarianism</a:t>
            </a:r>
            <a:endParaRPr/>
          </a:p>
          <a:p>
            <a:pPr marL="342900" lvl="0" indent="-342900" algn="l" rtl="0">
              <a:spcBef>
                <a:spcPts val="480"/>
              </a:spcBef>
              <a:spcAft>
                <a:spcPts val="0"/>
              </a:spcAft>
              <a:buClr>
                <a:schemeClr val="dk2"/>
              </a:buClr>
              <a:buSzPts val="2400"/>
              <a:buFont typeface="Trebuchet MS"/>
              <a:buChar char="●"/>
            </a:pPr>
            <a:r>
              <a:rPr lang="en-US" sz="2400"/>
              <a:t>State may replace a curvy stretch of highway</a:t>
            </a:r>
            <a:endParaRPr/>
          </a:p>
          <a:p>
            <a:pPr marL="342900" lvl="0" indent="-342900" algn="l" rtl="0">
              <a:spcBef>
                <a:spcPts val="480"/>
              </a:spcBef>
              <a:spcAft>
                <a:spcPts val="0"/>
              </a:spcAft>
              <a:buClr>
                <a:schemeClr val="dk2"/>
              </a:buClr>
              <a:buSzPts val="2400"/>
              <a:buFont typeface="Trebuchet MS"/>
              <a:buChar char="●"/>
            </a:pPr>
            <a:r>
              <a:rPr lang="en-US" sz="2400"/>
              <a:t>New highway segment 1 mile shorter</a:t>
            </a:r>
            <a:endParaRPr/>
          </a:p>
          <a:p>
            <a:pPr marL="342900" lvl="0" indent="-342900" algn="l" rtl="0">
              <a:spcBef>
                <a:spcPts val="480"/>
              </a:spcBef>
              <a:spcAft>
                <a:spcPts val="0"/>
              </a:spcAft>
              <a:buClr>
                <a:schemeClr val="dk2"/>
              </a:buClr>
              <a:buSzPts val="2400"/>
              <a:buFont typeface="Trebuchet MS"/>
              <a:buChar char="●"/>
            </a:pPr>
            <a:r>
              <a:rPr lang="en-US" sz="2400"/>
              <a:t>150 houses would have to be removed</a:t>
            </a:r>
            <a:endParaRPr/>
          </a:p>
          <a:p>
            <a:pPr marL="342900" lvl="0" indent="-342900" algn="l" rtl="0">
              <a:spcBef>
                <a:spcPts val="480"/>
              </a:spcBef>
              <a:spcAft>
                <a:spcPts val="0"/>
              </a:spcAft>
              <a:buClr>
                <a:schemeClr val="dk2"/>
              </a:buClr>
              <a:buSzPts val="2400"/>
              <a:buFont typeface="Trebuchet MS"/>
              <a:buChar char="●"/>
            </a:pPr>
            <a:r>
              <a:rPr lang="en-US" sz="2400"/>
              <a:t>Some wildlife habitat would be destroyed</a:t>
            </a:r>
            <a:endParaRPr/>
          </a:p>
        </p:txBody>
      </p:sp>
      <p:sp>
        <p:nvSpPr>
          <p:cNvPr id="335" name="Google Shape;335;p38"/>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Table of Contents</a:t>
            </a:r>
            <a:endParaRPr/>
          </a:p>
        </p:txBody>
      </p:sp>
      <p:sp>
        <p:nvSpPr>
          <p:cNvPr id="85" name="Google Shape;85;p3"/>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Char char="●"/>
            </a:pPr>
            <a:r>
              <a:rPr lang="en-US"/>
              <a:t>Whistleblowing</a:t>
            </a:r>
            <a:endParaRPr/>
          </a:p>
          <a:p>
            <a:pPr marL="342900" lvl="0" indent="-342900" algn="l" rtl="0">
              <a:spcBef>
                <a:spcPts val="560"/>
              </a:spcBef>
              <a:spcAft>
                <a:spcPts val="0"/>
              </a:spcAft>
              <a:buClr>
                <a:schemeClr val="dk2"/>
              </a:buClr>
              <a:buSzPts val="2800"/>
              <a:buFont typeface="Trebuchet MS"/>
              <a:buChar char="●"/>
            </a:pPr>
            <a:r>
              <a:rPr lang="en-US"/>
              <a:t>Due Diligence</a:t>
            </a:r>
            <a:endParaRPr/>
          </a:p>
          <a:p>
            <a:pPr marL="342900" lvl="0" indent="-342900" algn="l" rtl="0">
              <a:spcBef>
                <a:spcPts val="560"/>
              </a:spcBef>
              <a:spcAft>
                <a:spcPts val="0"/>
              </a:spcAft>
              <a:buClr>
                <a:schemeClr val="dk2"/>
              </a:buClr>
              <a:buSzPts val="2800"/>
              <a:buFont typeface="Trebuchet MS"/>
              <a:buChar char="●"/>
            </a:pPr>
            <a:r>
              <a:rPr lang="en-US"/>
              <a:t>Personal Responsibility</a:t>
            </a:r>
            <a:endParaRPr/>
          </a:p>
        </p:txBody>
      </p:sp>
      <p:sp>
        <p:nvSpPr>
          <p:cNvPr id="86" name="Google Shape;86;p3"/>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dirty="0"/>
              <a:t>Eight Ethical Theories</a:t>
            </a:r>
            <a:r>
              <a:rPr lang="en-US" sz="3300" dirty="0"/>
              <a:t> – </a:t>
            </a:r>
            <a:br>
              <a:rPr lang="en-US" sz="3300" dirty="0"/>
            </a:br>
            <a:r>
              <a:rPr lang="en-US" sz="3300" dirty="0"/>
              <a:t>5. </a:t>
            </a:r>
            <a:r>
              <a:rPr lang="en-US" sz="3200" dirty="0"/>
              <a:t>Act Utilitarianism</a:t>
            </a:r>
            <a:endParaRPr sz="3200" dirty="0"/>
          </a:p>
        </p:txBody>
      </p:sp>
      <p:sp>
        <p:nvSpPr>
          <p:cNvPr id="341" name="Google Shape;341;p39"/>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None/>
            </a:pPr>
            <a:r>
              <a:rPr lang="en-US" sz="2400"/>
              <a:t>Evaluating a Scenario Using Act Utilitarianism</a:t>
            </a:r>
            <a:endParaRPr/>
          </a:p>
          <a:p>
            <a:pPr marL="342900" lvl="0" indent="-342900" algn="l" rtl="0">
              <a:spcBef>
                <a:spcPts val="480"/>
              </a:spcBef>
              <a:spcAft>
                <a:spcPts val="0"/>
              </a:spcAft>
              <a:buClr>
                <a:schemeClr val="dk2"/>
              </a:buClr>
              <a:buSzPts val="2400"/>
              <a:buFont typeface="Trebuchet MS"/>
              <a:buChar char="●"/>
            </a:pPr>
            <a:r>
              <a:rPr lang="en-US" sz="2400"/>
              <a:t>Bentham proposed seven attributes that can be used to increase or decrease the weight of a particular pleasure or pain:</a:t>
            </a:r>
            <a:endParaRPr/>
          </a:p>
          <a:p>
            <a:pPr marL="742950" lvl="1" indent="-285750" algn="l" rtl="0">
              <a:spcBef>
                <a:spcPts val="400"/>
              </a:spcBef>
              <a:spcAft>
                <a:spcPts val="0"/>
              </a:spcAft>
              <a:buClr>
                <a:schemeClr val="dk2"/>
              </a:buClr>
              <a:buSzPts val="2000"/>
              <a:buFont typeface="Trebuchet MS"/>
              <a:buChar char="○"/>
            </a:pPr>
            <a:r>
              <a:rPr lang="en-US" sz="2000"/>
              <a:t>Intensity</a:t>
            </a:r>
            <a:endParaRPr/>
          </a:p>
          <a:p>
            <a:pPr marL="742950" lvl="1" indent="-285750" algn="l" rtl="0">
              <a:spcBef>
                <a:spcPts val="400"/>
              </a:spcBef>
              <a:spcAft>
                <a:spcPts val="0"/>
              </a:spcAft>
              <a:buClr>
                <a:schemeClr val="dk2"/>
              </a:buClr>
              <a:buSzPts val="2000"/>
              <a:buFont typeface="Trebuchet MS"/>
              <a:buChar char="○"/>
            </a:pPr>
            <a:r>
              <a:rPr lang="en-US" sz="2000"/>
              <a:t>Duration</a:t>
            </a:r>
            <a:endParaRPr/>
          </a:p>
          <a:p>
            <a:pPr marL="742950" lvl="1" indent="-285750" algn="l" rtl="0">
              <a:spcBef>
                <a:spcPts val="400"/>
              </a:spcBef>
              <a:spcAft>
                <a:spcPts val="0"/>
              </a:spcAft>
              <a:buClr>
                <a:schemeClr val="dk2"/>
              </a:buClr>
              <a:buSzPts val="2000"/>
              <a:buFont typeface="Trebuchet MS"/>
              <a:buChar char="○"/>
            </a:pPr>
            <a:r>
              <a:rPr lang="en-US" sz="2000"/>
              <a:t>Certainty</a:t>
            </a:r>
            <a:endParaRPr/>
          </a:p>
          <a:p>
            <a:pPr marL="742950" lvl="1" indent="-285750" algn="l" rtl="0">
              <a:spcBef>
                <a:spcPts val="400"/>
              </a:spcBef>
              <a:spcAft>
                <a:spcPts val="0"/>
              </a:spcAft>
              <a:buClr>
                <a:schemeClr val="dk2"/>
              </a:buClr>
              <a:buSzPts val="2000"/>
              <a:buFont typeface="Trebuchet MS"/>
              <a:buChar char="○"/>
            </a:pPr>
            <a:r>
              <a:rPr lang="en-US" sz="2000"/>
              <a:t>Propinquity</a:t>
            </a:r>
            <a:endParaRPr/>
          </a:p>
          <a:p>
            <a:pPr marL="742950" lvl="1" indent="-285750" algn="l" rtl="0">
              <a:spcBef>
                <a:spcPts val="400"/>
              </a:spcBef>
              <a:spcAft>
                <a:spcPts val="0"/>
              </a:spcAft>
              <a:buClr>
                <a:schemeClr val="dk2"/>
              </a:buClr>
              <a:buSzPts val="2000"/>
              <a:buFont typeface="Trebuchet MS"/>
              <a:buChar char="○"/>
            </a:pPr>
            <a:r>
              <a:rPr lang="en-US" sz="2000"/>
              <a:t>Fecundity</a:t>
            </a:r>
            <a:endParaRPr/>
          </a:p>
          <a:p>
            <a:pPr marL="742950" lvl="1" indent="-285750" algn="l" rtl="0">
              <a:spcBef>
                <a:spcPts val="400"/>
              </a:spcBef>
              <a:spcAft>
                <a:spcPts val="0"/>
              </a:spcAft>
              <a:buClr>
                <a:schemeClr val="dk2"/>
              </a:buClr>
              <a:buSzPts val="2000"/>
              <a:buFont typeface="Trebuchet MS"/>
              <a:buChar char="○"/>
            </a:pPr>
            <a:r>
              <a:rPr lang="en-US" sz="2000"/>
              <a:t>Purity</a:t>
            </a:r>
            <a:endParaRPr/>
          </a:p>
          <a:p>
            <a:pPr marL="742950" lvl="1" indent="-285750" algn="l" rtl="0">
              <a:spcBef>
                <a:spcPts val="400"/>
              </a:spcBef>
              <a:spcAft>
                <a:spcPts val="0"/>
              </a:spcAft>
              <a:buClr>
                <a:schemeClr val="dk2"/>
              </a:buClr>
              <a:buSzPts val="2000"/>
              <a:buFont typeface="Trebuchet MS"/>
              <a:buChar char="○"/>
            </a:pPr>
            <a:r>
              <a:rPr lang="en-US" sz="2000"/>
              <a:t>Extent</a:t>
            </a:r>
            <a:endParaRPr/>
          </a:p>
        </p:txBody>
      </p:sp>
      <p:sp>
        <p:nvSpPr>
          <p:cNvPr id="342" name="Google Shape;342;p39"/>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dirty="0"/>
              <a:t>Eight Ethical Theories</a:t>
            </a:r>
            <a:r>
              <a:rPr lang="en-US" sz="3300" dirty="0"/>
              <a:t> – </a:t>
            </a:r>
            <a:br>
              <a:rPr lang="en-US" sz="3300" dirty="0"/>
            </a:br>
            <a:r>
              <a:rPr lang="en-US" sz="3300" dirty="0"/>
              <a:t>5. </a:t>
            </a:r>
            <a:r>
              <a:rPr lang="en-US" sz="3200" dirty="0"/>
              <a:t>Act Utilitarianism</a:t>
            </a:r>
            <a:endParaRPr sz="3200" dirty="0"/>
          </a:p>
        </p:txBody>
      </p:sp>
      <p:sp>
        <p:nvSpPr>
          <p:cNvPr id="348" name="Google Shape;348;p40"/>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None/>
            </a:pPr>
            <a:r>
              <a:rPr lang="en-US" sz="2400"/>
              <a:t>Evaluating a Scenario Using Act Utilitarianism</a:t>
            </a:r>
            <a:endParaRPr/>
          </a:p>
          <a:p>
            <a:pPr marL="342900" lvl="0" indent="-342900" algn="l" rtl="0">
              <a:spcBef>
                <a:spcPts val="480"/>
              </a:spcBef>
              <a:spcAft>
                <a:spcPts val="0"/>
              </a:spcAft>
              <a:buClr>
                <a:schemeClr val="dk2"/>
              </a:buClr>
              <a:buSzPts val="2400"/>
              <a:buFont typeface="Trebuchet MS"/>
              <a:buChar char="●"/>
            </a:pPr>
            <a:r>
              <a:rPr lang="en-US" sz="2400"/>
              <a:t>Analysis</a:t>
            </a:r>
            <a:endParaRPr/>
          </a:p>
          <a:p>
            <a:pPr marL="742950" lvl="1" indent="-285750" algn="l" rtl="0">
              <a:lnSpc>
                <a:spcPct val="90000"/>
              </a:lnSpc>
              <a:spcBef>
                <a:spcPts val="480"/>
              </a:spcBef>
              <a:spcAft>
                <a:spcPts val="0"/>
              </a:spcAft>
              <a:buClr>
                <a:schemeClr val="dk2"/>
              </a:buClr>
              <a:buSzPts val="2400"/>
              <a:buFont typeface="Trebuchet MS"/>
              <a:buChar char="○"/>
            </a:pPr>
            <a:r>
              <a:rPr lang="en-US"/>
              <a:t>Costs</a:t>
            </a:r>
            <a:endParaRPr/>
          </a:p>
          <a:p>
            <a:pPr marL="1143000" lvl="2" indent="-228600" algn="l" rtl="0">
              <a:lnSpc>
                <a:spcPct val="90000"/>
              </a:lnSpc>
              <a:spcBef>
                <a:spcPts val="400"/>
              </a:spcBef>
              <a:spcAft>
                <a:spcPts val="0"/>
              </a:spcAft>
              <a:buClr>
                <a:schemeClr val="dk2"/>
              </a:buClr>
              <a:buSzPts val="2000"/>
              <a:buFont typeface="Trebuchet MS"/>
              <a:buChar char="■"/>
            </a:pPr>
            <a:r>
              <a:rPr lang="en-US"/>
              <a:t>$20 million to compensate homeowners</a:t>
            </a:r>
            <a:endParaRPr/>
          </a:p>
          <a:p>
            <a:pPr marL="1143000" lvl="2" indent="-228600" algn="l" rtl="0">
              <a:lnSpc>
                <a:spcPct val="90000"/>
              </a:lnSpc>
              <a:spcBef>
                <a:spcPts val="400"/>
              </a:spcBef>
              <a:spcAft>
                <a:spcPts val="0"/>
              </a:spcAft>
              <a:buClr>
                <a:schemeClr val="dk2"/>
              </a:buClr>
              <a:buSzPts val="2000"/>
              <a:buFont typeface="Trebuchet MS"/>
              <a:buChar char="■"/>
            </a:pPr>
            <a:r>
              <a:rPr lang="en-US"/>
              <a:t>$10 million to construct new highway</a:t>
            </a:r>
            <a:endParaRPr/>
          </a:p>
          <a:p>
            <a:pPr marL="1143000" lvl="2" indent="-228600" algn="l" rtl="0">
              <a:lnSpc>
                <a:spcPct val="90000"/>
              </a:lnSpc>
              <a:spcBef>
                <a:spcPts val="400"/>
              </a:spcBef>
              <a:spcAft>
                <a:spcPts val="0"/>
              </a:spcAft>
              <a:buClr>
                <a:schemeClr val="dk2"/>
              </a:buClr>
              <a:buSzPts val="2000"/>
              <a:buFont typeface="Trebuchet MS"/>
              <a:buChar char="■"/>
            </a:pPr>
            <a:r>
              <a:rPr lang="en-US"/>
              <a:t>Lost wildlife habitat worth $1 million</a:t>
            </a:r>
            <a:endParaRPr/>
          </a:p>
          <a:p>
            <a:pPr marL="742950" lvl="1" indent="-285750" algn="l" rtl="0">
              <a:lnSpc>
                <a:spcPct val="90000"/>
              </a:lnSpc>
              <a:spcBef>
                <a:spcPts val="480"/>
              </a:spcBef>
              <a:spcAft>
                <a:spcPts val="0"/>
              </a:spcAft>
              <a:buClr>
                <a:schemeClr val="dk2"/>
              </a:buClr>
              <a:buSzPts val="2400"/>
              <a:buFont typeface="Trebuchet MS"/>
              <a:buChar char="○"/>
            </a:pPr>
            <a:r>
              <a:rPr lang="en-US"/>
              <a:t>Benefits</a:t>
            </a:r>
            <a:endParaRPr/>
          </a:p>
          <a:p>
            <a:pPr marL="1143000" lvl="2" indent="-228600" algn="l" rtl="0">
              <a:lnSpc>
                <a:spcPct val="90000"/>
              </a:lnSpc>
              <a:spcBef>
                <a:spcPts val="400"/>
              </a:spcBef>
              <a:spcAft>
                <a:spcPts val="0"/>
              </a:spcAft>
              <a:buClr>
                <a:schemeClr val="dk2"/>
              </a:buClr>
              <a:buSzPts val="2000"/>
              <a:buFont typeface="Trebuchet MS"/>
              <a:buChar char="■"/>
            </a:pPr>
            <a:r>
              <a:rPr lang="en-US"/>
              <a:t>$39 million savings in automobile driving costs</a:t>
            </a:r>
            <a:endParaRPr/>
          </a:p>
          <a:p>
            <a:pPr marL="742950" lvl="1" indent="-285750" algn="l" rtl="0">
              <a:lnSpc>
                <a:spcPct val="90000"/>
              </a:lnSpc>
              <a:spcBef>
                <a:spcPts val="480"/>
              </a:spcBef>
              <a:spcAft>
                <a:spcPts val="0"/>
              </a:spcAft>
              <a:buClr>
                <a:schemeClr val="dk2"/>
              </a:buClr>
              <a:buSzPts val="2400"/>
              <a:buFont typeface="Trebuchet MS"/>
              <a:buChar char="○"/>
            </a:pPr>
            <a:r>
              <a:rPr lang="en-US"/>
              <a:t>Conclusion</a:t>
            </a:r>
            <a:endParaRPr/>
          </a:p>
          <a:p>
            <a:pPr marL="1143000" lvl="2" indent="-228600" algn="l" rtl="0">
              <a:lnSpc>
                <a:spcPct val="90000"/>
              </a:lnSpc>
              <a:spcBef>
                <a:spcPts val="400"/>
              </a:spcBef>
              <a:spcAft>
                <a:spcPts val="0"/>
              </a:spcAft>
              <a:buClr>
                <a:schemeClr val="dk2"/>
              </a:buClr>
              <a:buSzPts val="2000"/>
              <a:buFont typeface="Trebuchet MS"/>
              <a:buChar char="■"/>
            </a:pPr>
            <a:r>
              <a:rPr lang="en-US"/>
              <a:t>Benefits exceed costs</a:t>
            </a:r>
            <a:endParaRPr/>
          </a:p>
          <a:p>
            <a:pPr marL="1143000" lvl="2" indent="-228600" algn="l" rtl="0">
              <a:lnSpc>
                <a:spcPct val="90000"/>
              </a:lnSpc>
              <a:spcBef>
                <a:spcPts val="400"/>
              </a:spcBef>
              <a:spcAft>
                <a:spcPts val="0"/>
              </a:spcAft>
              <a:buClr>
                <a:schemeClr val="dk2"/>
              </a:buClr>
              <a:buSzPts val="2000"/>
              <a:buFont typeface="Trebuchet MS"/>
              <a:buChar char="■"/>
            </a:pPr>
            <a:r>
              <a:rPr lang="en-US"/>
              <a:t>Building highway a good action</a:t>
            </a:r>
            <a:endParaRPr/>
          </a:p>
        </p:txBody>
      </p:sp>
      <p:sp>
        <p:nvSpPr>
          <p:cNvPr id="349" name="Google Shape;349;p40"/>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353"/>
        <p:cNvGrpSpPr/>
        <p:nvPr/>
      </p:nvGrpSpPr>
      <p:grpSpPr>
        <a:xfrm>
          <a:off x="0" y="0"/>
          <a:ext cx="0" cy="0"/>
          <a:chOff x="0" y="0"/>
          <a:chExt cx="0" cy="0"/>
        </a:xfrm>
      </p:grpSpPr>
      <p:sp>
        <p:nvSpPr>
          <p:cNvPr id="354" name="Google Shape;354;p4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dirty="0"/>
              <a:t>Eight Ethical Theories</a:t>
            </a:r>
            <a:r>
              <a:rPr lang="en-US" sz="3300" dirty="0"/>
              <a:t> – </a:t>
            </a:r>
            <a:br>
              <a:rPr lang="en-US" sz="3300" dirty="0"/>
            </a:br>
            <a:r>
              <a:rPr lang="en-US" sz="3300" dirty="0"/>
              <a:t>5. </a:t>
            </a:r>
            <a:r>
              <a:rPr lang="en-US" sz="3200" dirty="0"/>
              <a:t>Act Utilitarianism</a:t>
            </a:r>
            <a:endParaRPr sz="3200" dirty="0"/>
          </a:p>
        </p:txBody>
      </p:sp>
      <p:sp>
        <p:nvSpPr>
          <p:cNvPr id="355" name="Google Shape;355;p41"/>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None/>
            </a:pPr>
            <a:r>
              <a:rPr lang="en-US" sz="2400"/>
              <a:t>The Case for Act Utilitarianism</a:t>
            </a:r>
            <a:endParaRPr/>
          </a:p>
          <a:p>
            <a:pPr marL="457200" lvl="0" indent="-457200" algn="l" rtl="0">
              <a:spcBef>
                <a:spcPts val="480"/>
              </a:spcBef>
              <a:spcAft>
                <a:spcPts val="0"/>
              </a:spcAft>
              <a:buClr>
                <a:schemeClr val="dk2"/>
              </a:buClr>
              <a:buSzPts val="2400"/>
              <a:buFont typeface="Trebuchet MS"/>
              <a:buAutoNum type="arabicPeriod"/>
            </a:pPr>
            <a:r>
              <a:rPr lang="en-US" sz="2400"/>
              <a:t>It focuses on happiness</a:t>
            </a:r>
            <a:endParaRPr/>
          </a:p>
          <a:p>
            <a:pPr marL="457200" lvl="0" indent="-457200" algn="l" rtl="0">
              <a:spcBef>
                <a:spcPts val="480"/>
              </a:spcBef>
              <a:spcAft>
                <a:spcPts val="0"/>
              </a:spcAft>
              <a:buClr>
                <a:schemeClr val="dk2"/>
              </a:buClr>
              <a:buSzPts val="2400"/>
              <a:buFont typeface="Trebuchet MS"/>
              <a:buAutoNum type="arabicPeriod"/>
            </a:pPr>
            <a:r>
              <a:rPr lang="en-US" sz="2400"/>
              <a:t>It is down-to-earth</a:t>
            </a:r>
            <a:endParaRPr/>
          </a:p>
          <a:p>
            <a:pPr marL="457200" lvl="0" indent="-457200" algn="l" rtl="0">
              <a:spcBef>
                <a:spcPts val="480"/>
              </a:spcBef>
              <a:spcAft>
                <a:spcPts val="0"/>
              </a:spcAft>
              <a:buClr>
                <a:schemeClr val="dk2"/>
              </a:buClr>
              <a:buSzPts val="2400"/>
              <a:buFont typeface="Trebuchet MS"/>
              <a:buAutoNum type="arabicPeriod"/>
            </a:pPr>
            <a:r>
              <a:rPr lang="en-US" sz="2400"/>
              <a:t>It is comprehensive</a:t>
            </a:r>
            <a:endParaRPr/>
          </a:p>
        </p:txBody>
      </p:sp>
      <p:sp>
        <p:nvSpPr>
          <p:cNvPr id="356" name="Google Shape;356;p41"/>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360"/>
        <p:cNvGrpSpPr/>
        <p:nvPr/>
      </p:nvGrpSpPr>
      <p:grpSpPr>
        <a:xfrm>
          <a:off x="0" y="0"/>
          <a:ext cx="0" cy="0"/>
          <a:chOff x="0" y="0"/>
          <a:chExt cx="0" cy="0"/>
        </a:xfrm>
      </p:grpSpPr>
      <p:sp>
        <p:nvSpPr>
          <p:cNvPr id="361" name="Google Shape;361;p4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dirty="0"/>
              <a:t>Eight Ethical Theories</a:t>
            </a:r>
            <a:r>
              <a:rPr lang="en-US" sz="3300" dirty="0"/>
              <a:t> – </a:t>
            </a:r>
            <a:br>
              <a:rPr lang="en-US" sz="3300" dirty="0"/>
            </a:br>
            <a:r>
              <a:rPr lang="en-US" sz="3300" dirty="0"/>
              <a:t>5. </a:t>
            </a:r>
            <a:r>
              <a:rPr lang="en-US" sz="3200" dirty="0"/>
              <a:t>Act Utilitarianism</a:t>
            </a:r>
            <a:endParaRPr sz="3200" dirty="0"/>
          </a:p>
        </p:txBody>
      </p:sp>
      <p:sp>
        <p:nvSpPr>
          <p:cNvPr id="362" name="Google Shape;362;p42"/>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None/>
            </a:pPr>
            <a:r>
              <a:rPr lang="en-US" sz="2400"/>
              <a:t>The Case against Act Utilitarianism</a:t>
            </a:r>
            <a:endParaRPr/>
          </a:p>
          <a:p>
            <a:pPr marL="457200" lvl="0" indent="-457200" algn="l" rtl="0">
              <a:spcBef>
                <a:spcPts val="460"/>
              </a:spcBef>
              <a:spcAft>
                <a:spcPts val="0"/>
              </a:spcAft>
              <a:buClr>
                <a:schemeClr val="dk2"/>
              </a:buClr>
              <a:buSzPts val="2300"/>
              <a:buFont typeface="Trebuchet MS"/>
              <a:buAutoNum type="arabicPeriod"/>
            </a:pPr>
            <a:r>
              <a:rPr lang="en-US" sz="2300"/>
              <a:t>When performing the utilitarian calculus, it is not clear where to draw the line, yet where we draw the line can change the outcome of our evaluation.</a:t>
            </a:r>
            <a:endParaRPr/>
          </a:p>
          <a:p>
            <a:pPr marL="457200" lvl="0" indent="-457200" algn="l" rtl="0">
              <a:spcBef>
                <a:spcPts val="460"/>
              </a:spcBef>
              <a:spcAft>
                <a:spcPts val="0"/>
              </a:spcAft>
              <a:buClr>
                <a:schemeClr val="dk2"/>
              </a:buClr>
              <a:buSzPts val="2300"/>
              <a:buFont typeface="Trebuchet MS"/>
              <a:buAutoNum type="arabicPeriod"/>
            </a:pPr>
            <a:r>
              <a:rPr lang="en-US" sz="2300"/>
              <a:t>It is not practical to put so much energy into every moral decision.</a:t>
            </a:r>
            <a:endParaRPr/>
          </a:p>
          <a:p>
            <a:pPr marL="457200" lvl="0" indent="-457200" algn="l" rtl="0">
              <a:spcBef>
                <a:spcPts val="460"/>
              </a:spcBef>
              <a:spcAft>
                <a:spcPts val="0"/>
              </a:spcAft>
              <a:buClr>
                <a:schemeClr val="dk2"/>
              </a:buClr>
              <a:buSzPts val="2300"/>
              <a:buFont typeface="Trebuchet MS"/>
              <a:buAutoNum type="arabicPeriod"/>
            </a:pPr>
            <a:r>
              <a:rPr lang="en-US" sz="2300"/>
              <a:t>Act utilitarianism ignores our innate sense of duty.</a:t>
            </a:r>
            <a:endParaRPr/>
          </a:p>
          <a:p>
            <a:pPr marL="457200" lvl="0" indent="-457200" algn="l" rtl="0">
              <a:spcBef>
                <a:spcPts val="460"/>
              </a:spcBef>
              <a:spcAft>
                <a:spcPts val="0"/>
              </a:spcAft>
              <a:buClr>
                <a:schemeClr val="dk2"/>
              </a:buClr>
              <a:buSzPts val="2300"/>
              <a:buFont typeface="Trebuchet MS"/>
              <a:buAutoNum type="arabicPeriod"/>
            </a:pPr>
            <a:r>
              <a:rPr lang="en-US" sz="2300"/>
              <a:t>We cannot predict with certainty the consequences of an action.</a:t>
            </a:r>
            <a:endParaRPr/>
          </a:p>
          <a:p>
            <a:pPr marL="457200" lvl="0" indent="-457200" algn="l" rtl="0">
              <a:spcBef>
                <a:spcPts val="460"/>
              </a:spcBef>
              <a:spcAft>
                <a:spcPts val="0"/>
              </a:spcAft>
              <a:buClr>
                <a:schemeClr val="dk2"/>
              </a:buClr>
              <a:buSzPts val="2300"/>
              <a:buFont typeface="Trebuchet MS"/>
              <a:buAutoNum type="arabicPeriod"/>
            </a:pPr>
            <a:r>
              <a:rPr lang="en-US" sz="2300"/>
              <a:t>Act utilitarianism is susceptible to the problem of moral luck.</a:t>
            </a:r>
            <a:endParaRPr/>
          </a:p>
        </p:txBody>
      </p:sp>
      <p:sp>
        <p:nvSpPr>
          <p:cNvPr id="363" name="Google Shape;363;p42"/>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dirty="0"/>
              <a:t>Eight Ethical Theories</a:t>
            </a:r>
            <a:r>
              <a:rPr lang="en-US" sz="3300" dirty="0"/>
              <a:t> – </a:t>
            </a:r>
            <a:br>
              <a:rPr lang="en-US" sz="3300" dirty="0"/>
            </a:br>
            <a:r>
              <a:rPr lang="en-US" sz="3300" dirty="0"/>
              <a:t>6. </a:t>
            </a:r>
            <a:r>
              <a:rPr lang="en-US" sz="3200" dirty="0"/>
              <a:t>Rule Utilitarianism</a:t>
            </a:r>
            <a:endParaRPr sz="3200" dirty="0"/>
          </a:p>
        </p:txBody>
      </p:sp>
      <p:sp>
        <p:nvSpPr>
          <p:cNvPr id="369" name="Google Shape;369;p43"/>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Char char="●"/>
            </a:pPr>
            <a:r>
              <a:rPr lang="en-US" sz="2400"/>
              <a:t>We ought to adopt moral rules which, if followed by everyone, will lead to the greatest increase in total happiness</a:t>
            </a:r>
            <a:endParaRPr/>
          </a:p>
          <a:p>
            <a:pPr marL="342900" lvl="0" indent="-342900" algn="l" rtl="0">
              <a:spcBef>
                <a:spcPts val="480"/>
              </a:spcBef>
              <a:spcAft>
                <a:spcPts val="0"/>
              </a:spcAft>
              <a:buClr>
                <a:schemeClr val="dk2"/>
              </a:buClr>
              <a:buSzPts val="2400"/>
              <a:buFont typeface="Trebuchet MS"/>
              <a:buChar char="●"/>
            </a:pPr>
            <a:r>
              <a:rPr lang="en-US" sz="2400"/>
              <a:t>Act utilitarianism applies Principle of Utility to individual actions</a:t>
            </a:r>
            <a:endParaRPr/>
          </a:p>
          <a:p>
            <a:pPr marL="342900" lvl="0" indent="-342900" algn="l" rtl="0">
              <a:spcBef>
                <a:spcPts val="480"/>
              </a:spcBef>
              <a:spcAft>
                <a:spcPts val="0"/>
              </a:spcAft>
              <a:buClr>
                <a:schemeClr val="dk2"/>
              </a:buClr>
              <a:buSzPts val="2400"/>
              <a:buFont typeface="Trebuchet MS"/>
              <a:buChar char="●"/>
            </a:pPr>
            <a:r>
              <a:rPr lang="en-US" sz="2400"/>
              <a:t>Rule utilitarianism applies Principle of Utility to moral rules</a:t>
            </a:r>
            <a:endParaRPr/>
          </a:p>
        </p:txBody>
      </p:sp>
      <p:sp>
        <p:nvSpPr>
          <p:cNvPr id="370" name="Google Shape;370;p43"/>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dirty="0"/>
              <a:t>Eight Ethical Theories</a:t>
            </a:r>
            <a:r>
              <a:rPr lang="en-US" sz="3300" dirty="0"/>
              <a:t> – </a:t>
            </a:r>
            <a:br>
              <a:rPr lang="en-US" sz="3300" dirty="0"/>
            </a:br>
            <a:r>
              <a:rPr lang="en-US" sz="3300" dirty="0"/>
              <a:t>6. </a:t>
            </a:r>
            <a:r>
              <a:rPr lang="en-US" sz="3200" dirty="0"/>
              <a:t>Rule Utilitarianism</a:t>
            </a:r>
            <a:endParaRPr sz="3200" dirty="0"/>
          </a:p>
        </p:txBody>
      </p:sp>
      <p:sp>
        <p:nvSpPr>
          <p:cNvPr id="376" name="Google Shape;376;p44"/>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None/>
            </a:pPr>
            <a:r>
              <a:rPr lang="en-US"/>
              <a:t>Evaluating a Scenario using Rule Utilitarianism</a:t>
            </a:r>
            <a:endParaRPr/>
          </a:p>
          <a:p>
            <a:pPr marL="342900" lvl="0" indent="-342900" algn="l" rtl="0">
              <a:spcBef>
                <a:spcPts val="560"/>
              </a:spcBef>
              <a:spcAft>
                <a:spcPts val="0"/>
              </a:spcAft>
              <a:buClr>
                <a:schemeClr val="dk2"/>
              </a:buClr>
              <a:buSzPts val="2800"/>
              <a:buFont typeface="Trebuchet MS"/>
              <a:buChar char="●"/>
            </a:pPr>
            <a:r>
              <a:rPr lang="en-US"/>
              <a:t>August 2003: Blaster worm infected thousands of Windows computers</a:t>
            </a:r>
            <a:endParaRPr/>
          </a:p>
          <a:p>
            <a:pPr marL="342900" lvl="0" indent="-342900" algn="l" rtl="0">
              <a:spcBef>
                <a:spcPts val="560"/>
              </a:spcBef>
              <a:spcAft>
                <a:spcPts val="0"/>
              </a:spcAft>
              <a:buClr>
                <a:schemeClr val="dk2"/>
              </a:buClr>
              <a:buSzPts val="2800"/>
              <a:buFont typeface="Trebuchet MS"/>
              <a:buChar char="●"/>
            </a:pPr>
            <a:r>
              <a:rPr lang="en-US"/>
              <a:t>Soon after, Nachi worm appeared</a:t>
            </a:r>
            <a:endParaRPr/>
          </a:p>
          <a:p>
            <a:pPr marL="742950" lvl="1" indent="-285750" algn="l" rtl="0">
              <a:spcBef>
                <a:spcPts val="480"/>
              </a:spcBef>
              <a:spcAft>
                <a:spcPts val="0"/>
              </a:spcAft>
              <a:buClr>
                <a:schemeClr val="dk2"/>
              </a:buClr>
              <a:buSzPts val="2400"/>
              <a:buFont typeface="Trebuchet MS"/>
              <a:buChar char="○"/>
            </a:pPr>
            <a:r>
              <a:rPr lang="en-US"/>
              <a:t>Took control of vulnerable computer</a:t>
            </a:r>
            <a:endParaRPr/>
          </a:p>
          <a:p>
            <a:pPr marL="742950" lvl="1" indent="-285750" algn="l" rtl="0">
              <a:spcBef>
                <a:spcPts val="480"/>
              </a:spcBef>
              <a:spcAft>
                <a:spcPts val="0"/>
              </a:spcAft>
              <a:buClr>
                <a:schemeClr val="dk2"/>
              </a:buClr>
              <a:buSzPts val="2400"/>
              <a:buFont typeface="Trebuchet MS"/>
              <a:buChar char="○"/>
            </a:pPr>
            <a:r>
              <a:rPr lang="en-US"/>
              <a:t>Located and destroyed copies of Blaster</a:t>
            </a:r>
            <a:endParaRPr/>
          </a:p>
          <a:p>
            <a:pPr marL="742950" lvl="1" indent="-285750" algn="l" rtl="0">
              <a:spcBef>
                <a:spcPts val="480"/>
              </a:spcBef>
              <a:spcAft>
                <a:spcPts val="0"/>
              </a:spcAft>
              <a:buClr>
                <a:schemeClr val="dk2"/>
              </a:buClr>
              <a:buSzPts val="2400"/>
              <a:buFont typeface="Trebuchet MS"/>
              <a:buChar char="○"/>
            </a:pPr>
            <a:r>
              <a:rPr lang="en-US"/>
              <a:t>Downloaded software patch to fix security problem</a:t>
            </a:r>
            <a:endParaRPr/>
          </a:p>
          <a:p>
            <a:pPr marL="742950" lvl="1" indent="-285750" algn="l" rtl="0">
              <a:spcBef>
                <a:spcPts val="480"/>
              </a:spcBef>
              <a:spcAft>
                <a:spcPts val="0"/>
              </a:spcAft>
              <a:buClr>
                <a:schemeClr val="dk2"/>
              </a:buClr>
              <a:buSzPts val="2400"/>
              <a:buFont typeface="Trebuchet MS"/>
              <a:buChar char="○"/>
            </a:pPr>
            <a:r>
              <a:rPr lang="en-US"/>
              <a:t>Used computer as launching pad to try to “infect” other vulnerable PCs</a:t>
            </a:r>
            <a:endParaRPr/>
          </a:p>
        </p:txBody>
      </p:sp>
      <p:sp>
        <p:nvSpPr>
          <p:cNvPr id="377" name="Google Shape;377;p44"/>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5"/>
          <p:cNvSpPr txBox="1">
            <a:spLocks noGrp="1"/>
          </p:cNvSpPr>
          <p:nvPr>
            <p:ph type="title"/>
          </p:nvPr>
        </p:nvSpPr>
        <p:spPr>
          <a:xfrm>
            <a:off x="0" y="92070"/>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dirty="0"/>
              <a:t>Eight Ethical Theories</a:t>
            </a:r>
            <a:r>
              <a:rPr lang="en-US" sz="3300" dirty="0"/>
              <a:t> – </a:t>
            </a:r>
            <a:br>
              <a:rPr lang="en-US" sz="3300" dirty="0"/>
            </a:br>
            <a:r>
              <a:rPr lang="en-US" sz="3300" dirty="0"/>
              <a:t>6. </a:t>
            </a:r>
            <a:r>
              <a:rPr lang="en-US" sz="3200" dirty="0"/>
              <a:t>Rule Utilitarianism</a:t>
            </a:r>
            <a:endParaRPr sz="3200" dirty="0"/>
          </a:p>
        </p:txBody>
      </p:sp>
      <p:sp>
        <p:nvSpPr>
          <p:cNvPr id="383" name="Google Shape;383;p45"/>
          <p:cNvSpPr txBox="1">
            <a:spLocks noGrp="1"/>
          </p:cNvSpPr>
          <p:nvPr>
            <p:ph type="body" idx="1"/>
          </p:nvPr>
        </p:nvSpPr>
        <p:spPr>
          <a:xfrm>
            <a:off x="217170" y="110869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None/>
            </a:pPr>
            <a:r>
              <a:rPr lang="en-US" dirty="0"/>
              <a:t>Evaluating a Scenario using Rule Utilitarianism</a:t>
            </a:r>
            <a:endParaRPr dirty="0"/>
          </a:p>
          <a:p>
            <a:pPr marL="342900" lvl="0" indent="-342900" algn="l" rtl="0">
              <a:lnSpc>
                <a:spcPct val="90000"/>
              </a:lnSpc>
              <a:spcBef>
                <a:spcPts val="480"/>
              </a:spcBef>
              <a:spcAft>
                <a:spcPts val="0"/>
              </a:spcAft>
              <a:buClr>
                <a:schemeClr val="dk2"/>
              </a:buClr>
              <a:buSzPts val="2400"/>
              <a:buFont typeface="Trebuchet MS"/>
              <a:buChar char="●"/>
            </a:pPr>
            <a:r>
              <a:rPr lang="en-US" sz="2400" dirty="0"/>
              <a:t>Proposed rule: If I can write a helpful worm that removes a harmful worm from infected computers and shields them from future attacks, I should do so</a:t>
            </a:r>
            <a:endParaRPr dirty="0"/>
          </a:p>
          <a:p>
            <a:pPr marL="342900" lvl="0" indent="-342900" algn="l" rtl="0">
              <a:lnSpc>
                <a:spcPct val="90000"/>
              </a:lnSpc>
              <a:spcBef>
                <a:spcPts val="480"/>
              </a:spcBef>
              <a:spcAft>
                <a:spcPts val="0"/>
              </a:spcAft>
              <a:buClr>
                <a:schemeClr val="dk2"/>
              </a:buClr>
              <a:buSzPts val="2400"/>
              <a:buFont typeface="Trebuchet MS"/>
              <a:buChar char="●"/>
            </a:pPr>
            <a:r>
              <a:rPr lang="en-US" sz="2400" dirty="0"/>
              <a:t>Who would benefit</a:t>
            </a:r>
            <a:endParaRPr dirty="0"/>
          </a:p>
          <a:p>
            <a:pPr marL="742950" lvl="1" indent="-285750" algn="l" rtl="0">
              <a:lnSpc>
                <a:spcPct val="90000"/>
              </a:lnSpc>
              <a:spcBef>
                <a:spcPts val="400"/>
              </a:spcBef>
              <a:spcAft>
                <a:spcPts val="0"/>
              </a:spcAft>
              <a:buClr>
                <a:schemeClr val="dk2"/>
              </a:buClr>
              <a:buSzPts val="2000"/>
              <a:buFont typeface="Trebuchet MS"/>
              <a:buChar char="○"/>
            </a:pPr>
            <a:r>
              <a:rPr lang="en-US" sz="2000" dirty="0"/>
              <a:t>People who do not keep their systems updated. They would benefit from a worm that automatically remove their network vulnerabilities.</a:t>
            </a:r>
            <a:endParaRPr lang="en-US" dirty="0"/>
          </a:p>
          <a:p>
            <a:pPr marL="342900" lvl="0" indent="-342900" algn="l" rtl="0">
              <a:lnSpc>
                <a:spcPct val="90000"/>
              </a:lnSpc>
              <a:spcBef>
                <a:spcPts val="480"/>
              </a:spcBef>
              <a:spcAft>
                <a:spcPts val="0"/>
              </a:spcAft>
              <a:buClr>
                <a:schemeClr val="dk2"/>
              </a:buClr>
              <a:buSzPts val="2400"/>
              <a:buFont typeface="Trebuchet MS"/>
              <a:buChar char="●"/>
            </a:pPr>
            <a:r>
              <a:rPr lang="en-US" sz="2400" dirty="0"/>
              <a:t>Who would be harmed</a:t>
            </a:r>
            <a:endParaRPr dirty="0"/>
          </a:p>
          <a:p>
            <a:pPr marL="742950" lvl="1" indent="-285750" algn="l" rtl="0">
              <a:lnSpc>
                <a:spcPct val="90000"/>
              </a:lnSpc>
              <a:spcBef>
                <a:spcPts val="400"/>
              </a:spcBef>
              <a:spcAft>
                <a:spcPts val="0"/>
              </a:spcAft>
              <a:buClr>
                <a:schemeClr val="dk2"/>
              </a:buClr>
              <a:buSzPts val="2000"/>
              <a:buFont typeface="Trebuchet MS"/>
              <a:buChar char="○"/>
            </a:pPr>
            <a:r>
              <a:rPr lang="en-US" sz="2000" dirty="0"/>
              <a:t>People who use networks. Worms make networks less usable by creating a lot of extra network traffic.</a:t>
            </a:r>
            <a:endParaRPr lang="en-US" dirty="0"/>
          </a:p>
          <a:p>
            <a:pPr marL="742950" lvl="1" indent="-285750" algn="l" rtl="0">
              <a:lnSpc>
                <a:spcPct val="90000"/>
              </a:lnSpc>
              <a:spcBef>
                <a:spcPts val="400"/>
              </a:spcBef>
              <a:spcAft>
                <a:spcPts val="0"/>
              </a:spcAft>
              <a:buClr>
                <a:schemeClr val="dk2"/>
              </a:buClr>
              <a:buSzPts val="2000"/>
              <a:buFont typeface="Trebuchet MS"/>
              <a:buChar char="○"/>
            </a:pPr>
            <a:r>
              <a:rPr lang="en-US" sz="2000" dirty="0"/>
              <a:t>People who’s computers are invaded by buggy anti-worms</a:t>
            </a:r>
            <a:endParaRPr dirty="0"/>
          </a:p>
          <a:p>
            <a:pPr marL="742950" lvl="1" indent="-285750" algn="l" rtl="0">
              <a:lnSpc>
                <a:spcPct val="90000"/>
              </a:lnSpc>
              <a:spcBef>
                <a:spcPts val="400"/>
              </a:spcBef>
              <a:spcAft>
                <a:spcPts val="0"/>
              </a:spcAft>
              <a:buClr>
                <a:schemeClr val="dk2"/>
              </a:buClr>
              <a:buSzPts val="2000"/>
              <a:buFont typeface="Trebuchet MS"/>
              <a:buChar char="○"/>
            </a:pPr>
            <a:r>
              <a:rPr lang="en-US" sz="2000" dirty="0"/>
              <a:t>System administrators. Forcing system administrators to spend more of their time fighting worms.</a:t>
            </a:r>
            <a:endParaRPr lang="en-US" dirty="0"/>
          </a:p>
          <a:p>
            <a:pPr marL="342900" lvl="0" indent="-342900" algn="l" rtl="0">
              <a:lnSpc>
                <a:spcPct val="90000"/>
              </a:lnSpc>
              <a:spcBef>
                <a:spcPts val="480"/>
              </a:spcBef>
              <a:spcAft>
                <a:spcPts val="0"/>
              </a:spcAft>
              <a:buClr>
                <a:schemeClr val="dk2"/>
              </a:buClr>
              <a:buSzPts val="2400"/>
              <a:buFont typeface="Trebuchet MS"/>
              <a:buChar char="●"/>
            </a:pPr>
            <a:r>
              <a:rPr lang="en-US" sz="2400" dirty="0"/>
              <a:t>Conclusion: Harm outweighs benefits. Releasing anti-worm is wrong.</a:t>
            </a:r>
            <a:endParaRPr sz="2600" dirty="0"/>
          </a:p>
        </p:txBody>
      </p:sp>
      <p:sp>
        <p:nvSpPr>
          <p:cNvPr id="384" name="Google Shape;384;p45"/>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dirty="0"/>
              <a:t>Eight Ethical Theories</a:t>
            </a:r>
            <a:r>
              <a:rPr lang="en-US" sz="3300" dirty="0"/>
              <a:t> – </a:t>
            </a:r>
            <a:br>
              <a:rPr lang="en-US" sz="3300" dirty="0"/>
            </a:br>
            <a:r>
              <a:rPr lang="en-US" sz="3300" dirty="0"/>
              <a:t>6. </a:t>
            </a:r>
            <a:r>
              <a:rPr lang="en-US" sz="3200" dirty="0"/>
              <a:t>Rule Utilitarianism</a:t>
            </a:r>
            <a:endParaRPr sz="3200" dirty="0"/>
          </a:p>
        </p:txBody>
      </p:sp>
      <p:sp>
        <p:nvSpPr>
          <p:cNvPr id="390" name="Google Shape;390;p46"/>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600"/>
              <a:buFont typeface="Trebuchet MS"/>
              <a:buNone/>
            </a:pPr>
            <a:r>
              <a:rPr lang="en-US" sz="2600"/>
              <a:t>The Case for Rule Utilitarianism</a:t>
            </a:r>
            <a:endParaRPr/>
          </a:p>
          <a:p>
            <a:pPr marL="514350" lvl="0" indent="-514350" algn="l" rtl="0">
              <a:spcBef>
                <a:spcPts val="500"/>
              </a:spcBef>
              <a:spcAft>
                <a:spcPts val="0"/>
              </a:spcAft>
              <a:buClr>
                <a:schemeClr val="dk2"/>
              </a:buClr>
              <a:buSzPts val="2500"/>
              <a:buFont typeface="Trebuchet MS"/>
              <a:buAutoNum type="arabicPeriod"/>
            </a:pPr>
            <a:r>
              <a:rPr lang="en-US" sz="2500"/>
              <a:t>Not every moral decision requires performing the utilitarian calculus.</a:t>
            </a:r>
            <a:endParaRPr/>
          </a:p>
          <a:p>
            <a:pPr marL="514350" lvl="0" indent="-514350" algn="l" rtl="0">
              <a:spcBef>
                <a:spcPts val="500"/>
              </a:spcBef>
              <a:spcAft>
                <a:spcPts val="0"/>
              </a:spcAft>
              <a:buClr>
                <a:schemeClr val="dk2"/>
              </a:buClr>
              <a:buSzPts val="2500"/>
              <a:buFont typeface="Trebuchet MS"/>
              <a:buAutoNum type="arabicPeriod"/>
            </a:pPr>
            <a:r>
              <a:rPr lang="en-US" sz="2500"/>
              <a:t>Exceptional situations do not overthrow moral rules.</a:t>
            </a:r>
            <a:endParaRPr/>
          </a:p>
          <a:p>
            <a:pPr marL="514350" lvl="0" indent="-514350" algn="l" rtl="0">
              <a:spcBef>
                <a:spcPts val="500"/>
              </a:spcBef>
              <a:spcAft>
                <a:spcPts val="0"/>
              </a:spcAft>
              <a:buClr>
                <a:schemeClr val="dk2"/>
              </a:buClr>
              <a:buSzPts val="2500"/>
              <a:buFont typeface="Trebuchet MS"/>
              <a:buAutoNum type="arabicPeriod"/>
            </a:pPr>
            <a:r>
              <a:rPr lang="en-US" sz="2500"/>
              <a:t>Rule utilitarianism solves the problem of moral luck.</a:t>
            </a:r>
            <a:endParaRPr/>
          </a:p>
          <a:p>
            <a:pPr marL="514350" lvl="0" indent="-514350" algn="l" rtl="0">
              <a:spcBef>
                <a:spcPts val="500"/>
              </a:spcBef>
              <a:spcAft>
                <a:spcPts val="0"/>
              </a:spcAft>
              <a:buClr>
                <a:schemeClr val="dk2"/>
              </a:buClr>
              <a:buSzPts val="2500"/>
              <a:buFont typeface="Trebuchet MS"/>
              <a:buAutoNum type="arabicPeriod"/>
            </a:pPr>
            <a:r>
              <a:rPr lang="en-US" sz="2500"/>
              <a:t>Rule utilitarianism avoids the problem of egocentrism.</a:t>
            </a:r>
            <a:endParaRPr/>
          </a:p>
          <a:p>
            <a:pPr marL="514350" lvl="0" indent="-514350" algn="l" rtl="0">
              <a:spcBef>
                <a:spcPts val="500"/>
              </a:spcBef>
              <a:spcAft>
                <a:spcPts val="0"/>
              </a:spcAft>
              <a:buClr>
                <a:schemeClr val="dk2"/>
              </a:buClr>
              <a:buSzPts val="2500"/>
              <a:buFont typeface="Trebuchet MS"/>
              <a:buAutoNum type="arabicPeriod"/>
            </a:pPr>
            <a:r>
              <a:rPr lang="en-US" sz="2500"/>
              <a:t>It appeals to a wide cross section of society.</a:t>
            </a:r>
            <a:endParaRPr/>
          </a:p>
        </p:txBody>
      </p:sp>
      <p:sp>
        <p:nvSpPr>
          <p:cNvPr id="391" name="Google Shape;391;p46"/>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dirty="0"/>
              <a:t>Eight Ethical Theories</a:t>
            </a:r>
            <a:r>
              <a:rPr lang="en-US" sz="3300" dirty="0"/>
              <a:t> – </a:t>
            </a:r>
            <a:br>
              <a:rPr lang="en-US" sz="3300" dirty="0"/>
            </a:br>
            <a:r>
              <a:rPr lang="en-US" sz="3300" dirty="0"/>
              <a:t>6. </a:t>
            </a:r>
            <a:r>
              <a:rPr lang="en-US" sz="3200" dirty="0"/>
              <a:t>Rule Utilitarianism</a:t>
            </a:r>
            <a:endParaRPr sz="3200" dirty="0"/>
          </a:p>
        </p:txBody>
      </p:sp>
      <p:sp>
        <p:nvSpPr>
          <p:cNvPr id="397" name="Google Shape;397;p47"/>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600"/>
              <a:buFont typeface="Trebuchet MS"/>
              <a:buNone/>
            </a:pPr>
            <a:r>
              <a:rPr lang="en-US" sz="2600"/>
              <a:t>The Case against Utilitarianism in General</a:t>
            </a:r>
            <a:endParaRPr/>
          </a:p>
          <a:p>
            <a:pPr marL="514350" lvl="0" indent="-514350" algn="l" rtl="0">
              <a:spcBef>
                <a:spcPts val="500"/>
              </a:spcBef>
              <a:spcAft>
                <a:spcPts val="0"/>
              </a:spcAft>
              <a:buClr>
                <a:schemeClr val="dk2"/>
              </a:buClr>
              <a:buSzPts val="2500"/>
              <a:buFont typeface="Trebuchet MS"/>
              <a:buAutoNum type="arabicPeriod"/>
            </a:pPr>
            <a:r>
              <a:rPr lang="en-US" sz="2500"/>
              <a:t>Utilitarianism forces us to use a single scale or measure to evaluate completely different kinds of consequences.</a:t>
            </a:r>
            <a:endParaRPr/>
          </a:p>
          <a:p>
            <a:pPr marL="811213" lvl="1" indent="-285750" algn="l" rtl="0">
              <a:lnSpc>
                <a:spcPct val="90000"/>
              </a:lnSpc>
              <a:spcBef>
                <a:spcPts val="400"/>
              </a:spcBef>
              <a:spcAft>
                <a:spcPts val="0"/>
              </a:spcAft>
              <a:buClr>
                <a:schemeClr val="dk2"/>
              </a:buClr>
              <a:buSzPts val="2000"/>
              <a:buFont typeface="Trebuchet MS"/>
              <a:buChar char="○"/>
            </a:pPr>
            <a:r>
              <a:rPr lang="en-US" sz="2000"/>
              <a:t>All units must be the same in order to do the sum</a:t>
            </a:r>
            <a:endParaRPr/>
          </a:p>
          <a:p>
            <a:pPr marL="811213" lvl="1" indent="-285750" algn="l" rtl="0">
              <a:lnSpc>
                <a:spcPct val="90000"/>
              </a:lnSpc>
              <a:spcBef>
                <a:spcPts val="400"/>
              </a:spcBef>
              <a:spcAft>
                <a:spcPts val="0"/>
              </a:spcAft>
              <a:buClr>
                <a:schemeClr val="dk2"/>
              </a:buClr>
              <a:buSzPts val="2000"/>
              <a:buFont typeface="Trebuchet MS"/>
              <a:buChar char="○"/>
            </a:pPr>
            <a:r>
              <a:rPr lang="en-US" sz="2000"/>
              <a:t>In certain circumstances utilitarians must quantify the value of a human life</a:t>
            </a:r>
            <a:endParaRPr sz="2100"/>
          </a:p>
        </p:txBody>
      </p:sp>
      <p:sp>
        <p:nvSpPr>
          <p:cNvPr id="398" name="Google Shape;398;p47"/>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dirty="0"/>
              <a:t>Eight Ethical Theories</a:t>
            </a:r>
            <a:r>
              <a:rPr lang="en-US" sz="3300" dirty="0"/>
              <a:t> – </a:t>
            </a:r>
            <a:br>
              <a:rPr lang="en-US" sz="3300" dirty="0"/>
            </a:br>
            <a:r>
              <a:rPr lang="en-US" sz="3300" dirty="0"/>
              <a:t>6. </a:t>
            </a:r>
            <a:r>
              <a:rPr lang="en-US" sz="3200" dirty="0"/>
              <a:t>Rule Utilitarianism</a:t>
            </a:r>
            <a:endParaRPr sz="3200" dirty="0"/>
          </a:p>
        </p:txBody>
      </p:sp>
      <p:sp>
        <p:nvSpPr>
          <p:cNvPr id="404" name="Google Shape;404;p48"/>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600"/>
              <a:buFont typeface="Trebuchet MS"/>
              <a:buNone/>
            </a:pPr>
            <a:r>
              <a:rPr lang="en-US" sz="2600"/>
              <a:t>The Case against Utilitarianism in General</a:t>
            </a:r>
            <a:endParaRPr/>
          </a:p>
          <a:p>
            <a:pPr marL="514350" lvl="0" indent="-514350" algn="l" rtl="0">
              <a:spcBef>
                <a:spcPts val="500"/>
              </a:spcBef>
              <a:spcAft>
                <a:spcPts val="0"/>
              </a:spcAft>
              <a:buClr>
                <a:schemeClr val="dk2"/>
              </a:buClr>
              <a:buSzPts val="2500"/>
              <a:buFont typeface="Trebuchet MS"/>
              <a:buAutoNum type="arabicPeriod" startAt="2"/>
            </a:pPr>
            <a:r>
              <a:rPr lang="en-US" sz="2500"/>
              <a:t>Utilitarianism ignores the problem of an unjust distribution of good consequences.</a:t>
            </a:r>
            <a:endParaRPr/>
          </a:p>
          <a:p>
            <a:pPr marL="742950" lvl="1" indent="-285750" algn="l" rtl="0">
              <a:lnSpc>
                <a:spcPct val="90000"/>
              </a:lnSpc>
              <a:spcBef>
                <a:spcPts val="400"/>
              </a:spcBef>
              <a:spcAft>
                <a:spcPts val="0"/>
              </a:spcAft>
              <a:buClr>
                <a:schemeClr val="dk2"/>
              </a:buClr>
              <a:buSzPts val="2000"/>
              <a:buFont typeface="Trebuchet MS"/>
              <a:buChar char="○"/>
            </a:pPr>
            <a:r>
              <a:rPr lang="en-US" sz="2000"/>
              <a:t>Utilitarianism does </a:t>
            </a:r>
            <a:r>
              <a:rPr lang="en-US" sz="2000" b="1"/>
              <a:t>not</a:t>
            </a:r>
            <a:r>
              <a:rPr lang="en-US" sz="2000"/>
              <a:t> mean “the greatest good of the greatest number”</a:t>
            </a:r>
            <a:endParaRPr/>
          </a:p>
          <a:p>
            <a:pPr marL="742950" lvl="1" indent="-285750" algn="l" rtl="0">
              <a:lnSpc>
                <a:spcPct val="90000"/>
              </a:lnSpc>
              <a:spcBef>
                <a:spcPts val="400"/>
              </a:spcBef>
              <a:spcAft>
                <a:spcPts val="0"/>
              </a:spcAft>
              <a:buClr>
                <a:schemeClr val="dk2"/>
              </a:buClr>
              <a:buSzPts val="2000"/>
              <a:buFont typeface="Trebuchet MS"/>
              <a:buChar char="○"/>
            </a:pPr>
            <a:r>
              <a:rPr lang="en-US" sz="2000"/>
              <a:t>That requires a principle of justice</a:t>
            </a:r>
            <a:endParaRPr/>
          </a:p>
          <a:p>
            <a:pPr marL="742950" lvl="1" indent="-285750" algn="l" rtl="0">
              <a:lnSpc>
                <a:spcPct val="90000"/>
              </a:lnSpc>
              <a:spcBef>
                <a:spcPts val="400"/>
              </a:spcBef>
              <a:spcAft>
                <a:spcPts val="0"/>
              </a:spcAft>
              <a:buClr>
                <a:schemeClr val="dk2"/>
              </a:buClr>
              <a:buSzPts val="2000"/>
              <a:buFont typeface="Trebuchet MS"/>
              <a:buChar char="○"/>
            </a:pPr>
            <a:r>
              <a:rPr lang="en-US" sz="2000"/>
              <a:t>What happens when a conflict arises between the Principle of Utility and a principle of justice?</a:t>
            </a:r>
            <a:endParaRPr sz="2100"/>
          </a:p>
        </p:txBody>
      </p:sp>
      <p:sp>
        <p:nvSpPr>
          <p:cNvPr id="405" name="Google Shape;405;p48"/>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4"/>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Introduction to Ethics</a:t>
            </a:r>
            <a:endParaRPr/>
          </a:p>
        </p:txBody>
      </p:sp>
      <p:sp>
        <p:nvSpPr>
          <p:cNvPr id="92" name="Google Shape;92;p4"/>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55600" lvl="0" indent="-355600" algn="l" rtl="0">
              <a:spcBef>
                <a:spcPts val="0"/>
              </a:spcBef>
              <a:spcAft>
                <a:spcPts val="0"/>
              </a:spcAft>
              <a:buClr>
                <a:schemeClr val="dk2"/>
              </a:buClr>
              <a:buSzPts val="2000"/>
              <a:buFont typeface="Noto Sans Symbols"/>
              <a:buChar char="⮚"/>
            </a:pPr>
            <a:r>
              <a:rPr lang="en-US"/>
              <a:t>Eight Ethical Theories</a:t>
            </a:r>
            <a:endParaRPr/>
          </a:p>
        </p:txBody>
      </p:sp>
      <p:sp>
        <p:nvSpPr>
          <p:cNvPr id="93" name="Google Shape;93;p4"/>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dirty="0"/>
              <a:t>Eight Ethical Theories</a:t>
            </a:r>
            <a:r>
              <a:rPr lang="en-US" sz="3300" dirty="0"/>
              <a:t> – </a:t>
            </a:r>
            <a:br>
              <a:rPr lang="en-US" sz="3300" dirty="0"/>
            </a:br>
            <a:r>
              <a:rPr lang="en-US" sz="3300" dirty="0"/>
              <a:t>7. </a:t>
            </a:r>
            <a:r>
              <a:rPr lang="en-US" sz="3200" dirty="0"/>
              <a:t>Kantianism</a:t>
            </a:r>
            <a:endParaRPr sz="3200" dirty="0"/>
          </a:p>
        </p:txBody>
      </p:sp>
      <p:sp>
        <p:nvSpPr>
          <p:cNvPr id="239" name="Google Shape;239;p25"/>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Char char="●"/>
            </a:pPr>
            <a:r>
              <a:rPr lang="en-US" sz="2400"/>
              <a:t>Good will: the desire to do the right thing</a:t>
            </a:r>
            <a:endParaRPr/>
          </a:p>
          <a:p>
            <a:pPr marL="342900" lvl="0" indent="-342900" algn="l" rtl="0">
              <a:spcBef>
                <a:spcPts val="480"/>
              </a:spcBef>
              <a:spcAft>
                <a:spcPts val="0"/>
              </a:spcAft>
              <a:buClr>
                <a:schemeClr val="dk2"/>
              </a:buClr>
              <a:buSzPts val="2400"/>
              <a:buFont typeface="Trebuchet MS"/>
              <a:buChar char="●"/>
            </a:pPr>
            <a:r>
              <a:rPr lang="en-US" sz="2400"/>
              <a:t>Immanuel Kant: Only thing in the world that is good without qualification is a good will</a:t>
            </a:r>
            <a:endParaRPr/>
          </a:p>
          <a:p>
            <a:pPr marL="342900" lvl="0" indent="-342900" algn="l" rtl="0">
              <a:spcBef>
                <a:spcPts val="480"/>
              </a:spcBef>
              <a:spcAft>
                <a:spcPts val="0"/>
              </a:spcAft>
              <a:buClr>
                <a:schemeClr val="dk2"/>
              </a:buClr>
              <a:buSzPts val="2400"/>
              <a:buFont typeface="Trebuchet MS"/>
              <a:buChar char="●"/>
            </a:pPr>
            <a:r>
              <a:rPr lang="en-US" sz="2400"/>
              <a:t>Reason should cultivate desire to do right thing</a:t>
            </a:r>
            <a:endParaRPr/>
          </a:p>
        </p:txBody>
      </p:sp>
      <p:sp>
        <p:nvSpPr>
          <p:cNvPr id="240" name="Google Shape;240;p25"/>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40</a:t>
            </a:fld>
            <a:endParaRPr/>
          </a:p>
        </p:txBody>
      </p:sp>
    </p:spTree>
    <p:extLst>
      <p:ext uri="{BB962C8B-B14F-4D97-AF65-F5344CB8AC3E}">
        <p14:creationId xmlns:p14="http://schemas.microsoft.com/office/powerpoint/2010/main" val="1732947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dirty="0"/>
              <a:t>Eight Ethical Theories</a:t>
            </a:r>
            <a:r>
              <a:rPr lang="en-US" sz="3300" dirty="0"/>
              <a:t> – </a:t>
            </a:r>
            <a:br>
              <a:rPr lang="en-US" sz="3300" dirty="0"/>
            </a:br>
            <a:r>
              <a:rPr lang="en-US" sz="3300" dirty="0"/>
              <a:t>7. </a:t>
            </a:r>
            <a:r>
              <a:rPr lang="en-US" sz="3200" dirty="0"/>
              <a:t>Kantianism</a:t>
            </a:r>
            <a:endParaRPr sz="3200" dirty="0"/>
          </a:p>
        </p:txBody>
      </p:sp>
      <p:sp>
        <p:nvSpPr>
          <p:cNvPr id="246" name="Google Shape;246;p26"/>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Char char="●"/>
            </a:pPr>
            <a:r>
              <a:rPr lang="en-US" sz="2400" dirty="0"/>
              <a:t>Categorical imperative (First Formulation)</a:t>
            </a:r>
            <a:endParaRPr dirty="0"/>
          </a:p>
          <a:p>
            <a:pPr marL="742950" lvl="1" indent="-285750" algn="l" rtl="0">
              <a:spcBef>
                <a:spcPts val="400"/>
              </a:spcBef>
              <a:spcAft>
                <a:spcPts val="0"/>
              </a:spcAft>
              <a:buClr>
                <a:schemeClr val="dk2"/>
              </a:buClr>
              <a:buSzPts val="2000"/>
              <a:buFont typeface="Trebuchet MS"/>
              <a:buChar char="○"/>
            </a:pPr>
            <a:r>
              <a:rPr lang="en-US" sz="2000" b="1" dirty="0">
                <a:solidFill>
                  <a:srgbClr val="FF0000"/>
                </a:solidFill>
              </a:rPr>
              <a:t>Act only from moral rules that you can at the same time will to be universal moral laws</a:t>
            </a:r>
            <a:r>
              <a:rPr lang="en-US" sz="2000" dirty="0"/>
              <a:t>.</a:t>
            </a:r>
            <a:endParaRPr dirty="0"/>
          </a:p>
          <a:p>
            <a:pPr marL="742950" lvl="1" indent="-285750" algn="l" rtl="0">
              <a:lnSpc>
                <a:spcPct val="90000"/>
              </a:lnSpc>
              <a:spcBef>
                <a:spcPts val="400"/>
              </a:spcBef>
              <a:spcAft>
                <a:spcPts val="0"/>
              </a:spcAft>
              <a:buClr>
                <a:schemeClr val="dk2"/>
              </a:buClr>
              <a:buSzPts val="2000"/>
              <a:buFont typeface="Trebuchet MS"/>
              <a:buChar char="○"/>
            </a:pPr>
            <a:r>
              <a:rPr lang="en-US" sz="2000" dirty="0"/>
              <a:t>Question: Can a person in dire straits make a promise with the intention of breaking it later?</a:t>
            </a:r>
            <a:endParaRPr dirty="0"/>
          </a:p>
          <a:p>
            <a:pPr marL="742950" lvl="1" indent="-285750" algn="l" rtl="0">
              <a:lnSpc>
                <a:spcPct val="90000"/>
              </a:lnSpc>
              <a:spcBef>
                <a:spcPts val="400"/>
              </a:spcBef>
              <a:spcAft>
                <a:spcPts val="0"/>
              </a:spcAft>
              <a:buClr>
                <a:schemeClr val="dk2"/>
              </a:buClr>
              <a:buSzPts val="2000"/>
              <a:buFont typeface="Trebuchet MS"/>
              <a:buChar char="○"/>
            </a:pPr>
            <a:r>
              <a:rPr lang="en-US" sz="2000" dirty="0"/>
              <a:t>Proposed rule: “I may make promises with the intention of later breaking them.”</a:t>
            </a:r>
            <a:endParaRPr dirty="0"/>
          </a:p>
          <a:p>
            <a:pPr marL="742950" lvl="1" indent="-285750" algn="l" rtl="0">
              <a:lnSpc>
                <a:spcPct val="90000"/>
              </a:lnSpc>
              <a:spcBef>
                <a:spcPts val="400"/>
              </a:spcBef>
              <a:spcAft>
                <a:spcPts val="0"/>
              </a:spcAft>
              <a:buClr>
                <a:schemeClr val="dk2"/>
              </a:buClr>
              <a:buSzPts val="2000"/>
              <a:buFont typeface="Trebuchet MS"/>
              <a:buChar char="○"/>
            </a:pPr>
            <a:r>
              <a:rPr lang="en-US" sz="2000" dirty="0"/>
              <a:t>The person in trouble wants his promise to be believed so he can get what he needs.</a:t>
            </a:r>
            <a:endParaRPr dirty="0"/>
          </a:p>
          <a:p>
            <a:pPr marL="742950" lvl="1" indent="-285750" algn="l" rtl="0">
              <a:lnSpc>
                <a:spcPct val="90000"/>
              </a:lnSpc>
              <a:spcBef>
                <a:spcPts val="400"/>
              </a:spcBef>
              <a:spcAft>
                <a:spcPts val="0"/>
              </a:spcAft>
              <a:buClr>
                <a:schemeClr val="dk2"/>
              </a:buClr>
              <a:buSzPts val="2000"/>
              <a:buFont typeface="Trebuchet MS"/>
              <a:buChar char="○"/>
            </a:pPr>
            <a:r>
              <a:rPr lang="en-US" sz="2000" dirty="0"/>
              <a:t>Universalize rule: Everyone may make &amp; break promises</a:t>
            </a:r>
            <a:endParaRPr dirty="0"/>
          </a:p>
          <a:p>
            <a:pPr marL="742950" lvl="1" indent="-285750" algn="l" rtl="0">
              <a:lnSpc>
                <a:spcPct val="90000"/>
              </a:lnSpc>
              <a:spcBef>
                <a:spcPts val="400"/>
              </a:spcBef>
              <a:spcAft>
                <a:spcPts val="0"/>
              </a:spcAft>
              <a:buClr>
                <a:schemeClr val="dk2"/>
              </a:buClr>
              <a:buSzPts val="2000"/>
              <a:buFont typeface="Trebuchet MS"/>
              <a:buChar char="○"/>
            </a:pPr>
            <a:r>
              <a:rPr lang="en-US" sz="2000" dirty="0"/>
              <a:t>Everyone breaking promises would make promises unbelievable, contradicting desire to have promise believed</a:t>
            </a:r>
            <a:endParaRPr dirty="0"/>
          </a:p>
          <a:p>
            <a:pPr marL="742950" lvl="1" indent="-285750" algn="l" rtl="0">
              <a:lnSpc>
                <a:spcPct val="90000"/>
              </a:lnSpc>
              <a:spcBef>
                <a:spcPts val="400"/>
              </a:spcBef>
              <a:spcAft>
                <a:spcPts val="0"/>
              </a:spcAft>
              <a:buClr>
                <a:schemeClr val="dk2"/>
              </a:buClr>
              <a:buSzPts val="2000"/>
              <a:buFont typeface="Trebuchet MS"/>
              <a:buChar char="○"/>
            </a:pPr>
            <a:r>
              <a:rPr lang="en-US" sz="2000" dirty="0"/>
              <a:t>The rule is flawed. The answer is “No.”</a:t>
            </a:r>
            <a:endParaRPr dirty="0"/>
          </a:p>
        </p:txBody>
      </p:sp>
      <p:sp>
        <p:nvSpPr>
          <p:cNvPr id="247" name="Google Shape;247;p26"/>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41</a:t>
            </a:fld>
            <a:endParaRPr/>
          </a:p>
        </p:txBody>
      </p:sp>
    </p:spTree>
    <p:extLst>
      <p:ext uri="{BB962C8B-B14F-4D97-AF65-F5344CB8AC3E}">
        <p14:creationId xmlns:p14="http://schemas.microsoft.com/office/powerpoint/2010/main" val="3884284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dirty="0"/>
              <a:t>Eight Ethical Theories</a:t>
            </a:r>
            <a:r>
              <a:rPr lang="en-US" sz="3300" dirty="0"/>
              <a:t> – </a:t>
            </a:r>
            <a:br>
              <a:rPr lang="en-US" sz="3300" dirty="0"/>
            </a:br>
            <a:r>
              <a:rPr lang="en-US" sz="3300" dirty="0"/>
              <a:t>7. </a:t>
            </a:r>
            <a:r>
              <a:rPr lang="en-US" sz="3200" dirty="0"/>
              <a:t>Kantianism</a:t>
            </a:r>
            <a:endParaRPr sz="3200" dirty="0"/>
          </a:p>
        </p:txBody>
      </p:sp>
      <p:sp>
        <p:nvSpPr>
          <p:cNvPr id="253" name="Google Shape;253;p27"/>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Char char="●"/>
            </a:pPr>
            <a:r>
              <a:rPr lang="en-US" sz="2400"/>
              <a:t>Categorical Imperative (Second Formulation)</a:t>
            </a:r>
            <a:endParaRPr/>
          </a:p>
          <a:p>
            <a:pPr marL="742950" lvl="1" indent="-285750" algn="l" rtl="0">
              <a:spcBef>
                <a:spcPts val="400"/>
              </a:spcBef>
              <a:spcAft>
                <a:spcPts val="0"/>
              </a:spcAft>
              <a:buClr>
                <a:schemeClr val="dk2"/>
              </a:buClr>
              <a:buSzPts val="2000"/>
              <a:buFont typeface="Trebuchet MS"/>
              <a:buChar char="○"/>
            </a:pPr>
            <a:r>
              <a:rPr lang="en-US" sz="2000"/>
              <a:t>Act so that you always treat both yourself and other people as ends in themselves, and never only as a means to an end.</a:t>
            </a:r>
            <a:endParaRPr/>
          </a:p>
          <a:p>
            <a:pPr marL="742950" lvl="1" indent="-285750" algn="l" rtl="0">
              <a:spcBef>
                <a:spcPts val="480"/>
              </a:spcBef>
              <a:spcAft>
                <a:spcPts val="0"/>
              </a:spcAft>
              <a:buClr>
                <a:schemeClr val="dk2"/>
              </a:buClr>
              <a:buSzPts val="2400"/>
              <a:buFont typeface="Trebuchet MS"/>
              <a:buChar char="○"/>
            </a:pPr>
            <a:r>
              <a:rPr lang="en-US"/>
              <a:t>This is usually an easier formulation to work with than the first formulation of the Categorical Imperative.</a:t>
            </a:r>
            <a:endParaRPr/>
          </a:p>
          <a:p>
            <a:pPr marL="742950" lvl="1" indent="-158750" algn="l" rtl="0">
              <a:spcBef>
                <a:spcPts val="400"/>
              </a:spcBef>
              <a:spcAft>
                <a:spcPts val="0"/>
              </a:spcAft>
              <a:buClr>
                <a:schemeClr val="dk2"/>
              </a:buClr>
              <a:buSzPts val="2000"/>
              <a:buFont typeface="Trebuchet MS"/>
              <a:buNone/>
            </a:pPr>
            <a:endParaRPr sz="2000"/>
          </a:p>
        </p:txBody>
      </p:sp>
      <p:sp>
        <p:nvSpPr>
          <p:cNvPr id="254" name="Google Shape;254;p27"/>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42</a:t>
            </a:fld>
            <a:endParaRPr/>
          </a:p>
        </p:txBody>
      </p:sp>
    </p:spTree>
    <p:extLst>
      <p:ext uri="{BB962C8B-B14F-4D97-AF65-F5344CB8AC3E}">
        <p14:creationId xmlns:p14="http://schemas.microsoft.com/office/powerpoint/2010/main" val="22930027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dirty="0"/>
              <a:t>Eight Ethical Theories</a:t>
            </a:r>
            <a:r>
              <a:rPr lang="en-US" sz="3300" dirty="0"/>
              <a:t> – </a:t>
            </a:r>
            <a:br>
              <a:rPr lang="en-US" sz="3300" dirty="0"/>
            </a:br>
            <a:r>
              <a:rPr lang="en-US" sz="3300" dirty="0"/>
              <a:t>7. </a:t>
            </a:r>
            <a:r>
              <a:rPr lang="en-US" sz="3200" dirty="0"/>
              <a:t>Kantianism</a:t>
            </a:r>
            <a:endParaRPr sz="3200" dirty="0"/>
          </a:p>
        </p:txBody>
      </p:sp>
      <p:sp>
        <p:nvSpPr>
          <p:cNvPr id="260" name="Google Shape;260;p28"/>
          <p:cNvSpPr txBox="1">
            <a:spLocks noGrp="1"/>
          </p:cNvSpPr>
          <p:nvPr>
            <p:ph type="body" idx="1"/>
          </p:nvPr>
        </p:nvSpPr>
        <p:spPr>
          <a:xfrm>
            <a:off x="457200" y="1428736"/>
            <a:ext cx="8229600" cy="57150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Char char="●"/>
            </a:pPr>
            <a:r>
              <a:rPr lang="en-US" sz="2400"/>
              <a:t>Categorical Imperative (Second Formulation)</a:t>
            </a:r>
            <a:endParaRPr/>
          </a:p>
        </p:txBody>
      </p:sp>
      <p:sp>
        <p:nvSpPr>
          <p:cNvPr id="263" name="Google Shape;263;p28"/>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43</a:t>
            </a:fld>
            <a:endParaRPr/>
          </a:p>
        </p:txBody>
      </p:sp>
      <p:pic>
        <p:nvPicPr>
          <p:cNvPr id="261" name="Google Shape;261;p28" descr="qui02f05"/>
          <p:cNvPicPr preferRelativeResize="0"/>
          <p:nvPr/>
        </p:nvPicPr>
        <p:blipFill rotWithShape="1">
          <a:blip r:embed="rId3">
            <a:alphaModFix/>
          </a:blip>
          <a:srcRect/>
          <a:stretch/>
        </p:blipFill>
        <p:spPr>
          <a:xfrm>
            <a:off x="902020" y="2043176"/>
            <a:ext cx="6067444" cy="3671840"/>
          </a:xfrm>
          <a:prstGeom prst="rect">
            <a:avLst/>
          </a:prstGeom>
          <a:noFill/>
          <a:ln>
            <a:noFill/>
          </a:ln>
        </p:spPr>
      </p:pic>
      <p:sp>
        <p:nvSpPr>
          <p:cNvPr id="262" name="Google Shape;262;p28"/>
          <p:cNvSpPr txBox="1"/>
          <p:nvPr/>
        </p:nvSpPr>
        <p:spPr>
          <a:xfrm>
            <a:off x="3071802" y="5715016"/>
            <a:ext cx="500066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It is wrong for one person to use himself or another person solely as a means to an end.</a:t>
            </a:r>
            <a:endParaRPr sz="1800">
              <a:solidFill>
                <a:schemeClr val="dk1"/>
              </a:solidFill>
              <a:latin typeface="Trebuchet MS"/>
              <a:ea typeface="Trebuchet MS"/>
              <a:cs typeface="Trebuchet MS"/>
              <a:sym typeface="Trebuchet MS"/>
            </a:endParaRPr>
          </a:p>
        </p:txBody>
      </p:sp>
    </p:spTree>
    <p:extLst>
      <p:ext uri="{BB962C8B-B14F-4D97-AF65-F5344CB8AC3E}">
        <p14:creationId xmlns:p14="http://schemas.microsoft.com/office/powerpoint/2010/main" val="11114682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dirty="0"/>
              <a:t>Eight Ethical Theories</a:t>
            </a:r>
            <a:r>
              <a:rPr lang="en-US" sz="3300" dirty="0"/>
              <a:t> – </a:t>
            </a:r>
            <a:br>
              <a:rPr lang="en-US" sz="3300" dirty="0"/>
            </a:br>
            <a:r>
              <a:rPr lang="en-US" sz="3300" dirty="0"/>
              <a:t>7. </a:t>
            </a:r>
            <a:r>
              <a:rPr lang="en-US" sz="3200" dirty="0"/>
              <a:t>Kantianism</a:t>
            </a:r>
            <a:endParaRPr sz="3200" dirty="0"/>
          </a:p>
        </p:txBody>
      </p:sp>
      <p:sp>
        <p:nvSpPr>
          <p:cNvPr id="269" name="Google Shape;269;p29"/>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None/>
            </a:pPr>
            <a:r>
              <a:rPr lang="en-US" sz="2400"/>
              <a:t>Evaluating a scenario using Kantianism</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Carla</a:t>
            </a:r>
            <a:endParaRPr/>
          </a:p>
          <a:p>
            <a:pPr marL="742950" lvl="1" indent="-285750" algn="l" rtl="0">
              <a:lnSpc>
                <a:spcPct val="90000"/>
              </a:lnSpc>
              <a:spcBef>
                <a:spcPts val="400"/>
              </a:spcBef>
              <a:spcAft>
                <a:spcPts val="0"/>
              </a:spcAft>
              <a:buClr>
                <a:schemeClr val="dk2"/>
              </a:buClr>
              <a:buSzPts val="2000"/>
              <a:buFont typeface="Trebuchet MS"/>
              <a:buChar char="○"/>
            </a:pPr>
            <a:r>
              <a:rPr lang="en-US" sz="2000"/>
              <a:t>Single mother</a:t>
            </a:r>
            <a:endParaRPr/>
          </a:p>
          <a:p>
            <a:pPr marL="742950" lvl="1" indent="-285750" algn="l" rtl="0">
              <a:lnSpc>
                <a:spcPct val="90000"/>
              </a:lnSpc>
              <a:spcBef>
                <a:spcPts val="400"/>
              </a:spcBef>
              <a:spcAft>
                <a:spcPts val="0"/>
              </a:spcAft>
              <a:buClr>
                <a:schemeClr val="dk2"/>
              </a:buClr>
              <a:buSzPts val="2000"/>
              <a:buFont typeface="Trebuchet MS"/>
              <a:buChar char="○"/>
            </a:pPr>
            <a:r>
              <a:rPr lang="en-US" sz="2000"/>
              <a:t>Works full time</a:t>
            </a:r>
            <a:endParaRPr/>
          </a:p>
          <a:p>
            <a:pPr marL="742950" lvl="1" indent="-285750" algn="l" rtl="0">
              <a:lnSpc>
                <a:spcPct val="90000"/>
              </a:lnSpc>
              <a:spcBef>
                <a:spcPts val="400"/>
              </a:spcBef>
              <a:spcAft>
                <a:spcPts val="0"/>
              </a:spcAft>
              <a:buClr>
                <a:schemeClr val="dk2"/>
              </a:buClr>
              <a:buSzPts val="2000"/>
              <a:buFont typeface="Trebuchet MS"/>
              <a:buChar char="○"/>
            </a:pPr>
            <a:r>
              <a:rPr lang="en-US" sz="2000"/>
              <a:t>Takes two evening courses/semester</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History class</a:t>
            </a:r>
            <a:endParaRPr/>
          </a:p>
          <a:p>
            <a:pPr marL="742950" lvl="1" indent="-285750" algn="l" rtl="0">
              <a:lnSpc>
                <a:spcPct val="90000"/>
              </a:lnSpc>
              <a:spcBef>
                <a:spcPts val="400"/>
              </a:spcBef>
              <a:spcAft>
                <a:spcPts val="0"/>
              </a:spcAft>
              <a:buClr>
                <a:schemeClr val="dk2"/>
              </a:buClr>
              <a:buSzPts val="2000"/>
              <a:buFont typeface="Trebuchet MS"/>
              <a:buChar char="○"/>
            </a:pPr>
            <a:r>
              <a:rPr lang="en-US" sz="2000"/>
              <a:t>Requires more work than normal</a:t>
            </a:r>
            <a:endParaRPr/>
          </a:p>
          <a:p>
            <a:pPr marL="742950" lvl="1" indent="-285750" algn="l" rtl="0">
              <a:lnSpc>
                <a:spcPct val="90000"/>
              </a:lnSpc>
              <a:spcBef>
                <a:spcPts val="400"/>
              </a:spcBef>
              <a:spcAft>
                <a:spcPts val="0"/>
              </a:spcAft>
              <a:buClr>
                <a:schemeClr val="dk2"/>
              </a:buClr>
              <a:buSzPts val="2000"/>
              <a:buFont typeface="Trebuchet MS"/>
              <a:buChar char="○"/>
            </a:pPr>
            <a:r>
              <a:rPr lang="en-US" sz="2000"/>
              <a:t>Carla earning an “A” on all work so far</a:t>
            </a:r>
            <a:endParaRPr/>
          </a:p>
          <a:p>
            <a:pPr marL="742950" lvl="1" indent="-285750" algn="l" rtl="0">
              <a:lnSpc>
                <a:spcPct val="90000"/>
              </a:lnSpc>
              <a:spcBef>
                <a:spcPts val="400"/>
              </a:spcBef>
              <a:spcAft>
                <a:spcPts val="0"/>
              </a:spcAft>
              <a:buClr>
                <a:schemeClr val="dk2"/>
              </a:buClr>
              <a:buSzPts val="2000"/>
              <a:buFont typeface="Trebuchet MS"/>
              <a:buChar char="○"/>
            </a:pPr>
            <a:r>
              <a:rPr lang="en-US" sz="2000"/>
              <a:t>Carla doesn’t have time to write final report</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Carla purchases report and submits it as her own work</a:t>
            </a:r>
            <a:endParaRPr sz="2000"/>
          </a:p>
        </p:txBody>
      </p:sp>
      <p:sp>
        <p:nvSpPr>
          <p:cNvPr id="270" name="Google Shape;270;p29"/>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44</a:t>
            </a:fld>
            <a:endParaRPr/>
          </a:p>
        </p:txBody>
      </p:sp>
    </p:spTree>
    <p:extLst>
      <p:ext uri="{BB962C8B-B14F-4D97-AF65-F5344CB8AC3E}">
        <p14:creationId xmlns:p14="http://schemas.microsoft.com/office/powerpoint/2010/main" val="38356972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dirty="0"/>
              <a:t>Eight Ethical Theories</a:t>
            </a:r>
            <a:r>
              <a:rPr lang="en-US" sz="3300" dirty="0"/>
              <a:t> – </a:t>
            </a:r>
            <a:br>
              <a:rPr lang="en-US" sz="3300" dirty="0"/>
            </a:br>
            <a:r>
              <a:rPr lang="en-US" sz="3300" dirty="0"/>
              <a:t>7. </a:t>
            </a:r>
            <a:r>
              <a:rPr lang="en-US" sz="3200" dirty="0"/>
              <a:t>Kantianism</a:t>
            </a:r>
            <a:endParaRPr sz="3200" dirty="0"/>
          </a:p>
        </p:txBody>
      </p:sp>
      <p:sp>
        <p:nvSpPr>
          <p:cNvPr id="276" name="Google Shape;276;p30"/>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None/>
            </a:pPr>
            <a:r>
              <a:rPr lang="en-US" sz="2400"/>
              <a:t>Evaluating a scenario using Kantianism – 1</a:t>
            </a:r>
            <a:r>
              <a:rPr lang="en-US" sz="2400" baseline="30000"/>
              <a:t>st</a:t>
            </a:r>
            <a:r>
              <a:rPr lang="en-US" sz="2400"/>
              <a:t> Formulation</a:t>
            </a:r>
            <a:endParaRPr/>
          </a:p>
          <a:p>
            <a:pPr marL="342900" lvl="0" indent="-342900" algn="l" rtl="0">
              <a:spcBef>
                <a:spcPts val="480"/>
              </a:spcBef>
              <a:spcAft>
                <a:spcPts val="0"/>
              </a:spcAft>
              <a:buClr>
                <a:schemeClr val="dk2"/>
              </a:buClr>
              <a:buSzPts val="2400"/>
              <a:buFont typeface="Trebuchet MS"/>
              <a:buChar char="●"/>
            </a:pPr>
            <a:r>
              <a:rPr lang="en-US" sz="2400"/>
              <a:t>Carla wants credit for plagiarized report</a:t>
            </a:r>
            <a:endParaRPr/>
          </a:p>
          <a:p>
            <a:pPr marL="342900" lvl="0" indent="-342900" algn="l" rtl="0">
              <a:spcBef>
                <a:spcPts val="480"/>
              </a:spcBef>
              <a:spcAft>
                <a:spcPts val="0"/>
              </a:spcAft>
              <a:buClr>
                <a:schemeClr val="dk2"/>
              </a:buClr>
              <a:buSzPts val="2400"/>
              <a:buFont typeface="Trebuchet MS"/>
              <a:buChar char="●"/>
            </a:pPr>
            <a:r>
              <a:rPr lang="en-US" sz="2400"/>
              <a:t>Rule: “You may claim credit for work performed by someone else”</a:t>
            </a:r>
            <a:endParaRPr/>
          </a:p>
          <a:p>
            <a:pPr marL="342900" lvl="0" indent="-342900" algn="l" rtl="0">
              <a:spcBef>
                <a:spcPts val="480"/>
              </a:spcBef>
              <a:spcAft>
                <a:spcPts val="0"/>
              </a:spcAft>
              <a:buClr>
                <a:schemeClr val="dk2"/>
              </a:buClr>
              <a:buSzPts val="2400"/>
              <a:buFont typeface="Trebuchet MS"/>
              <a:buChar char="●"/>
            </a:pPr>
            <a:r>
              <a:rPr lang="en-US" sz="2400"/>
              <a:t>If rule universalized, reports would no longer be credible indicator’s of student’s knowledge, and professors would not give credit for reports</a:t>
            </a:r>
            <a:endParaRPr/>
          </a:p>
          <a:p>
            <a:pPr marL="342900" lvl="0" indent="-342900" algn="l" rtl="0">
              <a:spcBef>
                <a:spcPts val="480"/>
              </a:spcBef>
              <a:spcAft>
                <a:spcPts val="0"/>
              </a:spcAft>
              <a:buClr>
                <a:schemeClr val="dk2"/>
              </a:buClr>
              <a:buSzPts val="2400"/>
              <a:buFont typeface="Trebuchet MS"/>
              <a:buChar char="●"/>
            </a:pPr>
            <a:r>
              <a:rPr lang="en-US" sz="2400"/>
              <a:t>Proposal moral rule is self-defeating</a:t>
            </a:r>
            <a:endParaRPr/>
          </a:p>
          <a:p>
            <a:pPr marL="342900" lvl="0" indent="-342900" algn="l" rtl="0">
              <a:spcBef>
                <a:spcPts val="480"/>
              </a:spcBef>
              <a:spcAft>
                <a:spcPts val="0"/>
              </a:spcAft>
              <a:buClr>
                <a:schemeClr val="dk2"/>
              </a:buClr>
              <a:buSzPts val="2400"/>
              <a:buFont typeface="Trebuchet MS"/>
              <a:buChar char="●"/>
            </a:pPr>
            <a:r>
              <a:rPr lang="en-US" sz="2400"/>
              <a:t>It is wrong for Carla to turn in a purchased report</a:t>
            </a:r>
            <a:endParaRPr/>
          </a:p>
        </p:txBody>
      </p:sp>
      <p:sp>
        <p:nvSpPr>
          <p:cNvPr id="277" name="Google Shape;277;p30"/>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45</a:t>
            </a:fld>
            <a:endParaRPr/>
          </a:p>
        </p:txBody>
      </p:sp>
    </p:spTree>
    <p:extLst>
      <p:ext uri="{BB962C8B-B14F-4D97-AF65-F5344CB8AC3E}">
        <p14:creationId xmlns:p14="http://schemas.microsoft.com/office/powerpoint/2010/main" val="17449722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dirty="0"/>
              <a:t>Eight Ethical Theories</a:t>
            </a:r>
            <a:r>
              <a:rPr lang="en-US" sz="3300" dirty="0"/>
              <a:t> – </a:t>
            </a:r>
            <a:br>
              <a:rPr lang="en-US" sz="3300" dirty="0"/>
            </a:br>
            <a:r>
              <a:rPr lang="en-US" sz="3300" dirty="0"/>
              <a:t>7. </a:t>
            </a:r>
            <a:r>
              <a:rPr lang="en-US" sz="3200" dirty="0"/>
              <a:t>Kantianism</a:t>
            </a:r>
            <a:endParaRPr sz="3200" dirty="0"/>
          </a:p>
        </p:txBody>
      </p:sp>
      <p:sp>
        <p:nvSpPr>
          <p:cNvPr id="283" name="Google Shape;283;p31"/>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None/>
            </a:pPr>
            <a:r>
              <a:rPr lang="en-US" sz="2400"/>
              <a:t>Evaluating a scenario using Kantianism – 2</a:t>
            </a:r>
            <a:r>
              <a:rPr lang="en-US" sz="2400" baseline="30000"/>
              <a:t>nd</a:t>
            </a:r>
            <a:r>
              <a:rPr lang="en-US" sz="2400"/>
              <a:t> Formulation</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Carla submitted another person’s work as her own</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She attempted to deceive professor</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She treated professor as a means to an end</a:t>
            </a:r>
            <a:endParaRPr/>
          </a:p>
          <a:p>
            <a:pPr marL="742950" lvl="1" indent="-285750" algn="l" rtl="0">
              <a:lnSpc>
                <a:spcPct val="90000"/>
              </a:lnSpc>
              <a:spcBef>
                <a:spcPts val="400"/>
              </a:spcBef>
              <a:spcAft>
                <a:spcPts val="0"/>
              </a:spcAft>
              <a:buClr>
                <a:schemeClr val="dk2"/>
              </a:buClr>
              <a:buSzPts val="2000"/>
              <a:buFont typeface="Trebuchet MS"/>
              <a:buChar char="○"/>
            </a:pPr>
            <a:r>
              <a:rPr lang="en-US" sz="2000"/>
              <a:t>End: passing the course</a:t>
            </a:r>
            <a:endParaRPr/>
          </a:p>
          <a:p>
            <a:pPr marL="742950" lvl="1" indent="-285750" algn="l" rtl="0">
              <a:lnSpc>
                <a:spcPct val="90000"/>
              </a:lnSpc>
              <a:spcBef>
                <a:spcPts val="400"/>
              </a:spcBef>
              <a:spcAft>
                <a:spcPts val="0"/>
              </a:spcAft>
              <a:buClr>
                <a:schemeClr val="dk2"/>
              </a:buClr>
              <a:buSzPts val="2000"/>
              <a:buFont typeface="Trebuchet MS"/>
              <a:buChar char="○"/>
            </a:pPr>
            <a:r>
              <a:rPr lang="en-US" sz="2000"/>
              <a:t>Means: professor issues grade</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What Carla did was wrong</a:t>
            </a:r>
            <a:endParaRPr/>
          </a:p>
        </p:txBody>
      </p:sp>
      <p:sp>
        <p:nvSpPr>
          <p:cNvPr id="284" name="Google Shape;284;p31"/>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46</a:t>
            </a:fld>
            <a:endParaRPr/>
          </a:p>
        </p:txBody>
      </p:sp>
    </p:spTree>
    <p:extLst>
      <p:ext uri="{BB962C8B-B14F-4D97-AF65-F5344CB8AC3E}">
        <p14:creationId xmlns:p14="http://schemas.microsoft.com/office/powerpoint/2010/main" val="24018165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288"/>
        <p:cNvGrpSpPr/>
        <p:nvPr/>
      </p:nvGrpSpPr>
      <p:grpSpPr>
        <a:xfrm>
          <a:off x="0" y="0"/>
          <a:ext cx="0" cy="0"/>
          <a:chOff x="0" y="0"/>
          <a:chExt cx="0" cy="0"/>
        </a:xfrm>
      </p:grpSpPr>
      <p:sp>
        <p:nvSpPr>
          <p:cNvPr id="289" name="Google Shape;289;p3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dirty="0"/>
              <a:t>Eight Ethical Theories</a:t>
            </a:r>
            <a:r>
              <a:rPr lang="en-US" sz="3300" dirty="0"/>
              <a:t> – </a:t>
            </a:r>
            <a:br>
              <a:rPr lang="en-US" sz="3300" dirty="0"/>
            </a:br>
            <a:r>
              <a:rPr lang="en-US" sz="3300" dirty="0"/>
              <a:t>7. </a:t>
            </a:r>
            <a:r>
              <a:rPr lang="en-US" sz="3200" dirty="0"/>
              <a:t>Kantianism</a:t>
            </a:r>
            <a:endParaRPr sz="3200" dirty="0"/>
          </a:p>
        </p:txBody>
      </p:sp>
      <p:sp>
        <p:nvSpPr>
          <p:cNvPr id="290" name="Google Shape;290;p32"/>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None/>
            </a:pPr>
            <a:r>
              <a:rPr lang="en-US" sz="2400"/>
              <a:t>The Case for Kantianism</a:t>
            </a:r>
            <a:endParaRPr/>
          </a:p>
          <a:p>
            <a:pPr marL="457200" lvl="0" indent="-457200" algn="l" rtl="0">
              <a:spcBef>
                <a:spcPts val="480"/>
              </a:spcBef>
              <a:spcAft>
                <a:spcPts val="0"/>
              </a:spcAft>
              <a:buClr>
                <a:schemeClr val="dk2"/>
              </a:buClr>
              <a:buSzPts val="2400"/>
              <a:buFont typeface="Trebuchet MS"/>
              <a:buAutoNum type="arabicPeriod"/>
            </a:pPr>
            <a:r>
              <a:rPr lang="en-US" sz="2400"/>
              <a:t>Kantianism is rational</a:t>
            </a:r>
            <a:endParaRPr/>
          </a:p>
          <a:p>
            <a:pPr marL="457200" lvl="0" indent="-457200" algn="l" rtl="0">
              <a:spcBef>
                <a:spcPts val="480"/>
              </a:spcBef>
              <a:spcAft>
                <a:spcPts val="0"/>
              </a:spcAft>
              <a:buClr>
                <a:schemeClr val="dk2"/>
              </a:buClr>
              <a:buSzPts val="2400"/>
              <a:buFont typeface="Trebuchet MS"/>
              <a:buAutoNum type="arabicPeriod"/>
            </a:pPr>
            <a:r>
              <a:rPr lang="en-US" sz="2400"/>
              <a:t>Kantianism produces universal moral guidelines.</a:t>
            </a:r>
            <a:endParaRPr/>
          </a:p>
          <a:p>
            <a:pPr marL="457200" lvl="0" indent="-457200" algn="l" rtl="0">
              <a:spcBef>
                <a:spcPts val="480"/>
              </a:spcBef>
              <a:spcAft>
                <a:spcPts val="0"/>
              </a:spcAft>
              <a:buClr>
                <a:schemeClr val="dk2"/>
              </a:buClr>
              <a:buSzPts val="2400"/>
              <a:buFont typeface="Trebuchet MS"/>
              <a:buAutoNum type="arabicPeriod"/>
            </a:pPr>
            <a:r>
              <a:rPr lang="en-US" sz="2400"/>
              <a:t>All persons are treated as moral equals.</a:t>
            </a:r>
            <a:endParaRPr/>
          </a:p>
        </p:txBody>
      </p:sp>
      <p:sp>
        <p:nvSpPr>
          <p:cNvPr id="291" name="Google Shape;291;p32"/>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47</a:t>
            </a:fld>
            <a:endParaRPr/>
          </a:p>
        </p:txBody>
      </p:sp>
    </p:spTree>
    <p:extLst>
      <p:ext uri="{BB962C8B-B14F-4D97-AF65-F5344CB8AC3E}">
        <p14:creationId xmlns:p14="http://schemas.microsoft.com/office/powerpoint/2010/main" val="16136599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295"/>
        <p:cNvGrpSpPr/>
        <p:nvPr/>
      </p:nvGrpSpPr>
      <p:grpSpPr>
        <a:xfrm>
          <a:off x="0" y="0"/>
          <a:ext cx="0" cy="0"/>
          <a:chOff x="0" y="0"/>
          <a:chExt cx="0" cy="0"/>
        </a:xfrm>
      </p:grpSpPr>
      <p:sp>
        <p:nvSpPr>
          <p:cNvPr id="296" name="Google Shape;296;p3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dirty="0"/>
              <a:t>Eight Ethical Theories</a:t>
            </a:r>
            <a:r>
              <a:rPr lang="en-US" sz="3300" dirty="0"/>
              <a:t> – </a:t>
            </a:r>
            <a:br>
              <a:rPr lang="en-US" sz="3300" dirty="0"/>
            </a:br>
            <a:r>
              <a:rPr lang="en-US" sz="3300" dirty="0"/>
              <a:t>7. </a:t>
            </a:r>
            <a:r>
              <a:rPr lang="en-US" sz="3200" dirty="0"/>
              <a:t>Kantianism</a:t>
            </a:r>
            <a:endParaRPr sz="3200" dirty="0"/>
          </a:p>
        </p:txBody>
      </p:sp>
      <p:sp>
        <p:nvSpPr>
          <p:cNvPr id="297" name="Google Shape;297;p33"/>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None/>
            </a:pPr>
            <a:r>
              <a:rPr lang="en-US" sz="2400"/>
              <a:t>The Case against Kantianism</a:t>
            </a:r>
            <a:endParaRPr/>
          </a:p>
          <a:p>
            <a:pPr marL="457200" lvl="0" indent="-457200" algn="l" rtl="0">
              <a:spcBef>
                <a:spcPts val="480"/>
              </a:spcBef>
              <a:spcAft>
                <a:spcPts val="0"/>
              </a:spcAft>
              <a:buClr>
                <a:schemeClr val="dk2"/>
              </a:buClr>
              <a:buSzPts val="2400"/>
              <a:buFont typeface="Trebuchet MS"/>
              <a:buAutoNum type="arabicPeriod"/>
            </a:pPr>
            <a:r>
              <a:rPr lang="en-US" sz="2400"/>
              <a:t>Sometimes no single rule fully characterizes an action.</a:t>
            </a:r>
            <a:endParaRPr/>
          </a:p>
          <a:p>
            <a:pPr marL="457200" lvl="0" indent="-457200" algn="l" rtl="0">
              <a:spcBef>
                <a:spcPts val="480"/>
              </a:spcBef>
              <a:spcAft>
                <a:spcPts val="0"/>
              </a:spcAft>
              <a:buClr>
                <a:schemeClr val="dk2"/>
              </a:buClr>
              <a:buSzPts val="2400"/>
              <a:buFont typeface="Trebuchet MS"/>
              <a:buAutoNum type="arabicPeriod"/>
            </a:pPr>
            <a:r>
              <a:rPr lang="en-US" sz="2400"/>
              <a:t>Sometimes there is no way to resolve a conflict between rules.</a:t>
            </a:r>
            <a:endParaRPr/>
          </a:p>
          <a:p>
            <a:pPr marL="457200" lvl="0" indent="-457200" algn="l" rtl="0">
              <a:spcBef>
                <a:spcPts val="480"/>
              </a:spcBef>
              <a:spcAft>
                <a:spcPts val="0"/>
              </a:spcAft>
              <a:buClr>
                <a:schemeClr val="dk2"/>
              </a:buClr>
              <a:buSzPts val="2400"/>
              <a:buFont typeface="Trebuchet MS"/>
              <a:buAutoNum type="arabicPeriod"/>
            </a:pPr>
            <a:r>
              <a:rPr lang="en-US" sz="2400"/>
              <a:t>Kantianism allows no exceptions to perfect duties.</a:t>
            </a:r>
            <a:endParaRPr/>
          </a:p>
        </p:txBody>
      </p:sp>
      <p:sp>
        <p:nvSpPr>
          <p:cNvPr id="298" name="Google Shape;298;p33"/>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48</a:t>
            </a:fld>
            <a:endParaRPr/>
          </a:p>
        </p:txBody>
      </p:sp>
    </p:spTree>
    <p:extLst>
      <p:ext uri="{BB962C8B-B14F-4D97-AF65-F5344CB8AC3E}">
        <p14:creationId xmlns:p14="http://schemas.microsoft.com/office/powerpoint/2010/main" val="12081937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dirty="0"/>
              <a:t>Eight Ethical Theories</a:t>
            </a:r>
            <a:r>
              <a:rPr lang="en-US" sz="3300" dirty="0"/>
              <a:t> – </a:t>
            </a:r>
            <a:br>
              <a:rPr lang="en-US" sz="3300" dirty="0"/>
            </a:br>
            <a:r>
              <a:rPr lang="en-US" sz="3300" dirty="0"/>
              <a:t>8. </a:t>
            </a:r>
            <a:r>
              <a:rPr lang="en-US" sz="3200" dirty="0"/>
              <a:t>Social Contract Theory</a:t>
            </a:r>
            <a:endParaRPr sz="3200" dirty="0"/>
          </a:p>
        </p:txBody>
      </p:sp>
      <p:sp>
        <p:nvSpPr>
          <p:cNvPr id="411" name="Google Shape;411;p49"/>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800"/>
              <a:buFont typeface="Trebuchet MS"/>
              <a:buChar char="●"/>
            </a:pPr>
            <a:r>
              <a:rPr lang="en-US"/>
              <a:t>Thomas Hobbes</a:t>
            </a:r>
            <a:endParaRPr/>
          </a:p>
          <a:p>
            <a:pPr marL="742950" lvl="1" indent="-285750" algn="l" rtl="0">
              <a:lnSpc>
                <a:spcPct val="90000"/>
              </a:lnSpc>
              <a:spcBef>
                <a:spcPts val="480"/>
              </a:spcBef>
              <a:spcAft>
                <a:spcPts val="0"/>
              </a:spcAft>
              <a:buClr>
                <a:schemeClr val="dk2"/>
              </a:buClr>
              <a:buSzPts val="2400"/>
              <a:buFont typeface="Trebuchet MS"/>
              <a:buChar char="○"/>
            </a:pPr>
            <a:r>
              <a:rPr lang="en-US"/>
              <a:t>“State of nature”</a:t>
            </a:r>
            <a:endParaRPr/>
          </a:p>
          <a:p>
            <a:pPr marL="742950" lvl="1" indent="-285750" algn="l" rtl="0">
              <a:lnSpc>
                <a:spcPct val="90000"/>
              </a:lnSpc>
              <a:spcBef>
                <a:spcPts val="480"/>
              </a:spcBef>
              <a:spcAft>
                <a:spcPts val="0"/>
              </a:spcAft>
              <a:buClr>
                <a:schemeClr val="dk2"/>
              </a:buClr>
              <a:buSzPts val="2400"/>
              <a:buFont typeface="Trebuchet MS"/>
              <a:buChar char="○"/>
            </a:pPr>
            <a:r>
              <a:rPr lang="en-US"/>
              <a:t>We implicitly accept a social contract</a:t>
            </a:r>
            <a:endParaRPr/>
          </a:p>
          <a:p>
            <a:pPr marL="1143000" lvl="2" indent="-228600" algn="l" rtl="0">
              <a:lnSpc>
                <a:spcPct val="90000"/>
              </a:lnSpc>
              <a:spcBef>
                <a:spcPts val="400"/>
              </a:spcBef>
              <a:spcAft>
                <a:spcPts val="0"/>
              </a:spcAft>
              <a:buClr>
                <a:schemeClr val="dk2"/>
              </a:buClr>
              <a:buSzPts val="2000"/>
              <a:buFont typeface="Trebuchet MS"/>
              <a:buChar char="■"/>
            </a:pPr>
            <a:r>
              <a:rPr lang="en-US"/>
              <a:t>Establishment of moral rules to govern relations among citizens</a:t>
            </a:r>
            <a:endParaRPr/>
          </a:p>
          <a:p>
            <a:pPr marL="1143000" lvl="2" indent="-228600" algn="l" rtl="0">
              <a:lnSpc>
                <a:spcPct val="90000"/>
              </a:lnSpc>
              <a:spcBef>
                <a:spcPts val="400"/>
              </a:spcBef>
              <a:spcAft>
                <a:spcPts val="0"/>
              </a:spcAft>
              <a:buClr>
                <a:schemeClr val="dk2"/>
              </a:buClr>
              <a:buSzPts val="2000"/>
              <a:buFont typeface="Trebuchet MS"/>
              <a:buChar char="■"/>
            </a:pPr>
            <a:r>
              <a:rPr lang="en-US"/>
              <a:t>Government capable of enforcing these rules</a:t>
            </a:r>
            <a:endParaRPr/>
          </a:p>
          <a:p>
            <a:pPr marL="342900" lvl="0" indent="-342900" algn="l" rtl="0">
              <a:lnSpc>
                <a:spcPct val="90000"/>
              </a:lnSpc>
              <a:spcBef>
                <a:spcPts val="560"/>
              </a:spcBef>
              <a:spcAft>
                <a:spcPts val="0"/>
              </a:spcAft>
              <a:buClr>
                <a:schemeClr val="dk2"/>
              </a:buClr>
              <a:buSzPts val="2800"/>
              <a:buFont typeface="Trebuchet MS"/>
              <a:buChar char="●"/>
            </a:pPr>
            <a:r>
              <a:rPr lang="en-US"/>
              <a:t>Jean-Jacques Rousseau</a:t>
            </a:r>
            <a:endParaRPr/>
          </a:p>
          <a:p>
            <a:pPr marL="742950" lvl="1" indent="-285750" algn="l" rtl="0">
              <a:lnSpc>
                <a:spcPct val="90000"/>
              </a:lnSpc>
              <a:spcBef>
                <a:spcPts val="480"/>
              </a:spcBef>
              <a:spcAft>
                <a:spcPts val="0"/>
              </a:spcAft>
              <a:buClr>
                <a:schemeClr val="dk2"/>
              </a:buClr>
              <a:buSzPts val="2400"/>
              <a:buFont typeface="Trebuchet MS"/>
              <a:buChar char="○"/>
            </a:pPr>
            <a:r>
              <a:rPr lang="en-US"/>
              <a:t>In ideal society, no one above rules</a:t>
            </a:r>
            <a:endParaRPr/>
          </a:p>
          <a:p>
            <a:pPr marL="742950" lvl="1" indent="-285750" algn="l" rtl="0">
              <a:lnSpc>
                <a:spcPct val="90000"/>
              </a:lnSpc>
              <a:spcBef>
                <a:spcPts val="480"/>
              </a:spcBef>
              <a:spcAft>
                <a:spcPts val="0"/>
              </a:spcAft>
              <a:buClr>
                <a:schemeClr val="dk2"/>
              </a:buClr>
              <a:buSzPts val="2400"/>
              <a:buFont typeface="Trebuchet MS"/>
              <a:buChar char="○"/>
            </a:pPr>
            <a:r>
              <a:rPr lang="en-US"/>
              <a:t>That prevents society from enacting bad rules</a:t>
            </a:r>
            <a:endParaRPr sz="2100"/>
          </a:p>
        </p:txBody>
      </p:sp>
      <p:sp>
        <p:nvSpPr>
          <p:cNvPr id="412" name="Google Shape;412;p49"/>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Introduction to Ethics</a:t>
            </a:r>
            <a:endParaRPr/>
          </a:p>
        </p:txBody>
      </p:sp>
      <p:sp>
        <p:nvSpPr>
          <p:cNvPr id="99" name="Google Shape;99;p5"/>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Char char="●"/>
            </a:pPr>
            <a:r>
              <a:rPr lang="en-US"/>
              <a:t>Ethics: a way to decide the best thing to do</a:t>
            </a:r>
            <a:endParaRPr/>
          </a:p>
          <a:p>
            <a:pPr marL="342900" lvl="0" indent="-342900" algn="l" rtl="0">
              <a:spcBef>
                <a:spcPts val="560"/>
              </a:spcBef>
              <a:spcAft>
                <a:spcPts val="0"/>
              </a:spcAft>
              <a:buClr>
                <a:schemeClr val="dk2"/>
              </a:buClr>
              <a:buSzPts val="2800"/>
              <a:buFont typeface="Trebuchet MS"/>
              <a:buChar char="●"/>
            </a:pPr>
            <a:r>
              <a:rPr lang="en-US"/>
              <a:t>New problems accompany new technologies</a:t>
            </a:r>
            <a:endParaRPr/>
          </a:p>
          <a:p>
            <a:pPr marL="342900" lvl="0" indent="-342900" algn="l" rtl="0">
              <a:spcBef>
                <a:spcPts val="560"/>
              </a:spcBef>
              <a:spcAft>
                <a:spcPts val="0"/>
              </a:spcAft>
              <a:buClr>
                <a:schemeClr val="dk2"/>
              </a:buClr>
              <a:buSzPts val="2800"/>
              <a:buFont typeface="Trebuchet MS"/>
              <a:buChar char="●"/>
            </a:pPr>
            <a:r>
              <a:rPr lang="en-US"/>
              <a:t>“Common wisdom” may not exist for novel situations brought about by new technologies</a:t>
            </a:r>
            <a:endParaRPr/>
          </a:p>
          <a:p>
            <a:pPr marL="342900" lvl="0" indent="-165100" algn="l" rtl="0">
              <a:spcBef>
                <a:spcPts val="560"/>
              </a:spcBef>
              <a:spcAft>
                <a:spcPts val="0"/>
              </a:spcAft>
              <a:buClr>
                <a:schemeClr val="dk2"/>
              </a:buClr>
              <a:buSzPts val="2800"/>
              <a:buFont typeface="Trebuchet MS"/>
              <a:buNone/>
            </a:pPr>
            <a:endParaRPr/>
          </a:p>
        </p:txBody>
      </p:sp>
      <p:sp>
        <p:nvSpPr>
          <p:cNvPr id="100" name="Google Shape;100;p5"/>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a:t>Eight Ethical Theories</a:t>
            </a:r>
            <a:r>
              <a:rPr lang="en-US" sz="3300"/>
              <a:t> – </a:t>
            </a:r>
            <a:br>
              <a:rPr lang="en-US" sz="3300"/>
            </a:br>
            <a:r>
              <a:rPr lang="en-US" sz="3300"/>
              <a:t>8. </a:t>
            </a:r>
            <a:r>
              <a:rPr lang="en-US" sz="3200"/>
              <a:t>Social Contract Theory</a:t>
            </a:r>
            <a:endParaRPr sz="3200"/>
          </a:p>
        </p:txBody>
      </p:sp>
      <p:sp>
        <p:nvSpPr>
          <p:cNvPr id="418" name="Google Shape;418;p50"/>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800"/>
              <a:buFont typeface="Trebuchet MS"/>
              <a:buChar char="●"/>
            </a:pPr>
            <a:r>
              <a:rPr lang="en-US"/>
              <a:t>James Rachels’s Definition:</a:t>
            </a:r>
            <a:endParaRPr/>
          </a:p>
          <a:p>
            <a:pPr marL="342900" lvl="0" indent="-342900" algn="ctr" rtl="0">
              <a:spcBef>
                <a:spcPts val="480"/>
              </a:spcBef>
              <a:spcAft>
                <a:spcPts val="0"/>
              </a:spcAft>
              <a:buClr>
                <a:schemeClr val="dk2"/>
              </a:buClr>
              <a:buSzPts val="2400"/>
              <a:buFont typeface="Trebuchet MS"/>
              <a:buNone/>
            </a:pPr>
            <a:endParaRPr sz="2400"/>
          </a:p>
          <a:p>
            <a:pPr marL="342900" lvl="0" indent="-342900" algn="ctr" rtl="0">
              <a:spcBef>
                <a:spcPts val="480"/>
              </a:spcBef>
              <a:spcAft>
                <a:spcPts val="0"/>
              </a:spcAft>
              <a:buClr>
                <a:schemeClr val="dk2"/>
              </a:buClr>
              <a:buSzPts val="2400"/>
              <a:buFont typeface="Trebuchet MS"/>
              <a:buNone/>
            </a:pPr>
            <a:r>
              <a:rPr lang="en-US" sz="2400"/>
              <a:t>“Morality consists in the set of rules, governing how people are to treat one another, that rational people will agree to accept, for their mutual benefit, on the condition that others follow those rules as well.”</a:t>
            </a:r>
            <a:endParaRPr/>
          </a:p>
          <a:p>
            <a:pPr marL="342900" lvl="0" indent="-342900" algn="l" rtl="0">
              <a:lnSpc>
                <a:spcPct val="90000"/>
              </a:lnSpc>
              <a:spcBef>
                <a:spcPts val="420"/>
              </a:spcBef>
              <a:spcAft>
                <a:spcPts val="0"/>
              </a:spcAft>
              <a:buClr>
                <a:schemeClr val="dk2"/>
              </a:buClr>
              <a:buSzPts val="2100"/>
              <a:buFont typeface="Trebuchet MS"/>
              <a:buNone/>
            </a:pPr>
            <a:endParaRPr sz="2100"/>
          </a:p>
        </p:txBody>
      </p:sp>
      <p:sp>
        <p:nvSpPr>
          <p:cNvPr id="419" name="Google Shape;419;p50"/>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a:t>Eight Ethical Theories</a:t>
            </a:r>
            <a:r>
              <a:rPr lang="en-US" sz="3300"/>
              <a:t> – </a:t>
            </a:r>
            <a:br>
              <a:rPr lang="en-US" sz="3300"/>
            </a:br>
            <a:r>
              <a:rPr lang="en-US" sz="3300"/>
              <a:t>8. </a:t>
            </a:r>
            <a:r>
              <a:rPr lang="en-US" sz="3200"/>
              <a:t>Social Contract Theory</a:t>
            </a:r>
            <a:endParaRPr sz="3200"/>
          </a:p>
        </p:txBody>
      </p:sp>
      <p:sp>
        <p:nvSpPr>
          <p:cNvPr id="425" name="Google Shape;425;p51"/>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800"/>
              <a:buFont typeface="Trebuchet MS"/>
              <a:buChar char="●"/>
            </a:pPr>
            <a:r>
              <a:rPr lang="en-US"/>
              <a:t>Negative right: A right that another can guarantee by leaving you alone</a:t>
            </a:r>
            <a:endParaRPr/>
          </a:p>
          <a:p>
            <a:pPr marL="342900" lvl="0" indent="-342900" algn="l" rtl="0">
              <a:lnSpc>
                <a:spcPct val="90000"/>
              </a:lnSpc>
              <a:spcBef>
                <a:spcPts val="560"/>
              </a:spcBef>
              <a:spcAft>
                <a:spcPts val="0"/>
              </a:spcAft>
              <a:buClr>
                <a:schemeClr val="dk2"/>
              </a:buClr>
              <a:buSzPts val="2800"/>
              <a:buFont typeface="Trebuchet MS"/>
              <a:buChar char="●"/>
            </a:pPr>
            <a:r>
              <a:rPr lang="en-US"/>
              <a:t>Positive right: A right obligating others to do something on your behalf</a:t>
            </a:r>
            <a:endParaRPr/>
          </a:p>
          <a:p>
            <a:pPr marL="342900" lvl="0" indent="-342900" algn="l" rtl="0">
              <a:lnSpc>
                <a:spcPct val="90000"/>
              </a:lnSpc>
              <a:spcBef>
                <a:spcPts val="560"/>
              </a:spcBef>
              <a:spcAft>
                <a:spcPts val="0"/>
              </a:spcAft>
              <a:buClr>
                <a:schemeClr val="dk2"/>
              </a:buClr>
              <a:buSzPts val="2800"/>
              <a:buFont typeface="Trebuchet MS"/>
              <a:buChar char="●"/>
            </a:pPr>
            <a:r>
              <a:rPr lang="en-US"/>
              <a:t>Absolute right: A right guaranteed without exception</a:t>
            </a:r>
            <a:endParaRPr/>
          </a:p>
          <a:p>
            <a:pPr marL="342900" lvl="0" indent="-342900" algn="l" rtl="0">
              <a:lnSpc>
                <a:spcPct val="90000"/>
              </a:lnSpc>
              <a:spcBef>
                <a:spcPts val="560"/>
              </a:spcBef>
              <a:spcAft>
                <a:spcPts val="0"/>
              </a:spcAft>
              <a:buClr>
                <a:schemeClr val="dk2"/>
              </a:buClr>
              <a:buSzPts val="2800"/>
              <a:buFont typeface="Trebuchet MS"/>
              <a:buChar char="●"/>
            </a:pPr>
            <a:r>
              <a:rPr lang="en-US"/>
              <a:t>Limited right: A right that may be restricted based on the circumstances</a:t>
            </a:r>
            <a:endParaRPr/>
          </a:p>
        </p:txBody>
      </p:sp>
      <p:sp>
        <p:nvSpPr>
          <p:cNvPr id="426" name="Google Shape;426;p51"/>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Shape 430"/>
        <p:cNvGrpSpPr/>
        <p:nvPr/>
      </p:nvGrpSpPr>
      <p:grpSpPr>
        <a:xfrm>
          <a:off x="0" y="0"/>
          <a:ext cx="0" cy="0"/>
          <a:chOff x="0" y="0"/>
          <a:chExt cx="0" cy="0"/>
        </a:xfrm>
      </p:grpSpPr>
      <p:sp>
        <p:nvSpPr>
          <p:cNvPr id="431" name="Google Shape;431;p5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a:t>Eight Ethical Theories</a:t>
            </a:r>
            <a:r>
              <a:rPr lang="en-US" sz="3300"/>
              <a:t> – </a:t>
            </a:r>
            <a:br>
              <a:rPr lang="en-US" sz="3300"/>
            </a:br>
            <a:r>
              <a:rPr lang="en-US" sz="3300"/>
              <a:t>8. </a:t>
            </a:r>
            <a:r>
              <a:rPr lang="en-US" sz="3200"/>
              <a:t>Social Contract Theory</a:t>
            </a:r>
            <a:endParaRPr sz="3200"/>
          </a:p>
        </p:txBody>
      </p:sp>
      <p:sp>
        <p:nvSpPr>
          <p:cNvPr id="432" name="Google Shape;432;p52"/>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Char char="●"/>
            </a:pPr>
            <a:r>
              <a:rPr lang="en-US"/>
              <a:t>Positive rights tend to be more limited</a:t>
            </a:r>
            <a:endParaRPr/>
          </a:p>
          <a:p>
            <a:pPr marL="342900" lvl="0" indent="-342900" algn="l" rtl="0">
              <a:spcBef>
                <a:spcPts val="560"/>
              </a:spcBef>
              <a:spcAft>
                <a:spcPts val="0"/>
              </a:spcAft>
              <a:buClr>
                <a:schemeClr val="dk2"/>
              </a:buClr>
              <a:buSzPts val="2800"/>
              <a:buFont typeface="Trebuchet MS"/>
              <a:buChar char="●"/>
            </a:pPr>
            <a:r>
              <a:rPr lang="en-US"/>
              <a:t>Negative rights tends to be more absolute</a:t>
            </a:r>
            <a:endParaRPr/>
          </a:p>
        </p:txBody>
      </p:sp>
      <p:sp>
        <p:nvSpPr>
          <p:cNvPr id="433" name="Google Shape;433;p52"/>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a:t>Eight Ethical Theories</a:t>
            </a:r>
            <a:r>
              <a:rPr lang="en-US" sz="3300"/>
              <a:t> – </a:t>
            </a:r>
            <a:br>
              <a:rPr lang="en-US" sz="3300"/>
            </a:br>
            <a:r>
              <a:rPr lang="en-US" sz="3300"/>
              <a:t>8. </a:t>
            </a:r>
            <a:r>
              <a:rPr lang="en-US" sz="3200"/>
              <a:t>Social Contract Theory</a:t>
            </a:r>
            <a:endParaRPr sz="3200"/>
          </a:p>
        </p:txBody>
      </p:sp>
      <p:sp>
        <p:nvSpPr>
          <p:cNvPr id="439" name="Google Shape;439;p53"/>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None/>
            </a:pPr>
            <a:r>
              <a:rPr lang="en-US"/>
              <a:t>John Rawls’s Principles of Justice</a:t>
            </a:r>
            <a:endParaRPr/>
          </a:p>
          <a:p>
            <a:pPr marL="342900" lvl="0" indent="-342900" algn="l" rtl="0">
              <a:spcBef>
                <a:spcPts val="560"/>
              </a:spcBef>
              <a:spcAft>
                <a:spcPts val="0"/>
              </a:spcAft>
              <a:buClr>
                <a:schemeClr val="dk2"/>
              </a:buClr>
              <a:buSzPts val="2800"/>
              <a:buFont typeface="Trebuchet MS"/>
              <a:buChar char="●"/>
            </a:pPr>
            <a:r>
              <a:rPr lang="en-US"/>
              <a:t>Each person may claim a “fully adequate” number of basic rights and liberties, so long as these claims are consistent with everyone else having a claim to the same rights and liberties</a:t>
            </a:r>
            <a:endParaRPr/>
          </a:p>
          <a:p>
            <a:pPr marL="342900" lvl="0" indent="-342900" algn="l" rtl="0">
              <a:spcBef>
                <a:spcPts val="560"/>
              </a:spcBef>
              <a:spcAft>
                <a:spcPts val="0"/>
              </a:spcAft>
              <a:buClr>
                <a:schemeClr val="dk2"/>
              </a:buClr>
              <a:buSzPts val="2800"/>
              <a:buFont typeface="Trebuchet MS"/>
              <a:buChar char="●"/>
            </a:pPr>
            <a:r>
              <a:rPr lang="en-US"/>
              <a:t>Any social and economic inequalities must</a:t>
            </a:r>
            <a:endParaRPr/>
          </a:p>
          <a:p>
            <a:pPr marL="742950" lvl="1" indent="-285750" algn="l" rtl="0">
              <a:spcBef>
                <a:spcPts val="480"/>
              </a:spcBef>
              <a:spcAft>
                <a:spcPts val="0"/>
              </a:spcAft>
              <a:buClr>
                <a:schemeClr val="dk2"/>
              </a:buClr>
              <a:buSzPts val="2400"/>
              <a:buFont typeface="Trebuchet MS"/>
              <a:buChar char="○"/>
            </a:pPr>
            <a:r>
              <a:rPr lang="en-US"/>
              <a:t>Be associated with positions that everyone has a fair and equal opportunity to achieve</a:t>
            </a:r>
            <a:endParaRPr/>
          </a:p>
          <a:p>
            <a:pPr marL="742950" lvl="1" indent="-285750" algn="l" rtl="0">
              <a:spcBef>
                <a:spcPts val="480"/>
              </a:spcBef>
              <a:spcAft>
                <a:spcPts val="0"/>
              </a:spcAft>
              <a:buClr>
                <a:schemeClr val="dk2"/>
              </a:buClr>
              <a:buSzPts val="2400"/>
              <a:buFont typeface="Trebuchet MS"/>
              <a:buChar char="○"/>
            </a:pPr>
            <a:r>
              <a:rPr lang="en-US"/>
              <a:t>Be to the greatest benefit of the least-advantaged members of society (the difference principle)</a:t>
            </a:r>
            <a:endParaRPr/>
          </a:p>
        </p:txBody>
      </p:sp>
      <p:sp>
        <p:nvSpPr>
          <p:cNvPr id="440" name="Google Shape;440;p53"/>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5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a:t>Eight Ethical Theories</a:t>
            </a:r>
            <a:r>
              <a:rPr lang="en-US" sz="3300"/>
              <a:t> – </a:t>
            </a:r>
            <a:br>
              <a:rPr lang="en-US" sz="3300"/>
            </a:br>
            <a:r>
              <a:rPr lang="en-US" sz="3300"/>
              <a:t>8. </a:t>
            </a:r>
            <a:r>
              <a:rPr lang="en-US" sz="3200"/>
              <a:t>Social Contract Theory</a:t>
            </a:r>
            <a:endParaRPr sz="3200"/>
          </a:p>
        </p:txBody>
      </p:sp>
      <p:sp>
        <p:nvSpPr>
          <p:cNvPr id="446" name="Google Shape;446;p54"/>
          <p:cNvSpPr txBox="1">
            <a:spLocks noGrp="1"/>
          </p:cNvSpPr>
          <p:nvPr>
            <p:ph type="body" idx="1"/>
          </p:nvPr>
        </p:nvSpPr>
        <p:spPr>
          <a:xfrm>
            <a:off x="457200" y="1428736"/>
            <a:ext cx="8229600" cy="57150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None/>
            </a:pPr>
            <a:r>
              <a:rPr lang="en-US"/>
              <a:t>John Rawls’s Principles of Justice</a:t>
            </a:r>
            <a:endParaRPr/>
          </a:p>
        </p:txBody>
      </p:sp>
      <p:sp>
        <p:nvSpPr>
          <p:cNvPr id="449" name="Google Shape;449;p54"/>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54</a:t>
            </a:fld>
            <a:endParaRPr/>
          </a:p>
        </p:txBody>
      </p:sp>
      <p:pic>
        <p:nvPicPr>
          <p:cNvPr id="447" name="Google Shape;447;p54" descr="qui02f07"/>
          <p:cNvPicPr preferRelativeResize="0"/>
          <p:nvPr/>
        </p:nvPicPr>
        <p:blipFill rotWithShape="1">
          <a:blip r:embed="rId3">
            <a:alphaModFix/>
          </a:blip>
          <a:srcRect/>
          <a:stretch/>
        </p:blipFill>
        <p:spPr>
          <a:xfrm>
            <a:off x="666752" y="1944706"/>
            <a:ext cx="7620024" cy="3786709"/>
          </a:xfrm>
          <a:prstGeom prst="rect">
            <a:avLst/>
          </a:prstGeom>
          <a:noFill/>
          <a:ln>
            <a:noFill/>
          </a:ln>
        </p:spPr>
      </p:pic>
      <p:sp>
        <p:nvSpPr>
          <p:cNvPr id="448" name="Google Shape;448;p54"/>
          <p:cNvSpPr txBox="1"/>
          <p:nvPr/>
        </p:nvSpPr>
        <p:spPr>
          <a:xfrm>
            <a:off x="2500298" y="5786454"/>
            <a:ext cx="5786478"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Trebuchet MS"/>
                <a:ea typeface="Trebuchet MS"/>
                <a:cs typeface="Trebuchet MS"/>
                <a:sym typeface="Trebuchet MS"/>
              </a:rPr>
              <a:t>Rawls’s first principle of justice states that each person may have a “fully adequate” number of rights and liberties as long as they are consistent with everyone else having the same rights and liberties.</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453"/>
        <p:cNvGrpSpPr/>
        <p:nvPr/>
      </p:nvGrpSpPr>
      <p:grpSpPr>
        <a:xfrm>
          <a:off x="0" y="0"/>
          <a:ext cx="0" cy="0"/>
          <a:chOff x="0" y="0"/>
          <a:chExt cx="0" cy="0"/>
        </a:xfrm>
      </p:grpSpPr>
      <p:sp>
        <p:nvSpPr>
          <p:cNvPr id="454" name="Google Shape;454;p5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a:t>Eight Ethical Theories</a:t>
            </a:r>
            <a:r>
              <a:rPr lang="en-US" sz="3300"/>
              <a:t> – </a:t>
            </a:r>
            <a:br>
              <a:rPr lang="en-US" sz="3300"/>
            </a:br>
            <a:r>
              <a:rPr lang="en-US" sz="3300"/>
              <a:t>8. </a:t>
            </a:r>
            <a:r>
              <a:rPr lang="en-US" sz="3200"/>
              <a:t>Social Contract Theory</a:t>
            </a:r>
            <a:endParaRPr sz="3200"/>
          </a:p>
        </p:txBody>
      </p:sp>
      <p:sp>
        <p:nvSpPr>
          <p:cNvPr id="455" name="Google Shape;455;p55"/>
          <p:cNvSpPr txBox="1">
            <a:spLocks noGrp="1"/>
          </p:cNvSpPr>
          <p:nvPr>
            <p:ph type="body" idx="1"/>
          </p:nvPr>
        </p:nvSpPr>
        <p:spPr>
          <a:xfrm>
            <a:off x="457200" y="1428736"/>
            <a:ext cx="8229600" cy="57150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None/>
            </a:pPr>
            <a:r>
              <a:rPr lang="en-US"/>
              <a:t>John Rawls’s Principles of Justice</a:t>
            </a:r>
            <a:endParaRPr/>
          </a:p>
        </p:txBody>
      </p:sp>
      <p:sp>
        <p:nvSpPr>
          <p:cNvPr id="458" name="Google Shape;458;p55"/>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55</a:t>
            </a:fld>
            <a:endParaRPr/>
          </a:p>
        </p:txBody>
      </p:sp>
      <p:sp>
        <p:nvSpPr>
          <p:cNvPr id="456" name="Google Shape;456;p55"/>
          <p:cNvSpPr txBox="1"/>
          <p:nvPr/>
        </p:nvSpPr>
        <p:spPr>
          <a:xfrm>
            <a:off x="2500298" y="5336789"/>
            <a:ext cx="6429420" cy="10926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00">
                <a:solidFill>
                  <a:schemeClr val="dk1"/>
                </a:solidFill>
                <a:latin typeface="Trebuchet MS"/>
                <a:ea typeface="Trebuchet MS"/>
                <a:cs typeface="Trebuchet MS"/>
                <a:sym typeface="Trebuchet MS"/>
              </a:rPr>
              <a:t>Suppose both of these income tax structures will produce the same income to the government. Under Plan A, every citizen pays $5,000; under Plan B, the amount each citizen pays depends upon his or her income. Plan B does not treat every citizen equally, but the inequality is justified under Rawls’s difference principle because it is of greatest benefit to the most disadvantaged.</a:t>
            </a:r>
            <a:endParaRPr sz="1300">
              <a:solidFill>
                <a:schemeClr val="dk1"/>
              </a:solidFill>
              <a:latin typeface="Trebuchet MS"/>
              <a:ea typeface="Trebuchet MS"/>
              <a:cs typeface="Trebuchet MS"/>
              <a:sym typeface="Trebuchet MS"/>
            </a:endParaRPr>
          </a:p>
        </p:txBody>
      </p:sp>
      <p:graphicFrame>
        <p:nvGraphicFramePr>
          <p:cNvPr id="457" name="Google Shape;457;p55"/>
          <p:cNvGraphicFramePr/>
          <p:nvPr/>
        </p:nvGraphicFramePr>
        <p:xfrm>
          <a:off x="1571604" y="1928802"/>
          <a:ext cx="6553200" cy="3352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a:t>Eight Ethical Theories</a:t>
            </a:r>
            <a:r>
              <a:rPr lang="en-US" sz="3300"/>
              <a:t> – </a:t>
            </a:r>
            <a:br>
              <a:rPr lang="en-US" sz="3300"/>
            </a:br>
            <a:r>
              <a:rPr lang="en-US" sz="3300"/>
              <a:t>8. </a:t>
            </a:r>
            <a:r>
              <a:rPr lang="en-US" sz="3200"/>
              <a:t>Social Contract Theory</a:t>
            </a:r>
            <a:endParaRPr sz="3200"/>
          </a:p>
        </p:txBody>
      </p:sp>
      <p:sp>
        <p:nvSpPr>
          <p:cNvPr id="464" name="Google Shape;464;p56"/>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2500"/>
              <a:buFont typeface="Trebuchet MS"/>
              <a:buNone/>
            </a:pPr>
            <a:r>
              <a:rPr lang="en-US" sz="2500"/>
              <a:t>Evaluating a Scenario Using Social Contract Theory</a:t>
            </a:r>
            <a:endParaRPr/>
          </a:p>
          <a:p>
            <a:pPr marL="342900" lvl="0" indent="-342900" algn="l" rtl="0">
              <a:lnSpc>
                <a:spcPct val="90000"/>
              </a:lnSpc>
              <a:spcBef>
                <a:spcPts val="560"/>
              </a:spcBef>
              <a:spcAft>
                <a:spcPts val="0"/>
              </a:spcAft>
              <a:buClr>
                <a:schemeClr val="dk2"/>
              </a:buClr>
              <a:buSzPts val="2800"/>
              <a:buFont typeface="Trebuchet MS"/>
              <a:buChar char="●"/>
            </a:pPr>
            <a:r>
              <a:rPr lang="en-US"/>
              <a:t>Bill owns chain of DVD rental stores</a:t>
            </a:r>
            <a:endParaRPr/>
          </a:p>
          <a:p>
            <a:pPr marL="342900" lvl="0" indent="-342900" algn="l" rtl="0">
              <a:lnSpc>
                <a:spcPct val="90000"/>
              </a:lnSpc>
              <a:spcBef>
                <a:spcPts val="560"/>
              </a:spcBef>
              <a:spcAft>
                <a:spcPts val="0"/>
              </a:spcAft>
              <a:buClr>
                <a:schemeClr val="dk2"/>
              </a:buClr>
              <a:buSzPts val="2800"/>
              <a:buFont typeface="Trebuchet MS"/>
              <a:buChar char="●"/>
            </a:pPr>
            <a:r>
              <a:rPr lang="en-US"/>
              <a:t>Collects information about rentals from customers</a:t>
            </a:r>
            <a:endParaRPr/>
          </a:p>
          <a:p>
            <a:pPr marL="342900" lvl="0" indent="-342900" algn="l" rtl="0">
              <a:lnSpc>
                <a:spcPct val="90000"/>
              </a:lnSpc>
              <a:spcBef>
                <a:spcPts val="560"/>
              </a:spcBef>
              <a:spcAft>
                <a:spcPts val="0"/>
              </a:spcAft>
              <a:buClr>
                <a:schemeClr val="dk2"/>
              </a:buClr>
              <a:buSzPts val="2800"/>
              <a:buFont typeface="Trebuchet MS"/>
              <a:buChar char="●"/>
            </a:pPr>
            <a:r>
              <a:rPr lang="en-US"/>
              <a:t>Constructs profiles of customers</a:t>
            </a:r>
            <a:endParaRPr/>
          </a:p>
          <a:p>
            <a:pPr marL="342900" lvl="0" indent="-342900" algn="l" rtl="0">
              <a:lnSpc>
                <a:spcPct val="90000"/>
              </a:lnSpc>
              <a:spcBef>
                <a:spcPts val="560"/>
              </a:spcBef>
              <a:spcAft>
                <a:spcPts val="0"/>
              </a:spcAft>
              <a:buClr>
                <a:schemeClr val="dk2"/>
              </a:buClr>
              <a:buSzPts val="2800"/>
              <a:buFont typeface="Trebuchet MS"/>
              <a:buChar char="●"/>
            </a:pPr>
            <a:r>
              <a:rPr lang="en-US"/>
              <a:t>Sells profiles to direct marketing firms</a:t>
            </a:r>
            <a:endParaRPr/>
          </a:p>
          <a:p>
            <a:pPr marL="342900" lvl="0" indent="-342900" algn="l" rtl="0">
              <a:lnSpc>
                <a:spcPct val="90000"/>
              </a:lnSpc>
              <a:spcBef>
                <a:spcPts val="560"/>
              </a:spcBef>
              <a:spcAft>
                <a:spcPts val="0"/>
              </a:spcAft>
              <a:buClr>
                <a:schemeClr val="dk2"/>
              </a:buClr>
              <a:buSzPts val="2800"/>
              <a:buFont typeface="Trebuchet MS"/>
              <a:buChar char="●"/>
            </a:pPr>
            <a:r>
              <a:rPr lang="en-US"/>
              <a:t>Some customers happy to receive more mail order catalogs; others unhappy at increase in “junk mail”</a:t>
            </a:r>
            <a:endParaRPr/>
          </a:p>
          <a:p>
            <a:pPr marL="355600" lvl="0" indent="-177800" algn="l" rtl="0">
              <a:spcBef>
                <a:spcPts val="560"/>
              </a:spcBef>
              <a:spcAft>
                <a:spcPts val="0"/>
              </a:spcAft>
              <a:buClr>
                <a:schemeClr val="dk2"/>
              </a:buClr>
              <a:buSzPts val="2800"/>
              <a:buFont typeface="Trebuchet MS"/>
              <a:buNone/>
            </a:pPr>
            <a:endParaRPr/>
          </a:p>
        </p:txBody>
      </p:sp>
      <p:sp>
        <p:nvSpPr>
          <p:cNvPr id="465" name="Google Shape;465;p56"/>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a:t>Eight Ethical Theories</a:t>
            </a:r>
            <a:r>
              <a:rPr lang="en-US" sz="3300"/>
              <a:t> – </a:t>
            </a:r>
            <a:br>
              <a:rPr lang="en-US" sz="3300"/>
            </a:br>
            <a:r>
              <a:rPr lang="en-US" sz="3300"/>
              <a:t>8. </a:t>
            </a:r>
            <a:r>
              <a:rPr lang="en-US" sz="3200"/>
              <a:t>Social Contract Theory</a:t>
            </a:r>
            <a:endParaRPr sz="3200"/>
          </a:p>
        </p:txBody>
      </p:sp>
      <p:sp>
        <p:nvSpPr>
          <p:cNvPr id="471" name="Google Shape;471;p57"/>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2500"/>
              <a:buFont typeface="Trebuchet MS"/>
              <a:buNone/>
            </a:pPr>
            <a:r>
              <a:rPr lang="en-US" sz="2500"/>
              <a:t>Evaluating a Scenario Using Social Contract Theory</a:t>
            </a:r>
            <a:endParaRPr/>
          </a:p>
          <a:p>
            <a:pPr marL="342900" lvl="0" indent="-342900" algn="l" rtl="0">
              <a:lnSpc>
                <a:spcPct val="90000"/>
              </a:lnSpc>
              <a:spcBef>
                <a:spcPts val="400"/>
              </a:spcBef>
              <a:spcAft>
                <a:spcPts val="0"/>
              </a:spcAft>
              <a:buClr>
                <a:schemeClr val="dk2"/>
              </a:buClr>
              <a:buSzPts val="2000"/>
              <a:buFont typeface="Trebuchet MS"/>
              <a:buChar char="●"/>
            </a:pPr>
            <a:r>
              <a:rPr lang="en-US" sz="2000"/>
              <a:t>Analysis</a:t>
            </a:r>
            <a:endParaRPr/>
          </a:p>
          <a:p>
            <a:pPr marL="742950" lvl="1" indent="-285750" algn="l" rtl="0">
              <a:lnSpc>
                <a:spcPct val="90000"/>
              </a:lnSpc>
              <a:spcBef>
                <a:spcPts val="400"/>
              </a:spcBef>
              <a:spcAft>
                <a:spcPts val="0"/>
              </a:spcAft>
              <a:buClr>
                <a:schemeClr val="dk2"/>
              </a:buClr>
              <a:buSzPts val="2000"/>
              <a:buFont typeface="Trebuchet MS"/>
              <a:buChar char="○"/>
            </a:pPr>
            <a:r>
              <a:rPr lang="en-US" sz="2000"/>
              <a:t>Consider rights of Bill, customers, and mail order companies.</a:t>
            </a:r>
            <a:endParaRPr/>
          </a:p>
          <a:p>
            <a:pPr marL="742950" lvl="1" indent="-285750" algn="l" rtl="0">
              <a:lnSpc>
                <a:spcPct val="90000"/>
              </a:lnSpc>
              <a:spcBef>
                <a:spcPts val="400"/>
              </a:spcBef>
              <a:spcAft>
                <a:spcPts val="0"/>
              </a:spcAft>
              <a:buClr>
                <a:schemeClr val="dk2"/>
              </a:buClr>
              <a:buSzPts val="2000"/>
              <a:buFont typeface="Trebuchet MS"/>
              <a:buChar char="○"/>
            </a:pPr>
            <a:r>
              <a:rPr lang="en-US" sz="2000"/>
              <a:t>Does customer have right to expect name, address to be kept confidential?</a:t>
            </a:r>
            <a:endParaRPr/>
          </a:p>
          <a:p>
            <a:pPr marL="742950" lvl="1" indent="-285750" algn="l" rtl="0">
              <a:lnSpc>
                <a:spcPct val="90000"/>
              </a:lnSpc>
              <a:spcBef>
                <a:spcPts val="400"/>
              </a:spcBef>
              <a:spcAft>
                <a:spcPts val="0"/>
              </a:spcAft>
              <a:buClr>
                <a:schemeClr val="dk2"/>
              </a:buClr>
              <a:buSzPts val="2000"/>
              <a:buFont typeface="Trebuchet MS"/>
              <a:buChar char="○"/>
            </a:pPr>
            <a:r>
              <a:rPr lang="en-US" sz="2000"/>
              <a:t>If customer rents DVD from bill, who owns information about transaction?</a:t>
            </a:r>
            <a:endParaRPr/>
          </a:p>
          <a:p>
            <a:pPr marL="742950" lvl="1" indent="-285750" algn="l" rtl="0">
              <a:lnSpc>
                <a:spcPct val="90000"/>
              </a:lnSpc>
              <a:spcBef>
                <a:spcPts val="400"/>
              </a:spcBef>
              <a:spcAft>
                <a:spcPts val="0"/>
              </a:spcAft>
              <a:buClr>
                <a:schemeClr val="dk2"/>
              </a:buClr>
              <a:buSzPts val="2000"/>
              <a:buFont typeface="Trebuchet MS"/>
              <a:buChar char="○"/>
            </a:pPr>
            <a:r>
              <a:rPr lang="en-US" sz="2000"/>
              <a:t>If Bill and customer have equal rights to information, Bill did nothing wrong to sell information.</a:t>
            </a:r>
            <a:endParaRPr/>
          </a:p>
          <a:p>
            <a:pPr marL="742950" lvl="1" indent="-285750" algn="l" rtl="0">
              <a:lnSpc>
                <a:spcPct val="90000"/>
              </a:lnSpc>
              <a:spcBef>
                <a:spcPts val="400"/>
              </a:spcBef>
              <a:spcAft>
                <a:spcPts val="0"/>
              </a:spcAft>
              <a:buClr>
                <a:schemeClr val="dk2"/>
              </a:buClr>
              <a:buSzPts val="2000"/>
              <a:buFont typeface="Trebuchet MS"/>
              <a:buChar char="○"/>
            </a:pPr>
            <a:r>
              <a:rPr lang="en-US" sz="2000"/>
              <a:t>If customers have right to expect name and address or transaction to be confidential without giving permission, then Bill was wrong to sell information without asking for permission.</a:t>
            </a:r>
            <a:endParaRPr sz="3200"/>
          </a:p>
          <a:p>
            <a:pPr marL="355600" lvl="0" indent="-177800" algn="l" rtl="0">
              <a:spcBef>
                <a:spcPts val="560"/>
              </a:spcBef>
              <a:spcAft>
                <a:spcPts val="0"/>
              </a:spcAft>
              <a:buClr>
                <a:schemeClr val="dk2"/>
              </a:buClr>
              <a:buSzPts val="2800"/>
              <a:buFont typeface="Trebuchet MS"/>
              <a:buNone/>
            </a:pPr>
            <a:endParaRPr/>
          </a:p>
        </p:txBody>
      </p:sp>
      <p:sp>
        <p:nvSpPr>
          <p:cNvPr id="472" name="Google Shape;472;p57"/>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Shape 476"/>
        <p:cNvGrpSpPr/>
        <p:nvPr/>
      </p:nvGrpSpPr>
      <p:grpSpPr>
        <a:xfrm>
          <a:off x="0" y="0"/>
          <a:ext cx="0" cy="0"/>
          <a:chOff x="0" y="0"/>
          <a:chExt cx="0" cy="0"/>
        </a:xfrm>
      </p:grpSpPr>
      <p:sp>
        <p:nvSpPr>
          <p:cNvPr id="477" name="Google Shape;477;p5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a:t>Eight Ethical Theories</a:t>
            </a:r>
            <a:r>
              <a:rPr lang="en-US" sz="3300"/>
              <a:t> – </a:t>
            </a:r>
            <a:br>
              <a:rPr lang="en-US" sz="3300"/>
            </a:br>
            <a:r>
              <a:rPr lang="en-US" sz="3300"/>
              <a:t>8. </a:t>
            </a:r>
            <a:r>
              <a:rPr lang="en-US" sz="3200"/>
              <a:t>Social Contract Theory</a:t>
            </a:r>
            <a:endParaRPr sz="3200"/>
          </a:p>
        </p:txBody>
      </p:sp>
      <p:sp>
        <p:nvSpPr>
          <p:cNvPr id="478" name="Google Shape;478;p58"/>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55600" lvl="0" indent="-355600" algn="l" rtl="0">
              <a:spcBef>
                <a:spcPts val="0"/>
              </a:spcBef>
              <a:spcAft>
                <a:spcPts val="0"/>
              </a:spcAft>
              <a:buClr>
                <a:schemeClr val="dk2"/>
              </a:buClr>
              <a:buSzPts val="2800"/>
              <a:buFont typeface="Trebuchet MS"/>
              <a:buNone/>
            </a:pPr>
            <a:r>
              <a:rPr lang="en-US"/>
              <a:t>The Case for Social Contract Theory</a:t>
            </a:r>
            <a:endParaRPr/>
          </a:p>
          <a:p>
            <a:pPr marL="514350" lvl="0" indent="-514350" algn="l" rtl="0">
              <a:spcBef>
                <a:spcPts val="560"/>
              </a:spcBef>
              <a:spcAft>
                <a:spcPts val="0"/>
              </a:spcAft>
              <a:buClr>
                <a:schemeClr val="dk2"/>
              </a:buClr>
              <a:buSzPts val="2800"/>
              <a:buFont typeface="Trebuchet MS"/>
              <a:buAutoNum type="arabicPeriod"/>
            </a:pPr>
            <a:r>
              <a:rPr lang="en-US"/>
              <a:t>It is framed in the language of rights</a:t>
            </a:r>
            <a:endParaRPr/>
          </a:p>
          <a:p>
            <a:pPr marL="514350" lvl="0" indent="-514350" algn="l" rtl="0">
              <a:spcBef>
                <a:spcPts val="560"/>
              </a:spcBef>
              <a:spcAft>
                <a:spcPts val="0"/>
              </a:spcAft>
              <a:buClr>
                <a:schemeClr val="dk2"/>
              </a:buClr>
              <a:buSzPts val="2800"/>
              <a:buFont typeface="Trebuchet MS"/>
              <a:buAutoNum type="arabicPeriod"/>
            </a:pPr>
            <a:r>
              <a:rPr lang="en-US"/>
              <a:t>It explains why rational people act out of self-interest in the absence of a common agreement.</a:t>
            </a:r>
            <a:endParaRPr/>
          </a:p>
          <a:p>
            <a:pPr marL="514350" lvl="0" indent="-514350" algn="l" rtl="0">
              <a:spcBef>
                <a:spcPts val="560"/>
              </a:spcBef>
              <a:spcAft>
                <a:spcPts val="0"/>
              </a:spcAft>
              <a:buClr>
                <a:schemeClr val="dk2"/>
              </a:buClr>
              <a:buSzPts val="2800"/>
              <a:buFont typeface="Trebuchet MS"/>
              <a:buAutoNum type="arabicPeriod"/>
            </a:pPr>
            <a:r>
              <a:rPr lang="en-US"/>
              <a:t>It provides a clear ethical analysis of some important moral issues regarding the relationship between people and government.</a:t>
            </a:r>
            <a:endParaRPr/>
          </a:p>
        </p:txBody>
      </p:sp>
      <p:sp>
        <p:nvSpPr>
          <p:cNvPr id="479" name="Google Shape;479;p58"/>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Shape 483"/>
        <p:cNvGrpSpPr/>
        <p:nvPr/>
      </p:nvGrpSpPr>
      <p:grpSpPr>
        <a:xfrm>
          <a:off x="0" y="0"/>
          <a:ext cx="0" cy="0"/>
          <a:chOff x="0" y="0"/>
          <a:chExt cx="0" cy="0"/>
        </a:xfrm>
      </p:grpSpPr>
      <p:sp>
        <p:nvSpPr>
          <p:cNvPr id="484" name="Google Shape;484;p5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a:t>Eight Ethical Theories</a:t>
            </a:r>
            <a:r>
              <a:rPr lang="en-US" sz="3300"/>
              <a:t> – </a:t>
            </a:r>
            <a:br>
              <a:rPr lang="en-US" sz="3300"/>
            </a:br>
            <a:r>
              <a:rPr lang="en-US" sz="3300"/>
              <a:t>8. </a:t>
            </a:r>
            <a:r>
              <a:rPr lang="en-US" sz="3200"/>
              <a:t>Social Contract Theory</a:t>
            </a:r>
            <a:endParaRPr sz="3200"/>
          </a:p>
        </p:txBody>
      </p:sp>
      <p:sp>
        <p:nvSpPr>
          <p:cNvPr id="485" name="Google Shape;485;p59"/>
          <p:cNvSpPr txBox="1">
            <a:spLocks noGrp="1"/>
          </p:cNvSpPr>
          <p:nvPr>
            <p:ph type="body" idx="1"/>
          </p:nvPr>
        </p:nvSpPr>
        <p:spPr>
          <a:xfrm>
            <a:off x="457200" y="1428736"/>
            <a:ext cx="8229600" cy="4429156"/>
          </a:xfrm>
          <a:prstGeom prst="rect">
            <a:avLst/>
          </a:prstGeom>
          <a:noFill/>
          <a:ln>
            <a:noFill/>
          </a:ln>
        </p:spPr>
        <p:txBody>
          <a:bodyPr spcFirstLastPara="1" wrap="square" lIns="91425" tIns="45700" rIns="91425" bIns="45700" anchor="t" anchorCtr="0">
            <a:noAutofit/>
          </a:bodyPr>
          <a:lstStyle/>
          <a:p>
            <a:pPr marL="355600" lvl="0" indent="-355600" algn="l" rtl="0">
              <a:spcBef>
                <a:spcPts val="0"/>
              </a:spcBef>
              <a:spcAft>
                <a:spcPts val="0"/>
              </a:spcAft>
              <a:buClr>
                <a:schemeClr val="dk2"/>
              </a:buClr>
              <a:buSzPts val="2800"/>
              <a:buFont typeface="Trebuchet MS"/>
              <a:buNone/>
            </a:pPr>
            <a:r>
              <a:rPr lang="en-US"/>
              <a:t>The Case against Social Contract Theory</a:t>
            </a:r>
            <a:endParaRPr/>
          </a:p>
          <a:p>
            <a:pPr marL="514350" lvl="0" indent="-514350" algn="l" rtl="0">
              <a:spcBef>
                <a:spcPts val="520"/>
              </a:spcBef>
              <a:spcAft>
                <a:spcPts val="0"/>
              </a:spcAft>
              <a:buClr>
                <a:schemeClr val="dk2"/>
              </a:buClr>
              <a:buSzPts val="2600"/>
              <a:buFont typeface="Trebuchet MS"/>
              <a:buAutoNum type="arabicPeriod"/>
            </a:pPr>
            <a:r>
              <a:rPr lang="en-US" sz="2600"/>
              <a:t>None of us signed the social contract.</a:t>
            </a:r>
            <a:endParaRPr/>
          </a:p>
          <a:p>
            <a:pPr marL="514350" lvl="0" indent="-514350" algn="l" rtl="0">
              <a:spcBef>
                <a:spcPts val="520"/>
              </a:spcBef>
              <a:spcAft>
                <a:spcPts val="0"/>
              </a:spcAft>
              <a:buClr>
                <a:schemeClr val="dk2"/>
              </a:buClr>
              <a:buSzPts val="2600"/>
              <a:buFont typeface="Trebuchet MS"/>
              <a:buAutoNum type="arabicPeriod"/>
            </a:pPr>
            <a:r>
              <a:rPr lang="en-US" sz="2600"/>
              <a:t>Some actions can be characterized in multiple ways.</a:t>
            </a:r>
            <a:endParaRPr/>
          </a:p>
          <a:p>
            <a:pPr marL="514350" lvl="0" indent="-514350" algn="l" rtl="0">
              <a:spcBef>
                <a:spcPts val="520"/>
              </a:spcBef>
              <a:spcAft>
                <a:spcPts val="0"/>
              </a:spcAft>
              <a:buClr>
                <a:schemeClr val="dk2"/>
              </a:buClr>
              <a:buSzPts val="2600"/>
              <a:buFont typeface="Trebuchet MS"/>
              <a:buAutoNum type="arabicPeriod"/>
            </a:pPr>
            <a:r>
              <a:rPr lang="en-US" sz="2600"/>
              <a:t>Social contract theory does not explain how to solve a moral problem when the analysis reveals conflicting rights.</a:t>
            </a:r>
            <a:endParaRPr/>
          </a:p>
          <a:p>
            <a:pPr marL="514350" lvl="0" indent="-514350" algn="l" rtl="0">
              <a:spcBef>
                <a:spcPts val="520"/>
              </a:spcBef>
              <a:spcAft>
                <a:spcPts val="0"/>
              </a:spcAft>
              <a:buClr>
                <a:schemeClr val="dk2"/>
              </a:buClr>
              <a:buSzPts val="2600"/>
              <a:buFont typeface="Trebuchet MS"/>
              <a:buAutoNum type="arabicPeriod"/>
            </a:pPr>
            <a:r>
              <a:rPr lang="en-US" sz="2600"/>
              <a:t>Social contract theory may be unjust to those people who are incapable of upholding their side of the contract.</a:t>
            </a:r>
            <a:endParaRPr/>
          </a:p>
        </p:txBody>
      </p:sp>
      <p:sp>
        <p:nvSpPr>
          <p:cNvPr id="486" name="Google Shape;486;p59"/>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04"/>
        <p:cNvGrpSpPr/>
        <p:nvPr/>
      </p:nvGrpSpPr>
      <p:grpSpPr>
        <a:xfrm>
          <a:off x="0" y="0"/>
          <a:ext cx="0" cy="0"/>
          <a:chOff x="0" y="0"/>
          <a:chExt cx="0" cy="0"/>
        </a:xfrm>
      </p:grpSpPr>
      <p:sp>
        <p:nvSpPr>
          <p:cNvPr id="105" name="Google Shape;105;p6"/>
          <p:cNvSpPr txBox="1">
            <a:spLocks noGrp="1"/>
          </p:cNvSpPr>
          <p:nvPr>
            <p:ph type="title"/>
          </p:nvPr>
        </p:nvSpPr>
        <p:spPr>
          <a:xfrm>
            <a:off x="217715" y="136675"/>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Introduction to Ethics - Scenario</a:t>
            </a:r>
            <a:endParaRPr dirty="0"/>
          </a:p>
        </p:txBody>
      </p:sp>
      <p:sp>
        <p:nvSpPr>
          <p:cNvPr id="106" name="Google Shape;106;p6"/>
          <p:cNvSpPr txBox="1">
            <a:spLocks noGrp="1"/>
          </p:cNvSpPr>
          <p:nvPr>
            <p:ph type="body" idx="1"/>
          </p:nvPr>
        </p:nvSpPr>
        <p:spPr>
          <a:xfrm>
            <a:off x="315686" y="1166018"/>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1900"/>
              <a:buFont typeface="Trebuchet MS"/>
              <a:buChar char="●"/>
            </a:pPr>
            <a:r>
              <a:rPr lang="en-US" sz="1900" dirty="0"/>
              <a:t>Alexis, a good high school student, wants to become a doctor. Because she comes from a poor family, she will need a scholarship in order to attend college. Some of her classes require students to do extra research projects in order to get an A. Her high school has a few older PCs, but there are always long lines of students waiting to use them during the school day. After school, she usually works at a part-time job to help support her family. One evening Alexis visits the library of a private college a few miles from her family’s apartment, and she finds plenty of unused PCs connected to the web.  She looks over the shoulder of another student to learn a valid login/password combination. Alexis returns to the library several times a week, and by using its PCs and printers she efficiently completes the extra research projects, graduates from high school with straight A’s, and gets a </a:t>
            </a:r>
            <a:r>
              <a:rPr lang="en-US" sz="1900" dirty="0" err="1"/>
              <a:t>fullride</a:t>
            </a:r>
            <a:r>
              <a:rPr lang="en-US" sz="1900" dirty="0"/>
              <a:t> scholarship to attend a prestigious university.</a:t>
            </a:r>
            <a:endParaRPr dirty="0"/>
          </a:p>
        </p:txBody>
      </p:sp>
      <p:sp>
        <p:nvSpPr>
          <p:cNvPr id="107" name="Google Shape;107;p6"/>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60"/>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Introduction to Professional Ethics</a:t>
            </a:r>
            <a:endParaRPr/>
          </a:p>
        </p:txBody>
      </p:sp>
      <p:sp>
        <p:nvSpPr>
          <p:cNvPr id="493" name="Google Shape;493;p60"/>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6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Introduction to Professional Ethics</a:t>
            </a:r>
            <a:endParaRPr/>
          </a:p>
        </p:txBody>
      </p:sp>
      <p:sp>
        <p:nvSpPr>
          <p:cNvPr id="499" name="Google Shape;499;p61"/>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800"/>
              <a:buFont typeface="Trebuchet MS"/>
              <a:buChar char="●"/>
            </a:pPr>
            <a:r>
              <a:rPr lang="en-US"/>
              <a:t>Informally, profession a vocation requiring:</a:t>
            </a:r>
            <a:endParaRPr/>
          </a:p>
          <a:p>
            <a:pPr marL="742950" lvl="1" indent="-285750" algn="l" rtl="0">
              <a:lnSpc>
                <a:spcPct val="90000"/>
              </a:lnSpc>
              <a:spcBef>
                <a:spcPts val="480"/>
              </a:spcBef>
              <a:spcAft>
                <a:spcPts val="0"/>
              </a:spcAft>
              <a:buClr>
                <a:schemeClr val="dk2"/>
              </a:buClr>
              <a:buSzPts val="2400"/>
              <a:buFont typeface="Trebuchet MS"/>
              <a:buChar char="○"/>
            </a:pPr>
            <a:r>
              <a:rPr lang="en-US"/>
              <a:t>High level of education</a:t>
            </a:r>
            <a:endParaRPr/>
          </a:p>
          <a:p>
            <a:pPr marL="742950" lvl="1" indent="-285750" algn="l" rtl="0">
              <a:lnSpc>
                <a:spcPct val="90000"/>
              </a:lnSpc>
              <a:spcBef>
                <a:spcPts val="480"/>
              </a:spcBef>
              <a:spcAft>
                <a:spcPts val="0"/>
              </a:spcAft>
              <a:buClr>
                <a:schemeClr val="dk2"/>
              </a:buClr>
              <a:buSzPts val="2400"/>
              <a:buFont typeface="Trebuchet MS"/>
              <a:buChar char="○"/>
            </a:pPr>
            <a:r>
              <a:rPr lang="en-US"/>
              <a:t>Practical experience</a:t>
            </a:r>
            <a:endParaRPr/>
          </a:p>
          <a:p>
            <a:pPr marL="342900" lvl="0" indent="-342900" algn="l" rtl="0">
              <a:lnSpc>
                <a:spcPct val="90000"/>
              </a:lnSpc>
              <a:spcBef>
                <a:spcPts val="560"/>
              </a:spcBef>
              <a:spcAft>
                <a:spcPts val="0"/>
              </a:spcAft>
              <a:buClr>
                <a:schemeClr val="dk2"/>
              </a:buClr>
              <a:buSzPts val="2800"/>
              <a:buFont typeface="Trebuchet MS"/>
              <a:buChar char="●"/>
            </a:pPr>
            <a:r>
              <a:rPr lang="en-US"/>
              <a:t>We pay professionals well</a:t>
            </a:r>
            <a:endParaRPr/>
          </a:p>
          <a:p>
            <a:pPr marL="742950" lvl="1" indent="-285750" algn="l" rtl="0">
              <a:lnSpc>
                <a:spcPct val="90000"/>
              </a:lnSpc>
              <a:spcBef>
                <a:spcPts val="480"/>
              </a:spcBef>
              <a:spcAft>
                <a:spcPts val="0"/>
              </a:spcAft>
              <a:buClr>
                <a:schemeClr val="dk2"/>
              </a:buClr>
              <a:buSzPts val="2400"/>
              <a:buFont typeface="Trebuchet MS"/>
              <a:buChar char="○"/>
            </a:pPr>
            <a:r>
              <a:rPr lang="en-US"/>
              <a:t>Doctors</a:t>
            </a:r>
            <a:endParaRPr/>
          </a:p>
          <a:p>
            <a:pPr marL="742950" lvl="1" indent="-285750" algn="l" rtl="0">
              <a:lnSpc>
                <a:spcPct val="90000"/>
              </a:lnSpc>
              <a:spcBef>
                <a:spcPts val="480"/>
              </a:spcBef>
              <a:spcAft>
                <a:spcPts val="0"/>
              </a:spcAft>
              <a:buClr>
                <a:schemeClr val="dk2"/>
              </a:buClr>
              <a:buSzPts val="2400"/>
              <a:buFont typeface="Trebuchet MS"/>
              <a:buChar char="○"/>
            </a:pPr>
            <a:r>
              <a:rPr lang="en-US"/>
              <a:t>Lawyers</a:t>
            </a:r>
            <a:endParaRPr/>
          </a:p>
          <a:p>
            <a:pPr marL="342900" lvl="0" indent="-342900" algn="l" rtl="0">
              <a:lnSpc>
                <a:spcPct val="90000"/>
              </a:lnSpc>
              <a:spcBef>
                <a:spcPts val="560"/>
              </a:spcBef>
              <a:spcAft>
                <a:spcPts val="0"/>
              </a:spcAft>
              <a:buClr>
                <a:schemeClr val="dk2"/>
              </a:buClr>
              <a:buSzPts val="2800"/>
              <a:buFont typeface="Trebuchet MS"/>
              <a:buChar char="●"/>
            </a:pPr>
            <a:r>
              <a:rPr lang="en-US"/>
              <a:t>We trust professionals to…</a:t>
            </a:r>
            <a:endParaRPr/>
          </a:p>
          <a:p>
            <a:pPr marL="742950" lvl="1" indent="-285750" algn="l" rtl="0">
              <a:lnSpc>
                <a:spcPct val="90000"/>
              </a:lnSpc>
              <a:spcBef>
                <a:spcPts val="480"/>
              </a:spcBef>
              <a:spcAft>
                <a:spcPts val="0"/>
              </a:spcAft>
              <a:buClr>
                <a:schemeClr val="dk2"/>
              </a:buClr>
              <a:buSzPts val="2400"/>
              <a:buFont typeface="Trebuchet MS"/>
              <a:buChar char="○"/>
            </a:pPr>
            <a:r>
              <a:rPr lang="en-US"/>
              <a:t>Correctly ascertain and treat problems</a:t>
            </a:r>
            <a:endParaRPr/>
          </a:p>
          <a:p>
            <a:pPr marL="742950" lvl="1" indent="-285750" algn="l" rtl="0">
              <a:lnSpc>
                <a:spcPct val="90000"/>
              </a:lnSpc>
              <a:spcBef>
                <a:spcPts val="480"/>
              </a:spcBef>
              <a:spcAft>
                <a:spcPts val="0"/>
              </a:spcAft>
              <a:buClr>
                <a:schemeClr val="dk2"/>
              </a:buClr>
              <a:buSzPts val="2400"/>
              <a:buFont typeface="Trebuchet MS"/>
              <a:buChar char="○"/>
            </a:pPr>
            <a:r>
              <a:rPr lang="en-US"/>
              <a:t>Take actions for the good of their clients</a:t>
            </a:r>
            <a:endParaRPr/>
          </a:p>
        </p:txBody>
      </p:sp>
      <p:sp>
        <p:nvSpPr>
          <p:cNvPr id="500" name="Google Shape;500;p61"/>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6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Introduction to Professional Ethics</a:t>
            </a:r>
            <a:endParaRPr/>
          </a:p>
        </p:txBody>
      </p:sp>
      <p:sp>
        <p:nvSpPr>
          <p:cNvPr id="506" name="Google Shape;506;p6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800"/>
              <a:buFont typeface="Trebuchet MS"/>
              <a:buChar char="●"/>
            </a:pPr>
            <a:r>
              <a:rPr lang="en-US"/>
              <a:t>For IT:</a:t>
            </a:r>
            <a:endParaRPr/>
          </a:p>
          <a:p>
            <a:pPr marL="742950" lvl="1" indent="-285750" algn="l" rtl="0">
              <a:lnSpc>
                <a:spcPct val="90000"/>
              </a:lnSpc>
              <a:spcBef>
                <a:spcPts val="480"/>
              </a:spcBef>
              <a:spcAft>
                <a:spcPts val="0"/>
              </a:spcAft>
              <a:buClr>
                <a:schemeClr val="dk2"/>
              </a:buClr>
              <a:buSzPts val="2400"/>
              <a:buFont typeface="Trebuchet MS"/>
              <a:buChar char="○"/>
            </a:pPr>
            <a:r>
              <a:rPr lang="en-US"/>
              <a:t>Moral decisions made by people who design, implement, or maintain computer hardware or software systems</a:t>
            </a:r>
            <a:endParaRPr/>
          </a:p>
        </p:txBody>
      </p:sp>
      <p:sp>
        <p:nvSpPr>
          <p:cNvPr id="507" name="Google Shape;507;p62"/>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63"/>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300"/>
              <a:t>Are Computer Experts Professionals?</a:t>
            </a:r>
            <a:endParaRPr sz="3300"/>
          </a:p>
        </p:txBody>
      </p:sp>
      <p:sp>
        <p:nvSpPr>
          <p:cNvPr id="513" name="Google Shape;513;p63"/>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55600" lvl="0" indent="-355600" algn="l" rtl="0">
              <a:spcBef>
                <a:spcPts val="0"/>
              </a:spcBef>
              <a:spcAft>
                <a:spcPts val="0"/>
              </a:spcAft>
              <a:buClr>
                <a:schemeClr val="dk2"/>
              </a:buClr>
              <a:buSzPts val="2000"/>
              <a:buFont typeface="Noto Sans Symbols"/>
              <a:buChar char="⮚"/>
            </a:pPr>
            <a:r>
              <a:rPr lang="en-US"/>
              <a:t>Characteristics of a Profession</a:t>
            </a:r>
            <a:endParaRPr/>
          </a:p>
          <a:p>
            <a:pPr marL="355600" lvl="0" indent="-355600" algn="l" rtl="0">
              <a:spcBef>
                <a:spcPts val="400"/>
              </a:spcBef>
              <a:spcAft>
                <a:spcPts val="0"/>
              </a:spcAft>
              <a:buClr>
                <a:schemeClr val="dk2"/>
              </a:buClr>
              <a:buSzPts val="2000"/>
              <a:buFont typeface="Noto Sans Symbols"/>
              <a:buChar char="⮚"/>
            </a:pPr>
            <a:r>
              <a:rPr lang="en-US"/>
              <a:t>Computer-Related Careers</a:t>
            </a:r>
            <a:endParaRPr/>
          </a:p>
        </p:txBody>
      </p:sp>
      <p:sp>
        <p:nvSpPr>
          <p:cNvPr id="514" name="Google Shape;514;p63"/>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a:t>Characteristics of a Profession</a:t>
            </a:r>
            <a:endParaRPr sz="3600"/>
          </a:p>
        </p:txBody>
      </p:sp>
      <p:sp>
        <p:nvSpPr>
          <p:cNvPr id="520" name="Google Shape;520;p64"/>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400"/>
              <a:buFont typeface="Trebuchet MS"/>
              <a:buChar char="●"/>
            </a:pPr>
            <a:r>
              <a:rPr lang="en-US" sz="2400" i="1"/>
              <a:t>Initial professional education</a:t>
            </a:r>
            <a:r>
              <a:rPr lang="en-US" sz="2400"/>
              <a:t> – formal course work completed by candidates before they begin practicing the profession</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i="1"/>
              <a:t>Accreditation </a:t>
            </a:r>
            <a:r>
              <a:rPr lang="en-US" sz="2400"/>
              <a:t>– assures that the formal course work meets the standards of the profession</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i="1"/>
              <a:t>Skills development </a:t>
            </a:r>
            <a:r>
              <a:rPr lang="en-US" sz="2400"/>
              <a:t>– activities that provide candidates with the opportunity to gain practical skills needed to practice the profession</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i="1"/>
              <a:t>Certification</a:t>
            </a:r>
            <a:r>
              <a:rPr lang="en-US" sz="2400"/>
              <a:t> – process by which candidates are evaluated to determine their readiness to enter the profession</a:t>
            </a:r>
            <a:endParaRPr/>
          </a:p>
        </p:txBody>
      </p:sp>
      <p:sp>
        <p:nvSpPr>
          <p:cNvPr id="522" name="Google Shape;522;p64"/>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64</a:t>
            </a:fld>
            <a:endParaRPr/>
          </a:p>
        </p:txBody>
      </p:sp>
      <p:sp>
        <p:nvSpPr>
          <p:cNvPr id="521" name="Google Shape;521;p64"/>
          <p:cNvSpPr/>
          <p:nvPr/>
        </p:nvSpPr>
        <p:spPr>
          <a:xfrm>
            <a:off x="2913245" y="6534859"/>
            <a:ext cx="3317511"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Trebuchet MS"/>
                <a:ea typeface="Trebuchet MS"/>
                <a:cs typeface="Trebuchet MS"/>
                <a:sym typeface="Trebuchet MS"/>
              </a:rPr>
              <a:t>Are Computer Experts Professionals?</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6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a:t>Characteristics of a Profession</a:t>
            </a:r>
            <a:endParaRPr sz="3600"/>
          </a:p>
        </p:txBody>
      </p:sp>
      <p:sp>
        <p:nvSpPr>
          <p:cNvPr id="528" name="Google Shape;528;p65"/>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400"/>
              <a:buFont typeface="Trebuchet MS"/>
              <a:buChar char="●"/>
            </a:pPr>
            <a:r>
              <a:rPr lang="en-US" sz="2400"/>
              <a:t>Licensing- the process giving candidates the legal right to practice the profession</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Professional development – formal course work completed by professionals in order to maintain and develop their knowledge and skills</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Code of ethics – mechanism by which a profession ensures that its members will use their knowledge and skills for the benefit of society</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Professional society – organization promoting the welfare of the profession, typically consisting of most if not all of the members of the profession</a:t>
            </a:r>
            <a:endParaRPr/>
          </a:p>
        </p:txBody>
      </p:sp>
      <p:sp>
        <p:nvSpPr>
          <p:cNvPr id="530" name="Google Shape;530;p65"/>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65</a:t>
            </a:fld>
            <a:endParaRPr/>
          </a:p>
        </p:txBody>
      </p:sp>
      <p:sp>
        <p:nvSpPr>
          <p:cNvPr id="529" name="Google Shape;529;p65"/>
          <p:cNvSpPr/>
          <p:nvPr/>
        </p:nvSpPr>
        <p:spPr>
          <a:xfrm>
            <a:off x="2913245" y="6534859"/>
            <a:ext cx="3317511"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Trebuchet MS"/>
                <a:ea typeface="Trebuchet MS"/>
                <a:cs typeface="Trebuchet MS"/>
                <a:sym typeface="Trebuchet MS"/>
              </a:rPr>
              <a:t>Are Computer Experts Professionals?</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66"/>
          <p:cNvSpPr txBox="1">
            <a:spLocks noGrp="1"/>
          </p:cNvSpPr>
          <p:nvPr>
            <p:ph type="title"/>
          </p:nvPr>
        </p:nvSpPr>
        <p:spPr>
          <a:xfrm>
            <a:off x="685332" y="190699"/>
            <a:ext cx="7773338" cy="159617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Characteristics of a Profession</a:t>
            </a:r>
            <a:endParaRPr dirty="0"/>
          </a:p>
        </p:txBody>
      </p:sp>
      <p:sp>
        <p:nvSpPr>
          <p:cNvPr id="538" name="Google Shape;538;p66"/>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sz="1000">
                <a:latin typeface="Arial"/>
                <a:ea typeface="Arial"/>
                <a:cs typeface="Arial"/>
                <a:sym typeface="Arial"/>
              </a:rPr>
              <a:t>66</a:t>
            </a:fld>
            <a:endParaRPr sz="1000">
              <a:latin typeface="Arial"/>
              <a:ea typeface="Arial"/>
              <a:cs typeface="Arial"/>
              <a:sym typeface="Arial"/>
            </a:endParaRPr>
          </a:p>
        </p:txBody>
      </p:sp>
      <p:pic>
        <p:nvPicPr>
          <p:cNvPr id="536" name="Google Shape;536;p66" descr="qui08f01"/>
          <p:cNvPicPr preferRelativeResize="0"/>
          <p:nvPr/>
        </p:nvPicPr>
        <p:blipFill rotWithShape="1">
          <a:blip r:embed="rId3">
            <a:alphaModFix/>
          </a:blip>
          <a:srcRect/>
          <a:stretch/>
        </p:blipFill>
        <p:spPr>
          <a:xfrm>
            <a:off x="1500167" y="1714487"/>
            <a:ext cx="5643602" cy="4714909"/>
          </a:xfrm>
          <a:prstGeom prst="rect">
            <a:avLst/>
          </a:prstGeom>
          <a:noFill/>
          <a:ln>
            <a:noFill/>
          </a:ln>
        </p:spPr>
      </p:pic>
      <p:sp>
        <p:nvSpPr>
          <p:cNvPr id="537" name="Google Shape;537;p66"/>
          <p:cNvSpPr txBox="1"/>
          <p:nvPr/>
        </p:nvSpPr>
        <p:spPr>
          <a:xfrm>
            <a:off x="2214546" y="6000768"/>
            <a:ext cx="6429420" cy="4924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00">
                <a:solidFill>
                  <a:schemeClr val="dk1"/>
                </a:solidFill>
                <a:latin typeface="Trebuchet MS"/>
                <a:ea typeface="Trebuchet MS"/>
                <a:cs typeface="Trebuchet MS"/>
                <a:sym typeface="Trebuchet MS"/>
              </a:rPr>
              <a:t>A mature profession has eight attributes that enable it to certify new members and support existing members</a:t>
            </a:r>
            <a:endParaRPr sz="1300">
              <a:solidFill>
                <a:schemeClr val="dk1"/>
              </a:solidFill>
              <a:latin typeface="Trebuchet MS"/>
              <a:ea typeface="Trebuchet MS"/>
              <a:cs typeface="Trebuchet MS"/>
              <a:sym typeface="Trebuchet M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Computer-Related Careers</a:t>
            </a:r>
            <a:endParaRPr/>
          </a:p>
        </p:txBody>
      </p:sp>
      <p:sp>
        <p:nvSpPr>
          <p:cNvPr id="544" name="Google Shape;544;p67"/>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Char char="●"/>
            </a:pPr>
            <a:r>
              <a:rPr lang="en-US" sz="2400" dirty="0"/>
              <a:t>Certification and licensing not required</a:t>
            </a:r>
            <a:endParaRPr dirty="0"/>
          </a:p>
          <a:p>
            <a:pPr marL="342900" lvl="0" indent="-342900" algn="l" rtl="0">
              <a:spcBef>
                <a:spcPts val="480"/>
              </a:spcBef>
              <a:spcAft>
                <a:spcPts val="0"/>
              </a:spcAft>
              <a:buClr>
                <a:schemeClr val="dk2"/>
              </a:buClr>
              <a:buSzPts val="2400"/>
              <a:buFont typeface="Trebuchet MS"/>
              <a:buChar char="●"/>
            </a:pPr>
            <a:r>
              <a:rPr lang="en-US" sz="2400" dirty="0"/>
              <a:t>College degree not required</a:t>
            </a:r>
            <a:endParaRPr dirty="0"/>
          </a:p>
          <a:p>
            <a:pPr marL="342900" lvl="0" indent="-342900" algn="l" rtl="0">
              <a:spcBef>
                <a:spcPts val="480"/>
              </a:spcBef>
              <a:spcAft>
                <a:spcPts val="0"/>
              </a:spcAft>
              <a:buClr>
                <a:schemeClr val="dk2"/>
              </a:buClr>
              <a:buSzPts val="2400"/>
              <a:buFont typeface="Trebuchet MS"/>
              <a:buChar char="●"/>
            </a:pPr>
            <a:r>
              <a:rPr lang="en-US" sz="2400" dirty="0"/>
              <a:t>Apprenticeship not required</a:t>
            </a:r>
            <a:endParaRPr dirty="0"/>
          </a:p>
          <a:p>
            <a:pPr marL="342900" lvl="0" indent="-342900" algn="l" rtl="0">
              <a:spcBef>
                <a:spcPts val="480"/>
              </a:spcBef>
              <a:spcAft>
                <a:spcPts val="0"/>
              </a:spcAft>
              <a:buClr>
                <a:schemeClr val="dk2"/>
              </a:buClr>
              <a:buSzPts val="2400"/>
              <a:buFont typeface="Trebuchet MS"/>
              <a:buChar char="●"/>
            </a:pPr>
            <a:r>
              <a:rPr lang="en-US" sz="2400" dirty="0"/>
              <a:t>Membership in professional society optional</a:t>
            </a:r>
            <a:endParaRPr dirty="0"/>
          </a:p>
          <a:p>
            <a:pPr marL="342900" lvl="0" indent="-342900" algn="l" rtl="0">
              <a:spcBef>
                <a:spcPts val="480"/>
              </a:spcBef>
              <a:spcAft>
                <a:spcPts val="0"/>
              </a:spcAft>
              <a:buClr>
                <a:schemeClr val="dk2"/>
              </a:buClr>
              <a:buSzPts val="2400"/>
              <a:buFont typeface="Trebuchet MS"/>
              <a:buChar char="●"/>
            </a:pPr>
            <a:r>
              <a:rPr lang="en-US" sz="2400" dirty="0"/>
              <a:t>No specific requirements for continuing education</a:t>
            </a:r>
            <a:endParaRPr dirty="0"/>
          </a:p>
          <a:p>
            <a:pPr marL="342900" lvl="0" indent="-342900" algn="l" rtl="0">
              <a:spcBef>
                <a:spcPts val="480"/>
              </a:spcBef>
              <a:spcAft>
                <a:spcPts val="0"/>
              </a:spcAft>
              <a:buClr>
                <a:schemeClr val="dk2"/>
              </a:buClr>
              <a:buSzPts val="2400"/>
              <a:buFont typeface="Trebuchet MS"/>
              <a:buChar char="●"/>
            </a:pPr>
            <a:r>
              <a:rPr lang="en-US" sz="2400" dirty="0"/>
              <a:t>Most computer programmers, system analysts, etc. are part of teams</a:t>
            </a:r>
            <a:endParaRPr dirty="0"/>
          </a:p>
          <a:p>
            <a:pPr marL="342900" lvl="0" indent="-342900" algn="l" rtl="0">
              <a:spcBef>
                <a:spcPts val="480"/>
              </a:spcBef>
              <a:spcAft>
                <a:spcPts val="0"/>
              </a:spcAft>
              <a:buClr>
                <a:schemeClr val="dk2"/>
              </a:buClr>
              <a:buSzPts val="2400"/>
              <a:buFont typeface="Trebuchet MS"/>
              <a:buChar char="●"/>
            </a:pPr>
            <a:r>
              <a:rPr lang="en-US" sz="2400" b="1" i="1" dirty="0"/>
              <a:t>Ability to harm public can be similar to members of mature professions</a:t>
            </a:r>
            <a:endParaRPr dirty="0"/>
          </a:p>
        </p:txBody>
      </p:sp>
      <p:sp>
        <p:nvSpPr>
          <p:cNvPr id="546" name="Google Shape;546;p67"/>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67</a:t>
            </a:fld>
            <a:endParaRPr/>
          </a:p>
        </p:txBody>
      </p:sp>
      <p:sp>
        <p:nvSpPr>
          <p:cNvPr id="545" name="Google Shape;545;p67"/>
          <p:cNvSpPr/>
          <p:nvPr/>
        </p:nvSpPr>
        <p:spPr>
          <a:xfrm>
            <a:off x="2913245" y="6534859"/>
            <a:ext cx="3317511"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Trebuchet MS"/>
                <a:ea typeface="Trebuchet MS"/>
                <a:cs typeface="Trebuchet MS"/>
                <a:sym typeface="Trebuchet MS"/>
              </a:rPr>
              <a:t>Are Computer Experts Professionals?</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68"/>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300"/>
              <a:t>Software Engineering Code of Ethics</a:t>
            </a:r>
            <a:endParaRPr sz="3300"/>
          </a:p>
        </p:txBody>
      </p:sp>
      <p:sp>
        <p:nvSpPr>
          <p:cNvPr id="552" name="Google Shape;552;p68"/>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55600" lvl="0" indent="-355600" algn="l" rtl="0">
              <a:spcBef>
                <a:spcPts val="0"/>
              </a:spcBef>
              <a:spcAft>
                <a:spcPts val="0"/>
              </a:spcAft>
              <a:buClr>
                <a:schemeClr val="dk2"/>
              </a:buClr>
              <a:buSzPts val="2000"/>
              <a:buFont typeface="Noto Sans Symbols"/>
              <a:buChar char="⮚"/>
            </a:pPr>
            <a:r>
              <a:rPr lang="en-US"/>
              <a:t>Preamble </a:t>
            </a:r>
            <a:endParaRPr/>
          </a:p>
          <a:p>
            <a:pPr marL="355600" lvl="0" indent="-355600" algn="l" rtl="0">
              <a:spcBef>
                <a:spcPts val="400"/>
              </a:spcBef>
              <a:spcAft>
                <a:spcPts val="0"/>
              </a:spcAft>
              <a:buClr>
                <a:schemeClr val="dk2"/>
              </a:buClr>
              <a:buSzPts val="2000"/>
              <a:buFont typeface="Noto Sans Symbols"/>
              <a:buChar char="⮚"/>
            </a:pPr>
            <a:r>
              <a:rPr lang="en-US"/>
              <a:t>Principles</a:t>
            </a:r>
            <a:endParaRPr/>
          </a:p>
        </p:txBody>
      </p:sp>
      <p:sp>
        <p:nvSpPr>
          <p:cNvPr id="553" name="Google Shape;553;p68"/>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6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Preamble</a:t>
            </a:r>
            <a:endParaRPr/>
          </a:p>
        </p:txBody>
      </p:sp>
      <p:sp>
        <p:nvSpPr>
          <p:cNvPr id="559" name="Google Shape;559;p69"/>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Arial"/>
              <a:buChar char="•"/>
            </a:pPr>
            <a:r>
              <a:rPr lang="en-US" sz="2400"/>
              <a:t>The Software Engineering Code of Ethics and Professional Practice (Software Engineering Code of Ethics, in short) is a practical framework for moral decision-making related to problems that software engineers may encounter.</a:t>
            </a:r>
            <a:endParaRPr/>
          </a:p>
          <a:p>
            <a:pPr marL="342900" lvl="0" indent="-342900" algn="l" rtl="0">
              <a:spcBef>
                <a:spcPts val="480"/>
              </a:spcBef>
              <a:spcAft>
                <a:spcPts val="0"/>
              </a:spcAft>
              <a:buClr>
                <a:schemeClr val="dk2"/>
              </a:buClr>
              <a:buSzPts val="2400"/>
              <a:buFont typeface="Trebuchet MS"/>
              <a:buChar char="•"/>
            </a:pPr>
            <a:r>
              <a:rPr lang="en-US" sz="2400"/>
              <a:t>The Software Engineering Code of Ethics and Professional Practice produced under Association of Computing Machinery (ACM) publication.</a:t>
            </a:r>
            <a:endParaRPr/>
          </a:p>
        </p:txBody>
      </p:sp>
      <p:sp>
        <p:nvSpPr>
          <p:cNvPr id="561" name="Google Shape;561;p69"/>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69</a:t>
            </a:fld>
            <a:endParaRPr/>
          </a:p>
        </p:txBody>
      </p:sp>
      <p:sp>
        <p:nvSpPr>
          <p:cNvPr id="560" name="Google Shape;560;p69"/>
          <p:cNvSpPr/>
          <p:nvPr/>
        </p:nvSpPr>
        <p:spPr>
          <a:xfrm>
            <a:off x="2920747" y="6534859"/>
            <a:ext cx="3302507"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Trebuchet MS"/>
                <a:ea typeface="Trebuchet MS"/>
                <a:cs typeface="Trebuchet MS"/>
                <a:sym typeface="Trebuchet MS"/>
              </a:rPr>
              <a:t>Software Engineering Code of Ethics</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111"/>
        <p:cNvGrpSpPr/>
        <p:nvPr/>
      </p:nvGrpSpPr>
      <p:grpSpPr>
        <a:xfrm>
          <a:off x="0" y="0"/>
          <a:ext cx="0" cy="0"/>
          <a:chOff x="0" y="0"/>
          <a:chExt cx="0" cy="0"/>
        </a:xfrm>
      </p:grpSpPr>
      <p:sp>
        <p:nvSpPr>
          <p:cNvPr id="112" name="Google Shape;112;p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Introduction to Ethics - Scenario</a:t>
            </a:r>
            <a:endParaRPr/>
          </a:p>
        </p:txBody>
      </p:sp>
      <p:sp>
        <p:nvSpPr>
          <p:cNvPr id="113" name="Google Shape;113;p7"/>
          <p:cNvSpPr txBox="1">
            <a:spLocks noGrp="1"/>
          </p:cNvSpPr>
          <p:nvPr>
            <p:ph type="body" idx="1"/>
          </p:nvPr>
        </p:nvSpPr>
        <p:spPr>
          <a:xfrm>
            <a:off x="457200" y="1331929"/>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300"/>
              <a:buFont typeface="Trebuchet MS"/>
              <a:buChar char="●"/>
            </a:pPr>
            <a:r>
              <a:rPr lang="en-US" sz="2300"/>
              <a:t>Did Alexis do anything wrong?</a:t>
            </a:r>
            <a:endParaRPr/>
          </a:p>
          <a:p>
            <a:pPr marL="342900" lvl="0" indent="-342900" algn="l" rtl="0">
              <a:lnSpc>
                <a:spcPct val="90000"/>
              </a:lnSpc>
              <a:spcBef>
                <a:spcPts val="460"/>
              </a:spcBef>
              <a:spcAft>
                <a:spcPts val="0"/>
              </a:spcAft>
              <a:buClr>
                <a:schemeClr val="dk2"/>
              </a:buClr>
              <a:buSzPts val="2300"/>
              <a:buFont typeface="Trebuchet MS"/>
              <a:buChar char="●"/>
            </a:pPr>
            <a:r>
              <a:rPr lang="en-US" sz="2300"/>
              <a:t>Who benefited from Alexis’s course of action?</a:t>
            </a:r>
            <a:endParaRPr/>
          </a:p>
          <a:p>
            <a:pPr marL="342900" lvl="0" indent="-342900" algn="l" rtl="0">
              <a:lnSpc>
                <a:spcPct val="90000"/>
              </a:lnSpc>
              <a:spcBef>
                <a:spcPts val="460"/>
              </a:spcBef>
              <a:spcAft>
                <a:spcPts val="0"/>
              </a:spcAft>
              <a:buClr>
                <a:schemeClr val="dk2"/>
              </a:buClr>
              <a:buSzPts val="2300"/>
              <a:buFont typeface="Trebuchet MS"/>
              <a:buChar char="●"/>
            </a:pPr>
            <a:r>
              <a:rPr lang="en-US" sz="2300"/>
              <a:t>Who was hurt by Alexis’s course of action?</a:t>
            </a:r>
            <a:endParaRPr/>
          </a:p>
          <a:p>
            <a:pPr marL="342900" lvl="0" indent="-342900" algn="l" rtl="0">
              <a:lnSpc>
                <a:spcPct val="90000"/>
              </a:lnSpc>
              <a:spcBef>
                <a:spcPts val="460"/>
              </a:spcBef>
              <a:spcAft>
                <a:spcPts val="0"/>
              </a:spcAft>
              <a:buClr>
                <a:schemeClr val="dk2"/>
              </a:buClr>
              <a:buSzPts val="2300"/>
              <a:buFont typeface="Trebuchet MS"/>
              <a:buChar char="●"/>
            </a:pPr>
            <a:r>
              <a:rPr lang="en-US" sz="2300"/>
              <a:t>Did Alexis have an unfair advantage over her high school classmates?</a:t>
            </a:r>
            <a:endParaRPr/>
          </a:p>
          <a:p>
            <a:pPr marL="342900" lvl="0" indent="-342900" algn="l" rtl="0">
              <a:lnSpc>
                <a:spcPct val="90000"/>
              </a:lnSpc>
              <a:spcBef>
                <a:spcPts val="460"/>
              </a:spcBef>
              <a:spcAft>
                <a:spcPts val="0"/>
              </a:spcAft>
              <a:buClr>
                <a:schemeClr val="dk2"/>
              </a:buClr>
              <a:buSzPts val="2300"/>
              <a:buFont typeface="Trebuchet MS"/>
              <a:buChar char="●"/>
            </a:pPr>
            <a:r>
              <a:rPr lang="en-US" sz="2300"/>
              <a:t>Would any of your answers change if it turns out Alexis did not win a college scholarship after all?</a:t>
            </a:r>
            <a:endParaRPr/>
          </a:p>
          <a:p>
            <a:pPr marL="342900" lvl="0" indent="-342900" algn="l" rtl="0">
              <a:lnSpc>
                <a:spcPct val="90000"/>
              </a:lnSpc>
              <a:spcBef>
                <a:spcPts val="460"/>
              </a:spcBef>
              <a:spcAft>
                <a:spcPts val="0"/>
              </a:spcAft>
              <a:buClr>
                <a:schemeClr val="dk2"/>
              </a:buClr>
              <a:buSzPts val="2300"/>
              <a:buFont typeface="Trebuchet MS"/>
              <a:buChar char="●"/>
            </a:pPr>
            <a:r>
              <a:rPr lang="en-US" sz="2300"/>
              <a:t>Are there better ways Alexis could have achieved her objective?</a:t>
            </a:r>
            <a:endParaRPr/>
          </a:p>
          <a:p>
            <a:pPr marL="342900" lvl="0" indent="-342900" algn="l" rtl="0">
              <a:lnSpc>
                <a:spcPct val="90000"/>
              </a:lnSpc>
              <a:spcBef>
                <a:spcPts val="460"/>
              </a:spcBef>
              <a:spcAft>
                <a:spcPts val="0"/>
              </a:spcAft>
              <a:buClr>
                <a:schemeClr val="dk2"/>
              </a:buClr>
              <a:buSzPts val="2300"/>
              <a:buFont typeface="Trebuchet MS"/>
              <a:buChar char="●"/>
            </a:pPr>
            <a:r>
              <a:rPr lang="en-US" sz="2300"/>
              <a:t>What additional information, if any, would help you answer the previous question?</a:t>
            </a:r>
            <a:endParaRPr/>
          </a:p>
        </p:txBody>
      </p:sp>
      <p:sp>
        <p:nvSpPr>
          <p:cNvPr id="114" name="Google Shape;114;p7"/>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7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Preamble</a:t>
            </a:r>
            <a:endParaRPr/>
          </a:p>
        </p:txBody>
      </p:sp>
      <p:sp>
        <p:nvSpPr>
          <p:cNvPr id="567" name="Google Shape;567;p7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400"/>
              <a:buFont typeface="Trebuchet MS"/>
              <a:buChar char="●"/>
            </a:pPr>
            <a:r>
              <a:rPr lang="en-US" sz="2400"/>
              <a:t>Software engineers have opportunities to do good or do harm</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Software engineers ought to be committed to doing good</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Eight principles identify key ethical relationships and obligations within these relationship</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Code should be seen as a whole, not a collection of parts</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Concern for the public interest is paramount</a:t>
            </a:r>
            <a:endParaRPr/>
          </a:p>
        </p:txBody>
      </p:sp>
      <p:sp>
        <p:nvSpPr>
          <p:cNvPr id="569" name="Google Shape;569;p70"/>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70</a:t>
            </a:fld>
            <a:endParaRPr/>
          </a:p>
        </p:txBody>
      </p:sp>
      <p:sp>
        <p:nvSpPr>
          <p:cNvPr id="568" name="Google Shape;568;p70"/>
          <p:cNvSpPr/>
          <p:nvPr/>
        </p:nvSpPr>
        <p:spPr>
          <a:xfrm>
            <a:off x="2920747" y="6534859"/>
            <a:ext cx="3302507"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Trebuchet MS"/>
                <a:ea typeface="Trebuchet MS"/>
                <a:cs typeface="Trebuchet MS"/>
                <a:sym typeface="Trebuchet MS"/>
              </a:rPr>
              <a:t>Software Engineering Code of Ethics</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7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Principles</a:t>
            </a:r>
            <a:endParaRPr/>
          </a:p>
        </p:txBody>
      </p:sp>
      <p:sp>
        <p:nvSpPr>
          <p:cNvPr id="575" name="Google Shape;575;p71"/>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400"/>
              <a:buFont typeface="Trebuchet MS"/>
              <a:buChar char="●"/>
            </a:pPr>
            <a:r>
              <a:rPr lang="en-US" sz="2400"/>
              <a:t>Public: act consistently with the public interest</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Client and employer: act in a manner that is in the best interests of their client and employer, consistent with the public interest</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Product: ensure that their products and related modifications meet the highest professional standards possible</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Judgment: maintain integrity and independence in their professional judgment</a:t>
            </a:r>
            <a:endParaRPr/>
          </a:p>
        </p:txBody>
      </p:sp>
      <p:sp>
        <p:nvSpPr>
          <p:cNvPr id="577" name="Google Shape;577;p71"/>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71</a:t>
            </a:fld>
            <a:endParaRPr/>
          </a:p>
        </p:txBody>
      </p:sp>
      <p:sp>
        <p:nvSpPr>
          <p:cNvPr id="576" name="Google Shape;576;p71"/>
          <p:cNvSpPr/>
          <p:nvPr/>
        </p:nvSpPr>
        <p:spPr>
          <a:xfrm>
            <a:off x="2920747" y="6534859"/>
            <a:ext cx="3302507"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Trebuchet MS"/>
                <a:ea typeface="Trebuchet MS"/>
                <a:cs typeface="Trebuchet MS"/>
                <a:sym typeface="Trebuchet MS"/>
              </a:rPr>
              <a:t>Software Engineering Code of Ethics</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7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Principles</a:t>
            </a:r>
            <a:endParaRPr/>
          </a:p>
        </p:txBody>
      </p:sp>
      <p:sp>
        <p:nvSpPr>
          <p:cNvPr id="583" name="Google Shape;583;p7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400"/>
              <a:buFont typeface="Trebuchet MS"/>
              <a:buChar char="●"/>
            </a:pPr>
            <a:r>
              <a:rPr lang="en-US" sz="2400"/>
              <a:t>Management: subscribe to and promote an ethical approach to the management of software development and maintenance</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Profession: advance the integrity and reputation of the profession consistent with the public interest</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Colleagues: fair to and supportive of their colleagues</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Self: participate in lifelong learning regarding the practice of their profession and shall promote an ethical approach to the practice of the profession</a:t>
            </a:r>
            <a:endParaRPr/>
          </a:p>
        </p:txBody>
      </p:sp>
      <p:sp>
        <p:nvSpPr>
          <p:cNvPr id="585" name="Google Shape;585;p72"/>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72</a:t>
            </a:fld>
            <a:endParaRPr/>
          </a:p>
        </p:txBody>
      </p:sp>
      <p:sp>
        <p:nvSpPr>
          <p:cNvPr id="584" name="Google Shape;584;p72"/>
          <p:cNvSpPr/>
          <p:nvPr/>
        </p:nvSpPr>
        <p:spPr>
          <a:xfrm>
            <a:off x="2920747" y="6534859"/>
            <a:ext cx="3302507"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Trebuchet MS"/>
                <a:ea typeface="Trebuchet MS"/>
                <a:cs typeface="Trebuchet MS"/>
                <a:sym typeface="Trebuchet MS"/>
              </a:rPr>
              <a:t>Software Engineering Code of Ethics</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73"/>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Principles</a:t>
            </a:r>
            <a:endParaRPr dirty="0"/>
          </a:p>
        </p:txBody>
      </p:sp>
      <p:sp>
        <p:nvSpPr>
          <p:cNvPr id="591" name="Google Shape;591;p73"/>
          <p:cNvSpPr txBox="1">
            <a:spLocks noGrp="1"/>
          </p:cNvSpPr>
          <p:nvPr>
            <p:ph type="body" idx="1"/>
          </p:nvPr>
        </p:nvSpPr>
        <p:spPr>
          <a:xfrm>
            <a:off x="457200" y="982966"/>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None/>
            </a:pPr>
            <a:r>
              <a:rPr lang="en-US" sz="2400" b="1" dirty="0"/>
              <a:t>PRINCIPLE 1: PUBLIC</a:t>
            </a:r>
            <a:endParaRPr dirty="0"/>
          </a:p>
          <a:p>
            <a:pPr marL="342900" lvl="0" indent="-342900" algn="l" rtl="0">
              <a:spcBef>
                <a:spcPts val="480"/>
              </a:spcBef>
              <a:spcAft>
                <a:spcPts val="0"/>
              </a:spcAft>
              <a:buClr>
                <a:schemeClr val="dk2"/>
              </a:buClr>
              <a:buSzPts val="2400"/>
              <a:buFont typeface="Trebuchet MS"/>
              <a:buNone/>
            </a:pPr>
            <a:r>
              <a:rPr lang="en-US" sz="2400" b="1" dirty="0"/>
              <a:t>1.01</a:t>
            </a:r>
            <a:r>
              <a:rPr lang="en-US" sz="2400" dirty="0"/>
              <a:t> 	“Accept full responsibility for own work”</a:t>
            </a:r>
            <a:endParaRPr dirty="0"/>
          </a:p>
          <a:p>
            <a:pPr marL="342900" lvl="0" indent="-342900" algn="l" rtl="0">
              <a:spcBef>
                <a:spcPts val="480"/>
              </a:spcBef>
              <a:spcAft>
                <a:spcPts val="0"/>
              </a:spcAft>
              <a:buClr>
                <a:schemeClr val="dk2"/>
              </a:buClr>
              <a:buSzPts val="2400"/>
              <a:buFont typeface="Trebuchet MS"/>
              <a:buNone/>
            </a:pPr>
            <a:r>
              <a:rPr lang="en-US" sz="2400" b="1" dirty="0"/>
              <a:t>1.02</a:t>
            </a:r>
            <a:r>
              <a:rPr lang="en-US" sz="2400" dirty="0"/>
              <a:t> 	Balance competing interests</a:t>
            </a:r>
            <a:endParaRPr dirty="0"/>
          </a:p>
          <a:p>
            <a:pPr marL="342900" lvl="0" indent="-342900" algn="l" rtl="0">
              <a:spcBef>
                <a:spcPts val="480"/>
              </a:spcBef>
              <a:spcAft>
                <a:spcPts val="0"/>
              </a:spcAft>
              <a:buClr>
                <a:schemeClr val="dk2"/>
              </a:buClr>
              <a:buSzPts val="2400"/>
              <a:buFont typeface="Trebuchet MS"/>
              <a:buNone/>
            </a:pPr>
            <a:r>
              <a:rPr lang="en-US" sz="2400" b="1" dirty="0"/>
              <a:t>1.03</a:t>
            </a:r>
            <a:r>
              <a:rPr lang="en-US" sz="2400" dirty="0"/>
              <a:t> 	Approve software only if it is safe</a:t>
            </a:r>
            <a:endParaRPr dirty="0"/>
          </a:p>
          <a:p>
            <a:pPr marL="342900" lvl="0" indent="-342900" algn="l" rtl="0">
              <a:spcBef>
                <a:spcPts val="480"/>
              </a:spcBef>
              <a:spcAft>
                <a:spcPts val="0"/>
              </a:spcAft>
              <a:buClr>
                <a:schemeClr val="dk2"/>
              </a:buClr>
              <a:buSzPts val="2400"/>
              <a:buFont typeface="Trebuchet MS"/>
              <a:buNone/>
            </a:pPr>
            <a:r>
              <a:rPr lang="en-US" sz="2400" b="1" dirty="0"/>
              <a:t>1.04</a:t>
            </a:r>
            <a:r>
              <a:rPr lang="en-US" sz="2400" dirty="0"/>
              <a:t> 	Disclose actual/potential dangers</a:t>
            </a:r>
            <a:endParaRPr dirty="0"/>
          </a:p>
          <a:p>
            <a:pPr marL="342900" lvl="0" indent="-342900" algn="l" rtl="0">
              <a:spcBef>
                <a:spcPts val="480"/>
              </a:spcBef>
              <a:spcAft>
                <a:spcPts val="0"/>
              </a:spcAft>
              <a:buClr>
                <a:schemeClr val="dk2"/>
              </a:buClr>
              <a:buSzPts val="2400"/>
              <a:buFont typeface="Trebuchet MS"/>
              <a:buNone/>
            </a:pPr>
            <a:r>
              <a:rPr lang="en-US" sz="2400" b="1" dirty="0"/>
              <a:t>1.05</a:t>
            </a:r>
            <a:r>
              <a:rPr lang="en-US" sz="2400" dirty="0"/>
              <a:t> 	“Cooperate in efforts to address” public concerns</a:t>
            </a:r>
            <a:endParaRPr dirty="0"/>
          </a:p>
          <a:p>
            <a:pPr marL="342900" lvl="0" indent="-342900" algn="l" rtl="0">
              <a:spcBef>
                <a:spcPts val="480"/>
              </a:spcBef>
              <a:spcAft>
                <a:spcPts val="0"/>
              </a:spcAft>
              <a:buClr>
                <a:schemeClr val="dk2"/>
              </a:buClr>
              <a:buSzPts val="2400"/>
              <a:buFont typeface="Trebuchet MS"/>
              <a:buNone/>
            </a:pPr>
            <a:r>
              <a:rPr lang="en-US" sz="2400" b="1" dirty="0"/>
              <a:t>1.06</a:t>
            </a:r>
            <a:r>
              <a:rPr lang="en-US" sz="2400" dirty="0"/>
              <a:t> 	“Be fair and avoid deception in all statements”</a:t>
            </a:r>
            <a:endParaRPr dirty="0"/>
          </a:p>
          <a:p>
            <a:pPr marL="342900" lvl="0" indent="-342900" algn="l" rtl="0">
              <a:spcBef>
                <a:spcPts val="480"/>
              </a:spcBef>
              <a:spcAft>
                <a:spcPts val="0"/>
              </a:spcAft>
              <a:buClr>
                <a:schemeClr val="dk2"/>
              </a:buClr>
              <a:buSzPts val="2400"/>
              <a:buFont typeface="Trebuchet MS"/>
              <a:buNone/>
            </a:pPr>
            <a:r>
              <a:rPr lang="en-US" sz="2400" b="1" dirty="0"/>
              <a:t>1.07</a:t>
            </a:r>
            <a:r>
              <a:rPr lang="en-US" sz="2400" dirty="0"/>
              <a:t> 	Consider factors that diminish access to software</a:t>
            </a:r>
            <a:endParaRPr dirty="0"/>
          </a:p>
          <a:p>
            <a:pPr marL="342900" lvl="0" indent="-342900" algn="l" rtl="0">
              <a:spcBef>
                <a:spcPts val="480"/>
              </a:spcBef>
              <a:spcAft>
                <a:spcPts val="0"/>
              </a:spcAft>
              <a:buClr>
                <a:schemeClr val="dk2"/>
              </a:buClr>
              <a:buSzPts val="2400"/>
              <a:buFont typeface="Trebuchet MS"/>
              <a:buNone/>
            </a:pPr>
            <a:r>
              <a:rPr lang="en-US" sz="2400" b="1" dirty="0"/>
              <a:t>1.08</a:t>
            </a:r>
            <a:r>
              <a:rPr lang="en-US" sz="2400" dirty="0"/>
              <a:t> 	“Volunteer professional skills to good causes”</a:t>
            </a:r>
            <a:endParaRPr dirty="0"/>
          </a:p>
        </p:txBody>
      </p:sp>
      <p:sp>
        <p:nvSpPr>
          <p:cNvPr id="593" name="Google Shape;593;p73"/>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73</a:t>
            </a:fld>
            <a:endParaRPr/>
          </a:p>
        </p:txBody>
      </p:sp>
      <p:sp>
        <p:nvSpPr>
          <p:cNvPr id="592" name="Google Shape;592;p73"/>
          <p:cNvSpPr/>
          <p:nvPr/>
        </p:nvSpPr>
        <p:spPr>
          <a:xfrm>
            <a:off x="2920747" y="6534859"/>
            <a:ext cx="3302507"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Trebuchet MS"/>
                <a:ea typeface="Trebuchet MS"/>
                <a:cs typeface="Trebuchet MS"/>
                <a:sym typeface="Trebuchet MS"/>
              </a:rPr>
              <a:t>Software Engineering Code of Ethics</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7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Principles</a:t>
            </a:r>
            <a:endParaRPr/>
          </a:p>
        </p:txBody>
      </p:sp>
      <p:sp>
        <p:nvSpPr>
          <p:cNvPr id="599" name="Google Shape;599;p74"/>
          <p:cNvSpPr txBox="1">
            <a:spLocks noGrp="1"/>
          </p:cNvSpPr>
          <p:nvPr>
            <p:ph type="body" idx="1"/>
          </p:nvPr>
        </p:nvSpPr>
        <p:spPr>
          <a:xfrm>
            <a:off x="457200" y="1428736"/>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None/>
            </a:pPr>
            <a:r>
              <a:rPr lang="en-US" sz="2400" b="1"/>
              <a:t>PRINCIPLE 2: CLIENT AND EMPLOYER</a:t>
            </a:r>
            <a:endParaRPr/>
          </a:p>
          <a:p>
            <a:pPr marL="342900" lvl="0" indent="-342900" algn="l" rtl="0">
              <a:spcBef>
                <a:spcPts val="400"/>
              </a:spcBef>
              <a:spcAft>
                <a:spcPts val="0"/>
              </a:spcAft>
              <a:buClr>
                <a:schemeClr val="dk2"/>
              </a:buClr>
              <a:buSzPts val="2000"/>
              <a:buFont typeface="Trebuchet MS"/>
              <a:buNone/>
            </a:pPr>
            <a:r>
              <a:rPr lang="en-US" sz="2000" b="1"/>
              <a:t>2.01</a:t>
            </a:r>
            <a:r>
              <a:rPr lang="en-US" sz="2000"/>
              <a:t> 	Act within areas of competence</a:t>
            </a:r>
            <a:endParaRPr/>
          </a:p>
          <a:p>
            <a:pPr marL="342900" lvl="0" indent="-342900" algn="l" rtl="0">
              <a:spcBef>
                <a:spcPts val="400"/>
              </a:spcBef>
              <a:spcAft>
                <a:spcPts val="0"/>
              </a:spcAft>
              <a:buClr>
                <a:schemeClr val="dk2"/>
              </a:buClr>
              <a:buSzPts val="2000"/>
              <a:buFont typeface="Trebuchet MS"/>
              <a:buNone/>
            </a:pPr>
            <a:r>
              <a:rPr lang="en-US" sz="2000" b="1"/>
              <a:t>2.02</a:t>
            </a:r>
            <a:r>
              <a:rPr lang="en-US" sz="2000"/>
              <a:t> 	Don’t use software obtained illegally</a:t>
            </a:r>
            <a:endParaRPr/>
          </a:p>
          <a:p>
            <a:pPr marL="342900" lvl="0" indent="-342900" algn="l" rtl="0">
              <a:spcBef>
                <a:spcPts val="400"/>
              </a:spcBef>
              <a:spcAft>
                <a:spcPts val="0"/>
              </a:spcAft>
              <a:buClr>
                <a:schemeClr val="dk2"/>
              </a:buClr>
              <a:buSzPts val="2000"/>
              <a:buFont typeface="Trebuchet MS"/>
              <a:buNone/>
            </a:pPr>
            <a:r>
              <a:rPr lang="en-US" sz="2000" b="1"/>
              <a:t>2.03</a:t>
            </a:r>
            <a:r>
              <a:rPr lang="en-US" sz="2000"/>
              <a:t> 	Only use property in authorized ways</a:t>
            </a:r>
            <a:endParaRPr/>
          </a:p>
          <a:p>
            <a:pPr marL="342900" lvl="0" indent="-342900" algn="l" rtl="0">
              <a:spcBef>
                <a:spcPts val="400"/>
              </a:spcBef>
              <a:spcAft>
                <a:spcPts val="0"/>
              </a:spcAft>
              <a:buClr>
                <a:schemeClr val="dk2"/>
              </a:buClr>
              <a:buSzPts val="2000"/>
              <a:buFont typeface="Trebuchet MS"/>
              <a:buNone/>
            </a:pPr>
            <a:r>
              <a:rPr lang="en-US" sz="2000" b="1"/>
              <a:t>2.04</a:t>
            </a:r>
            <a:r>
              <a:rPr lang="en-US" sz="2000"/>
              <a:t> 	Ensure documents are approved</a:t>
            </a:r>
            <a:endParaRPr/>
          </a:p>
          <a:p>
            <a:pPr marL="342900" lvl="0" indent="-342900" algn="l" rtl="0">
              <a:spcBef>
                <a:spcPts val="400"/>
              </a:spcBef>
              <a:spcAft>
                <a:spcPts val="0"/>
              </a:spcAft>
              <a:buClr>
                <a:schemeClr val="dk2"/>
              </a:buClr>
              <a:buSzPts val="2000"/>
              <a:buFont typeface="Trebuchet MS"/>
              <a:buNone/>
            </a:pPr>
            <a:r>
              <a:rPr lang="en-US" sz="2000" b="1"/>
              <a:t>2.05</a:t>
            </a:r>
            <a:r>
              <a:rPr lang="en-US" sz="2000"/>
              <a:t> 	Respect confidentiality</a:t>
            </a:r>
            <a:endParaRPr/>
          </a:p>
          <a:p>
            <a:pPr marL="342900" lvl="0" indent="-342900" algn="l" rtl="0">
              <a:spcBef>
                <a:spcPts val="400"/>
              </a:spcBef>
              <a:spcAft>
                <a:spcPts val="0"/>
              </a:spcAft>
              <a:buClr>
                <a:schemeClr val="dk2"/>
              </a:buClr>
              <a:buSzPts val="2000"/>
              <a:buFont typeface="Trebuchet MS"/>
              <a:buNone/>
            </a:pPr>
            <a:r>
              <a:rPr lang="en-US" sz="2000" b="1"/>
              <a:t>2.06</a:t>
            </a:r>
            <a:r>
              <a:rPr lang="en-US" sz="2000"/>
              <a:t> 	Promptly report problems with project</a:t>
            </a:r>
            <a:endParaRPr/>
          </a:p>
          <a:p>
            <a:pPr marL="342900" lvl="0" indent="-342900" algn="l" rtl="0">
              <a:spcBef>
                <a:spcPts val="400"/>
              </a:spcBef>
              <a:spcAft>
                <a:spcPts val="0"/>
              </a:spcAft>
              <a:buClr>
                <a:schemeClr val="dk2"/>
              </a:buClr>
              <a:buSzPts val="2000"/>
              <a:buFont typeface="Trebuchet MS"/>
              <a:buNone/>
            </a:pPr>
            <a:r>
              <a:rPr lang="en-US" sz="2000" b="1"/>
              <a:t>2.07</a:t>
            </a:r>
            <a:r>
              <a:rPr lang="en-US" sz="2000"/>
              <a:t> 	Report issues of social concern</a:t>
            </a:r>
            <a:endParaRPr/>
          </a:p>
          <a:p>
            <a:pPr marL="342900" lvl="0" indent="-342900" algn="l" rtl="0">
              <a:spcBef>
                <a:spcPts val="400"/>
              </a:spcBef>
              <a:spcAft>
                <a:spcPts val="0"/>
              </a:spcAft>
              <a:buClr>
                <a:schemeClr val="dk2"/>
              </a:buClr>
              <a:buSzPts val="2000"/>
              <a:buFont typeface="Trebuchet MS"/>
              <a:buNone/>
            </a:pPr>
            <a:r>
              <a:rPr lang="en-US" sz="2000" b="1"/>
              <a:t>2.08</a:t>
            </a:r>
            <a:r>
              <a:rPr lang="en-US" sz="2000"/>
              <a:t> 	Refuse outside work detrimental to job</a:t>
            </a:r>
            <a:endParaRPr/>
          </a:p>
          <a:p>
            <a:pPr marL="900113" lvl="0" indent="-900113" algn="l" rtl="0">
              <a:spcBef>
                <a:spcPts val="400"/>
              </a:spcBef>
              <a:spcAft>
                <a:spcPts val="0"/>
              </a:spcAft>
              <a:buClr>
                <a:schemeClr val="dk2"/>
              </a:buClr>
              <a:buSzPts val="2000"/>
              <a:buFont typeface="Trebuchet MS"/>
              <a:buNone/>
            </a:pPr>
            <a:r>
              <a:rPr lang="en-US" sz="2000" b="1"/>
              <a:t>2.09</a:t>
            </a:r>
            <a:r>
              <a:rPr lang="en-US" sz="2000"/>
              <a:t> 	Put employer’s/client’s interests first, unless overriding moral concern</a:t>
            </a:r>
            <a:endParaRPr sz="2400"/>
          </a:p>
        </p:txBody>
      </p:sp>
      <p:sp>
        <p:nvSpPr>
          <p:cNvPr id="601" name="Google Shape;601;p74"/>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74</a:t>
            </a:fld>
            <a:endParaRPr/>
          </a:p>
        </p:txBody>
      </p:sp>
      <p:sp>
        <p:nvSpPr>
          <p:cNvPr id="600" name="Google Shape;600;p74"/>
          <p:cNvSpPr/>
          <p:nvPr/>
        </p:nvSpPr>
        <p:spPr>
          <a:xfrm>
            <a:off x="2920747" y="6534859"/>
            <a:ext cx="3302507"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Trebuchet MS"/>
                <a:ea typeface="Trebuchet MS"/>
                <a:cs typeface="Trebuchet MS"/>
                <a:sym typeface="Trebuchet MS"/>
              </a:rPr>
              <a:t>Software Engineering Code of Ethics</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7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Principles</a:t>
            </a:r>
            <a:endParaRPr/>
          </a:p>
        </p:txBody>
      </p:sp>
      <p:sp>
        <p:nvSpPr>
          <p:cNvPr id="607" name="Google Shape;607;p75"/>
          <p:cNvSpPr txBox="1">
            <a:spLocks noGrp="1"/>
          </p:cNvSpPr>
          <p:nvPr>
            <p:ph type="body" idx="1"/>
          </p:nvPr>
        </p:nvSpPr>
        <p:spPr>
          <a:xfrm>
            <a:off x="457200" y="1428736"/>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None/>
            </a:pPr>
            <a:r>
              <a:rPr lang="en-US" sz="2400" b="1"/>
              <a:t>PRINCIPLE 3: PRODUCT</a:t>
            </a:r>
            <a:endParaRPr/>
          </a:p>
          <a:p>
            <a:pPr marL="723900" lvl="0" indent="-723900" algn="l" rtl="0">
              <a:spcBef>
                <a:spcPts val="400"/>
              </a:spcBef>
              <a:spcAft>
                <a:spcPts val="0"/>
              </a:spcAft>
              <a:buClr>
                <a:schemeClr val="dk2"/>
              </a:buClr>
              <a:buSzPts val="2000"/>
              <a:buFont typeface="Trebuchet MS"/>
              <a:buNone/>
            </a:pPr>
            <a:r>
              <a:rPr lang="en-US" sz="2000" b="1"/>
              <a:t>3.01</a:t>
            </a:r>
            <a:r>
              <a:rPr lang="en-US" sz="2000"/>
              <a:t> 	Aim for “high quality, acceptable cost and a reasonable schedule,” making trade-offs clear</a:t>
            </a:r>
            <a:endParaRPr/>
          </a:p>
          <a:p>
            <a:pPr marL="723900" lvl="0" indent="-723900" algn="l" rtl="0">
              <a:spcBef>
                <a:spcPts val="400"/>
              </a:spcBef>
              <a:spcAft>
                <a:spcPts val="0"/>
              </a:spcAft>
              <a:buClr>
                <a:schemeClr val="dk2"/>
              </a:buClr>
              <a:buSzPts val="2000"/>
              <a:buFont typeface="Trebuchet MS"/>
              <a:buNone/>
            </a:pPr>
            <a:r>
              <a:rPr lang="en-US" sz="2000" b="1"/>
              <a:t>3.02</a:t>
            </a:r>
            <a:r>
              <a:rPr lang="en-US" sz="2000"/>
              <a:t> 	“Ensure proper and achievable goals”</a:t>
            </a:r>
            <a:endParaRPr/>
          </a:p>
          <a:p>
            <a:pPr marL="723900" lvl="0" indent="-723900" algn="l" rtl="0">
              <a:spcBef>
                <a:spcPts val="400"/>
              </a:spcBef>
              <a:spcAft>
                <a:spcPts val="0"/>
              </a:spcAft>
              <a:buClr>
                <a:schemeClr val="dk2"/>
              </a:buClr>
              <a:buSzPts val="2000"/>
              <a:buFont typeface="Trebuchet MS"/>
              <a:buNone/>
            </a:pPr>
            <a:r>
              <a:rPr lang="en-US" sz="2000" b="1"/>
              <a:t>3.03</a:t>
            </a:r>
            <a:r>
              <a:rPr lang="en-US" sz="2000"/>
              <a:t> 	Face up to “ethical, economic, cultural, legal and environmental” issues</a:t>
            </a:r>
            <a:endParaRPr/>
          </a:p>
          <a:p>
            <a:pPr marL="723900" lvl="0" indent="-723900" algn="l" rtl="0">
              <a:spcBef>
                <a:spcPts val="400"/>
              </a:spcBef>
              <a:spcAft>
                <a:spcPts val="0"/>
              </a:spcAft>
              <a:buClr>
                <a:schemeClr val="dk2"/>
              </a:buClr>
              <a:buSzPts val="2000"/>
              <a:buFont typeface="Trebuchet MS"/>
              <a:buNone/>
            </a:pPr>
            <a:r>
              <a:rPr lang="en-US" sz="2000" b="1"/>
              <a:t>3.04</a:t>
            </a:r>
            <a:r>
              <a:rPr lang="en-US" sz="2000"/>
              <a:t> 	Ensure you are qualified for proposed work</a:t>
            </a:r>
            <a:endParaRPr/>
          </a:p>
          <a:p>
            <a:pPr marL="723900" lvl="0" indent="-723900" algn="l" rtl="0">
              <a:spcBef>
                <a:spcPts val="400"/>
              </a:spcBef>
              <a:spcAft>
                <a:spcPts val="0"/>
              </a:spcAft>
              <a:buClr>
                <a:schemeClr val="dk2"/>
              </a:buClr>
              <a:buSzPts val="2000"/>
              <a:buFont typeface="Trebuchet MS"/>
              <a:buNone/>
            </a:pPr>
            <a:r>
              <a:rPr lang="en-US" sz="2000" b="1"/>
              <a:t>3.05</a:t>
            </a:r>
            <a:r>
              <a:rPr lang="en-US" sz="2000"/>
              <a:t> 	Use appropriate project methodologies</a:t>
            </a:r>
            <a:endParaRPr/>
          </a:p>
          <a:p>
            <a:pPr marL="723900" lvl="0" indent="-723900" algn="l" rtl="0">
              <a:spcBef>
                <a:spcPts val="400"/>
              </a:spcBef>
              <a:spcAft>
                <a:spcPts val="0"/>
              </a:spcAft>
              <a:buClr>
                <a:schemeClr val="dk2"/>
              </a:buClr>
              <a:buSzPts val="2000"/>
              <a:buFont typeface="Trebuchet MS"/>
              <a:buNone/>
            </a:pPr>
            <a:r>
              <a:rPr lang="en-US" sz="2000" b="1"/>
              <a:t>3.06</a:t>
            </a:r>
            <a:r>
              <a:rPr lang="en-US" sz="2000"/>
              <a:t> 	Follow the most appropriate professional standards</a:t>
            </a:r>
            <a:endParaRPr/>
          </a:p>
          <a:p>
            <a:pPr marL="723900" lvl="0" indent="-723900" algn="l" rtl="0">
              <a:spcBef>
                <a:spcPts val="400"/>
              </a:spcBef>
              <a:spcAft>
                <a:spcPts val="0"/>
              </a:spcAft>
              <a:buClr>
                <a:schemeClr val="dk2"/>
              </a:buClr>
              <a:buSzPts val="2000"/>
              <a:buFont typeface="Trebuchet MS"/>
              <a:buNone/>
            </a:pPr>
            <a:r>
              <a:rPr lang="en-US" sz="2000" b="1"/>
              <a:t>3.07</a:t>
            </a:r>
            <a:r>
              <a:rPr lang="en-US" sz="2000"/>
              <a:t> 	“Strive to fully understand the specifications”</a:t>
            </a:r>
            <a:endParaRPr/>
          </a:p>
          <a:p>
            <a:pPr marL="723900" lvl="0" indent="-723900" algn="l" rtl="0">
              <a:spcBef>
                <a:spcPts val="400"/>
              </a:spcBef>
              <a:spcAft>
                <a:spcPts val="0"/>
              </a:spcAft>
              <a:buClr>
                <a:schemeClr val="dk2"/>
              </a:buClr>
              <a:buSzPts val="2000"/>
              <a:buFont typeface="Trebuchet MS"/>
              <a:buNone/>
            </a:pPr>
            <a:r>
              <a:rPr lang="en-US" sz="2000" b="1"/>
              <a:t>3.08</a:t>
            </a:r>
            <a:r>
              <a:rPr lang="en-US" sz="2000"/>
              <a:t> 	Ensure the specifications are correct and approved</a:t>
            </a:r>
            <a:endParaRPr sz="2400"/>
          </a:p>
        </p:txBody>
      </p:sp>
      <p:sp>
        <p:nvSpPr>
          <p:cNvPr id="609" name="Google Shape;609;p75"/>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75</a:t>
            </a:fld>
            <a:endParaRPr/>
          </a:p>
        </p:txBody>
      </p:sp>
      <p:sp>
        <p:nvSpPr>
          <p:cNvPr id="608" name="Google Shape;608;p75"/>
          <p:cNvSpPr/>
          <p:nvPr/>
        </p:nvSpPr>
        <p:spPr>
          <a:xfrm>
            <a:off x="2920747" y="6534859"/>
            <a:ext cx="3302507"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Trebuchet MS"/>
                <a:ea typeface="Trebuchet MS"/>
                <a:cs typeface="Trebuchet MS"/>
                <a:sym typeface="Trebuchet MS"/>
              </a:rPr>
              <a:t>Software Engineering Code of Ethics</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7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Principles</a:t>
            </a:r>
            <a:endParaRPr/>
          </a:p>
        </p:txBody>
      </p:sp>
      <p:sp>
        <p:nvSpPr>
          <p:cNvPr id="615" name="Google Shape;615;p76"/>
          <p:cNvSpPr txBox="1">
            <a:spLocks noGrp="1"/>
          </p:cNvSpPr>
          <p:nvPr>
            <p:ph type="body" idx="1"/>
          </p:nvPr>
        </p:nvSpPr>
        <p:spPr>
          <a:xfrm>
            <a:off x="457200" y="1428736"/>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None/>
            </a:pPr>
            <a:r>
              <a:rPr lang="en-US" sz="2400" b="1"/>
              <a:t>PRINCIPLE 3: PRODUCT</a:t>
            </a:r>
            <a:endParaRPr/>
          </a:p>
          <a:p>
            <a:pPr marL="723900" lvl="0" indent="-723900" algn="l" rtl="0">
              <a:spcBef>
                <a:spcPts val="400"/>
              </a:spcBef>
              <a:spcAft>
                <a:spcPts val="0"/>
              </a:spcAft>
              <a:buClr>
                <a:schemeClr val="dk2"/>
              </a:buClr>
              <a:buSzPts val="2000"/>
              <a:buFont typeface="Trebuchet MS"/>
              <a:buNone/>
            </a:pPr>
            <a:r>
              <a:rPr lang="en-US" sz="2000" b="1"/>
              <a:t>3.09 	</a:t>
            </a:r>
            <a:r>
              <a:rPr lang="en-US" sz="2000"/>
              <a:t>“Ensure realistic quantitative estimates of cost, scheduling, personnel, quality and outcomes”</a:t>
            </a:r>
            <a:endParaRPr/>
          </a:p>
          <a:p>
            <a:pPr marL="723900" lvl="0" indent="-723900" algn="l" rtl="0">
              <a:spcBef>
                <a:spcPts val="400"/>
              </a:spcBef>
              <a:spcAft>
                <a:spcPts val="0"/>
              </a:spcAft>
              <a:buClr>
                <a:schemeClr val="dk2"/>
              </a:buClr>
              <a:buSzPts val="2000"/>
              <a:buFont typeface="Trebuchet MS"/>
              <a:buNone/>
            </a:pPr>
            <a:r>
              <a:rPr lang="en-US" sz="2000" b="1"/>
              <a:t>3.10</a:t>
            </a:r>
            <a:r>
              <a:rPr lang="en-US" sz="2000"/>
              <a:t> 	“Ensure adequate testing, debugging, and review of software and related documents”</a:t>
            </a:r>
            <a:endParaRPr/>
          </a:p>
          <a:p>
            <a:pPr marL="723900" lvl="0" indent="-723900" algn="l" rtl="0">
              <a:spcBef>
                <a:spcPts val="400"/>
              </a:spcBef>
              <a:spcAft>
                <a:spcPts val="0"/>
              </a:spcAft>
              <a:buClr>
                <a:schemeClr val="dk2"/>
              </a:buClr>
              <a:buSzPts val="2000"/>
              <a:buFont typeface="Trebuchet MS"/>
              <a:buNone/>
            </a:pPr>
            <a:r>
              <a:rPr lang="en-US" sz="2000" b="1"/>
              <a:t>3.11</a:t>
            </a:r>
            <a:r>
              <a:rPr lang="en-US" sz="2000"/>
              <a:t> 	“Ensure adequate documentation”</a:t>
            </a:r>
            <a:endParaRPr/>
          </a:p>
          <a:p>
            <a:pPr marL="723900" lvl="0" indent="-723900" algn="l" rtl="0">
              <a:spcBef>
                <a:spcPts val="400"/>
              </a:spcBef>
              <a:spcAft>
                <a:spcPts val="0"/>
              </a:spcAft>
              <a:buClr>
                <a:schemeClr val="dk2"/>
              </a:buClr>
              <a:buSzPts val="2000"/>
              <a:buFont typeface="Trebuchet MS"/>
              <a:buNone/>
            </a:pPr>
            <a:r>
              <a:rPr lang="en-US" sz="2000" b="1"/>
              <a:t>3.12</a:t>
            </a:r>
            <a:r>
              <a:rPr lang="en-US" sz="2000"/>
              <a:t> 	Develop software and documents that respect privacy of those affected by software</a:t>
            </a:r>
            <a:endParaRPr/>
          </a:p>
          <a:p>
            <a:pPr marL="723900" lvl="0" indent="-723900" algn="l" rtl="0">
              <a:spcBef>
                <a:spcPts val="400"/>
              </a:spcBef>
              <a:spcAft>
                <a:spcPts val="0"/>
              </a:spcAft>
              <a:buClr>
                <a:schemeClr val="dk2"/>
              </a:buClr>
              <a:buSzPts val="2000"/>
              <a:buFont typeface="Trebuchet MS"/>
              <a:buNone/>
            </a:pPr>
            <a:r>
              <a:rPr lang="en-US" sz="2000" b="1"/>
              <a:t>3.13</a:t>
            </a:r>
            <a:r>
              <a:rPr lang="en-US" sz="2000"/>
              <a:t> 	Use only accurate data appropriately acquired</a:t>
            </a:r>
            <a:endParaRPr/>
          </a:p>
          <a:p>
            <a:pPr marL="723900" lvl="0" indent="-723900" algn="l" rtl="0">
              <a:spcBef>
                <a:spcPts val="400"/>
              </a:spcBef>
              <a:spcAft>
                <a:spcPts val="0"/>
              </a:spcAft>
              <a:buClr>
                <a:schemeClr val="dk2"/>
              </a:buClr>
              <a:buSzPts val="2000"/>
              <a:buFont typeface="Trebuchet MS"/>
              <a:buNone/>
            </a:pPr>
            <a:r>
              <a:rPr lang="en-US" sz="2000" b="1"/>
              <a:t>3.14</a:t>
            </a:r>
            <a:r>
              <a:rPr lang="en-US" sz="2000"/>
              <a:t> 	Maintain data integrity</a:t>
            </a:r>
            <a:endParaRPr/>
          </a:p>
          <a:p>
            <a:pPr marL="723900" lvl="0" indent="-723900" algn="l" rtl="0">
              <a:spcBef>
                <a:spcPts val="400"/>
              </a:spcBef>
              <a:spcAft>
                <a:spcPts val="0"/>
              </a:spcAft>
              <a:buClr>
                <a:schemeClr val="dk2"/>
              </a:buClr>
              <a:buSzPts val="2000"/>
              <a:buFont typeface="Trebuchet MS"/>
              <a:buNone/>
            </a:pPr>
            <a:r>
              <a:rPr lang="en-US" sz="2000" b="1"/>
              <a:t>3.15</a:t>
            </a:r>
            <a:r>
              <a:rPr lang="en-US" sz="2000"/>
              <a:t> 	Use same standards for software maintenance as software development</a:t>
            </a:r>
            <a:endParaRPr/>
          </a:p>
        </p:txBody>
      </p:sp>
      <p:sp>
        <p:nvSpPr>
          <p:cNvPr id="617" name="Google Shape;617;p76"/>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76</a:t>
            </a:fld>
            <a:endParaRPr/>
          </a:p>
        </p:txBody>
      </p:sp>
      <p:sp>
        <p:nvSpPr>
          <p:cNvPr id="616" name="Google Shape;616;p76"/>
          <p:cNvSpPr/>
          <p:nvPr/>
        </p:nvSpPr>
        <p:spPr>
          <a:xfrm>
            <a:off x="2920747" y="6534859"/>
            <a:ext cx="3302507"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Trebuchet MS"/>
                <a:ea typeface="Trebuchet MS"/>
                <a:cs typeface="Trebuchet MS"/>
                <a:sym typeface="Trebuchet MS"/>
              </a:rPr>
              <a:t>Software Engineering Code of Ethics</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7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Principles</a:t>
            </a:r>
            <a:endParaRPr/>
          </a:p>
        </p:txBody>
      </p:sp>
      <p:sp>
        <p:nvSpPr>
          <p:cNvPr id="623" name="Google Shape;623;p77"/>
          <p:cNvSpPr txBox="1">
            <a:spLocks noGrp="1"/>
          </p:cNvSpPr>
          <p:nvPr>
            <p:ph type="body" idx="1"/>
          </p:nvPr>
        </p:nvSpPr>
        <p:spPr>
          <a:xfrm>
            <a:off x="457200" y="1428736"/>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None/>
            </a:pPr>
            <a:r>
              <a:rPr lang="en-US" sz="2400" b="1"/>
              <a:t>PRINCIPLE 4: JUDGMENT</a:t>
            </a:r>
            <a:endParaRPr/>
          </a:p>
          <a:p>
            <a:pPr marL="723900" lvl="0" indent="-723900" algn="l" rtl="0">
              <a:spcBef>
                <a:spcPts val="400"/>
              </a:spcBef>
              <a:spcAft>
                <a:spcPts val="0"/>
              </a:spcAft>
              <a:buClr>
                <a:schemeClr val="dk2"/>
              </a:buClr>
              <a:buSzPts val="2000"/>
              <a:buFont typeface="Times"/>
              <a:buNone/>
            </a:pPr>
            <a:r>
              <a:rPr lang="en-US" sz="2000" b="1"/>
              <a:t>4.01</a:t>
            </a:r>
            <a:r>
              <a:rPr lang="en-US" sz="2000"/>
              <a:t> 	“Temper all technical judgments by the need to support and maintain human values”</a:t>
            </a:r>
            <a:endParaRPr/>
          </a:p>
          <a:p>
            <a:pPr marL="723900" lvl="0" indent="-723900" algn="l" rtl="0">
              <a:spcBef>
                <a:spcPts val="400"/>
              </a:spcBef>
              <a:spcAft>
                <a:spcPts val="0"/>
              </a:spcAft>
              <a:buClr>
                <a:schemeClr val="dk2"/>
              </a:buClr>
              <a:buSzPts val="2000"/>
              <a:buFont typeface="Times"/>
              <a:buNone/>
            </a:pPr>
            <a:r>
              <a:rPr lang="en-US" sz="2000" b="1"/>
              <a:t>4.02</a:t>
            </a:r>
            <a:r>
              <a:rPr lang="en-US" sz="2000"/>
              <a:t> 	Understand and agree with documents before endorsing them</a:t>
            </a:r>
            <a:endParaRPr/>
          </a:p>
          <a:p>
            <a:pPr marL="723900" lvl="0" indent="-723900" algn="l" rtl="0">
              <a:spcBef>
                <a:spcPts val="400"/>
              </a:spcBef>
              <a:spcAft>
                <a:spcPts val="0"/>
              </a:spcAft>
              <a:buClr>
                <a:schemeClr val="dk2"/>
              </a:buClr>
              <a:buSzPts val="2000"/>
              <a:buFont typeface="Times"/>
              <a:buNone/>
            </a:pPr>
            <a:r>
              <a:rPr lang="en-US" sz="2000" b="1"/>
              <a:t>4.03</a:t>
            </a:r>
            <a:r>
              <a:rPr lang="en-US" sz="2000"/>
              <a:t> 	Remain objective when evaluating software or related documents</a:t>
            </a:r>
            <a:endParaRPr/>
          </a:p>
          <a:p>
            <a:pPr marL="723900" lvl="0" indent="-723900" algn="l" rtl="0">
              <a:spcBef>
                <a:spcPts val="400"/>
              </a:spcBef>
              <a:spcAft>
                <a:spcPts val="0"/>
              </a:spcAft>
              <a:buClr>
                <a:schemeClr val="dk2"/>
              </a:buClr>
              <a:buSzPts val="2000"/>
              <a:buFont typeface="Times"/>
              <a:buNone/>
            </a:pPr>
            <a:r>
              <a:rPr lang="en-US" sz="2000" b="1"/>
              <a:t>4.04</a:t>
            </a:r>
            <a:r>
              <a:rPr lang="en-US" sz="2000"/>
              <a:t> 	Do not engage in deceptive financial practices</a:t>
            </a:r>
            <a:endParaRPr/>
          </a:p>
          <a:p>
            <a:pPr marL="723900" lvl="0" indent="-723900" algn="l" rtl="0">
              <a:spcBef>
                <a:spcPts val="400"/>
              </a:spcBef>
              <a:spcAft>
                <a:spcPts val="0"/>
              </a:spcAft>
              <a:buClr>
                <a:schemeClr val="dk2"/>
              </a:buClr>
              <a:buSzPts val="2000"/>
              <a:buFont typeface="Times"/>
              <a:buNone/>
            </a:pPr>
            <a:r>
              <a:rPr lang="en-US" sz="2000" b="1"/>
              <a:t>4.05</a:t>
            </a:r>
            <a:r>
              <a:rPr lang="en-US" sz="2000"/>
              <a:t> 	Disclose conflicts of interest</a:t>
            </a:r>
            <a:endParaRPr/>
          </a:p>
          <a:p>
            <a:pPr marL="723900" lvl="0" indent="-723900" algn="l" rtl="0">
              <a:spcBef>
                <a:spcPts val="400"/>
              </a:spcBef>
              <a:spcAft>
                <a:spcPts val="0"/>
              </a:spcAft>
              <a:buClr>
                <a:schemeClr val="dk2"/>
              </a:buClr>
              <a:buSzPts val="2000"/>
              <a:buFont typeface="Times"/>
              <a:buNone/>
            </a:pPr>
            <a:r>
              <a:rPr lang="en-US" sz="2000" b="1"/>
              <a:t>4.06</a:t>
            </a:r>
            <a:r>
              <a:rPr lang="en-US" sz="2000"/>
              <a:t> 	Do not participate in decisions in which you, your employer, or your client has a potential conflict of interest</a:t>
            </a:r>
            <a:endParaRPr/>
          </a:p>
        </p:txBody>
      </p:sp>
      <p:sp>
        <p:nvSpPr>
          <p:cNvPr id="625" name="Google Shape;625;p77"/>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77</a:t>
            </a:fld>
            <a:endParaRPr/>
          </a:p>
        </p:txBody>
      </p:sp>
      <p:sp>
        <p:nvSpPr>
          <p:cNvPr id="624" name="Google Shape;624;p77"/>
          <p:cNvSpPr/>
          <p:nvPr/>
        </p:nvSpPr>
        <p:spPr>
          <a:xfrm>
            <a:off x="2920747" y="6534859"/>
            <a:ext cx="3302507"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Trebuchet MS"/>
                <a:ea typeface="Trebuchet MS"/>
                <a:cs typeface="Trebuchet MS"/>
                <a:sym typeface="Trebuchet MS"/>
              </a:rPr>
              <a:t>Software Engineering Code of Ethics</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7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Principles</a:t>
            </a:r>
            <a:endParaRPr/>
          </a:p>
        </p:txBody>
      </p:sp>
      <p:sp>
        <p:nvSpPr>
          <p:cNvPr id="631" name="Google Shape;631;p78"/>
          <p:cNvSpPr txBox="1">
            <a:spLocks noGrp="1"/>
          </p:cNvSpPr>
          <p:nvPr>
            <p:ph type="body" idx="1"/>
          </p:nvPr>
        </p:nvSpPr>
        <p:spPr>
          <a:xfrm>
            <a:off x="457200" y="1428736"/>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None/>
            </a:pPr>
            <a:r>
              <a:rPr lang="en-US" sz="2400" b="1"/>
              <a:t>PRINCIPLE 5: MANAGEMENT</a:t>
            </a:r>
            <a:endParaRPr/>
          </a:p>
          <a:p>
            <a:pPr marL="900113" lvl="0" indent="-900113" algn="l" rtl="0">
              <a:spcBef>
                <a:spcPts val="440"/>
              </a:spcBef>
              <a:spcAft>
                <a:spcPts val="0"/>
              </a:spcAft>
              <a:buClr>
                <a:schemeClr val="dk2"/>
              </a:buClr>
              <a:buSzPts val="2200"/>
              <a:buFont typeface="Times"/>
              <a:buNone/>
            </a:pPr>
            <a:r>
              <a:rPr lang="en-US" sz="2200" b="1"/>
              <a:t>5.01</a:t>
            </a:r>
            <a:r>
              <a:rPr lang="en-US" sz="2200"/>
              <a:t> 	Ensure good project management procedures</a:t>
            </a:r>
            <a:endParaRPr/>
          </a:p>
          <a:p>
            <a:pPr marL="900113" lvl="0" indent="-900113" algn="l" rtl="0">
              <a:spcBef>
                <a:spcPts val="440"/>
              </a:spcBef>
              <a:spcAft>
                <a:spcPts val="0"/>
              </a:spcAft>
              <a:buClr>
                <a:schemeClr val="dk2"/>
              </a:buClr>
              <a:buSzPts val="2200"/>
              <a:buFont typeface="Times"/>
              <a:buNone/>
            </a:pPr>
            <a:r>
              <a:rPr lang="en-US" sz="2200" b="1"/>
              <a:t>5.02</a:t>
            </a:r>
            <a:r>
              <a:rPr lang="en-US" sz="2200"/>
              <a:t> 	Ensure software engineers know standards</a:t>
            </a:r>
            <a:endParaRPr/>
          </a:p>
          <a:p>
            <a:pPr marL="900113" lvl="0" indent="-900113" algn="l" rtl="0">
              <a:spcBef>
                <a:spcPts val="440"/>
              </a:spcBef>
              <a:spcAft>
                <a:spcPts val="0"/>
              </a:spcAft>
              <a:buClr>
                <a:schemeClr val="dk2"/>
              </a:buClr>
              <a:buSzPts val="2200"/>
              <a:buFont typeface="Times"/>
              <a:buNone/>
            </a:pPr>
            <a:r>
              <a:rPr lang="en-US" sz="2200" b="1"/>
              <a:t>5.03</a:t>
            </a:r>
            <a:r>
              <a:rPr lang="en-US" sz="2200"/>
              <a:t> 	Ensure software engineers know policies and procedures for protecting confidential information</a:t>
            </a:r>
            <a:endParaRPr/>
          </a:p>
          <a:p>
            <a:pPr marL="900113" lvl="0" indent="-900113" algn="l" rtl="0">
              <a:spcBef>
                <a:spcPts val="440"/>
              </a:spcBef>
              <a:spcAft>
                <a:spcPts val="0"/>
              </a:spcAft>
              <a:buClr>
                <a:schemeClr val="dk2"/>
              </a:buClr>
              <a:buSzPts val="2200"/>
              <a:buFont typeface="Times"/>
              <a:buNone/>
            </a:pPr>
            <a:r>
              <a:rPr lang="en-US" sz="2200" b="1"/>
              <a:t>5.04</a:t>
            </a:r>
            <a:r>
              <a:rPr lang="en-US" sz="2200"/>
              <a:t> 	Take employees’ abilities into account before assigning work</a:t>
            </a:r>
            <a:endParaRPr/>
          </a:p>
          <a:p>
            <a:pPr marL="900113" lvl="0" indent="-900113" algn="l" rtl="0">
              <a:spcBef>
                <a:spcPts val="440"/>
              </a:spcBef>
              <a:spcAft>
                <a:spcPts val="0"/>
              </a:spcAft>
              <a:buClr>
                <a:schemeClr val="dk2"/>
              </a:buClr>
              <a:buSzPts val="2200"/>
              <a:buFont typeface="Times"/>
              <a:buNone/>
            </a:pPr>
            <a:r>
              <a:rPr lang="en-US" sz="2200" b="1"/>
              <a:t>5.05</a:t>
            </a:r>
            <a:r>
              <a:rPr lang="en-US" sz="2200"/>
              <a:t> 	Ensure reasonable estimates are made</a:t>
            </a:r>
            <a:endParaRPr/>
          </a:p>
          <a:p>
            <a:pPr marL="900113" lvl="0" indent="-900113" algn="l" rtl="0">
              <a:spcBef>
                <a:spcPts val="440"/>
              </a:spcBef>
              <a:spcAft>
                <a:spcPts val="0"/>
              </a:spcAft>
              <a:buClr>
                <a:schemeClr val="dk2"/>
              </a:buClr>
              <a:buSzPts val="2200"/>
              <a:buFont typeface="Times"/>
              <a:buNone/>
            </a:pPr>
            <a:r>
              <a:rPr lang="en-US" sz="2200" b="1"/>
              <a:t>5.06</a:t>
            </a:r>
            <a:r>
              <a:rPr lang="en-US" sz="2200"/>
              <a:t> 	Give full and accurate information to potential employees</a:t>
            </a:r>
            <a:endParaRPr/>
          </a:p>
        </p:txBody>
      </p:sp>
      <p:sp>
        <p:nvSpPr>
          <p:cNvPr id="633" name="Google Shape;633;p78"/>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78</a:t>
            </a:fld>
            <a:endParaRPr/>
          </a:p>
        </p:txBody>
      </p:sp>
      <p:sp>
        <p:nvSpPr>
          <p:cNvPr id="632" name="Google Shape;632;p78"/>
          <p:cNvSpPr/>
          <p:nvPr/>
        </p:nvSpPr>
        <p:spPr>
          <a:xfrm>
            <a:off x="2920747" y="6534859"/>
            <a:ext cx="3302507"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Trebuchet MS"/>
                <a:ea typeface="Trebuchet MS"/>
                <a:cs typeface="Trebuchet MS"/>
                <a:sym typeface="Trebuchet MS"/>
              </a:rPr>
              <a:t>Software Engineering Code of Ethics</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7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Principles</a:t>
            </a:r>
            <a:endParaRPr/>
          </a:p>
        </p:txBody>
      </p:sp>
      <p:sp>
        <p:nvSpPr>
          <p:cNvPr id="639" name="Google Shape;639;p79"/>
          <p:cNvSpPr txBox="1">
            <a:spLocks noGrp="1"/>
          </p:cNvSpPr>
          <p:nvPr>
            <p:ph type="body" idx="1"/>
          </p:nvPr>
        </p:nvSpPr>
        <p:spPr>
          <a:xfrm>
            <a:off x="457200" y="1428736"/>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None/>
            </a:pPr>
            <a:r>
              <a:rPr lang="en-US" sz="2400" b="1"/>
              <a:t>PRINCIPLE 5: MANAGEMENT</a:t>
            </a:r>
            <a:endParaRPr/>
          </a:p>
          <a:p>
            <a:pPr marL="900113" lvl="0" indent="-900113" algn="l" rtl="0">
              <a:spcBef>
                <a:spcPts val="440"/>
              </a:spcBef>
              <a:spcAft>
                <a:spcPts val="0"/>
              </a:spcAft>
              <a:buClr>
                <a:schemeClr val="dk2"/>
              </a:buClr>
              <a:buSzPts val="2200"/>
              <a:buFont typeface="Times"/>
              <a:buNone/>
            </a:pPr>
            <a:r>
              <a:rPr lang="en-US" sz="2200" b="1"/>
              <a:t>5.07</a:t>
            </a:r>
            <a:r>
              <a:rPr lang="en-US" sz="2200"/>
              <a:t> 	Pay employees fairly</a:t>
            </a:r>
            <a:endParaRPr/>
          </a:p>
          <a:p>
            <a:pPr marL="900113" lvl="0" indent="-900113" algn="l" rtl="0">
              <a:spcBef>
                <a:spcPts val="440"/>
              </a:spcBef>
              <a:spcAft>
                <a:spcPts val="0"/>
              </a:spcAft>
              <a:buClr>
                <a:schemeClr val="dk2"/>
              </a:buClr>
              <a:buSzPts val="2200"/>
              <a:buFont typeface="Times"/>
              <a:buNone/>
            </a:pPr>
            <a:r>
              <a:rPr lang="en-US" sz="2200" b="1"/>
              <a:t>5.08</a:t>
            </a:r>
            <a:r>
              <a:rPr lang="en-US" sz="2200"/>
              <a:t> 	Do not unjustly prevent a qualified person from taking a job</a:t>
            </a:r>
            <a:endParaRPr/>
          </a:p>
          <a:p>
            <a:pPr marL="900113" lvl="0" indent="-900113" algn="l" rtl="0">
              <a:spcBef>
                <a:spcPts val="440"/>
              </a:spcBef>
              <a:spcAft>
                <a:spcPts val="0"/>
              </a:spcAft>
              <a:buClr>
                <a:schemeClr val="dk2"/>
              </a:buClr>
              <a:buSzPts val="2200"/>
              <a:buFont typeface="Times"/>
              <a:buNone/>
            </a:pPr>
            <a:r>
              <a:rPr lang="en-US" sz="2200" b="1"/>
              <a:t>5.09</a:t>
            </a:r>
            <a:r>
              <a:rPr lang="en-US" sz="2200"/>
              <a:t> 	Work out fair intellectual property agreements</a:t>
            </a:r>
            <a:endParaRPr/>
          </a:p>
          <a:p>
            <a:pPr marL="900113" lvl="0" indent="-900113" algn="l" rtl="0">
              <a:spcBef>
                <a:spcPts val="440"/>
              </a:spcBef>
              <a:spcAft>
                <a:spcPts val="0"/>
              </a:spcAft>
              <a:buClr>
                <a:schemeClr val="dk2"/>
              </a:buClr>
              <a:buSzPts val="2200"/>
              <a:buFont typeface="Times"/>
              <a:buNone/>
            </a:pPr>
            <a:r>
              <a:rPr lang="en-US" sz="2200" b="1"/>
              <a:t>5.10</a:t>
            </a:r>
            <a:r>
              <a:rPr lang="en-US" sz="2200"/>
              <a:t> 	Provide employees charged with misconduct due process</a:t>
            </a:r>
            <a:endParaRPr/>
          </a:p>
          <a:p>
            <a:pPr marL="900113" lvl="0" indent="-900113" algn="l" rtl="0">
              <a:spcBef>
                <a:spcPts val="440"/>
              </a:spcBef>
              <a:spcAft>
                <a:spcPts val="0"/>
              </a:spcAft>
              <a:buClr>
                <a:schemeClr val="dk2"/>
              </a:buClr>
              <a:buSzPts val="2200"/>
              <a:buFont typeface="Times"/>
              <a:buNone/>
            </a:pPr>
            <a:r>
              <a:rPr lang="en-US" sz="2200" b="1"/>
              <a:t>5.11</a:t>
            </a:r>
            <a:r>
              <a:rPr lang="en-US" sz="2200"/>
              <a:t> 	Do not ask someone to do anything violating the Code</a:t>
            </a:r>
            <a:endParaRPr/>
          </a:p>
          <a:p>
            <a:pPr marL="900113" lvl="0" indent="-900113" algn="l" rtl="0">
              <a:spcBef>
                <a:spcPts val="440"/>
              </a:spcBef>
              <a:spcAft>
                <a:spcPts val="0"/>
              </a:spcAft>
              <a:buClr>
                <a:schemeClr val="dk2"/>
              </a:buClr>
              <a:buSzPts val="2200"/>
              <a:buFont typeface="Times"/>
              <a:buNone/>
            </a:pPr>
            <a:r>
              <a:rPr lang="en-US" sz="2200" b="1"/>
              <a:t>5.12</a:t>
            </a:r>
            <a:r>
              <a:rPr lang="en-US" sz="2200"/>
              <a:t> 	“Do not punish anyone for expressing ethical concerns about a project”</a:t>
            </a:r>
            <a:endParaRPr/>
          </a:p>
        </p:txBody>
      </p:sp>
      <p:sp>
        <p:nvSpPr>
          <p:cNvPr id="641" name="Google Shape;641;p79"/>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79</a:t>
            </a:fld>
            <a:endParaRPr/>
          </a:p>
        </p:txBody>
      </p:sp>
      <p:sp>
        <p:nvSpPr>
          <p:cNvPr id="640" name="Google Shape;640;p79"/>
          <p:cNvSpPr/>
          <p:nvPr/>
        </p:nvSpPr>
        <p:spPr>
          <a:xfrm>
            <a:off x="2920747" y="6534859"/>
            <a:ext cx="3302507"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Trebuchet MS"/>
                <a:ea typeface="Trebuchet MS"/>
                <a:cs typeface="Trebuchet MS"/>
                <a:sym typeface="Trebuchet MS"/>
              </a:rPr>
              <a:t>Software Engineering Code of Ethics</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8"/>
          <p:cNvSpPr txBox="1">
            <a:spLocks noGrp="1"/>
          </p:cNvSpPr>
          <p:nvPr>
            <p:ph type="title"/>
          </p:nvPr>
        </p:nvSpPr>
        <p:spPr>
          <a:xfrm>
            <a:off x="206829"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Introduction to Ethics - Scenario</a:t>
            </a:r>
            <a:endParaRPr dirty="0"/>
          </a:p>
        </p:txBody>
      </p:sp>
      <p:sp>
        <p:nvSpPr>
          <p:cNvPr id="120" name="Google Shape;120;p8"/>
          <p:cNvSpPr txBox="1">
            <a:spLocks noGrp="1"/>
          </p:cNvSpPr>
          <p:nvPr>
            <p:ph type="body" idx="1"/>
          </p:nvPr>
        </p:nvSpPr>
        <p:spPr>
          <a:xfrm>
            <a:off x="206829" y="983586"/>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000"/>
              <a:buFont typeface="Trebuchet MS"/>
              <a:buChar char="●"/>
            </a:pPr>
            <a:r>
              <a:rPr lang="en-US" sz="2000" dirty="0"/>
              <a:t>You are the senior software engineer at a start-up company developing an exciting new product that will allow salespeople to generate and email sales quotes and customer invoices from their smartphones. Your company’s sales force has led a major corporation to believe your product will be available next week. Unfortunately, at this point the package still contains quite a few bugs. The leader of the testing group has reported that all of the known bugs appear to be minor, but it will take another month of testing for his team to be confident the product contains no catastrophic errors. Because of the fierce competition in the smartphone software industry, it is critical that your company be the “first to market.” To the best of your knowledge, a well-established company will release a similar product in a few weeks. If its product appears first, your start-up company will probably go out of business.</a:t>
            </a:r>
            <a:endParaRPr dirty="0"/>
          </a:p>
        </p:txBody>
      </p:sp>
      <p:sp>
        <p:nvSpPr>
          <p:cNvPr id="121" name="Google Shape;121;p8"/>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8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Principles</a:t>
            </a:r>
            <a:endParaRPr/>
          </a:p>
        </p:txBody>
      </p:sp>
      <p:sp>
        <p:nvSpPr>
          <p:cNvPr id="647" name="Google Shape;647;p80"/>
          <p:cNvSpPr txBox="1">
            <a:spLocks noGrp="1"/>
          </p:cNvSpPr>
          <p:nvPr>
            <p:ph type="body" idx="1"/>
          </p:nvPr>
        </p:nvSpPr>
        <p:spPr>
          <a:xfrm>
            <a:off x="457200" y="1428736"/>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None/>
            </a:pPr>
            <a:r>
              <a:rPr lang="en-US" sz="2400" b="1"/>
              <a:t>PRINCIPLE 6: PROFESSION</a:t>
            </a:r>
            <a:endParaRPr/>
          </a:p>
          <a:p>
            <a:pPr marL="723900" lvl="0" indent="-723900" algn="l" rtl="0">
              <a:spcBef>
                <a:spcPts val="400"/>
              </a:spcBef>
              <a:spcAft>
                <a:spcPts val="0"/>
              </a:spcAft>
              <a:buClr>
                <a:schemeClr val="dk2"/>
              </a:buClr>
              <a:buSzPts val="2000"/>
              <a:buFont typeface="Times"/>
              <a:buNone/>
            </a:pPr>
            <a:r>
              <a:rPr lang="en-US" sz="2000" b="1"/>
              <a:t>6.01</a:t>
            </a:r>
            <a:r>
              <a:rPr lang="en-US" sz="2000"/>
              <a:t> 	Help create an environment supporting ethical conduct</a:t>
            </a:r>
            <a:endParaRPr/>
          </a:p>
          <a:p>
            <a:pPr marL="723900" lvl="0" indent="-723900" algn="l" rtl="0">
              <a:spcBef>
                <a:spcPts val="400"/>
              </a:spcBef>
              <a:spcAft>
                <a:spcPts val="0"/>
              </a:spcAft>
              <a:buClr>
                <a:schemeClr val="dk2"/>
              </a:buClr>
              <a:buSzPts val="2000"/>
              <a:buFont typeface="Times"/>
              <a:buNone/>
            </a:pPr>
            <a:r>
              <a:rPr lang="en-US" sz="2000" b="1"/>
              <a:t>6.02</a:t>
            </a:r>
            <a:r>
              <a:rPr lang="en-US" sz="2000"/>
              <a:t> 	“Promote public knowledge of software engineering”</a:t>
            </a:r>
            <a:endParaRPr/>
          </a:p>
          <a:p>
            <a:pPr marL="723900" lvl="0" indent="-723900" algn="l" rtl="0">
              <a:spcBef>
                <a:spcPts val="400"/>
              </a:spcBef>
              <a:spcAft>
                <a:spcPts val="0"/>
              </a:spcAft>
              <a:buClr>
                <a:schemeClr val="dk2"/>
              </a:buClr>
              <a:buSzPts val="2000"/>
              <a:buFont typeface="Times"/>
              <a:buNone/>
            </a:pPr>
            <a:r>
              <a:rPr lang="en-US" sz="2000" b="1"/>
              <a:t>6.03</a:t>
            </a:r>
            <a:r>
              <a:rPr lang="en-US" sz="2000"/>
              <a:t> 	Participate in professional activities</a:t>
            </a:r>
            <a:endParaRPr/>
          </a:p>
          <a:p>
            <a:pPr marL="723900" lvl="0" indent="-723900" algn="l" rtl="0">
              <a:spcBef>
                <a:spcPts val="400"/>
              </a:spcBef>
              <a:spcAft>
                <a:spcPts val="0"/>
              </a:spcAft>
              <a:buClr>
                <a:schemeClr val="dk2"/>
              </a:buClr>
              <a:buSzPts val="2000"/>
              <a:buFont typeface="Times"/>
              <a:buNone/>
            </a:pPr>
            <a:r>
              <a:rPr lang="en-US" sz="2000" b="1"/>
              <a:t>6.04</a:t>
            </a:r>
            <a:r>
              <a:rPr lang="en-US" sz="2000"/>
              <a:t> 	Support others who are trying to follow this Code</a:t>
            </a:r>
            <a:endParaRPr/>
          </a:p>
          <a:p>
            <a:pPr marL="723900" lvl="0" indent="-723900" algn="l" rtl="0">
              <a:spcBef>
                <a:spcPts val="400"/>
              </a:spcBef>
              <a:spcAft>
                <a:spcPts val="0"/>
              </a:spcAft>
              <a:buClr>
                <a:schemeClr val="dk2"/>
              </a:buClr>
              <a:buSzPts val="2000"/>
              <a:buFont typeface="Times"/>
              <a:buNone/>
            </a:pPr>
            <a:r>
              <a:rPr lang="en-US" sz="2000" b="1"/>
              <a:t>6.05</a:t>
            </a:r>
            <a:r>
              <a:rPr lang="en-US" sz="2000"/>
              <a:t> 	Do not promote self-interest at expense of profession, client, or employer</a:t>
            </a:r>
            <a:endParaRPr/>
          </a:p>
          <a:p>
            <a:pPr marL="723900" lvl="0" indent="-723900" algn="l" rtl="0">
              <a:spcBef>
                <a:spcPts val="400"/>
              </a:spcBef>
              <a:spcAft>
                <a:spcPts val="0"/>
              </a:spcAft>
              <a:buClr>
                <a:schemeClr val="dk2"/>
              </a:buClr>
              <a:buSzPts val="2000"/>
              <a:buFont typeface="Times"/>
              <a:buNone/>
            </a:pPr>
            <a:r>
              <a:rPr lang="en-US" sz="2000" b="1"/>
              <a:t>6.06</a:t>
            </a:r>
            <a:r>
              <a:rPr lang="en-US" sz="2000"/>
              <a:t> 	Obey all laws unless there is an overriding public interest</a:t>
            </a:r>
            <a:endParaRPr/>
          </a:p>
          <a:p>
            <a:pPr marL="723900" lvl="0" indent="-723900" algn="l" rtl="0">
              <a:spcBef>
                <a:spcPts val="400"/>
              </a:spcBef>
              <a:spcAft>
                <a:spcPts val="0"/>
              </a:spcAft>
              <a:buClr>
                <a:schemeClr val="dk2"/>
              </a:buClr>
              <a:buSzPts val="2000"/>
              <a:buFont typeface="Times"/>
              <a:buNone/>
            </a:pPr>
            <a:r>
              <a:rPr lang="en-US" sz="2000" b="1"/>
              <a:t>6.07</a:t>
            </a:r>
            <a:r>
              <a:rPr lang="en-US" sz="2000"/>
              <a:t> 	Do not deceive others regarding the characteristics of software</a:t>
            </a:r>
            <a:endParaRPr sz="2200"/>
          </a:p>
        </p:txBody>
      </p:sp>
      <p:sp>
        <p:nvSpPr>
          <p:cNvPr id="649" name="Google Shape;649;p80"/>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80</a:t>
            </a:fld>
            <a:endParaRPr/>
          </a:p>
        </p:txBody>
      </p:sp>
      <p:sp>
        <p:nvSpPr>
          <p:cNvPr id="648" name="Google Shape;648;p80"/>
          <p:cNvSpPr/>
          <p:nvPr/>
        </p:nvSpPr>
        <p:spPr>
          <a:xfrm>
            <a:off x="2920747" y="6534859"/>
            <a:ext cx="3302507"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Trebuchet MS"/>
                <a:ea typeface="Trebuchet MS"/>
                <a:cs typeface="Trebuchet MS"/>
                <a:sym typeface="Trebuchet MS"/>
              </a:rPr>
              <a:t>Software Engineering Code of Ethics</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8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Principles</a:t>
            </a:r>
            <a:endParaRPr/>
          </a:p>
        </p:txBody>
      </p:sp>
      <p:sp>
        <p:nvSpPr>
          <p:cNvPr id="655" name="Google Shape;655;p81"/>
          <p:cNvSpPr txBox="1">
            <a:spLocks noGrp="1"/>
          </p:cNvSpPr>
          <p:nvPr>
            <p:ph type="body" idx="1"/>
          </p:nvPr>
        </p:nvSpPr>
        <p:spPr>
          <a:xfrm>
            <a:off x="457200" y="1428736"/>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None/>
            </a:pPr>
            <a:r>
              <a:rPr lang="en-US" sz="2400" b="1"/>
              <a:t>PRINCIPLE 6: PROFESSION</a:t>
            </a:r>
            <a:endParaRPr/>
          </a:p>
          <a:p>
            <a:pPr marL="723900" lvl="0" indent="-723900" algn="l" rtl="0">
              <a:spcBef>
                <a:spcPts val="400"/>
              </a:spcBef>
              <a:spcAft>
                <a:spcPts val="0"/>
              </a:spcAft>
              <a:buClr>
                <a:schemeClr val="dk2"/>
              </a:buClr>
              <a:buSzPts val="2000"/>
              <a:buFont typeface="Times"/>
              <a:buNone/>
            </a:pPr>
            <a:r>
              <a:rPr lang="en-US" sz="2000" b="1"/>
              <a:t>6.08</a:t>
            </a:r>
            <a:r>
              <a:rPr lang="en-US" sz="2000"/>
              <a:t> 	Take responsibility for finding, correcting, and reporting errors in software and documentation</a:t>
            </a:r>
            <a:endParaRPr/>
          </a:p>
          <a:p>
            <a:pPr marL="723900" lvl="0" indent="-723900" algn="l" rtl="0">
              <a:spcBef>
                <a:spcPts val="400"/>
              </a:spcBef>
              <a:spcAft>
                <a:spcPts val="0"/>
              </a:spcAft>
              <a:buClr>
                <a:schemeClr val="dk2"/>
              </a:buClr>
              <a:buSzPts val="2000"/>
              <a:buFont typeface="Times"/>
              <a:buNone/>
            </a:pPr>
            <a:r>
              <a:rPr lang="en-US" sz="2000" b="1"/>
              <a:t>6.09</a:t>
            </a:r>
            <a:r>
              <a:rPr lang="en-US" sz="2000"/>
              <a:t> 	Ensure others know you are committed to the Code and what that means</a:t>
            </a:r>
            <a:endParaRPr/>
          </a:p>
          <a:p>
            <a:pPr marL="723900" lvl="0" indent="-723900" algn="l" rtl="0">
              <a:spcBef>
                <a:spcPts val="400"/>
              </a:spcBef>
              <a:spcAft>
                <a:spcPts val="0"/>
              </a:spcAft>
              <a:buClr>
                <a:schemeClr val="dk2"/>
              </a:buClr>
              <a:buSzPts val="2000"/>
              <a:buFont typeface="Times"/>
              <a:buNone/>
            </a:pPr>
            <a:r>
              <a:rPr lang="en-US" sz="2000" b="1"/>
              <a:t>6.10 	</a:t>
            </a:r>
            <a:r>
              <a:rPr lang="en-US" sz="2000"/>
              <a:t>Do not associate with businesses and organizations that are in conflict with Code</a:t>
            </a:r>
            <a:endParaRPr/>
          </a:p>
          <a:p>
            <a:pPr marL="723900" lvl="0" indent="-723900" algn="l" rtl="0">
              <a:spcBef>
                <a:spcPts val="400"/>
              </a:spcBef>
              <a:spcAft>
                <a:spcPts val="0"/>
              </a:spcAft>
              <a:buClr>
                <a:schemeClr val="dk2"/>
              </a:buClr>
              <a:buSzPts val="2000"/>
              <a:buFont typeface="Times"/>
              <a:buNone/>
            </a:pPr>
            <a:r>
              <a:rPr lang="en-US" sz="2000" b="1"/>
              <a:t>6.11</a:t>
            </a:r>
            <a:r>
              <a:rPr lang="en-US" sz="2000"/>
              <a:t> 	Understand violating the Code is inconsistent with being a professional</a:t>
            </a:r>
            <a:endParaRPr/>
          </a:p>
          <a:p>
            <a:pPr marL="723900" lvl="0" indent="-723900" algn="l" rtl="0">
              <a:spcBef>
                <a:spcPts val="400"/>
              </a:spcBef>
              <a:spcAft>
                <a:spcPts val="0"/>
              </a:spcAft>
              <a:buClr>
                <a:schemeClr val="dk2"/>
              </a:buClr>
              <a:buSzPts val="2000"/>
              <a:buFont typeface="Times"/>
              <a:buNone/>
            </a:pPr>
            <a:r>
              <a:rPr lang="en-US" sz="2000" b="1"/>
              <a:t>6.12</a:t>
            </a:r>
            <a:r>
              <a:rPr lang="en-US" sz="2000"/>
              <a:t> 	Share concerns about Code violations with the people involved</a:t>
            </a:r>
            <a:endParaRPr/>
          </a:p>
          <a:p>
            <a:pPr marL="723900" lvl="0" indent="-723900" algn="l" rtl="0">
              <a:spcBef>
                <a:spcPts val="400"/>
              </a:spcBef>
              <a:spcAft>
                <a:spcPts val="0"/>
              </a:spcAft>
              <a:buClr>
                <a:schemeClr val="dk2"/>
              </a:buClr>
              <a:buSzPts val="2000"/>
              <a:buFont typeface="Times"/>
              <a:buNone/>
            </a:pPr>
            <a:r>
              <a:rPr lang="en-US" sz="2000" b="1"/>
              <a:t>6.13</a:t>
            </a:r>
            <a:r>
              <a:rPr lang="en-US" sz="2000"/>
              <a:t> 	“Blow the whistle” when no alternative to reporting significant Code violations</a:t>
            </a:r>
            <a:endParaRPr sz="2200"/>
          </a:p>
        </p:txBody>
      </p:sp>
      <p:sp>
        <p:nvSpPr>
          <p:cNvPr id="657" name="Google Shape;657;p81"/>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81</a:t>
            </a:fld>
            <a:endParaRPr/>
          </a:p>
        </p:txBody>
      </p:sp>
      <p:sp>
        <p:nvSpPr>
          <p:cNvPr id="656" name="Google Shape;656;p81"/>
          <p:cNvSpPr/>
          <p:nvPr/>
        </p:nvSpPr>
        <p:spPr>
          <a:xfrm>
            <a:off x="2920747" y="6534859"/>
            <a:ext cx="3302507"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Trebuchet MS"/>
                <a:ea typeface="Trebuchet MS"/>
                <a:cs typeface="Trebuchet MS"/>
                <a:sym typeface="Trebuchet MS"/>
              </a:rPr>
              <a:t>Software Engineering Code of Ethics</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8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Principles</a:t>
            </a:r>
            <a:endParaRPr/>
          </a:p>
        </p:txBody>
      </p:sp>
      <p:sp>
        <p:nvSpPr>
          <p:cNvPr id="663" name="Google Shape;663;p82"/>
          <p:cNvSpPr txBox="1">
            <a:spLocks noGrp="1"/>
          </p:cNvSpPr>
          <p:nvPr>
            <p:ph type="body" idx="1"/>
          </p:nvPr>
        </p:nvSpPr>
        <p:spPr>
          <a:xfrm>
            <a:off x="457200" y="1428736"/>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None/>
            </a:pPr>
            <a:r>
              <a:rPr lang="en-US" sz="2400" b="1"/>
              <a:t>PRINCIPLE 7: COLLEAGUES</a:t>
            </a:r>
            <a:endParaRPr/>
          </a:p>
          <a:p>
            <a:pPr marL="723900" lvl="0" indent="-723900" algn="l" rtl="0">
              <a:spcBef>
                <a:spcPts val="400"/>
              </a:spcBef>
              <a:spcAft>
                <a:spcPts val="0"/>
              </a:spcAft>
              <a:buClr>
                <a:schemeClr val="dk2"/>
              </a:buClr>
              <a:buSzPts val="2000"/>
              <a:buFont typeface="Times"/>
              <a:buNone/>
            </a:pPr>
            <a:r>
              <a:rPr lang="en-US" sz="2000" b="1"/>
              <a:t>7.01</a:t>
            </a:r>
            <a:r>
              <a:rPr lang="en-US" sz="2000"/>
              <a:t> 	“Encourage colleagues to adhere to this Code”</a:t>
            </a:r>
            <a:endParaRPr/>
          </a:p>
          <a:p>
            <a:pPr marL="723900" lvl="0" indent="-723900" algn="l" rtl="0">
              <a:spcBef>
                <a:spcPts val="400"/>
              </a:spcBef>
              <a:spcAft>
                <a:spcPts val="0"/>
              </a:spcAft>
              <a:buClr>
                <a:schemeClr val="dk2"/>
              </a:buClr>
              <a:buSzPts val="2000"/>
              <a:buFont typeface="Times"/>
              <a:buNone/>
            </a:pPr>
            <a:r>
              <a:rPr lang="en-US" sz="2000" b="1"/>
              <a:t>7.02</a:t>
            </a:r>
            <a:r>
              <a:rPr lang="en-US" sz="2000"/>
              <a:t> 	“Assist colleagues in professional development”</a:t>
            </a:r>
            <a:endParaRPr/>
          </a:p>
          <a:p>
            <a:pPr marL="723900" lvl="0" indent="-723900" algn="l" rtl="0">
              <a:spcBef>
                <a:spcPts val="400"/>
              </a:spcBef>
              <a:spcAft>
                <a:spcPts val="0"/>
              </a:spcAft>
              <a:buClr>
                <a:schemeClr val="dk2"/>
              </a:buClr>
              <a:buSzPts val="2000"/>
              <a:buFont typeface="Times"/>
              <a:buNone/>
            </a:pPr>
            <a:r>
              <a:rPr lang="en-US" sz="2000" b="1"/>
              <a:t>7.03</a:t>
            </a:r>
            <a:r>
              <a:rPr lang="en-US" sz="2000"/>
              <a:t> 	Give others the credit they deserve</a:t>
            </a:r>
            <a:endParaRPr/>
          </a:p>
          <a:p>
            <a:pPr marL="723900" lvl="0" indent="-723900" algn="l" rtl="0">
              <a:spcBef>
                <a:spcPts val="400"/>
              </a:spcBef>
              <a:spcAft>
                <a:spcPts val="0"/>
              </a:spcAft>
              <a:buClr>
                <a:schemeClr val="dk2"/>
              </a:buClr>
              <a:buSzPts val="2000"/>
              <a:buFont typeface="Times"/>
              <a:buNone/>
            </a:pPr>
            <a:r>
              <a:rPr lang="en-US" sz="2000" b="1"/>
              <a:t>7.04</a:t>
            </a:r>
            <a:r>
              <a:rPr lang="en-US" sz="2000"/>
              <a:t> 	Be objective when reviewing the work of others</a:t>
            </a:r>
            <a:endParaRPr/>
          </a:p>
          <a:p>
            <a:pPr marL="723900" lvl="0" indent="-723900" algn="l" rtl="0">
              <a:spcBef>
                <a:spcPts val="400"/>
              </a:spcBef>
              <a:spcAft>
                <a:spcPts val="0"/>
              </a:spcAft>
              <a:buClr>
                <a:schemeClr val="dk2"/>
              </a:buClr>
              <a:buSzPts val="2000"/>
              <a:buFont typeface="Times"/>
              <a:buNone/>
            </a:pPr>
            <a:r>
              <a:rPr lang="en-US" sz="2000" b="1"/>
              <a:t>7.05</a:t>
            </a:r>
            <a:r>
              <a:rPr lang="en-US" sz="2000"/>
              <a:t> 	Give colleagues a fair hearing</a:t>
            </a:r>
            <a:endParaRPr/>
          </a:p>
          <a:p>
            <a:pPr marL="723900" lvl="0" indent="-723900" algn="l" rtl="0">
              <a:spcBef>
                <a:spcPts val="400"/>
              </a:spcBef>
              <a:spcAft>
                <a:spcPts val="0"/>
              </a:spcAft>
              <a:buClr>
                <a:schemeClr val="dk2"/>
              </a:buClr>
              <a:buSzPts val="2000"/>
              <a:buFont typeface="Times"/>
              <a:buNone/>
            </a:pPr>
            <a:r>
              <a:rPr lang="en-US" sz="2000" b="1"/>
              <a:t>7.06</a:t>
            </a:r>
            <a:r>
              <a:rPr lang="en-US" sz="2000"/>
              <a:t> 	Help colleagues remain aware of work practices</a:t>
            </a:r>
            <a:endParaRPr/>
          </a:p>
          <a:p>
            <a:pPr marL="723900" lvl="0" indent="-723900" algn="l" rtl="0">
              <a:spcBef>
                <a:spcPts val="400"/>
              </a:spcBef>
              <a:spcAft>
                <a:spcPts val="0"/>
              </a:spcAft>
              <a:buClr>
                <a:schemeClr val="dk2"/>
              </a:buClr>
              <a:buSzPts val="2000"/>
              <a:buFont typeface="Times"/>
              <a:buNone/>
            </a:pPr>
            <a:r>
              <a:rPr lang="en-US" sz="2000" b="1"/>
              <a:t>7.07</a:t>
            </a:r>
            <a:r>
              <a:rPr lang="en-US" sz="2000"/>
              <a:t> 	Do not unfairly interfere with another’s career, but protect the public interest</a:t>
            </a:r>
            <a:endParaRPr/>
          </a:p>
          <a:p>
            <a:pPr marL="723900" lvl="0" indent="-723900" algn="l" rtl="0">
              <a:spcBef>
                <a:spcPts val="400"/>
              </a:spcBef>
              <a:spcAft>
                <a:spcPts val="0"/>
              </a:spcAft>
              <a:buClr>
                <a:schemeClr val="dk2"/>
              </a:buClr>
              <a:buSzPts val="2000"/>
              <a:buFont typeface="Times"/>
              <a:buNone/>
            </a:pPr>
            <a:r>
              <a:rPr lang="en-US" sz="2000" b="1"/>
              <a:t>7.08</a:t>
            </a:r>
            <a:r>
              <a:rPr lang="en-US" sz="2000"/>
              <a:t> 	Bring in experts for situations outside your own area of competence.</a:t>
            </a:r>
            <a:endParaRPr sz="2200"/>
          </a:p>
        </p:txBody>
      </p:sp>
      <p:sp>
        <p:nvSpPr>
          <p:cNvPr id="665" name="Google Shape;665;p82"/>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82</a:t>
            </a:fld>
            <a:endParaRPr/>
          </a:p>
        </p:txBody>
      </p:sp>
      <p:sp>
        <p:nvSpPr>
          <p:cNvPr id="664" name="Google Shape;664;p82"/>
          <p:cNvSpPr/>
          <p:nvPr/>
        </p:nvSpPr>
        <p:spPr>
          <a:xfrm>
            <a:off x="2920747" y="6534859"/>
            <a:ext cx="3302507"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Trebuchet MS"/>
                <a:ea typeface="Trebuchet MS"/>
                <a:cs typeface="Trebuchet MS"/>
                <a:sym typeface="Trebuchet MS"/>
              </a:rPr>
              <a:t>Software Engineering Code of Ethics</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8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Principles</a:t>
            </a:r>
            <a:endParaRPr/>
          </a:p>
        </p:txBody>
      </p:sp>
      <p:sp>
        <p:nvSpPr>
          <p:cNvPr id="671" name="Google Shape;671;p83"/>
          <p:cNvSpPr txBox="1">
            <a:spLocks noGrp="1"/>
          </p:cNvSpPr>
          <p:nvPr>
            <p:ph type="body" idx="1"/>
          </p:nvPr>
        </p:nvSpPr>
        <p:spPr>
          <a:xfrm>
            <a:off x="457200" y="1428736"/>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None/>
            </a:pPr>
            <a:r>
              <a:rPr lang="en-US" sz="2400" b="1"/>
              <a:t>PRINCIPLE 8: SELF</a:t>
            </a:r>
            <a:endParaRPr/>
          </a:p>
          <a:p>
            <a:pPr marL="723900" lvl="0" indent="-723900" algn="l" rtl="0">
              <a:spcBef>
                <a:spcPts val="380"/>
              </a:spcBef>
              <a:spcAft>
                <a:spcPts val="0"/>
              </a:spcAft>
              <a:buClr>
                <a:schemeClr val="dk2"/>
              </a:buClr>
              <a:buSzPts val="1900"/>
              <a:buFont typeface="Times"/>
              <a:buNone/>
            </a:pPr>
            <a:r>
              <a:rPr lang="en-US" sz="1900" b="1"/>
              <a:t>8.01</a:t>
            </a:r>
            <a:r>
              <a:rPr lang="en-US" sz="1900"/>
              <a:t> 	Stay current with developments in field</a:t>
            </a:r>
            <a:endParaRPr/>
          </a:p>
          <a:p>
            <a:pPr marL="723900" lvl="0" indent="-723900" algn="l" rtl="0">
              <a:spcBef>
                <a:spcPts val="380"/>
              </a:spcBef>
              <a:spcAft>
                <a:spcPts val="0"/>
              </a:spcAft>
              <a:buClr>
                <a:schemeClr val="dk2"/>
              </a:buClr>
              <a:buSzPts val="1900"/>
              <a:buFont typeface="Times"/>
              <a:buNone/>
            </a:pPr>
            <a:r>
              <a:rPr lang="en-US" sz="1900" b="1"/>
              <a:t>8.02</a:t>
            </a:r>
            <a:r>
              <a:rPr lang="en-US" sz="1900"/>
              <a:t> 	Improve ability to create high quality software</a:t>
            </a:r>
            <a:endParaRPr/>
          </a:p>
          <a:p>
            <a:pPr marL="723900" lvl="0" indent="-723900" algn="l" rtl="0">
              <a:spcBef>
                <a:spcPts val="380"/>
              </a:spcBef>
              <a:spcAft>
                <a:spcPts val="0"/>
              </a:spcAft>
              <a:buClr>
                <a:schemeClr val="dk2"/>
              </a:buClr>
              <a:buSzPts val="1900"/>
              <a:buFont typeface="Times"/>
              <a:buNone/>
            </a:pPr>
            <a:r>
              <a:rPr lang="en-US" sz="1900" b="1"/>
              <a:t>8.03</a:t>
            </a:r>
            <a:r>
              <a:rPr lang="en-US" sz="1900"/>
              <a:t> 	Improve ability to produce high quality documentation</a:t>
            </a:r>
            <a:endParaRPr/>
          </a:p>
          <a:p>
            <a:pPr marL="723900" lvl="0" indent="-723900" algn="l" rtl="0">
              <a:spcBef>
                <a:spcPts val="380"/>
              </a:spcBef>
              <a:spcAft>
                <a:spcPts val="0"/>
              </a:spcAft>
              <a:buClr>
                <a:schemeClr val="dk2"/>
              </a:buClr>
              <a:buSzPts val="1900"/>
              <a:buFont typeface="Times"/>
              <a:buNone/>
            </a:pPr>
            <a:r>
              <a:rPr lang="en-US" sz="1900" b="1"/>
              <a:t>8.04</a:t>
            </a:r>
            <a:r>
              <a:rPr lang="en-US" sz="1900"/>
              <a:t> 	Improve understanding of software and documentation used in work</a:t>
            </a:r>
            <a:endParaRPr/>
          </a:p>
          <a:p>
            <a:pPr marL="723900" lvl="0" indent="-723900" algn="l" rtl="0">
              <a:spcBef>
                <a:spcPts val="380"/>
              </a:spcBef>
              <a:spcAft>
                <a:spcPts val="0"/>
              </a:spcAft>
              <a:buClr>
                <a:schemeClr val="dk2"/>
              </a:buClr>
              <a:buSzPts val="1900"/>
              <a:buFont typeface="Times"/>
              <a:buNone/>
            </a:pPr>
            <a:r>
              <a:rPr lang="en-US" sz="1900" b="1"/>
              <a:t>8.05</a:t>
            </a:r>
            <a:r>
              <a:rPr lang="en-US" sz="1900"/>
              <a:t> 	Improve knowledge of relevant standards</a:t>
            </a:r>
            <a:endParaRPr/>
          </a:p>
          <a:p>
            <a:pPr marL="723900" lvl="0" indent="-723900" algn="l" rtl="0">
              <a:spcBef>
                <a:spcPts val="380"/>
              </a:spcBef>
              <a:spcAft>
                <a:spcPts val="0"/>
              </a:spcAft>
              <a:buClr>
                <a:schemeClr val="dk2"/>
              </a:buClr>
              <a:buSzPts val="1900"/>
              <a:buFont typeface="Times"/>
              <a:buNone/>
            </a:pPr>
            <a:r>
              <a:rPr lang="en-US" sz="1900" b="1"/>
              <a:t>8.06</a:t>
            </a:r>
            <a:r>
              <a:rPr lang="en-US" sz="1900"/>
              <a:t> 	Improve knowledge of this Code and its application</a:t>
            </a:r>
            <a:endParaRPr/>
          </a:p>
          <a:p>
            <a:pPr marL="723900" lvl="0" indent="-723900" algn="l" rtl="0">
              <a:spcBef>
                <a:spcPts val="380"/>
              </a:spcBef>
              <a:spcAft>
                <a:spcPts val="0"/>
              </a:spcAft>
              <a:buClr>
                <a:schemeClr val="dk2"/>
              </a:buClr>
              <a:buSzPts val="1900"/>
              <a:buFont typeface="Times"/>
              <a:buNone/>
            </a:pPr>
            <a:r>
              <a:rPr lang="en-US" sz="1900" b="1"/>
              <a:t>8.07</a:t>
            </a:r>
            <a:r>
              <a:rPr lang="en-US" sz="1900"/>
              <a:t> 	Do not treat others unfairly because of prejudices</a:t>
            </a:r>
            <a:endParaRPr/>
          </a:p>
          <a:p>
            <a:pPr marL="723900" lvl="0" indent="-723900" algn="l" rtl="0">
              <a:spcBef>
                <a:spcPts val="380"/>
              </a:spcBef>
              <a:spcAft>
                <a:spcPts val="0"/>
              </a:spcAft>
              <a:buClr>
                <a:schemeClr val="dk2"/>
              </a:buClr>
              <a:buSzPts val="1900"/>
              <a:buFont typeface="Times"/>
              <a:buNone/>
            </a:pPr>
            <a:r>
              <a:rPr lang="en-US" sz="1900" b="1"/>
              <a:t>8.08</a:t>
            </a:r>
            <a:r>
              <a:rPr lang="en-US" sz="1900"/>
              <a:t> 	Do not influence others to break the Code</a:t>
            </a:r>
            <a:endParaRPr/>
          </a:p>
          <a:p>
            <a:pPr marL="723900" lvl="0" indent="-723900" algn="l" rtl="0">
              <a:spcBef>
                <a:spcPts val="380"/>
              </a:spcBef>
              <a:spcAft>
                <a:spcPts val="0"/>
              </a:spcAft>
              <a:buClr>
                <a:schemeClr val="dk2"/>
              </a:buClr>
              <a:buSzPts val="1900"/>
              <a:buFont typeface="Times"/>
              <a:buNone/>
            </a:pPr>
            <a:r>
              <a:rPr lang="en-US" sz="1900" b="1"/>
              <a:t>8.09</a:t>
            </a:r>
            <a:r>
              <a:rPr lang="en-US" sz="1900"/>
              <a:t> 	“Recognize that personal violations of this Code are inconsistent with being a professional software engineer”</a:t>
            </a:r>
            <a:endParaRPr/>
          </a:p>
        </p:txBody>
      </p:sp>
      <p:sp>
        <p:nvSpPr>
          <p:cNvPr id="673" name="Google Shape;673;p83"/>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83</a:t>
            </a:fld>
            <a:endParaRPr/>
          </a:p>
        </p:txBody>
      </p:sp>
      <p:sp>
        <p:nvSpPr>
          <p:cNvPr id="672" name="Google Shape;672;p83"/>
          <p:cNvSpPr/>
          <p:nvPr/>
        </p:nvSpPr>
        <p:spPr>
          <a:xfrm>
            <a:off x="2920747" y="6534859"/>
            <a:ext cx="3302507"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Trebuchet MS"/>
                <a:ea typeface="Trebuchet MS"/>
                <a:cs typeface="Trebuchet MS"/>
                <a:sym typeface="Trebuchet MS"/>
              </a:rPr>
              <a:t>Software Engineering Code of Ethics</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84"/>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300"/>
              <a:t>Analysis of the Code</a:t>
            </a:r>
            <a:endParaRPr sz="3300"/>
          </a:p>
        </p:txBody>
      </p:sp>
      <p:sp>
        <p:nvSpPr>
          <p:cNvPr id="679" name="Google Shape;679;p84"/>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55600" lvl="0" indent="-355600" algn="l" rtl="0">
              <a:spcBef>
                <a:spcPts val="0"/>
              </a:spcBef>
              <a:spcAft>
                <a:spcPts val="0"/>
              </a:spcAft>
              <a:buClr>
                <a:schemeClr val="dk2"/>
              </a:buClr>
              <a:buSzPts val="2000"/>
              <a:buFont typeface="Noto Sans Symbols"/>
              <a:buChar char="⮚"/>
            </a:pPr>
            <a:r>
              <a:rPr lang="en-US"/>
              <a:t>Preamble </a:t>
            </a:r>
            <a:endParaRPr/>
          </a:p>
          <a:p>
            <a:pPr marL="355600" lvl="0" indent="-355600" algn="l" rtl="0">
              <a:spcBef>
                <a:spcPts val="400"/>
              </a:spcBef>
              <a:spcAft>
                <a:spcPts val="0"/>
              </a:spcAft>
              <a:buClr>
                <a:schemeClr val="dk2"/>
              </a:buClr>
              <a:buSzPts val="2000"/>
              <a:buFont typeface="Noto Sans Symbols"/>
              <a:buChar char="⮚"/>
            </a:pPr>
            <a:r>
              <a:rPr lang="en-US"/>
              <a:t>Virtue Ethics</a:t>
            </a:r>
            <a:endParaRPr/>
          </a:p>
          <a:p>
            <a:pPr marL="355600" lvl="0" indent="-355600" algn="l" rtl="0">
              <a:spcBef>
                <a:spcPts val="400"/>
              </a:spcBef>
              <a:spcAft>
                <a:spcPts val="0"/>
              </a:spcAft>
              <a:buClr>
                <a:schemeClr val="dk2"/>
              </a:buClr>
              <a:buSzPts val="2000"/>
              <a:buFont typeface="Noto Sans Symbols"/>
              <a:buChar char="⮚"/>
            </a:pPr>
            <a:r>
              <a:rPr lang="en-US"/>
              <a:t>Alternative List of Fundamental Principles</a:t>
            </a:r>
            <a:endParaRPr/>
          </a:p>
        </p:txBody>
      </p:sp>
      <p:sp>
        <p:nvSpPr>
          <p:cNvPr id="680" name="Google Shape;680;p84"/>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84</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8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Preamble</a:t>
            </a:r>
            <a:endParaRPr/>
          </a:p>
        </p:txBody>
      </p:sp>
      <p:sp>
        <p:nvSpPr>
          <p:cNvPr id="686" name="Google Shape;686;p85"/>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800"/>
              <a:buFont typeface="Trebuchet MS"/>
              <a:buChar char="●"/>
            </a:pPr>
            <a:r>
              <a:rPr lang="en-US"/>
              <a:t>No mechanical process for determining if an action is right or wrong</a:t>
            </a:r>
            <a:endParaRPr/>
          </a:p>
          <a:p>
            <a:pPr marL="342900" lvl="0" indent="-342900" algn="l" rtl="0">
              <a:lnSpc>
                <a:spcPct val="90000"/>
              </a:lnSpc>
              <a:spcBef>
                <a:spcPts val="560"/>
              </a:spcBef>
              <a:spcAft>
                <a:spcPts val="0"/>
              </a:spcAft>
              <a:buClr>
                <a:schemeClr val="dk2"/>
              </a:buClr>
              <a:buSzPts val="2800"/>
              <a:buFont typeface="Trebuchet MS"/>
              <a:buChar char="●"/>
            </a:pPr>
            <a:r>
              <a:rPr lang="en-US"/>
              <a:t>Should not take an overly legalistic view of the Code</a:t>
            </a:r>
            <a:endParaRPr/>
          </a:p>
          <a:p>
            <a:pPr marL="742950" lvl="1" indent="-285750" algn="l" rtl="0">
              <a:lnSpc>
                <a:spcPct val="90000"/>
              </a:lnSpc>
              <a:spcBef>
                <a:spcPts val="480"/>
              </a:spcBef>
              <a:spcAft>
                <a:spcPts val="0"/>
              </a:spcAft>
              <a:buClr>
                <a:schemeClr val="dk2"/>
              </a:buClr>
              <a:buSzPts val="2400"/>
              <a:buFont typeface="Trebuchet MS"/>
              <a:buChar char="○"/>
            </a:pPr>
            <a:r>
              <a:rPr lang="en-US"/>
              <a:t>If Code doesn’t forbid something, that doesn’t mean it is morally acceptable</a:t>
            </a:r>
            <a:endParaRPr/>
          </a:p>
          <a:p>
            <a:pPr marL="742950" lvl="1" indent="-285750" algn="l" rtl="0">
              <a:lnSpc>
                <a:spcPct val="90000"/>
              </a:lnSpc>
              <a:spcBef>
                <a:spcPts val="480"/>
              </a:spcBef>
              <a:spcAft>
                <a:spcPts val="0"/>
              </a:spcAft>
              <a:buClr>
                <a:schemeClr val="dk2"/>
              </a:buClr>
              <a:buSzPts val="2400"/>
              <a:buFont typeface="Trebuchet MS"/>
              <a:buChar char="○"/>
            </a:pPr>
            <a:r>
              <a:rPr lang="en-US"/>
              <a:t>Judgment required</a:t>
            </a:r>
            <a:endParaRPr/>
          </a:p>
          <a:p>
            <a:pPr marL="342900" lvl="0" indent="-342900" algn="l" rtl="0">
              <a:lnSpc>
                <a:spcPct val="90000"/>
              </a:lnSpc>
              <a:spcBef>
                <a:spcPts val="560"/>
              </a:spcBef>
              <a:spcAft>
                <a:spcPts val="0"/>
              </a:spcAft>
              <a:buClr>
                <a:schemeClr val="dk2"/>
              </a:buClr>
              <a:buSzPts val="2800"/>
              <a:buFont typeface="Trebuchet MS"/>
              <a:buChar char="●"/>
            </a:pPr>
            <a:r>
              <a:rPr lang="en-US"/>
              <a:t>Code reflects principles drawn from multiple ethical theories</a:t>
            </a:r>
            <a:endParaRPr/>
          </a:p>
        </p:txBody>
      </p:sp>
      <p:sp>
        <p:nvSpPr>
          <p:cNvPr id="688" name="Google Shape;688;p85"/>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85</a:t>
            </a:fld>
            <a:endParaRPr/>
          </a:p>
        </p:txBody>
      </p:sp>
      <p:sp>
        <p:nvSpPr>
          <p:cNvPr id="687" name="Google Shape;687;p85"/>
          <p:cNvSpPr/>
          <p:nvPr/>
        </p:nvSpPr>
        <p:spPr>
          <a:xfrm>
            <a:off x="3606832" y="6534859"/>
            <a:ext cx="1930337"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Trebuchet MS"/>
                <a:ea typeface="Trebuchet MS"/>
                <a:cs typeface="Trebuchet MS"/>
                <a:sym typeface="Trebuchet MS"/>
              </a:rPr>
              <a:t>Analysis of the Code</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8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Virtue Ethics</a:t>
            </a:r>
            <a:endParaRPr/>
          </a:p>
        </p:txBody>
      </p:sp>
      <p:sp>
        <p:nvSpPr>
          <p:cNvPr id="694" name="Google Shape;694;p86"/>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800"/>
              <a:buFont typeface="Trebuchet MS"/>
              <a:buChar char="●"/>
            </a:pPr>
            <a:r>
              <a:rPr lang="en-US"/>
              <a:t>Aristotle</a:t>
            </a:r>
            <a:endParaRPr/>
          </a:p>
          <a:p>
            <a:pPr marL="742950" lvl="1" indent="-285750" algn="l" rtl="0">
              <a:lnSpc>
                <a:spcPct val="90000"/>
              </a:lnSpc>
              <a:spcBef>
                <a:spcPts val="480"/>
              </a:spcBef>
              <a:spcAft>
                <a:spcPts val="0"/>
              </a:spcAft>
              <a:buClr>
                <a:schemeClr val="dk2"/>
              </a:buClr>
              <a:buSzPts val="2400"/>
              <a:buFont typeface="Trebuchet MS"/>
              <a:buChar char="○"/>
            </a:pPr>
            <a:r>
              <a:rPr lang="en-US"/>
              <a:t>Happiness results from living a life of virtue</a:t>
            </a:r>
            <a:endParaRPr/>
          </a:p>
          <a:p>
            <a:pPr marL="742950" lvl="1" indent="-285750" algn="l" rtl="0">
              <a:lnSpc>
                <a:spcPct val="90000"/>
              </a:lnSpc>
              <a:spcBef>
                <a:spcPts val="480"/>
              </a:spcBef>
              <a:spcAft>
                <a:spcPts val="0"/>
              </a:spcAft>
              <a:buClr>
                <a:schemeClr val="dk2"/>
              </a:buClr>
              <a:buSzPts val="2400"/>
              <a:buFont typeface="Trebuchet MS"/>
              <a:buChar char="○"/>
            </a:pPr>
            <a:r>
              <a:rPr lang="en-US"/>
              <a:t>Intellectual virtue: developed through education</a:t>
            </a:r>
            <a:endParaRPr/>
          </a:p>
          <a:p>
            <a:pPr marL="742950" lvl="1" indent="-285750" algn="l" rtl="0">
              <a:lnSpc>
                <a:spcPct val="90000"/>
              </a:lnSpc>
              <a:spcBef>
                <a:spcPts val="480"/>
              </a:spcBef>
              <a:spcAft>
                <a:spcPts val="0"/>
              </a:spcAft>
              <a:buClr>
                <a:schemeClr val="dk2"/>
              </a:buClr>
              <a:buSzPts val="2400"/>
              <a:buFont typeface="Trebuchet MS"/>
              <a:buChar char="○"/>
            </a:pPr>
            <a:r>
              <a:rPr lang="en-US"/>
              <a:t>Moral virtue: developed by repeating appropriate acts</a:t>
            </a:r>
            <a:endParaRPr/>
          </a:p>
          <a:p>
            <a:pPr marL="742950" lvl="1" indent="-285750" algn="l" rtl="0">
              <a:lnSpc>
                <a:spcPct val="90000"/>
              </a:lnSpc>
              <a:spcBef>
                <a:spcPts val="480"/>
              </a:spcBef>
              <a:spcAft>
                <a:spcPts val="0"/>
              </a:spcAft>
              <a:buClr>
                <a:schemeClr val="dk2"/>
              </a:buClr>
              <a:buSzPts val="2400"/>
              <a:buFont typeface="Trebuchet MS"/>
              <a:buChar char="○"/>
            </a:pPr>
            <a:r>
              <a:rPr lang="en-US"/>
              <a:t>Deriving pleasure from a virtuous act is a sign that the virtue has been acquired</a:t>
            </a:r>
            <a:endParaRPr/>
          </a:p>
          <a:p>
            <a:pPr marL="342900" lvl="0" indent="-165100" algn="l" rtl="0">
              <a:lnSpc>
                <a:spcPct val="90000"/>
              </a:lnSpc>
              <a:spcBef>
                <a:spcPts val="560"/>
              </a:spcBef>
              <a:spcAft>
                <a:spcPts val="0"/>
              </a:spcAft>
              <a:buClr>
                <a:schemeClr val="dk2"/>
              </a:buClr>
              <a:buSzPts val="2800"/>
              <a:buFont typeface="Trebuchet MS"/>
              <a:buNone/>
            </a:pPr>
            <a:endParaRPr/>
          </a:p>
        </p:txBody>
      </p:sp>
      <p:sp>
        <p:nvSpPr>
          <p:cNvPr id="696" name="Google Shape;696;p86"/>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86</a:t>
            </a:fld>
            <a:endParaRPr/>
          </a:p>
        </p:txBody>
      </p:sp>
      <p:sp>
        <p:nvSpPr>
          <p:cNvPr id="695" name="Google Shape;695;p86"/>
          <p:cNvSpPr/>
          <p:nvPr/>
        </p:nvSpPr>
        <p:spPr>
          <a:xfrm>
            <a:off x="3606832" y="6534859"/>
            <a:ext cx="1930337"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Trebuchet MS"/>
                <a:ea typeface="Trebuchet MS"/>
                <a:cs typeface="Trebuchet MS"/>
                <a:sym typeface="Trebuchet MS"/>
              </a:rPr>
              <a:t>Analysis of the Code</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8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Virtue Ethics</a:t>
            </a:r>
            <a:endParaRPr/>
          </a:p>
        </p:txBody>
      </p:sp>
      <p:sp>
        <p:nvSpPr>
          <p:cNvPr id="702" name="Google Shape;702;p87"/>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800"/>
              <a:buFont typeface="Trebuchet MS"/>
              <a:buChar char="●"/>
            </a:pPr>
            <a:r>
              <a:rPr lang="en-US"/>
              <a:t>Some virtues: Benevolence, courage, fairness, generosity, honesty, loyalty, patience, tolerance</a:t>
            </a:r>
            <a:endParaRPr/>
          </a:p>
          <a:p>
            <a:pPr marL="342900" lvl="0" indent="-342900" algn="l" rtl="0">
              <a:lnSpc>
                <a:spcPct val="90000"/>
              </a:lnSpc>
              <a:spcBef>
                <a:spcPts val="560"/>
              </a:spcBef>
              <a:spcAft>
                <a:spcPts val="0"/>
              </a:spcAft>
              <a:buClr>
                <a:schemeClr val="dk2"/>
              </a:buClr>
              <a:buSzPts val="2800"/>
              <a:buFont typeface="Trebuchet MS"/>
              <a:buChar char="●"/>
            </a:pPr>
            <a:r>
              <a:rPr lang="en-US"/>
              <a:t>A person of strong moral character</a:t>
            </a:r>
            <a:endParaRPr/>
          </a:p>
          <a:p>
            <a:pPr marL="742950" lvl="1" indent="-285750" algn="l" rtl="0">
              <a:lnSpc>
                <a:spcPct val="90000"/>
              </a:lnSpc>
              <a:spcBef>
                <a:spcPts val="480"/>
              </a:spcBef>
              <a:spcAft>
                <a:spcPts val="0"/>
              </a:spcAft>
              <a:buClr>
                <a:schemeClr val="dk2"/>
              </a:buClr>
              <a:buSzPts val="2400"/>
              <a:buFont typeface="Trebuchet MS"/>
              <a:buChar char="○"/>
            </a:pPr>
            <a:r>
              <a:rPr lang="en-US"/>
              <a:t>possesses many virtues</a:t>
            </a:r>
            <a:endParaRPr/>
          </a:p>
          <a:p>
            <a:pPr marL="742950" lvl="1" indent="-285750" algn="l" rtl="0">
              <a:lnSpc>
                <a:spcPct val="90000"/>
              </a:lnSpc>
              <a:spcBef>
                <a:spcPts val="480"/>
              </a:spcBef>
              <a:spcAft>
                <a:spcPts val="0"/>
              </a:spcAft>
              <a:buClr>
                <a:schemeClr val="dk2"/>
              </a:buClr>
              <a:buSzPts val="2400"/>
              <a:buFont typeface="Trebuchet MS"/>
              <a:buChar char="○"/>
            </a:pPr>
            <a:r>
              <a:rPr lang="en-US"/>
              <a:t>knows right thing to do in each situation</a:t>
            </a:r>
            <a:endParaRPr/>
          </a:p>
        </p:txBody>
      </p:sp>
      <p:sp>
        <p:nvSpPr>
          <p:cNvPr id="704" name="Google Shape;704;p87"/>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87</a:t>
            </a:fld>
            <a:endParaRPr/>
          </a:p>
        </p:txBody>
      </p:sp>
      <p:sp>
        <p:nvSpPr>
          <p:cNvPr id="703" name="Google Shape;703;p87"/>
          <p:cNvSpPr/>
          <p:nvPr/>
        </p:nvSpPr>
        <p:spPr>
          <a:xfrm>
            <a:off x="3606832" y="6534859"/>
            <a:ext cx="1930337"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Trebuchet MS"/>
                <a:ea typeface="Trebuchet MS"/>
                <a:cs typeface="Trebuchet MS"/>
                <a:sym typeface="Trebuchet MS"/>
              </a:rPr>
              <a:t>Analysis of the Code</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8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Virtue Ethics</a:t>
            </a:r>
            <a:endParaRPr/>
          </a:p>
        </p:txBody>
      </p:sp>
      <p:sp>
        <p:nvSpPr>
          <p:cNvPr id="710" name="Google Shape;710;p88"/>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None/>
            </a:pPr>
            <a:r>
              <a:rPr lang="en-US"/>
              <a:t>Strengths of Virtue Ethics</a:t>
            </a:r>
            <a:endParaRPr/>
          </a:p>
          <a:p>
            <a:pPr marL="342900" lvl="0" indent="-342900" algn="l" rtl="0">
              <a:spcBef>
                <a:spcPts val="560"/>
              </a:spcBef>
              <a:spcAft>
                <a:spcPts val="0"/>
              </a:spcAft>
              <a:buClr>
                <a:schemeClr val="dk2"/>
              </a:buClr>
              <a:buSzPts val="2800"/>
              <a:buFont typeface="Trebuchet MS"/>
              <a:buChar char="●"/>
            </a:pPr>
            <a:r>
              <a:rPr lang="en-US"/>
              <a:t>Provides a motivation for good behavior</a:t>
            </a:r>
            <a:endParaRPr/>
          </a:p>
          <a:p>
            <a:pPr marL="342900" lvl="0" indent="-342900" algn="l" rtl="0">
              <a:spcBef>
                <a:spcPts val="560"/>
              </a:spcBef>
              <a:spcAft>
                <a:spcPts val="0"/>
              </a:spcAft>
              <a:buClr>
                <a:schemeClr val="dk2"/>
              </a:buClr>
              <a:buSzPts val="2800"/>
              <a:buFont typeface="Trebuchet MS"/>
              <a:buChar char="●"/>
            </a:pPr>
            <a:r>
              <a:rPr lang="en-US"/>
              <a:t>Provides a solution to the problem of impartiality</a:t>
            </a:r>
            <a:endParaRPr/>
          </a:p>
          <a:p>
            <a:pPr marL="742950" lvl="1" indent="-285750" algn="l" rtl="0">
              <a:spcBef>
                <a:spcPts val="480"/>
              </a:spcBef>
              <a:spcAft>
                <a:spcPts val="0"/>
              </a:spcAft>
              <a:buClr>
                <a:schemeClr val="dk2"/>
              </a:buClr>
              <a:buSzPts val="2400"/>
              <a:buFont typeface="Trebuchet MS"/>
              <a:buChar char="○"/>
            </a:pPr>
            <a:r>
              <a:rPr lang="en-US"/>
              <a:t>Some virtues are partial (e.g., generosity)</a:t>
            </a:r>
            <a:endParaRPr/>
          </a:p>
          <a:p>
            <a:pPr marL="742950" lvl="1" indent="-285750" algn="l" rtl="0">
              <a:spcBef>
                <a:spcPts val="480"/>
              </a:spcBef>
              <a:spcAft>
                <a:spcPts val="0"/>
              </a:spcAft>
              <a:buClr>
                <a:schemeClr val="dk2"/>
              </a:buClr>
              <a:buSzPts val="2400"/>
              <a:buFont typeface="Trebuchet MS"/>
              <a:buChar char="○"/>
            </a:pPr>
            <a:r>
              <a:rPr lang="en-US"/>
              <a:t>Other virtues must be impartial (e.g., honesty)</a:t>
            </a:r>
            <a:endParaRPr/>
          </a:p>
        </p:txBody>
      </p:sp>
      <p:sp>
        <p:nvSpPr>
          <p:cNvPr id="712" name="Google Shape;712;p88"/>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88</a:t>
            </a:fld>
            <a:endParaRPr/>
          </a:p>
        </p:txBody>
      </p:sp>
      <p:sp>
        <p:nvSpPr>
          <p:cNvPr id="711" name="Google Shape;711;p88"/>
          <p:cNvSpPr/>
          <p:nvPr/>
        </p:nvSpPr>
        <p:spPr>
          <a:xfrm>
            <a:off x="3606832" y="6534859"/>
            <a:ext cx="1930337"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Trebuchet MS"/>
                <a:ea typeface="Trebuchet MS"/>
                <a:cs typeface="Trebuchet MS"/>
                <a:sym typeface="Trebuchet MS"/>
              </a:rPr>
              <a:t>Analysis of the Code</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8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Virtue Ethics</a:t>
            </a:r>
            <a:endParaRPr/>
          </a:p>
        </p:txBody>
      </p:sp>
      <p:sp>
        <p:nvSpPr>
          <p:cNvPr id="718" name="Google Shape;718;p89"/>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None/>
            </a:pPr>
            <a:r>
              <a:rPr lang="en-US"/>
              <a:t>Virtue Ethics complements other theories</a:t>
            </a:r>
            <a:endParaRPr/>
          </a:p>
          <a:p>
            <a:pPr marL="342900" lvl="0" indent="-342900" algn="l" rtl="0">
              <a:spcBef>
                <a:spcPts val="560"/>
              </a:spcBef>
              <a:spcAft>
                <a:spcPts val="0"/>
              </a:spcAft>
              <a:buClr>
                <a:schemeClr val="dk2"/>
              </a:buClr>
              <a:buSzPts val="2800"/>
              <a:buFont typeface="Trebuchet MS"/>
              <a:buChar char="●"/>
            </a:pPr>
            <a:r>
              <a:rPr lang="en-US"/>
              <a:t>Virtue ethics may not work as a stand-alone theory</a:t>
            </a:r>
            <a:endParaRPr/>
          </a:p>
          <a:p>
            <a:pPr marL="342900" lvl="0" indent="-342900" algn="l" rtl="0">
              <a:spcBef>
                <a:spcPts val="560"/>
              </a:spcBef>
              <a:spcAft>
                <a:spcPts val="0"/>
              </a:spcAft>
              <a:buClr>
                <a:schemeClr val="dk2"/>
              </a:buClr>
              <a:buSzPts val="2800"/>
              <a:buFont typeface="Trebuchet MS"/>
              <a:buChar char="●"/>
            </a:pPr>
            <a:r>
              <a:rPr lang="en-US"/>
              <a:t>It may be a good complement to utilitarianism</a:t>
            </a:r>
            <a:endParaRPr/>
          </a:p>
          <a:p>
            <a:pPr marL="342900" lvl="0" indent="-342900" algn="l" rtl="0">
              <a:spcBef>
                <a:spcPts val="560"/>
              </a:spcBef>
              <a:spcAft>
                <a:spcPts val="0"/>
              </a:spcAft>
              <a:buClr>
                <a:schemeClr val="dk2"/>
              </a:buClr>
              <a:buSzPts val="2800"/>
              <a:buFont typeface="Trebuchet MS"/>
              <a:buChar char="●"/>
            </a:pPr>
            <a:r>
              <a:rPr lang="en-US"/>
              <a:t>Allows rationale for action to be considered</a:t>
            </a:r>
            <a:endParaRPr/>
          </a:p>
          <a:p>
            <a:pPr marL="342900" lvl="0" indent="-342900" algn="l" rtl="0">
              <a:spcBef>
                <a:spcPts val="560"/>
              </a:spcBef>
              <a:spcAft>
                <a:spcPts val="0"/>
              </a:spcAft>
              <a:buClr>
                <a:schemeClr val="dk2"/>
              </a:buClr>
              <a:buSzPts val="2800"/>
              <a:buFont typeface="Trebuchet MS"/>
              <a:buChar char="●"/>
            </a:pPr>
            <a:r>
              <a:rPr lang="en-US"/>
              <a:t>Solves problem of moral luck that plagued act utilitarianism </a:t>
            </a:r>
            <a:endParaRPr/>
          </a:p>
        </p:txBody>
      </p:sp>
      <p:sp>
        <p:nvSpPr>
          <p:cNvPr id="720" name="Google Shape;720;p89"/>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89</a:t>
            </a:fld>
            <a:endParaRPr/>
          </a:p>
        </p:txBody>
      </p:sp>
      <p:sp>
        <p:nvSpPr>
          <p:cNvPr id="719" name="Google Shape;719;p89"/>
          <p:cNvSpPr/>
          <p:nvPr/>
        </p:nvSpPr>
        <p:spPr>
          <a:xfrm>
            <a:off x="3606832" y="6534859"/>
            <a:ext cx="1930337"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Trebuchet MS"/>
                <a:ea typeface="Trebuchet MS"/>
                <a:cs typeface="Trebuchet MS"/>
                <a:sym typeface="Trebuchet MS"/>
              </a:rPr>
              <a:t>Analysis of the Code</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Introduction to Ethics - Scenario</a:t>
            </a:r>
            <a:endParaRPr/>
          </a:p>
        </p:txBody>
      </p:sp>
      <p:sp>
        <p:nvSpPr>
          <p:cNvPr id="127" name="Google Shape;127;p9"/>
          <p:cNvSpPr txBox="1">
            <a:spLocks noGrp="1"/>
          </p:cNvSpPr>
          <p:nvPr>
            <p:ph type="body" idx="1"/>
          </p:nvPr>
        </p:nvSpPr>
        <p:spPr>
          <a:xfrm>
            <a:off x="457200" y="1331929"/>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400"/>
              <a:buFont typeface="Trebuchet MS"/>
              <a:buChar char="●"/>
            </a:pPr>
            <a:r>
              <a:rPr lang="en-US" sz="2400"/>
              <a:t>Should you recommend release of the product next week?</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Who will benefit if the company follows your recommendation?</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Who will be harmed if the company follows your recommendation?</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Do you have an obligation to any group of people that may be affected by your decision?</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What additional information, if any, would help you answer the previous question?</a:t>
            </a:r>
            <a:endParaRPr/>
          </a:p>
        </p:txBody>
      </p:sp>
      <p:sp>
        <p:nvSpPr>
          <p:cNvPr id="128" name="Google Shape;128;p9"/>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9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300"/>
              <a:t>Alternative List of Fundamental Principles</a:t>
            </a:r>
            <a:endParaRPr sz="3300"/>
          </a:p>
        </p:txBody>
      </p:sp>
      <p:sp>
        <p:nvSpPr>
          <p:cNvPr id="726" name="Google Shape;726;p90"/>
          <p:cNvSpPr txBox="1">
            <a:spLocks noGrp="1"/>
          </p:cNvSpPr>
          <p:nvPr>
            <p:ph type="body" idx="1"/>
          </p:nvPr>
        </p:nvSpPr>
        <p:spPr>
          <a:xfrm>
            <a:off x="457200" y="1357298"/>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400"/>
              <a:buFont typeface="Trebuchet MS"/>
              <a:buChar char="●"/>
            </a:pPr>
            <a:r>
              <a:rPr lang="en-US" sz="2400"/>
              <a:t>Be impartial.</a:t>
            </a:r>
            <a:endParaRPr/>
          </a:p>
          <a:p>
            <a:pPr marL="342900" lvl="0" indent="-342900" algn="l" rtl="0">
              <a:spcBef>
                <a:spcPts val="480"/>
              </a:spcBef>
              <a:spcAft>
                <a:spcPts val="0"/>
              </a:spcAft>
              <a:buClr>
                <a:schemeClr val="dk2"/>
              </a:buClr>
              <a:buSzPts val="2400"/>
              <a:buFont typeface="Trebuchet MS"/>
              <a:buChar char="●"/>
            </a:pPr>
            <a:r>
              <a:rPr lang="en-US" sz="2400"/>
              <a:t>Disclose information that others ought to know.</a:t>
            </a:r>
            <a:endParaRPr/>
          </a:p>
          <a:p>
            <a:pPr marL="342900" lvl="0" indent="-342900" algn="l" rtl="0">
              <a:spcBef>
                <a:spcPts val="480"/>
              </a:spcBef>
              <a:spcAft>
                <a:spcPts val="0"/>
              </a:spcAft>
              <a:buClr>
                <a:schemeClr val="dk2"/>
              </a:buClr>
              <a:buSzPts val="2400"/>
              <a:buFont typeface="Trebuchet MS"/>
              <a:buChar char="●"/>
            </a:pPr>
            <a:r>
              <a:rPr lang="en-US" sz="2400"/>
              <a:t>Respect the rights of others.</a:t>
            </a:r>
            <a:endParaRPr/>
          </a:p>
          <a:p>
            <a:pPr marL="342900" lvl="0" indent="-342900" algn="l" rtl="0">
              <a:spcBef>
                <a:spcPts val="480"/>
              </a:spcBef>
              <a:spcAft>
                <a:spcPts val="0"/>
              </a:spcAft>
              <a:buClr>
                <a:schemeClr val="dk2"/>
              </a:buClr>
              <a:buSzPts val="2400"/>
              <a:buFont typeface="Trebuchet MS"/>
              <a:buChar char="●"/>
            </a:pPr>
            <a:r>
              <a:rPr lang="en-US" sz="2400"/>
              <a:t>Treat others justly.</a:t>
            </a:r>
            <a:endParaRPr/>
          </a:p>
          <a:p>
            <a:pPr marL="342900" lvl="0" indent="-342900" algn="l" rtl="0">
              <a:spcBef>
                <a:spcPts val="480"/>
              </a:spcBef>
              <a:spcAft>
                <a:spcPts val="0"/>
              </a:spcAft>
              <a:buClr>
                <a:schemeClr val="dk2"/>
              </a:buClr>
              <a:buSzPts val="2400"/>
              <a:buFont typeface="Trebuchet MS"/>
              <a:buChar char="●"/>
            </a:pPr>
            <a:r>
              <a:rPr lang="en-US" sz="2400"/>
              <a:t>Take responsibility for your actions and inactions.</a:t>
            </a:r>
            <a:endParaRPr/>
          </a:p>
          <a:p>
            <a:pPr marL="342900" lvl="0" indent="-342900" algn="l" rtl="0">
              <a:spcBef>
                <a:spcPts val="480"/>
              </a:spcBef>
              <a:spcAft>
                <a:spcPts val="0"/>
              </a:spcAft>
              <a:buClr>
                <a:schemeClr val="dk2"/>
              </a:buClr>
              <a:buSzPts val="2400"/>
              <a:buFont typeface="Trebuchet MS"/>
              <a:buChar char="●"/>
            </a:pPr>
            <a:r>
              <a:rPr lang="en-US" sz="2400"/>
              <a:t>Take responsibility for the actions of those you supervise.</a:t>
            </a:r>
            <a:endParaRPr/>
          </a:p>
          <a:p>
            <a:pPr marL="342900" lvl="0" indent="-342900" algn="l" rtl="0">
              <a:spcBef>
                <a:spcPts val="480"/>
              </a:spcBef>
              <a:spcAft>
                <a:spcPts val="0"/>
              </a:spcAft>
              <a:buClr>
                <a:schemeClr val="dk2"/>
              </a:buClr>
              <a:buSzPts val="2400"/>
              <a:buFont typeface="Trebuchet MS"/>
              <a:buChar char="●"/>
            </a:pPr>
            <a:r>
              <a:rPr lang="en-US" sz="2400"/>
              <a:t>Maintain your integrity.</a:t>
            </a:r>
            <a:endParaRPr/>
          </a:p>
          <a:p>
            <a:pPr marL="342900" lvl="0" indent="-342900" algn="l" rtl="0">
              <a:spcBef>
                <a:spcPts val="480"/>
              </a:spcBef>
              <a:spcAft>
                <a:spcPts val="0"/>
              </a:spcAft>
              <a:buClr>
                <a:schemeClr val="dk2"/>
              </a:buClr>
              <a:buSzPts val="2400"/>
              <a:buFont typeface="Trebuchet MS"/>
              <a:buChar char="●"/>
            </a:pPr>
            <a:r>
              <a:rPr lang="en-US" sz="2400"/>
              <a:t>Continually improve your abilities.</a:t>
            </a:r>
            <a:endParaRPr/>
          </a:p>
          <a:p>
            <a:pPr marL="342900" lvl="0" indent="-342900" algn="l" rtl="0">
              <a:spcBef>
                <a:spcPts val="480"/>
              </a:spcBef>
              <a:spcAft>
                <a:spcPts val="0"/>
              </a:spcAft>
              <a:buClr>
                <a:schemeClr val="dk2"/>
              </a:buClr>
              <a:buSzPts val="2400"/>
              <a:buFont typeface="Trebuchet MS"/>
              <a:buChar char="●"/>
            </a:pPr>
            <a:r>
              <a:rPr lang="en-US" sz="2400"/>
              <a:t>Share your knowledge, expertise, and values.</a:t>
            </a:r>
            <a:endParaRPr/>
          </a:p>
        </p:txBody>
      </p:sp>
      <p:sp>
        <p:nvSpPr>
          <p:cNvPr id="728" name="Google Shape;728;p90"/>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90</a:t>
            </a:fld>
            <a:endParaRPr/>
          </a:p>
        </p:txBody>
      </p:sp>
      <p:sp>
        <p:nvSpPr>
          <p:cNvPr id="727" name="Google Shape;727;p90"/>
          <p:cNvSpPr/>
          <p:nvPr/>
        </p:nvSpPr>
        <p:spPr>
          <a:xfrm>
            <a:off x="3606832" y="6534859"/>
            <a:ext cx="1930337"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Trebuchet MS"/>
                <a:ea typeface="Trebuchet MS"/>
                <a:cs typeface="Trebuchet MS"/>
                <a:sym typeface="Trebuchet MS"/>
              </a:rPr>
              <a:t>Analysis of the Code</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91"/>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300"/>
              <a:t>Case Studies </a:t>
            </a:r>
            <a:endParaRPr sz="3300"/>
          </a:p>
        </p:txBody>
      </p:sp>
      <p:sp>
        <p:nvSpPr>
          <p:cNvPr id="734" name="Google Shape;734;p91"/>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55600" lvl="0" indent="-355600" algn="l" rtl="0">
              <a:spcBef>
                <a:spcPts val="0"/>
              </a:spcBef>
              <a:spcAft>
                <a:spcPts val="0"/>
              </a:spcAft>
              <a:buClr>
                <a:schemeClr val="dk2"/>
              </a:buClr>
              <a:buSzPts val="2000"/>
              <a:buFont typeface="Noto Sans Symbols"/>
              <a:buChar char="⮚"/>
            </a:pPr>
            <a:r>
              <a:rPr lang="en-US"/>
              <a:t>Software Recommendation</a:t>
            </a:r>
            <a:endParaRPr/>
          </a:p>
          <a:p>
            <a:pPr marL="355600" lvl="0" indent="-355600" algn="l" rtl="0">
              <a:spcBef>
                <a:spcPts val="400"/>
              </a:spcBef>
              <a:spcAft>
                <a:spcPts val="0"/>
              </a:spcAft>
              <a:buClr>
                <a:schemeClr val="dk2"/>
              </a:buClr>
              <a:buSzPts val="2000"/>
              <a:buFont typeface="Noto Sans Symbols"/>
              <a:buChar char="⮚"/>
            </a:pPr>
            <a:r>
              <a:rPr lang="en-US"/>
              <a:t>Child Pornography</a:t>
            </a:r>
            <a:endParaRPr/>
          </a:p>
          <a:p>
            <a:pPr marL="355600" lvl="0" indent="-355600" algn="l" rtl="0">
              <a:spcBef>
                <a:spcPts val="400"/>
              </a:spcBef>
              <a:spcAft>
                <a:spcPts val="0"/>
              </a:spcAft>
              <a:buClr>
                <a:schemeClr val="dk2"/>
              </a:buClr>
              <a:buSzPts val="2000"/>
              <a:buFont typeface="Noto Sans Symbols"/>
              <a:buChar char="⮚"/>
            </a:pPr>
            <a:r>
              <a:rPr lang="en-US"/>
              <a:t>Anti-Worm</a:t>
            </a:r>
            <a:endParaRPr/>
          </a:p>
          <a:p>
            <a:pPr marL="355600" lvl="0" indent="-355600" algn="l" rtl="0">
              <a:spcBef>
                <a:spcPts val="400"/>
              </a:spcBef>
              <a:spcAft>
                <a:spcPts val="0"/>
              </a:spcAft>
              <a:buClr>
                <a:schemeClr val="dk2"/>
              </a:buClr>
              <a:buSzPts val="2000"/>
              <a:buFont typeface="Noto Sans Symbols"/>
              <a:buChar char="⮚"/>
            </a:pPr>
            <a:r>
              <a:rPr lang="en-US"/>
              <a:t>Consulting Opportunity</a:t>
            </a:r>
            <a:endParaRPr/>
          </a:p>
        </p:txBody>
      </p:sp>
      <p:sp>
        <p:nvSpPr>
          <p:cNvPr id="735" name="Google Shape;735;p91"/>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91</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9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Case: Software Recommendation</a:t>
            </a:r>
            <a:endParaRPr/>
          </a:p>
        </p:txBody>
      </p:sp>
      <p:sp>
        <p:nvSpPr>
          <p:cNvPr id="741" name="Google Shape;741;p9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800"/>
              <a:buFont typeface="Trebuchet MS"/>
              <a:buChar char="●"/>
            </a:pPr>
            <a:r>
              <a:rPr lang="en-US"/>
              <a:t>Sam Shaw asks for free advice on LAN security</a:t>
            </a:r>
            <a:endParaRPr/>
          </a:p>
          <a:p>
            <a:pPr marL="342900" lvl="0" indent="-342900" algn="l" rtl="0">
              <a:lnSpc>
                <a:spcPct val="90000"/>
              </a:lnSpc>
              <a:spcBef>
                <a:spcPts val="560"/>
              </a:spcBef>
              <a:spcAft>
                <a:spcPts val="0"/>
              </a:spcAft>
              <a:buClr>
                <a:schemeClr val="dk2"/>
              </a:buClr>
              <a:buSzPts val="2800"/>
              <a:buFont typeface="Trebuchet MS"/>
              <a:buChar char="●"/>
            </a:pPr>
            <a:r>
              <a:rPr lang="en-US"/>
              <a:t>Prof. Smith answers questions and recommends top-ranked package</a:t>
            </a:r>
            <a:endParaRPr/>
          </a:p>
          <a:p>
            <a:pPr marL="342900" lvl="0" indent="-342900" algn="l" rtl="0">
              <a:lnSpc>
                <a:spcPct val="90000"/>
              </a:lnSpc>
              <a:spcBef>
                <a:spcPts val="560"/>
              </a:spcBef>
              <a:spcAft>
                <a:spcPts val="0"/>
              </a:spcAft>
              <a:buClr>
                <a:schemeClr val="dk2"/>
              </a:buClr>
              <a:buSzPts val="2800"/>
              <a:buFont typeface="Trebuchet MS"/>
              <a:buChar char="●"/>
            </a:pPr>
            <a:r>
              <a:rPr lang="en-US"/>
              <a:t>Prof. Smith does not disclose</a:t>
            </a:r>
            <a:endParaRPr/>
          </a:p>
          <a:p>
            <a:pPr marL="742950" lvl="1" indent="-285750" algn="l" rtl="0">
              <a:lnSpc>
                <a:spcPct val="90000"/>
              </a:lnSpc>
              <a:spcBef>
                <a:spcPts val="480"/>
              </a:spcBef>
              <a:spcAft>
                <a:spcPts val="0"/>
              </a:spcAft>
              <a:buClr>
                <a:schemeClr val="dk2"/>
              </a:buClr>
              <a:buSzPts val="2400"/>
              <a:buFont typeface="Trebuchet MS"/>
              <a:buChar char="○"/>
            </a:pPr>
            <a:r>
              <a:rPr lang="en-US"/>
              <a:t>She has financial interest in company producing top-ranked package</a:t>
            </a:r>
            <a:endParaRPr/>
          </a:p>
          <a:p>
            <a:pPr marL="742950" lvl="1" indent="-285750" algn="l" rtl="0">
              <a:lnSpc>
                <a:spcPct val="90000"/>
              </a:lnSpc>
              <a:spcBef>
                <a:spcPts val="480"/>
              </a:spcBef>
              <a:spcAft>
                <a:spcPts val="0"/>
              </a:spcAft>
              <a:buClr>
                <a:schemeClr val="dk2"/>
              </a:buClr>
              <a:buSzPts val="2400"/>
              <a:buFont typeface="Trebuchet MS"/>
              <a:buChar char="○"/>
            </a:pPr>
            <a:r>
              <a:rPr lang="en-US"/>
              <a:t>Another package was given a “best buy” rating</a:t>
            </a:r>
            <a:endParaRPr/>
          </a:p>
          <a:p>
            <a:pPr marL="342900" lvl="0" indent="-342900" algn="l" rtl="0">
              <a:lnSpc>
                <a:spcPct val="90000"/>
              </a:lnSpc>
              <a:spcBef>
                <a:spcPts val="560"/>
              </a:spcBef>
              <a:spcAft>
                <a:spcPts val="0"/>
              </a:spcAft>
              <a:buClr>
                <a:schemeClr val="dk2"/>
              </a:buClr>
              <a:buSzPts val="2800"/>
              <a:buFont typeface="Trebuchet MS"/>
              <a:buChar char="●"/>
            </a:pPr>
            <a:r>
              <a:rPr lang="en-US"/>
              <a:t>Did Prof. Smith do anything wrong?</a:t>
            </a:r>
            <a:endParaRPr/>
          </a:p>
        </p:txBody>
      </p:sp>
      <p:sp>
        <p:nvSpPr>
          <p:cNvPr id="742" name="Google Shape;742;p92"/>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92</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9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Case: Software Recommendation</a:t>
            </a:r>
            <a:endParaRPr/>
          </a:p>
        </p:txBody>
      </p:sp>
      <p:sp>
        <p:nvSpPr>
          <p:cNvPr id="748" name="Google Shape;748;p93"/>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800"/>
              <a:buFont typeface="Trebuchet MS"/>
              <a:buNone/>
            </a:pPr>
            <a:r>
              <a:rPr lang="en-US"/>
              <a:t>Analysis</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Most relevant principles</a:t>
            </a:r>
            <a:endParaRPr/>
          </a:p>
          <a:p>
            <a:pPr marL="742950" lvl="1" indent="-285750" algn="l" rtl="0">
              <a:lnSpc>
                <a:spcPct val="90000"/>
              </a:lnSpc>
              <a:spcBef>
                <a:spcPts val="400"/>
              </a:spcBef>
              <a:spcAft>
                <a:spcPts val="0"/>
              </a:spcAft>
              <a:buClr>
                <a:schemeClr val="dk2"/>
              </a:buClr>
              <a:buSzPts val="2000"/>
              <a:buFont typeface="Trebuchet MS"/>
              <a:buChar char="○"/>
            </a:pPr>
            <a:r>
              <a:rPr lang="en-US" sz="2000"/>
              <a:t>Be impartial.</a:t>
            </a:r>
            <a:endParaRPr/>
          </a:p>
          <a:p>
            <a:pPr marL="742950" lvl="1" indent="-285750" algn="l" rtl="0">
              <a:lnSpc>
                <a:spcPct val="90000"/>
              </a:lnSpc>
              <a:spcBef>
                <a:spcPts val="400"/>
              </a:spcBef>
              <a:spcAft>
                <a:spcPts val="0"/>
              </a:spcAft>
              <a:buClr>
                <a:schemeClr val="dk2"/>
              </a:buClr>
              <a:buSzPts val="2000"/>
              <a:buFont typeface="Trebuchet MS"/>
              <a:buChar char="○"/>
            </a:pPr>
            <a:r>
              <a:rPr lang="en-US" sz="2000"/>
              <a:t>Disclose information others ought to know.</a:t>
            </a:r>
            <a:endParaRPr/>
          </a:p>
          <a:p>
            <a:pPr marL="742950" lvl="1" indent="-285750" algn="l" rtl="0">
              <a:lnSpc>
                <a:spcPct val="90000"/>
              </a:lnSpc>
              <a:spcBef>
                <a:spcPts val="400"/>
              </a:spcBef>
              <a:spcAft>
                <a:spcPts val="0"/>
              </a:spcAft>
              <a:buClr>
                <a:schemeClr val="dk2"/>
              </a:buClr>
              <a:buSzPts val="2000"/>
              <a:buFont typeface="Trebuchet MS"/>
              <a:buChar char="○"/>
            </a:pPr>
            <a:r>
              <a:rPr lang="en-US" sz="2000"/>
              <a:t>Share your knowledge, expertise, and values.</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Clause 1.06: Prof. Smith was deceptive</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Clauses 1.08, 6.02: Prof. Smith freely gave valuable information</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Clauses 4.05, 6.05: Prof. Smith did not reveal conflict of interest</a:t>
            </a:r>
            <a:endParaRPr/>
          </a:p>
        </p:txBody>
      </p:sp>
      <p:sp>
        <p:nvSpPr>
          <p:cNvPr id="749" name="Google Shape;749;p93"/>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93</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9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Case: Software Recommendation</a:t>
            </a:r>
            <a:endParaRPr/>
          </a:p>
        </p:txBody>
      </p:sp>
      <p:sp>
        <p:nvSpPr>
          <p:cNvPr id="755" name="Google Shape;755;p94"/>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800"/>
              <a:buFont typeface="Trebuchet MS"/>
              <a:buNone/>
            </a:pPr>
            <a:r>
              <a:rPr lang="en-US"/>
              <a:t>Conclusion</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Professor Smith should have revealed her conflict of interest to Mr. Shaw.</a:t>
            </a:r>
            <a:endParaRPr/>
          </a:p>
        </p:txBody>
      </p:sp>
      <p:sp>
        <p:nvSpPr>
          <p:cNvPr id="756" name="Google Shape;756;p94"/>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94</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Shape 760"/>
        <p:cNvGrpSpPr/>
        <p:nvPr/>
      </p:nvGrpSpPr>
      <p:grpSpPr>
        <a:xfrm>
          <a:off x="0" y="0"/>
          <a:ext cx="0" cy="0"/>
          <a:chOff x="0" y="0"/>
          <a:chExt cx="0" cy="0"/>
        </a:xfrm>
      </p:grpSpPr>
      <p:sp>
        <p:nvSpPr>
          <p:cNvPr id="761" name="Google Shape;761;p9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Case: Child Pornography</a:t>
            </a:r>
            <a:endParaRPr/>
          </a:p>
        </p:txBody>
      </p:sp>
      <p:sp>
        <p:nvSpPr>
          <p:cNvPr id="762" name="Google Shape;762;p95"/>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800"/>
              <a:buFont typeface="Trebuchet MS"/>
              <a:buChar char="●"/>
            </a:pPr>
            <a:r>
              <a:rPr lang="en-US"/>
              <a:t>Joe Green a system administrator</a:t>
            </a:r>
            <a:endParaRPr/>
          </a:p>
          <a:p>
            <a:pPr marL="342900" lvl="0" indent="-342900" algn="l" rtl="0">
              <a:lnSpc>
                <a:spcPct val="90000"/>
              </a:lnSpc>
              <a:spcBef>
                <a:spcPts val="560"/>
              </a:spcBef>
              <a:spcAft>
                <a:spcPts val="0"/>
              </a:spcAft>
              <a:buClr>
                <a:schemeClr val="dk2"/>
              </a:buClr>
              <a:buSzPts val="2800"/>
              <a:buFont typeface="Trebuchet MS"/>
              <a:buChar char="●"/>
            </a:pPr>
            <a:r>
              <a:rPr lang="en-US"/>
              <a:t>Asked to install new software package on Chuck Dennis’s computer</a:t>
            </a:r>
            <a:endParaRPr/>
          </a:p>
          <a:p>
            <a:pPr marL="342900" lvl="0" indent="-342900" algn="l" rtl="0">
              <a:lnSpc>
                <a:spcPct val="90000"/>
              </a:lnSpc>
              <a:spcBef>
                <a:spcPts val="560"/>
              </a:spcBef>
              <a:spcAft>
                <a:spcPts val="0"/>
              </a:spcAft>
              <a:buClr>
                <a:schemeClr val="dk2"/>
              </a:buClr>
              <a:buSzPts val="2800"/>
              <a:buFont typeface="Trebuchet MS"/>
              <a:buChar char="●"/>
            </a:pPr>
            <a:r>
              <a:rPr lang="en-US"/>
              <a:t>Green not authorized to read other people’s emails or personal files</a:t>
            </a:r>
            <a:endParaRPr/>
          </a:p>
          <a:p>
            <a:pPr marL="342900" lvl="0" indent="-342900" algn="l" rtl="0">
              <a:lnSpc>
                <a:spcPct val="90000"/>
              </a:lnSpc>
              <a:spcBef>
                <a:spcPts val="560"/>
              </a:spcBef>
              <a:spcAft>
                <a:spcPts val="0"/>
              </a:spcAft>
              <a:buClr>
                <a:schemeClr val="dk2"/>
              </a:buClr>
              <a:buSzPts val="2800"/>
              <a:buFont typeface="Trebuchet MS"/>
              <a:buChar char="●"/>
            </a:pPr>
            <a:r>
              <a:rPr lang="en-US"/>
              <a:t>Green sees suspicious-looking file names</a:t>
            </a:r>
            <a:endParaRPr/>
          </a:p>
          <a:p>
            <a:pPr marL="342900" lvl="0" indent="-342900" algn="l" rtl="0">
              <a:lnSpc>
                <a:spcPct val="90000"/>
              </a:lnSpc>
              <a:spcBef>
                <a:spcPts val="560"/>
              </a:spcBef>
              <a:spcAft>
                <a:spcPts val="0"/>
              </a:spcAft>
              <a:buClr>
                <a:schemeClr val="dk2"/>
              </a:buClr>
              <a:buSzPts val="2800"/>
              <a:buFont typeface="Trebuchet MS"/>
              <a:buChar char="●"/>
            </a:pPr>
            <a:r>
              <a:rPr lang="en-US"/>
              <a:t>He opens some of Dennis’s files and discovers child pornography</a:t>
            </a:r>
            <a:endParaRPr/>
          </a:p>
          <a:p>
            <a:pPr marL="342900" lvl="0" indent="-342900" algn="l" rtl="0">
              <a:lnSpc>
                <a:spcPct val="90000"/>
              </a:lnSpc>
              <a:spcBef>
                <a:spcPts val="560"/>
              </a:spcBef>
              <a:spcAft>
                <a:spcPts val="0"/>
              </a:spcAft>
              <a:buClr>
                <a:schemeClr val="dk2"/>
              </a:buClr>
              <a:buSzPts val="2800"/>
              <a:buFont typeface="Trebuchet MS"/>
              <a:buChar char="●"/>
            </a:pPr>
            <a:r>
              <a:rPr lang="en-US"/>
              <a:t>What should he do?</a:t>
            </a:r>
            <a:endParaRPr/>
          </a:p>
          <a:p>
            <a:pPr marL="342900" lvl="0" indent="-165100" algn="l" rtl="0">
              <a:spcBef>
                <a:spcPts val="560"/>
              </a:spcBef>
              <a:spcAft>
                <a:spcPts val="0"/>
              </a:spcAft>
              <a:buClr>
                <a:schemeClr val="dk2"/>
              </a:buClr>
              <a:buSzPts val="2800"/>
              <a:buFont typeface="Trebuchet MS"/>
              <a:buNone/>
            </a:pPr>
            <a:endParaRPr/>
          </a:p>
        </p:txBody>
      </p:sp>
      <p:sp>
        <p:nvSpPr>
          <p:cNvPr id="763" name="Google Shape;763;p95"/>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95</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Shape 767"/>
        <p:cNvGrpSpPr/>
        <p:nvPr/>
      </p:nvGrpSpPr>
      <p:grpSpPr>
        <a:xfrm>
          <a:off x="0" y="0"/>
          <a:ext cx="0" cy="0"/>
          <a:chOff x="0" y="0"/>
          <a:chExt cx="0" cy="0"/>
        </a:xfrm>
      </p:grpSpPr>
      <p:sp>
        <p:nvSpPr>
          <p:cNvPr id="768" name="Google Shape;768;p9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Case: Child Pornography</a:t>
            </a:r>
            <a:endParaRPr/>
          </a:p>
        </p:txBody>
      </p:sp>
      <p:sp>
        <p:nvSpPr>
          <p:cNvPr id="769" name="Google Shape;769;p96"/>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None/>
            </a:pPr>
            <a:r>
              <a:rPr lang="en-US"/>
              <a:t>Analysis</a:t>
            </a:r>
            <a:endParaRPr/>
          </a:p>
          <a:p>
            <a:pPr marL="342900" lvl="0" indent="-342900" algn="l" rtl="0">
              <a:spcBef>
                <a:spcPts val="560"/>
              </a:spcBef>
              <a:spcAft>
                <a:spcPts val="0"/>
              </a:spcAft>
              <a:buClr>
                <a:schemeClr val="dk2"/>
              </a:buClr>
              <a:buSzPts val="2800"/>
              <a:buFont typeface="Trebuchet MS"/>
              <a:buChar char="●"/>
            </a:pPr>
            <a:r>
              <a:rPr lang="en-US"/>
              <a:t>Most relevant principles</a:t>
            </a:r>
            <a:endParaRPr/>
          </a:p>
          <a:p>
            <a:pPr marL="742950" lvl="1" indent="-285750" algn="l" rtl="0">
              <a:spcBef>
                <a:spcPts val="480"/>
              </a:spcBef>
              <a:spcAft>
                <a:spcPts val="0"/>
              </a:spcAft>
              <a:buClr>
                <a:schemeClr val="dk2"/>
              </a:buClr>
              <a:buSzPts val="2400"/>
              <a:buFont typeface="Trebuchet MS"/>
              <a:buChar char="○"/>
            </a:pPr>
            <a:r>
              <a:rPr lang="en-US"/>
              <a:t>Be impartial</a:t>
            </a:r>
            <a:endParaRPr/>
          </a:p>
          <a:p>
            <a:pPr marL="742950" lvl="1" indent="-285750" algn="l" rtl="0">
              <a:spcBef>
                <a:spcPts val="480"/>
              </a:spcBef>
              <a:spcAft>
                <a:spcPts val="0"/>
              </a:spcAft>
              <a:buClr>
                <a:schemeClr val="dk2"/>
              </a:buClr>
              <a:buSzPts val="2400"/>
              <a:buFont typeface="Trebuchet MS"/>
              <a:buChar char="○"/>
            </a:pPr>
            <a:r>
              <a:rPr lang="en-US"/>
              <a:t>Respect the rights of others</a:t>
            </a:r>
            <a:endParaRPr/>
          </a:p>
          <a:p>
            <a:pPr marL="742950" lvl="1" indent="-285750" algn="l" rtl="0">
              <a:spcBef>
                <a:spcPts val="480"/>
              </a:spcBef>
              <a:spcAft>
                <a:spcPts val="0"/>
              </a:spcAft>
              <a:buClr>
                <a:schemeClr val="dk2"/>
              </a:buClr>
              <a:buSzPts val="2400"/>
              <a:buFont typeface="Trebuchet MS"/>
              <a:buChar char="○"/>
            </a:pPr>
            <a:r>
              <a:rPr lang="en-US"/>
              <a:t>Treat others justly</a:t>
            </a:r>
            <a:endParaRPr/>
          </a:p>
          <a:p>
            <a:pPr marL="742950" lvl="1" indent="-285750" algn="l" rtl="0">
              <a:spcBef>
                <a:spcPts val="480"/>
              </a:spcBef>
              <a:spcAft>
                <a:spcPts val="0"/>
              </a:spcAft>
              <a:buClr>
                <a:schemeClr val="dk2"/>
              </a:buClr>
              <a:buSzPts val="2400"/>
              <a:buFont typeface="Trebuchet MS"/>
              <a:buChar char="○"/>
            </a:pPr>
            <a:r>
              <a:rPr lang="en-US"/>
              <a:t>Maintain your integrity</a:t>
            </a:r>
            <a:endParaRPr/>
          </a:p>
        </p:txBody>
      </p:sp>
      <p:sp>
        <p:nvSpPr>
          <p:cNvPr id="770" name="Google Shape;770;p96"/>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96</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Shape 774"/>
        <p:cNvGrpSpPr/>
        <p:nvPr/>
      </p:nvGrpSpPr>
      <p:grpSpPr>
        <a:xfrm>
          <a:off x="0" y="0"/>
          <a:ext cx="0" cy="0"/>
          <a:chOff x="0" y="0"/>
          <a:chExt cx="0" cy="0"/>
        </a:xfrm>
      </p:grpSpPr>
      <p:sp>
        <p:nvSpPr>
          <p:cNvPr id="775" name="Google Shape;775;p9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Case: Child Pornography</a:t>
            </a:r>
            <a:endParaRPr/>
          </a:p>
        </p:txBody>
      </p:sp>
      <p:sp>
        <p:nvSpPr>
          <p:cNvPr id="776" name="Google Shape;776;p97"/>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None/>
            </a:pPr>
            <a:r>
              <a:rPr lang="en-US"/>
              <a:t>Analysis</a:t>
            </a:r>
            <a:endParaRPr/>
          </a:p>
          <a:p>
            <a:pPr marL="342900" lvl="0" indent="-342900" algn="l" rtl="0">
              <a:lnSpc>
                <a:spcPct val="90000"/>
              </a:lnSpc>
              <a:spcBef>
                <a:spcPts val="560"/>
              </a:spcBef>
              <a:spcAft>
                <a:spcPts val="0"/>
              </a:spcAft>
              <a:buClr>
                <a:schemeClr val="dk2"/>
              </a:buClr>
              <a:buSzPts val="2800"/>
              <a:buFont typeface="Trebuchet MS"/>
              <a:buChar char="●"/>
            </a:pPr>
            <a:r>
              <a:rPr lang="en-US"/>
              <a:t>Most relevant clauses</a:t>
            </a:r>
            <a:endParaRPr/>
          </a:p>
          <a:p>
            <a:pPr marL="742950" lvl="1" indent="-285750" algn="l" rtl="0">
              <a:lnSpc>
                <a:spcPct val="90000"/>
              </a:lnSpc>
              <a:spcBef>
                <a:spcPts val="480"/>
              </a:spcBef>
              <a:spcAft>
                <a:spcPts val="0"/>
              </a:spcAft>
              <a:buClr>
                <a:schemeClr val="dk2"/>
              </a:buClr>
              <a:buSzPts val="2400"/>
              <a:buFont typeface="Trebuchet MS"/>
              <a:buChar char="○"/>
            </a:pPr>
            <a:r>
              <a:rPr lang="en-US"/>
              <a:t>2.03: Somebody has misused the company PC</a:t>
            </a:r>
            <a:endParaRPr/>
          </a:p>
          <a:p>
            <a:pPr marL="742950" lvl="1" indent="-285750" algn="l" rtl="0">
              <a:lnSpc>
                <a:spcPct val="90000"/>
              </a:lnSpc>
              <a:spcBef>
                <a:spcPts val="480"/>
              </a:spcBef>
              <a:spcAft>
                <a:spcPts val="0"/>
              </a:spcAft>
              <a:buClr>
                <a:schemeClr val="dk2"/>
              </a:buClr>
              <a:buSzPts val="2400"/>
              <a:buFont typeface="Trebuchet MS"/>
              <a:buChar char="○"/>
            </a:pPr>
            <a:r>
              <a:rPr lang="en-US"/>
              <a:t>2.09: Someone is using the PC for a purpose not in the employer’s interest</a:t>
            </a:r>
            <a:endParaRPr/>
          </a:p>
          <a:p>
            <a:pPr marL="742950" lvl="1" indent="-285750" algn="l" rtl="0">
              <a:lnSpc>
                <a:spcPct val="90000"/>
              </a:lnSpc>
              <a:spcBef>
                <a:spcPts val="480"/>
              </a:spcBef>
              <a:spcAft>
                <a:spcPts val="0"/>
              </a:spcAft>
              <a:buClr>
                <a:schemeClr val="dk2"/>
              </a:buClr>
              <a:buSzPts val="2400"/>
              <a:buFont typeface="Trebuchet MS"/>
              <a:buChar char="○"/>
            </a:pPr>
            <a:r>
              <a:rPr lang="en-US"/>
              <a:t>3.13: Joe violated the policy against opening files</a:t>
            </a:r>
            <a:endParaRPr/>
          </a:p>
          <a:p>
            <a:pPr marL="742950" lvl="1" indent="-285750" algn="l" rtl="0">
              <a:lnSpc>
                <a:spcPct val="90000"/>
              </a:lnSpc>
              <a:spcBef>
                <a:spcPts val="480"/>
              </a:spcBef>
              <a:spcAft>
                <a:spcPts val="0"/>
              </a:spcAft>
              <a:buClr>
                <a:schemeClr val="dk2"/>
              </a:buClr>
              <a:buSzPts val="2400"/>
              <a:buFont typeface="Trebuchet MS"/>
              <a:buChar char="○"/>
            </a:pPr>
            <a:r>
              <a:rPr lang="en-US"/>
              <a:t>5.10: Someone else may have planted the files on Chuck’s computer</a:t>
            </a:r>
            <a:endParaRPr/>
          </a:p>
        </p:txBody>
      </p:sp>
      <p:sp>
        <p:nvSpPr>
          <p:cNvPr id="777" name="Google Shape;777;p97"/>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97</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Shape 781"/>
        <p:cNvGrpSpPr/>
        <p:nvPr/>
      </p:nvGrpSpPr>
      <p:grpSpPr>
        <a:xfrm>
          <a:off x="0" y="0"/>
          <a:ext cx="0" cy="0"/>
          <a:chOff x="0" y="0"/>
          <a:chExt cx="0" cy="0"/>
        </a:xfrm>
      </p:grpSpPr>
      <p:sp>
        <p:nvSpPr>
          <p:cNvPr id="782" name="Google Shape;782;p9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Case: Child Pornography</a:t>
            </a:r>
            <a:endParaRPr/>
          </a:p>
        </p:txBody>
      </p:sp>
      <p:sp>
        <p:nvSpPr>
          <p:cNvPr id="783" name="Google Shape;783;p98"/>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2"/>
              </a:buClr>
              <a:buSzPts val="2800"/>
              <a:buFont typeface="Trebuchet MS"/>
              <a:buNone/>
            </a:pPr>
            <a:r>
              <a:rPr lang="en-US"/>
              <a:t>Conclusion</a:t>
            </a:r>
            <a:endParaRPr/>
          </a:p>
          <a:p>
            <a:pPr marL="342900" lvl="0" indent="-342900" algn="l" rtl="0">
              <a:spcBef>
                <a:spcPts val="560"/>
              </a:spcBef>
              <a:spcAft>
                <a:spcPts val="0"/>
              </a:spcAft>
              <a:buClr>
                <a:schemeClr val="dk2"/>
              </a:buClr>
              <a:buSzPts val="2800"/>
              <a:buFont typeface="Trebuchet MS"/>
              <a:buChar char="●"/>
            </a:pPr>
            <a:r>
              <a:rPr lang="en-US"/>
              <a:t>Joe was wrong to violate company policy to uncover child pornography</a:t>
            </a:r>
            <a:endParaRPr/>
          </a:p>
          <a:p>
            <a:pPr marL="342900" lvl="0" indent="-342900" algn="l" rtl="0">
              <a:spcBef>
                <a:spcPts val="560"/>
              </a:spcBef>
              <a:spcAft>
                <a:spcPts val="0"/>
              </a:spcAft>
              <a:buClr>
                <a:schemeClr val="dk2"/>
              </a:buClr>
              <a:buSzPts val="2800"/>
              <a:buFont typeface="Trebuchet MS"/>
              <a:buChar char="●"/>
            </a:pPr>
            <a:r>
              <a:rPr lang="en-US"/>
              <a:t>Once he has this knowledge, however, he is obliged to share it with company authorities</a:t>
            </a:r>
            <a:endParaRPr/>
          </a:p>
          <a:p>
            <a:pPr marL="342900" lvl="0" indent="-342900" algn="l" rtl="0">
              <a:spcBef>
                <a:spcPts val="560"/>
              </a:spcBef>
              <a:spcAft>
                <a:spcPts val="0"/>
              </a:spcAft>
              <a:buClr>
                <a:schemeClr val="dk2"/>
              </a:buClr>
              <a:buSzPts val="2800"/>
              <a:buFont typeface="Trebuchet MS"/>
              <a:buChar char="●"/>
            </a:pPr>
            <a:r>
              <a:rPr lang="en-US"/>
              <a:t>Joe should be discreet</a:t>
            </a:r>
            <a:endParaRPr/>
          </a:p>
        </p:txBody>
      </p:sp>
      <p:sp>
        <p:nvSpPr>
          <p:cNvPr id="784" name="Google Shape;784;p98"/>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98</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Shape 788"/>
        <p:cNvGrpSpPr/>
        <p:nvPr/>
      </p:nvGrpSpPr>
      <p:grpSpPr>
        <a:xfrm>
          <a:off x="0" y="0"/>
          <a:ext cx="0" cy="0"/>
          <a:chOff x="0" y="0"/>
          <a:chExt cx="0" cy="0"/>
        </a:xfrm>
      </p:grpSpPr>
      <p:sp>
        <p:nvSpPr>
          <p:cNvPr id="789" name="Google Shape;789;p9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Case: Anti-Worm</a:t>
            </a:r>
            <a:endParaRPr/>
          </a:p>
        </p:txBody>
      </p:sp>
      <p:sp>
        <p:nvSpPr>
          <p:cNvPr id="790" name="Google Shape;790;p99"/>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2400"/>
              <a:buFont typeface="Trebuchet MS"/>
              <a:buChar char="●"/>
            </a:pPr>
            <a:r>
              <a:rPr lang="en-US" sz="2400"/>
              <a:t>Internet plagued by new worm that exploits hole in popular operating system</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Tim Smart creates anti-worm that exploits same security hole</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Tim’s anti-worm fixes PCs it infects. It also uses these PCs as launch pad to reach new PCs.</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Tim launches anti-worm, taking pains to keep it from being traced back to him.</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The anti-worm quickly spreads through Internet, infecting millions of computers</a:t>
            </a:r>
            <a:endParaRPr/>
          </a:p>
          <a:p>
            <a:pPr marL="342900" lvl="0" indent="-342900" algn="l" rtl="0">
              <a:lnSpc>
                <a:spcPct val="90000"/>
              </a:lnSpc>
              <a:spcBef>
                <a:spcPts val="480"/>
              </a:spcBef>
              <a:spcAft>
                <a:spcPts val="0"/>
              </a:spcAft>
              <a:buClr>
                <a:schemeClr val="dk2"/>
              </a:buClr>
              <a:buSzPts val="2400"/>
              <a:buFont typeface="Trebuchet MS"/>
              <a:buChar char="●"/>
            </a:pPr>
            <a:r>
              <a:rPr lang="en-US" sz="2400"/>
              <a:t>System administrators around the world combat the anti-worm</a:t>
            </a:r>
            <a:endParaRPr/>
          </a:p>
        </p:txBody>
      </p:sp>
      <p:sp>
        <p:nvSpPr>
          <p:cNvPr id="791" name="Google Shape;791;p99"/>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99</a:t>
            </a:fld>
            <a:endParaRP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ch0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h01">
    <a:majorFont>
      <a:latin typeface="Arial"/>
      <a:ea typeface="ヒラギノ角ゴ Pro W3"/>
      <a:cs typeface="Arial"/>
    </a:majorFont>
    <a:minorFont>
      <a:latin typeface="Arial"/>
      <a:ea typeface="ヒラギノ角ゴ Pro W3"/>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TM04033925[[fn=Droplet]]</Template>
  <TotalTime>1515</TotalTime>
  <Words>8016</Words>
  <Application>Microsoft Office PowerPoint</Application>
  <PresentationFormat>On-screen Show (4:3)</PresentationFormat>
  <Paragraphs>931</Paragraphs>
  <Slides>127</Slides>
  <Notes>127</Notes>
  <HiddenSlides>32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127</vt:i4>
      </vt:variant>
    </vt:vector>
  </HeadingPairs>
  <TitlesOfParts>
    <vt:vector size="134" baseType="lpstr">
      <vt:lpstr>Noto Sans Symbols</vt:lpstr>
      <vt:lpstr>Arial</vt:lpstr>
      <vt:lpstr>Calibri</vt:lpstr>
      <vt:lpstr>Times</vt:lpstr>
      <vt:lpstr>Trebuchet MS</vt:lpstr>
      <vt:lpstr>Tw Cen MT</vt:lpstr>
      <vt:lpstr>Droplet</vt:lpstr>
      <vt:lpstr>Chapter 5 Ethics and Professionalism of IT</vt:lpstr>
      <vt:lpstr>Table of Contents</vt:lpstr>
      <vt:lpstr>Table of Contents</vt:lpstr>
      <vt:lpstr>Introduction to Ethics</vt:lpstr>
      <vt:lpstr>Introduction to Ethics</vt:lpstr>
      <vt:lpstr>Introduction to Ethics - Scenario</vt:lpstr>
      <vt:lpstr>Introduction to Ethics - Scenario</vt:lpstr>
      <vt:lpstr>Introduction to Ethics - Scenario</vt:lpstr>
      <vt:lpstr>Introduction to Ethics - Scenario</vt:lpstr>
      <vt:lpstr>Introduction to Ethics</vt:lpstr>
      <vt:lpstr>Eight Ethical Theories -  1. Subjective Relativism</vt:lpstr>
      <vt:lpstr>Eight Ethical Theories -  1. Subjective Relativism</vt:lpstr>
      <vt:lpstr>Eight Ethical Theories –  1. Subjective Relativism</vt:lpstr>
      <vt:lpstr>Eight Ethical Theories –  1. Subjective Relativism</vt:lpstr>
      <vt:lpstr>Eight Ethical Theories –  2. Cultural Relativism</vt:lpstr>
      <vt:lpstr>Eight Ethical Theories –  2. Cultural Relativism</vt:lpstr>
      <vt:lpstr>Eight Ethical Theories –  2. Cultural Relativism</vt:lpstr>
      <vt:lpstr>Eight Ethical Theories –  2. Cultural Relativism</vt:lpstr>
      <vt:lpstr>Eight Ethical Theories –  3. Divine Command Theory</vt:lpstr>
      <vt:lpstr>Eight Ethical Theories –  3. Divine Command Theory</vt:lpstr>
      <vt:lpstr>Eight Ethical Theories –  3. Divine Command Theory</vt:lpstr>
      <vt:lpstr>Eight Ethical Theories –  4. Ethical Egoism</vt:lpstr>
      <vt:lpstr>Eight Ethical Theories –  4. Ethical Egoism</vt:lpstr>
      <vt:lpstr>Eight Ethical Theories –  4. Ethical Egoism</vt:lpstr>
      <vt:lpstr>Eight Ethical Theories –  5. Act Utilitarianism</vt:lpstr>
      <vt:lpstr>Eight Ethical Theories –  5. Act Utilitarianism</vt:lpstr>
      <vt:lpstr>Eight Ethical Theories –  5. Act Utilitarianism</vt:lpstr>
      <vt:lpstr>Eight Ethical Theories –  5. Act Utilitarianism</vt:lpstr>
      <vt:lpstr>Eight Ethical Theories –  5. Act Utilitarianism</vt:lpstr>
      <vt:lpstr>Eight Ethical Theories –  5. Act Utilitarianism</vt:lpstr>
      <vt:lpstr>Eight Ethical Theories –  5. Act Utilitarianism</vt:lpstr>
      <vt:lpstr>Eight Ethical Theories –  5. Act Utilitarianism</vt:lpstr>
      <vt:lpstr>Eight Ethical Theories –  5. Act Utilitarianism</vt:lpstr>
      <vt:lpstr>Eight Ethical Theories –  6. Rule Utilitarianism</vt:lpstr>
      <vt:lpstr>Eight Ethical Theories –  6. Rule Utilitarianism</vt:lpstr>
      <vt:lpstr>Eight Ethical Theories –  6. Rule Utilitarianism</vt:lpstr>
      <vt:lpstr>Eight Ethical Theories –  6. Rule Utilitarianism</vt:lpstr>
      <vt:lpstr>Eight Ethical Theories –  6. Rule Utilitarianism</vt:lpstr>
      <vt:lpstr>Eight Ethical Theories –  6. Rule Utilitarianism</vt:lpstr>
      <vt:lpstr>Eight Ethical Theories –  7. Kantianism</vt:lpstr>
      <vt:lpstr>Eight Ethical Theories –  7. Kantianism</vt:lpstr>
      <vt:lpstr>Eight Ethical Theories –  7. Kantianism</vt:lpstr>
      <vt:lpstr>Eight Ethical Theories –  7. Kantianism</vt:lpstr>
      <vt:lpstr>Eight Ethical Theories –  7. Kantianism</vt:lpstr>
      <vt:lpstr>Eight Ethical Theories –  7. Kantianism</vt:lpstr>
      <vt:lpstr>Eight Ethical Theories –  7. Kantianism</vt:lpstr>
      <vt:lpstr>Eight Ethical Theories –  7. Kantianism</vt:lpstr>
      <vt:lpstr>Eight Ethical Theories –  7. Kantianism</vt:lpstr>
      <vt:lpstr>Eight Ethical Theories –  8. Social Contract Theory</vt:lpstr>
      <vt:lpstr>Eight Ethical Theories –  8. Social Contract Theory</vt:lpstr>
      <vt:lpstr>Eight Ethical Theories –  8. Social Contract Theory</vt:lpstr>
      <vt:lpstr>Eight Ethical Theories –  8. Social Contract Theory</vt:lpstr>
      <vt:lpstr>Eight Ethical Theories –  8. Social Contract Theory</vt:lpstr>
      <vt:lpstr>Eight Ethical Theories –  8. Social Contract Theory</vt:lpstr>
      <vt:lpstr>Eight Ethical Theories –  8. Social Contract Theory</vt:lpstr>
      <vt:lpstr>Eight Ethical Theories –  8. Social Contract Theory</vt:lpstr>
      <vt:lpstr>Eight Ethical Theories –  8. Social Contract Theory</vt:lpstr>
      <vt:lpstr>Eight Ethical Theories –  8. Social Contract Theory</vt:lpstr>
      <vt:lpstr>Eight Ethical Theories –  8. Social Contract Theory</vt:lpstr>
      <vt:lpstr>Introduction to Professional Ethics</vt:lpstr>
      <vt:lpstr>Introduction to Professional Ethics</vt:lpstr>
      <vt:lpstr>Introduction to Professional Ethics</vt:lpstr>
      <vt:lpstr>Are Computer Experts Professionals?</vt:lpstr>
      <vt:lpstr>Characteristics of a Profession</vt:lpstr>
      <vt:lpstr>Characteristics of a Profession</vt:lpstr>
      <vt:lpstr>Characteristics of a Profession</vt:lpstr>
      <vt:lpstr>Computer-Related Careers</vt:lpstr>
      <vt:lpstr>Software Engineering Code of Ethics</vt:lpstr>
      <vt:lpstr>Preamble</vt:lpstr>
      <vt:lpstr>Preamble</vt:lpstr>
      <vt:lpstr>Principles</vt:lpstr>
      <vt:lpstr>Principles</vt:lpstr>
      <vt:lpstr>Principles</vt:lpstr>
      <vt:lpstr>Principles</vt:lpstr>
      <vt:lpstr>Principles</vt:lpstr>
      <vt:lpstr>Principles</vt:lpstr>
      <vt:lpstr>Principles</vt:lpstr>
      <vt:lpstr>Principles</vt:lpstr>
      <vt:lpstr>Principles</vt:lpstr>
      <vt:lpstr>Principles</vt:lpstr>
      <vt:lpstr>Principles</vt:lpstr>
      <vt:lpstr>Principles</vt:lpstr>
      <vt:lpstr>Principles</vt:lpstr>
      <vt:lpstr>Analysis of the Code</vt:lpstr>
      <vt:lpstr>Preamble</vt:lpstr>
      <vt:lpstr>Virtue Ethics</vt:lpstr>
      <vt:lpstr>Virtue Ethics</vt:lpstr>
      <vt:lpstr>Virtue Ethics</vt:lpstr>
      <vt:lpstr>Virtue Ethics</vt:lpstr>
      <vt:lpstr>Alternative List of Fundamental Principles</vt:lpstr>
      <vt:lpstr>Case Studies </vt:lpstr>
      <vt:lpstr>Case: Software Recommendation</vt:lpstr>
      <vt:lpstr>Case: Software Recommendation</vt:lpstr>
      <vt:lpstr>Case: Software Recommendation</vt:lpstr>
      <vt:lpstr>Case: Child Pornography</vt:lpstr>
      <vt:lpstr>Case: Child Pornography</vt:lpstr>
      <vt:lpstr>Case: Child Pornography</vt:lpstr>
      <vt:lpstr>Case: Child Pornography</vt:lpstr>
      <vt:lpstr>Case: Anti-Worm</vt:lpstr>
      <vt:lpstr>Case: Anti-Worm</vt:lpstr>
      <vt:lpstr>Case: Anti-Worm</vt:lpstr>
      <vt:lpstr>Case: Anti-Worm</vt:lpstr>
      <vt:lpstr>Case: Consulting Opportunity</vt:lpstr>
      <vt:lpstr>Case: Consulting Opportunity</vt:lpstr>
      <vt:lpstr>Case: Consulting Opportunity</vt:lpstr>
      <vt:lpstr>Case: Consulting Opportunity</vt:lpstr>
      <vt:lpstr>Whistleblowing</vt:lpstr>
      <vt:lpstr>Whistleblowing</vt:lpstr>
      <vt:lpstr>Case: Morton Thiokol/NASA</vt:lpstr>
      <vt:lpstr>Case: Hughes Aircraft</vt:lpstr>
      <vt:lpstr>Morality of Whistleblowing</vt:lpstr>
      <vt:lpstr>Morality of Whistleblowing</vt:lpstr>
      <vt:lpstr>Morality of Whistleblowing</vt:lpstr>
      <vt:lpstr>Morality of Whistleblowing</vt:lpstr>
      <vt:lpstr>Morality of Whistleblowing</vt:lpstr>
      <vt:lpstr>Morality of Whistleblowing</vt:lpstr>
      <vt:lpstr>Morality of Whistleblowing</vt:lpstr>
      <vt:lpstr>Morality of Whistleblowing</vt:lpstr>
      <vt:lpstr>Due Diligence</vt:lpstr>
      <vt:lpstr>Due Diligence</vt:lpstr>
      <vt:lpstr>Due Diligence</vt:lpstr>
      <vt:lpstr>Due Diligence</vt:lpstr>
      <vt:lpstr>Due Diligence</vt:lpstr>
      <vt:lpstr>Due Diligence</vt:lpstr>
      <vt:lpstr>Personal Responsibility</vt:lpstr>
      <vt:lpstr>Personal Responsibility</vt:lpstr>
      <vt:lpstr>Personal Responsibility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Ethics and Professionalism of IT</dc:title>
  <dc:creator>ruthting</dc:creator>
  <cp:lastModifiedBy>LIM SIEW MOOI</cp:lastModifiedBy>
  <cp:revision>16</cp:revision>
  <dcterms:created xsi:type="dcterms:W3CDTF">2015-01-30T19:08:03Z</dcterms:created>
  <dcterms:modified xsi:type="dcterms:W3CDTF">2021-11-20T02:57:17Z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TC100690441033</vt:lpwstr>
  </property>
</Properties>
</file>