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52"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50"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51" r:id="rId85"/>
    <p:sldId id="348" r:id="rId86"/>
    <p:sldId id="349" r:id="rId87"/>
  </p:sldIdLst>
  <p:sldSz cx="9144000" cy="6858000" type="screen4x3"/>
  <p:notesSz cx="6858000" cy="9144000"/>
  <p:embeddedFontLst>
    <p:embeddedFont>
      <p:font typeface="Calibri" panose="020F0502020204030204" pitchFamily="34" charset="0"/>
      <p:regular r:id="rId89"/>
      <p:bold r:id="rId90"/>
      <p:italic r:id="rId91"/>
      <p:boldItalic r:id="rId92"/>
    </p:embeddedFont>
    <p:embeddedFont>
      <p:font typeface="Corbel" panose="020B0503020204020204" pitchFamily="34" charset="0"/>
      <p:regular r:id="rId93"/>
      <p:bold r:id="rId94"/>
      <p:italic r:id="rId95"/>
      <p:boldItalic r:id="rId96"/>
    </p:embeddedFont>
    <p:embeddedFont>
      <p:font typeface="Open Sans" panose="020B0606030504020204" pitchFamily="3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5" roundtripDataSignature="AMtx7mga2NYTe3p276tjm3e9LvitBMSj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48" y="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2.fntdata"/><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lvl="1" indent="0" algn="l" rtl="0">
              <a:spcBef>
                <a:spcPts val="0"/>
              </a:spcBef>
              <a:spcAft>
                <a:spcPts val="0"/>
              </a:spcAft>
              <a:buNone/>
            </a:pPr>
            <a:r>
              <a:rPr lang="en-US" b="1"/>
              <a:t>one-time pad</a:t>
            </a:r>
            <a:r>
              <a:rPr lang="en-US"/>
              <a:t> (</a:t>
            </a:r>
            <a:r>
              <a:rPr lang="en-US" b="1"/>
              <a:t>OTP</a:t>
            </a:r>
            <a:r>
              <a:rPr lang="en-US"/>
              <a:t>) Technique</a:t>
            </a:r>
            <a:endParaRPr/>
          </a:p>
          <a:p>
            <a:pPr marL="914400" lvl="2" indent="0" algn="l" rtl="0">
              <a:spcBef>
                <a:spcPts val="0"/>
              </a:spcBef>
              <a:spcAft>
                <a:spcPts val="0"/>
              </a:spcAft>
              <a:buNone/>
            </a:pPr>
            <a:r>
              <a:rPr lang="en-US"/>
              <a:t>plaintext paired with random, secret key (or </a:t>
            </a:r>
            <a:r>
              <a:rPr lang="en-US" i="1"/>
              <a:t>pad</a:t>
            </a:r>
            <a:r>
              <a:rPr lang="en-US"/>
              <a:t>). </a:t>
            </a:r>
            <a:endParaRPr/>
          </a:p>
          <a:p>
            <a:pPr marL="914400" lvl="2" indent="0" algn="l" rtl="0">
              <a:spcBef>
                <a:spcPts val="0"/>
              </a:spcBef>
              <a:spcAft>
                <a:spcPts val="0"/>
              </a:spcAft>
              <a:buNone/>
            </a:pPr>
            <a:r>
              <a:rPr lang="en-US"/>
              <a:t>each bit or character of the plaintext is encrypted by combining it with the corresponding bit or character from the pad using modular addition. </a:t>
            </a:r>
            <a:endParaRPr/>
          </a:p>
          <a:p>
            <a:pPr marL="914400" lvl="2" indent="0" algn="l" rtl="0">
              <a:spcBef>
                <a:spcPts val="0"/>
              </a:spcBef>
              <a:spcAft>
                <a:spcPts val="0"/>
              </a:spcAft>
              <a:buNone/>
            </a:pPr>
            <a:r>
              <a:rPr lang="en-US"/>
              <a:t>If the key is truly random, and at least as long as the plaintext, and never reused in whole or in part, and kept completelysecret, then the resulting ciphertext will be impossible to decrypt or break</a:t>
            </a:r>
            <a:endParaRPr/>
          </a:p>
          <a:p>
            <a:pPr marL="914400" lvl="2" indent="0" algn="l" rtl="0">
              <a:spcBef>
                <a:spcPts val="0"/>
              </a:spcBef>
              <a:spcAft>
                <a:spcPts val="0"/>
              </a:spcAft>
              <a:buNone/>
            </a:pPr>
            <a:endParaRPr/>
          </a:p>
          <a:p>
            <a:pPr marL="0" lvl="0" indent="0" algn="l" rtl="0">
              <a:spcBef>
                <a:spcPts val="0"/>
              </a:spcBef>
              <a:spcAft>
                <a:spcPts val="0"/>
              </a:spcAft>
              <a:buNone/>
            </a:pPr>
            <a:endParaRPr/>
          </a:p>
        </p:txBody>
      </p:sp>
      <p:sp>
        <p:nvSpPr>
          <p:cNvPr id="418" name="Google Shape;41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48</a:t>
            </a:fld>
            <a:endParaRPr/>
          </a:p>
        </p:txBody>
      </p:sp>
      <p:pic>
        <p:nvPicPr>
          <p:cNvPr id="419" name="Google Shape;419;p47:notes"/>
          <p:cNvPicPr preferRelativeResize="0"/>
          <p:nvPr/>
        </p:nvPicPr>
        <p:blipFill rotWithShape="1">
          <a:blip r:embed="rId3">
            <a:alphaModFix/>
          </a:blip>
          <a:srcRect/>
          <a:stretch/>
        </p:blipFill>
        <p:spPr>
          <a:xfrm>
            <a:off x="1785926" y="6286512"/>
            <a:ext cx="3533784" cy="982437"/>
          </a:xfrm>
          <a:prstGeom prst="rect">
            <a:avLst/>
          </a:prstGeom>
          <a:noFill/>
          <a:ln>
            <a:noFill/>
          </a:ln>
        </p:spPr>
      </p:pic>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28" name="Google Shape;428;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37" name="Google Shape;43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46" name="Google Shape;44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55" name="Google Shape;45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64" name="Google Shape;464;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73" name="Google Shape;473;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82" name="Google Shape;482;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491" name="Google Shape;491;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914400" lvl="2" indent="0" algn="l" rtl="0">
              <a:spcBef>
                <a:spcPts val="0"/>
              </a:spcBef>
              <a:spcAft>
                <a:spcPts val="0"/>
              </a:spcAft>
              <a:buNone/>
            </a:pPr>
            <a:endParaRPr/>
          </a:p>
        </p:txBody>
      </p:sp>
      <p:sp>
        <p:nvSpPr>
          <p:cNvPr id="500" name="Google Shape;500;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7881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pic>
        <p:nvPicPr>
          <p:cNvPr id="18" name="Google Shape;18;p96"/>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9" name="Google Shape;19;p96"/>
          <p:cNvPicPr preferRelativeResize="0"/>
          <p:nvPr/>
        </p:nvPicPr>
        <p:blipFill rotWithShape="1">
          <a:blip r:embed="rId3">
            <a:alphaModFix/>
          </a:blip>
          <a:srcRect/>
          <a:stretch/>
        </p:blipFill>
        <p:spPr>
          <a:xfrm>
            <a:off x="571" y="428"/>
            <a:ext cx="9142858" cy="6857143"/>
          </a:xfrm>
          <a:prstGeom prst="rect">
            <a:avLst/>
          </a:prstGeom>
          <a:noFill/>
          <a:ln>
            <a:noFill/>
          </a:ln>
        </p:spPr>
      </p:pic>
      <p:pic>
        <p:nvPicPr>
          <p:cNvPr id="20" name="Google Shape;20;p96"/>
          <p:cNvPicPr preferRelativeResize="0"/>
          <p:nvPr/>
        </p:nvPicPr>
        <p:blipFill rotWithShape="1">
          <a:blip r:embed="rId4">
            <a:alphaModFix/>
          </a:blip>
          <a:srcRect/>
          <a:stretch/>
        </p:blipFill>
        <p:spPr>
          <a:xfrm>
            <a:off x="571" y="428"/>
            <a:ext cx="9142858" cy="6857143"/>
          </a:xfrm>
          <a:prstGeom prst="rect">
            <a:avLst/>
          </a:prstGeom>
          <a:noFill/>
          <a:ln>
            <a:noFill/>
          </a:ln>
        </p:spPr>
      </p:pic>
      <p:pic>
        <p:nvPicPr>
          <p:cNvPr id="21" name="Google Shape;21;p96"/>
          <p:cNvPicPr preferRelativeResize="0"/>
          <p:nvPr/>
        </p:nvPicPr>
        <p:blipFill rotWithShape="1">
          <a:blip r:embed="rId5">
            <a:alphaModFix/>
          </a:blip>
          <a:srcRect/>
          <a:stretch/>
        </p:blipFill>
        <p:spPr>
          <a:xfrm>
            <a:off x="571" y="428"/>
            <a:ext cx="9142858" cy="6857143"/>
          </a:xfrm>
          <a:prstGeom prst="rect">
            <a:avLst/>
          </a:prstGeom>
          <a:noFill/>
          <a:ln>
            <a:noFill/>
          </a:ln>
        </p:spPr>
      </p:pic>
      <p:sp>
        <p:nvSpPr>
          <p:cNvPr id="22" name="Google Shape;22;p96"/>
          <p:cNvSpPr txBox="1">
            <a:spLocks noGrp="1"/>
          </p:cNvSpPr>
          <p:nvPr>
            <p:ph type="subTitle" idx="1"/>
          </p:nvPr>
        </p:nvSpPr>
        <p:spPr>
          <a:xfrm>
            <a:off x="2492734" y="5094577"/>
            <a:ext cx="6194066" cy="925223"/>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2800"/>
              <a:buFont typeface="Corbel"/>
              <a:buNone/>
              <a:defRPr sz="2800"/>
            </a:lvl1pPr>
            <a:lvl2pPr lvl="1" algn="ctr">
              <a:spcBef>
                <a:spcPts val="0"/>
              </a:spcBef>
              <a:spcAft>
                <a:spcPts val="0"/>
              </a:spcAft>
              <a:buSzPts val="1800"/>
              <a:buNone/>
              <a:defRPr/>
            </a:lvl2pPr>
            <a:lvl3pPr lvl="2" algn="ctr">
              <a:spcBef>
                <a:spcPts val="0"/>
              </a:spcBef>
              <a:spcAft>
                <a:spcPts val="0"/>
              </a:spcAft>
              <a:buSzPts val="1800"/>
              <a:buNone/>
              <a:defRPr/>
            </a:lvl3pPr>
            <a:lvl4pPr lvl="3" algn="ctr">
              <a:spcBef>
                <a:spcPts val="0"/>
              </a:spcBef>
              <a:spcAft>
                <a:spcPts val="0"/>
              </a:spcAft>
              <a:buSzPts val="1800"/>
              <a:buNone/>
              <a:defRPr/>
            </a:lvl4pPr>
            <a:lvl5pPr lvl="4" algn="ctr">
              <a:spcBef>
                <a:spcPts val="0"/>
              </a:spcBef>
              <a:spcAft>
                <a:spcPts val="0"/>
              </a:spcAft>
              <a:buSzPts val="1800"/>
              <a:buNone/>
              <a:defRPr/>
            </a:lvl5pPr>
            <a:lvl6pPr lvl="5" algn="ctr">
              <a:spcBef>
                <a:spcPts val="0"/>
              </a:spcBef>
              <a:spcAft>
                <a:spcPts val="0"/>
              </a:spcAft>
              <a:buSzPts val="1800"/>
              <a:buNone/>
              <a:defRPr/>
            </a:lvl6pPr>
            <a:lvl7pPr lvl="6" algn="ctr">
              <a:spcBef>
                <a:spcPts val="0"/>
              </a:spcBef>
              <a:spcAft>
                <a:spcPts val="0"/>
              </a:spcAft>
              <a:buSzPts val="1800"/>
              <a:buNone/>
              <a:defRPr/>
            </a:lvl7pPr>
            <a:lvl8pPr lvl="7" algn="ctr">
              <a:spcBef>
                <a:spcPts val="0"/>
              </a:spcBef>
              <a:spcAft>
                <a:spcPts val="0"/>
              </a:spcAft>
              <a:buSzPts val="1800"/>
              <a:buNone/>
              <a:defRPr/>
            </a:lvl8pPr>
            <a:lvl9pPr lvl="8" algn="ctr">
              <a:spcBef>
                <a:spcPts val="0"/>
              </a:spcBef>
              <a:spcAft>
                <a:spcPts val="0"/>
              </a:spcAft>
              <a:buSzPts val="1800"/>
              <a:buNone/>
              <a:defRPr/>
            </a:lvl9pPr>
          </a:lstStyle>
          <a:p>
            <a:endParaRPr/>
          </a:p>
        </p:txBody>
      </p:sp>
      <p:sp>
        <p:nvSpPr>
          <p:cNvPr id="23" name="Google Shape;23;p96"/>
          <p:cNvSpPr txBox="1">
            <a:spLocks noGrp="1"/>
          </p:cNvSpPr>
          <p:nvPr>
            <p:ph type="ctrTitle"/>
          </p:nvPr>
        </p:nvSpPr>
        <p:spPr>
          <a:xfrm>
            <a:off x="1108986" y="3606800"/>
            <a:ext cx="7577814" cy="1470025"/>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7"/>
        <p:cNvGrpSpPr/>
        <p:nvPr/>
      </p:nvGrpSpPr>
      <p:grpSpPr>
        <a:xfrm>
          <a:off x="0" y="0"/>
          <a:ext cx="0" cy="0"/>
          <a:chOff x="0" y="0"/>
          <a:chExt cx="0" cy="0"/>
        </a:xfrm>
      </p:grpSpPr>
      <p:sp>
        <p:nvSpPr>
          <p:cNvPr id="28" name="Google Shape;28;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342900" algn="l">
              <a:spcBef>
                <a:spcPts val="0"/>
              </a:spcBef>
              <a:spcAft>
                <a:spcPts val="0"/>
              </a:spcAft>
              <a:buSzPts val="1800"/>
              <a:buChar char="•"/>
              <a:defRPr/>
            </a:lvl6pPr>
            <a:lvl7pPr marL="3200400" lvl="6" indent="-342900" algn="l">
              <a:spcBef>
                <a:spcPts val="0"/>
              </a:spcBef>
              <a:spcAft>
                <a:spcPts val="0"/>
              </a:spcAft>
              <a:buSzPts val="1800"/>
              <a:buChar char="•"/>
              <a:defRPr/>
            </a:lvl7pPr>
            <a:lvl8pPr marL="3657600" lvl="7" indent="-342900" algn="l">
              <a:spcBef>
                <a:spcPts val="0"/>
              </a:spcBef>
              <a:spcAft>
                <a:spcPts val="0"/>
              </a:spcAft>
              <a:buSzPts val="1800"/>
              <a:buChar char="•"/>
              <a:defRPr/>
            </a:lvl8pPr>
            <a:lvl9pPr marL="4114800" lvl="8" indent="-342900" algn="l">
              <a:spcBef>
                <a:spcPts val="0"/>
              </a:spcBef>
              <a:spcAft>
                <a:spcPts val="0"/>
              </a:spcAft>
              <a:buSzPts val="1800"/>
              <a:buChar char="•"/>
              <a:defRPr/>
            </a:lvl9pPr>
          </a:lstStyle>
          <a:p>
            <a:endParaRPr/>
          </a:p>
        </p:txBody>
      </p:sp>
      <p:sp>
        <p:nvSpPr>
          <p:cNvPr id="29" name="Google Shape;29;p9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9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3"/>
        <p:cNvGrpSpPr/>
        <p:nvPr/>
      </p:nvGrpSpPr>
      <p:grpSpPr>
        <a:xfrm>
          <a:off x="0" y="0"/>
          <a:ext cx="0" cy="0"/>
          <a:chOff x="0" y="0"/>
          <a:chExt cx="0" cy="0"/>
        </a:xfrm>
      </p:grpSpPr>
      <p:sp>
        <p:nvSpPr>
          <p:cNvPr id="34" name="Google Shape;34;p9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9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9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9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Column Text">
  <p:cSld name="Title and 2-Column Text">
    <p:spTree>
      <p:nvGrpSpPr>
        <p:cNvPr id="1" name="Shape 42"/>
        <p:cNvGrpSpPr/>
        <p:nvPr/>
      </p:nvGrpSpPr>
      <p:grpSpPr>
        <a:xfrm>
          <a:off x="0" y="0"/>
          <a:ext cx="0" cy="0"/>
          <a:chOff x="0" y="0"/>
          <a:chExt cx="0" cy="0"/>
        </a:xfrm>
      </p:grpSpPr>
      <p:sp>
        <p:nvSpPr>
          <p:cNvPr id="43" name="Google Shape;43;p10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342900" algn="l">
              <a:spcBef>
                <a:spcPts val="0"/>
              </a:spcBef>
              <a:spcAft>
                <a:spcPts val="0"/>
              </a:spcAft>
              <a:buSzPts val="1800"/>
              <a:buChar char="•"/>
              <a:defRPr/>
            </a:lvl6pPr>
            <a:lvl7pPr marL="3200400" lvl="6" indent="-342900" algn="l">
              <a:spcBef>
                <a:spcPts val="0"/>
              </a:spcBef>
              <a:spcAft>
                <a:spcPts val="0"/>
              </a:spcAft>
              <a:buSzPts val="1800"/>
              <a:buChar char="•"/>
              <a:defRPr/>
            </a:lvl7pPr>
            <a:lvl8pPr marL="3657600" lvl="7" indent="-342900" algn="l">
              <a:spcBef>
                <a:spcPts val="0"/>
              </a:spcBef>
              <a:spcAft>
                <a:spcPts val="0"/>
              </a:spcAft>
              <a:buSzPts val="1800"/>
              <a:buChar char="•"/>
              <a:defRPr/>
            </a:lvl8pPr>
            <a:lvl9pPr marL="4114800" lvl="8" indent="-342900" algn="l">
              <a:spcBef>
                <a:spcPts val="0"/>
              </a:spcBef>
              <a:spcAft>
                <a:spcPts val="0"/>
              </a:spcAft>
              <a:buSzPts val="1800"/>
              <a:buChar char="•"/>
              <a:defRPr/>
            </a:lvl9pPr>
          </a:lstStyle>
          <a:p>
            <a:endParaRPr/>
          </a:p>
        </p:txBody>
      </p:sp>
      <p:sp>
        <p:nvSpPr>
          <p:cNvPr id="44" name="Google Shape;44;p10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342900" algn="l">
              <a:spcBef>
                <a:spcPts val="0"/>
              </a:spcBef>
              <a:spcAft>
                <a:spcPts val="0"/>
              </a:spcAft>
              <a:buSzPts val="1800"/>
              <a:buChar char="•"/>
              <a:defRPr/>
            </a:lvl6pPr>
            <a:lvl7pPr marL="3200400" lvl="6" indent="-342900" algn="l">
              <a:spcBef>
                <a:spcPts val="0"/>
              </a:spcBef>
              <a:spcAft>
                <a:spcPts val="0"/>
              </a:spcAft>
              <a:buSzPts val="1800"/>
              <a:buChar char="•"/>
              <a:defRPr/>
            </a:lvl7pPr>
            <a:lvl8pPr marL="3657600" lvl="7" indent="-342900" algn="l">
              <a:spcBef>
                <a:spcPts val="0"/>
              </a:spcBef>
              <a:spcAft>
                <a:spcPts val="0"/>
              </a:spcAft>
              <a:buSzPts val="1800"/>
              <a:buChar char="•"/>
              <a:defRPr/>
            </a:lvl8pPr>
            <a:lvl9pPr marL="4114800" lvl="8" indent="-342900" algn="l">
              <a:spcBef>
                <a:spcPts val="0"/>
              </a:spcBef>
              <a:spcAft>
                <a:spcPts val="0"/>
              </a:spcAft>
              <a:buSzPts val="1800"/>
              <a:buChar char="•"/>
              <a:defRPr/>
            </a:lvl9pPr>
          </a:lstStyle>
          <a:p>
            <a:endParaRPr/>
          </a:p>
        </p:txBody>
      </p:sp>
      <p:sp>
        <p:nvSpPr>
          <p:cNvPr id="45" name="Google Shape;45;p10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10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9"/>
        <p:cNvGrpSpPr/>
        <p:nvPr/>
      </p:nvGrpSpPr>
      <p:grpSpPr>
        <a:xfrm>
          <a:off x="0" y="0"/>
          <a:ext cx="0" cy="0"/>
          <a:chOff x="0" y="0"/>
          <a:chExt cx="0" cy="0"/>
        </a:xfrm>
      </p:grpSpPr>
      <p:sp>
        <p:nvSpPr>
          <p:cNvPr id="50" name="Google Shape;50;p10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342900" algn="l">
              <a:spcBef>
                <a:spcPts val="0"/>
              </a:spcBef>
              <a:spcAft>
                <a:spcPts val="0"/>
              </a:spcAft>
              <a:buSzPts val="1800"/>
              <a:buChar char="•"/>
              <a:defRPr/>
            </a:lvl6pPr>
            <a:lvl7pPr marL="3200400" lvl="6" indent="-342900" algn="l">
              <a:spcBef>
                <a:spcPts val="0"/>
              </a:spcBef>
              <a:spcAft>
                <a:spcPts val="0"/>
              </a:spcAft>
              <a:buSzPts val="1800"/>
              <a:buChar char="•"/>
              <a:defRPr/>
            </a:lvl7pPr>
            <a:lvl8pPr marL="3657600" lvl="7" indent="-342900" algn="l">
              <a:spcBef>
                <a:spcPts val="0"/>
              </a:spcBef>
              <a:spcAft>
                <a:spcPts val="0"/>
              </a:spcAft>
              <a:buSzPts val="1800"/>
              <a:buChar char="•"/>
              <a:defRPr/>
            </a:lvl8pPr>
            <a:lvl9pPr marL="4114800" lvl="8" indent="-342900" algn="l">
              <a:spcBef>
                <a:spcPts val="0"/>
              </a:spcBef>
              <a:spcAft>
                <a:spcPts val="0"/>
              </a:spcAft>
              <a:buSzPts val="1800"/>
              <a:buChar char="•"/>
              <a:defRPr/>
            </a:lvl9pPr>
          </a:lstStyle>
          <a:p>
            <a:endParaRPr/>
          </a:p>
        </p:txBody>
      </p:sp>
      <p:sp>
        <p:nvSpPr>
          <p:cNvPr id="51" name="Google Shape;51;p10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0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 Content">
  <p:cSld name="Title and 2 Content">
    <p:spTree>
      <p:nvGrpSpPr>
        <p:cNvPr id="1" name="Shape 55"/>
        <p:cNvGrpSpPr/>
        <p:nvPr/>
      </p:nvGrpSpPr>
      <p:grpSpPr>
        <a:xfrm>
          <a:off x="0" y="0"/>
          <a:ext cx="0" cy="0"/>
          <a:chOff x="0" y="0"/>
          <a:chExt cx="0" cy="0"/>
        </a:xfrm>
      </p:grpSpPr>
      <p:sp>
        <p:nvSpPr>
          <p:cNvPr id="56" name="Google Shape;56;p10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342900" algn="l">
              <a:spcBef>
                <a:spcPts val="0"/>
              </a:spcBef>
              <a:spcAft>
                <a:spcPts val="0"/>
              </a:spcAft>
              <a:buSzPts val="1800"/>
              <a:buChar char="•"/>
              <a:defRPr/>
            </a:lvl6pPr>
            <a:lvl7pPr marL="3200400" lvl="6" indent="-342900" algn="l">
              <a:spcBef>
                <a:spcPts val="0"/>
              </a:spcBef>
              <a:spcAft>
                <a:spcPts val="0"/>
              </a:spcAft>
              <a:buSzPts val="1800"/>
              <a:buChar char="•"/>
              <a:defRPr/>
            </a:lvl7pPr>
            <a:lvl8pPr marL="3657600" lvl="7" indent="-342900" algn="l">
              <a:spcBef>
                <a:spcPts val="0"/>
              </a:spcBef>
              <a:spcAft>
                <a:spcPts val="0"/>
              </a:spcAft>
              <a:buSzPts val="1800"/>
              <a:buChar char="•"/>
              <a:defRPr/>
            </a:lvl8pPr>
            <a:lvl9pPr marL="4114800" lvl="8" indent="-342900" algn="l">
              <a:spcBef>
                <a:spcPts val="0"/>
              </a:spcBef>
              <a:spcAft>
                <a:spcPts val="0"/>
              </a:spcAft>
              <a:buSzPts val="1800"/>
              <a:buChar char="•"/>
              <a:defRPr/>
            </a:lvl9pPr>
          </a:lstStyle>
          <a:p>
            <a:endParaRPr/>
          </a:p>
        </p:txBody>
      </p:sp>
      <p:sp>
        <p:nvSpPr>
          <p:cNvPr id="57" name="Google Shape;57;p10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342900" algn="l">
              <a:spcBef>
                <a:spcPts val="0"/>
              </a:spcBef>
              <a:spcAft>
                <a:spcPts val="0"/>
              </a:spcAft>
              <a:buSzPts val="1800"/>
              <a:buChar char="•"/>
              <a:defRPr/>
            </a:lvl6pPr>
            <a:lvl7pPr marL="3200400" lvl="6" indent="-342900" algn="l">
              <a:spcBef>
                <a:spcPts val="0"/>
              </a:spcBef>
              <a:spcAft>
                <a:spcPts val="0"/>
              </a:spcAft>
              <a:buSzPts val="1800"/>
              <a:buChar char="•"/>
              <a:defRPr/>
            </a:lvl7pPr>
            <a:lvl8pPr marL="3657600" lvl="7" indent="-342900" algn="l">
              <a:spcBef>
                <a:spcPts val="0"/>
              </a:spcBef>
              <a:spcAft>
                <a:spcPts val="0"/>
              </a:spcAft>
              <a:buSzPts val="1800"/>
              <a:buChar char="•"/>
              <a:defRPr/>
            </a:lvl8pPr>
            <a:lvl9pPr marL="4114800" lvl="8" indent="-342900" algn="l">
              <a:spcBef>
                <a:spcPts val="0"/>
              </a:spcBef>
              <a:spcAft>
                <a:spcPts val="0"/>
              </a:spcAft>
              <a:buSzPts val="1800"/>
              <a:buChar char="•"/>
              <a:defRPr/>
            </a:lvl9pPr>
          </a:lstStyle>
          <a:p>
            <a:endParaRPr/>
          </a:p>
        </p:txBody>
      </p:sp>
      <p:sp>
        <p:nvSpPr>
          <p:cNvPr id="58" name="Google Shape;58;p10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0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10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pic>
        <p:nvPicPr>
          <p:cNvPr id="10" name="Google Shape;10;p95"/>
          <p:cNvPicPr preferRelativeResize="0"/>
          <p:nvPr/>
        </p:nvPicPr>
        <p:blipFill rotWithShape="1">
          <a:blip r:embed="rId9">
            <a:alphaModFix/>
          </a:blip>
          <a:srcRect/>
          <a:stretch/>
        </p:blipFill>
        <p:spPr>
          <a:xfrm>
            <a:off x="571" y="428"/>
            <a:ext cx="9142858" cy="6857143"/>
          </a:xfrm>
          <a:prstGeom prst="rect">
            <a:avLst/>
          </a:prstGeom>
          <a:noFill/>
          <a:ln>
            <a:noFill/>
          </a:ln>
        </p:spPr>
      </p:pic>
      <p:pic>
        <p:nvPicPr>
          <p:cNvPr id="11" name="Google Shape;11;p95"/>
          <p:cNvPicPr preferRelativeResize="0"/>
          <p:nvPr/>
        </p:nvPicPr>
        <p:blipFill rotWithShape="1">
          <a:blip r:embed="rId10">
            <a:alphaModFix/>
          </a:blip>
          <a:srcRect/>
          <a:stretch/>
        </p:blipFill>
        <p:spPr>
          <a:xfrm>
            <a:off x="571" y="428"/>
            <a:ext cx="9142858" cy="6857143"/>
          </a:xfrm>
          <a:prstGeom prst="rect">
            <a:avLst/>
          </a:prstGeom>
          <a:noFill/>
          <a:ln>
            <a:noFill/>
          </a:ln>
        </p:spPr>
      </p:pic>
      <p:sp>
        <p:nvSpPr>
          <p:cNvPr id="12" name="Google Shape;12;p9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1"/>
              </a:buClr>
              <a:buSzPts val="3600"/>
              <a:buFont typeface="Corbel"/>
              <a:buNone/>
              <a:defRPr sz="36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9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spcBef>
                <a:spcPts val="0"/>
              </a:spcBef>
              <a:spcAft>
                <a:spcPts val="0"/>
              </a:spcAft>
              <a:buSzPts val="2800"/>
              <a:buFont typeface="Corbel"/>
              <a:buChar char="•"/>
              <a:defRPr sz="2800" b="0" i="0" u="none" strike="noStrike" cap="none">
                <a:latin typeface="Corbel"/>
                <a:ea typeface="Corbel"/>
                <a:cs typeface="Corbel"/>
                <a:sym typeface="Corbel"/>
              </a:defRPr>
            </a:lvl1pPr>
            <a:lvl2pPr marL="914400" marR="0" lvl="1" indent="-381000" algn="l" rtl="0">
              <a:spcBef>
                <a:spcPts val="0"/>
              </a:spcBef>
              <a:spcAft>
                <a:spcPts val="0"/>
              </a:spcAft>
              <a:buSzPts val="2400"/>
              <a:buFont typeface="Corbel"/>
              <a:buChar char="–"/>
              <a:defRPr sz="2400" b="0" i="0" u="none" strike="noStrike" cap="none">
                <a:latin typeface="Corbel"/>
                <a:ea typeface="Corbel"/>
                <a:cs typeface="Corbel"/>
                <a:sym typeface="Corbel"/>
              </a:defRPr>
            </a:lvl2pPr>
            <a:lvl3pPr marL="1371600" marR="0" lvl="2" indent="-381000" algn="l" rtl="0">
              <a:spcBef>
                <a:spcPts val="0"/>
              </a:spcBef>
              <a:spcAft>
                <a:spcPts val="0"/>
              </a:spcAft>
              <a:buSzPts val="2400"/>
              <a:buFont typeface="Corbel"/>
              <a:buChar char="•"/>
              <a:defRPr sz="2400" b="0" i="0" u="none" strike="noStrike" cap="none">
                <a:latin typeface="Corbel"/>
                <a:ea typeface="Corbel"/>
                <a:cs typeface="Corbel"/>
                <a:sym typeface="Corbel"/>
              </a:defRPr>
            </a:lvl3pPr>
            <a:lvl4pPr marL="1828800" marR="0" lvl="3" indent="-355600" algn="l" rtl="0">
              <a:spcBef>
                <a:spcPts val="0"/>
              </a:spcBef>
              <a:spcAft>
                <a:spcPts val="0"/>
              </a:spcAft>
              <a:buSzPts val="2000"/>
              <a:buFont typeface="Corbel"/>
              <a:buChar char="–"/>
              <a:defRPr sz="2000" b="0" i="0" u="none" strike="noStrike" cap="none">
                <a:latin typeface="Corbel"/>
                <a:ea typeface="Corbel"/>
                <a:cs typeface="Corbel"/>
                <a:sym typeface="Corbel"/>
              </a:defRPr>
            </a:lvl4pPr>
            <a:lvl5pPr marL="2286000" marR="0" lvl="4" indent="-355600" algn="l" rtl="0">
              <a:spcBef>
                <a:spcPts val="0"/>
              </a:spcBef>
              <a:spcAft>
                <a:spcPts val="0"/>
              </a:spcAft>
              <a:buSzPts val="2000"/>
              <a:buFont typeface="Corbel"/>
              <a:buChar char="»"/>
              <a:defRPr sz="2000" b="0" i="0" u="none" strike="noStrike" cap="none">
                <a:latin typeface="Corbel"/>
                <a:ea typeface="Corbel"/>
                <a:cs typeface="Corbel"/>
                <a:sym typeface="Corbel"/>
              </a:defRPr>
            </a:lvl5pPr>
            <a:lvl6pPr marL="2743200" marR="0" lvl="5" indent="-355600" algn="l" rtl="0">
              <a:spcBef>
                <a:spcPts val="0"/>
              </a:spcBef>
              <a:spcAft>
                <a:spcPts val="0"/>
              </a:spcAft>
              <a:buSzPts val="2000"/>
              <a:buFont typeface="Arial"/>
              <a:buChar char="•"/>
              <a:defRPr sz="2000" b="0" i="0" u="none" strike="noStrike" cap="none"/>
            </a:lvl6pPr>
            <a:lvl7pPr marL="3200400" marR="0" lvl="6" indent="-355600" algn="l" rtl="0">
              <a:spcBef>
                <a:spcPts val="0"/>
              </a:spcBef>
              <a:spcAft>
                <a:spcPts val="0"/>
              </a:spcAft>
              <a:buSzPts val="2000"/>
              <a:buFont typeface="Arial"/>
              <a:buChar char="•"/>
              <a:defRPr sz="2000" b="0" i="0" u="none" strike="noStrike" cap="none"/>
            </a:lvl7pPr>
            <a:lvl8pPr marL="3657600" marR="0" lvl="7" indent="-355600" algn="l" rtl="0">
              <a:spcBef>
                <a:spcPts val="0"/>
              </a:spcBef>
              <a:spcAft>
                <a:spcPts val="0"/>
              </a:spcAft>
              <a:buSzPts val="2000"/>
              <a:buFont typeface="Arial"/>
              <a:buChar char="•"/>
              <a:defRPr sz="2000" b="0" i="0" u="none" strike="noStrike" cap="none"/>
            </a:lvl8pPr>
            <a:lvl9pPr marL="4114800" marR="0" lvl="8" indent="-355600" algn="l" rtl="0">
              <a:spcBef>
                <a:spcPts val="0"/>
              </a:spcBef>
              <a:spcAft>
                <a:spcPts val="0"/>
              </a:spcAft>
              <a:buSzPts val="2000"/>
              <a:buFont typeface="Arial"/>
              <a:buChar char="•"/>
              <a:defRPr sz="2000" b="0" i="0" u="none" strike="noStrike" cap="none"/>
            </a:lvl9pPr>
          </a:lstStyle>
          <a:p>
            <a:endParaRPr/>
          </a:p>
        </p:txBody>
      </p:sp>
      <p:sp>
        <p:nvSpPr>
          <p:cNvPr id="14" name="Google Shape;14;p9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9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9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000">
                <a:solidFill>
                  <a:schemeClr val="dk1"/>
                </a:solidFill>
                <a:latin typeface="Corbel"/>
                <a:ea typeface="Corbel"/>
                <a:cs typeface="Corbel"/>
                <a:sym typeface="Corbel"/>
              </a:defRPr>
            </a:lvl1pPr>
            <a:lvl2pPr marL="0" marR="0" lvl="1" indent="0" algn="r" rtl="0">
              <a:spcBef>
                <a:spcPts val="0"/>
              </a:spcBef>
              <a:buNone/>
              <a:defRPr sz="1000">
                <a:solidFill>
                  <a:schemeClr val="dk1"/>
                </a:solidFill>
                <a:latin typeface="Corbel"/>
                <a:ea typeface="Corbel"/>
                <a:cs typeface="Corbel"/>
                <a:sym typeface="Corbel"/>
              </a:defRPr>
            </a:lvl2pPr>
            <a:lvl3pPr marL="0" marR="0" lvl="2" indent="0" algn="r" rtl="0">
              <a:spcBef>
                <a:spcPts val="0"/>
              </a:spcBef>
              <a:buNone/>
              <a:defRPr sz="1000">
                <a:solidFill>
                  <a:schemeClr val="dk1"/>
                </a:solidFill>
                <a:latin typeface="Corbel"/>
                <a:ea typeface="Corbel"/>
                <a:cs typeface="Corbel"/>
                <a:sym typeface="Corbel"/>
              </a:defRPr>
            </a:lvl3pPr>
            <a:lvl4pPr marL="0" marR="0" lvl="3" indent="0" algn="r" rtl="0">
              <a:spcBef>
                <a:spcPts val="0"/>
              </a:spcBef>
              <a:buNone/>
              <a:defRPr sz="1000">
                <a:solidFill>
                  <a:schemeClr val="dk1"/>
                </a:solidFill>
                <a:latin typeface="Corbel"/>
                <a:ea typeface="Corbel"/>
                <a:cs typeface="Corbel"/>
                <a:sym typeface="Corbel"/>
              </a:defRPr>
            </a:lvl4pPr>
            <a:lvl5pPr marL="0" marR="0" lvl="4" indent="0" algn="r" rtl="0">
              <a:spcBef>
                <a:spcPts val="0"/>
              </a:spcBef>
              <a:buNone/>
              <a:defRPr sz="1000">
                <a:solidFill>
                  <a:schemeClr val="dk1"/>
                </a:solidFill>
                <a:latin typeface="Corbel"/>
                <a:ea typeface="Corbel"/>
                <a:cs typeface="Corbel"/>
                <a:sym typeface="Corbel"/>
              </a:defRPr>
            </a:lvl5pPr>
            <a:lvl6pPr marL="0" marR="0" lvl="5" indent="0" algn="r" rtl="0">
              <a:spcBef>
                <a:spcPts val="0"/>
              </a:spcBef>
              <a:buNone/>
              <a:defRPr sz="1000">
                <a:solidFill>
                  <a:schemeClr val="dk1"/>
                </a:solidFill>
                <a:latin typeface="Corbel"/>
                <a:ea typeface="Corbel"/>
                <a:cs typeface="Corbel"/>
                <a:sym typeface="Corbel"/>
              </a:defRPr>
            </a:lvl6pPr>
            <a:lvl7pPr marL="0" marR="0" lvl="6" indent="0" algn="r" rtl="0">
              <a:spcBef>
                <a:spcPts val="0"/>
              </a:spcBef>
              <a:buNone/>
              <a:defRPr sz="1000">
                <a:solidFill>
                  <a:schemeClr val="dk1"/>
                </a:solidFill>
                <a:latin typeface="Corbel"/>
                <a:ea typeface="Corbel"/>
                <a:cs typeface="Corbel"/>
                <a:sym typeface="Corbel"/>
              </a:defRPr>
            </a:lvl7pPr>
            <a:lvl8pPr marL="0" marR="0" lvl="7" indent="0" algn="r" rtl="0">
              <a:spcBef>
                <a:spcPts val="0"/>
              </a:spcBef>
              <a:buNone/>
              <a:defRPr sz="1000">
                <a:solidFill>
                  <a:schemeClr val="dk1"/>
                </a:solidFill>
                <a:latin typeface="Corbel"/>
                <a:ea typeface="Corbel"/>
                <a:cs typeface="Corbel"/>
                <a:sym typeface="Corbel"/>
              </a:defRPr>
            </a:lvl8pPr>
            <a:lvl9pPr marL="0" marR="0" lvl="8" indent="0" algn="r" rtl="0">
              <a:spcBef>
                <a:spcPts val="0"/>
              </a:spcBef>
              <a:buNone/>
              <a:defRPr sz="1000">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
          <p:cNvSpPr txBox="1">
            <a:spLocks noGrp="1"/>
          </p:cNvSpPr>
          <p:nvPr>
            <p:ph type="ctrTitle" idx="4294967295"/>
          </p:nvPr>
        </p:nvSpPr>
        <p:spPr>
          <a:xfrm>
            <a:off x="1108986" y="2857496"/>
            <a:ext cx="7577814" cy="1470025"/>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ts val="4000"/>
              <a:buFont typeface="Corbel"/>
              <a:buNone/>
            </a:pPr>
            <a:r>
              <a:rPr lang="en-US"/>
              <a:t>Chapter 6</a:t>
            </a:r>
            <a:br>
              <a:rPr lang="en-US" dirty="0"/>
            </a:br>
            <a:r>
              <a:rPr lang="en-US" dirty="0"/>
              <a:t>Privacy and Surveillance</a:t>
            </a:r>
            <a:endParaRPr dirty="0"/>
          </a:p>
        </p:txBody>
      </p:sp>
      <p:sp>
        <p:nvSpPr>
          <p:cNvPr id="68" name="Google Shape;68;p1"/>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Sullivans have a baby girl</a:t>
            </a:r>
            <a:endParaRPr/>
          </a:p>
          <a:p>
            <a:pPr marL="342900" lvl="0" indent="-342900" algn="l" rtl="0">
              <a:spcBef>
                <a:spcPts val="0"/>
              </a:spcBef>
              <a:spcAft>
                <a:spcPts val="0"/>
              </a:spcAft>
              <a:buSzPts val="2800"/>
              <a:buFont typeface="Corbel"/>
              <a:buChar char="•"/>
            </a:pPr>
            <a:r>
              <a:rPr lang="en-US"/>
              <a:t>Both work; they are concerned about performance of full-time nanny</a:t>
            </a:r>
            <a:endParaRPr/>
          </a:p>
          <a:p>
            <a:pPr marL="342900" lvl="0" indent="-342900" algn="l" rtl="0">
              <a:spcBef>
                <a:spcPts val="0"/>
              </a:spcBef>
              <a:spcAft>
                <a:spcPts val="0"/>
              </a:spcAft>
              <a:buSzPts val="2800"/>
              <a:buFont typeface="Corbel"/>
              <a:buChar char="•"/>
            </a:pPr>
            <a:r>
              <a:rPr lang="en-US"/>
              <a:t>Purchase program that allows monitoring through laptop’s camera placed in family room</a:t>
            </a:r>
            <a:endParaRPr/>
          </a:p>
          <a:p>
            <a:pPr marL="342900" lvl="0" indent="-342900" algn="l" rtl="0">
              <a:spcBef>
                <a:spcPts val="0"/>
              </a:spcBef>
              <a:spcAft>
                <a:spcPts val="0"/>
              </a:spcAft>
              <a:buSzPts val="2800"/>
              <a:buFont typeface="Corbel"/>
              <a:buChar char="•"/>
            </a:pPr>
            <a:r>
              <a:rPr lang="en-US"/>
              <a:t>They do not inform nanny she is being monitored</a:t>
            </a:r>
            <a:endParaRPr/>
          </a:p>
          <a:p>
            <a:pPr marL="342900" lvl="0" indent="-342900" algn="l" rtl="0">
              <a:spcBef>
                <a:spcPts val="0"/>
              </a:spcBef>
              <a:spcAft>
                <a:spcPts val="0"/>
              </a:spcAft>
              <a:buSzPts val="2800"/>
              <a:buFont typeface="Corbel"/>
              <a:buChar char="•"/>
            </a:pPr>
            <a:r>
              <a:rPr lang="en-US"/>
              <a:t>Is it wrong for Sullivan to secretly monitor the behavior of their baby’s nanny?</a:t>
            </a:r>
            <a:endParaRPr/>
          </a:p>
        </p:txBody>
      </p:sp>
      <p:sp>
        <p:nvSpPr>
          <p:cNvPr id="134" name="Google Shape;134;p1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Case Study</a:t>
            </a:r>
            <a:endParaRPr/>
          </a:p>
        </p:txBody>
      </p:sp>
      <p:sp>
        <p:nvSpPr>
          <p:cNvPr id="136" name="Google Shape;136;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If everyone monitored nannies, it would not remain a secret for long</a:t>
            </a:r>
            <a:endParaRPr/>
          </a:p>
          <a:p>
            <a:pPr marL="342900" lvl="0" indent="-342900" algn="l" rtl="0">
              <a:spcBef>
                <a:spcPts val="0"/>
              </a:spcBef>
              <a:spcAft>
                <a:spcPts val="0"/>
              </a:spcAft>
              <a:buSzPts val="2800"/>
              <a:buFont typeface="Corbel"/>
              <a:buChar char="•"/>
            </a:pPr>
            <a:r>
              <a:rPr lang="en-US"/>
              <a:t>Consequences</a:t>
            </a:r>
            <a:endParaRPr/>
          </a:p>
          <a:p>
            <a:pPr marL="742950" lvl="1" indent="-285750" algn="l" rtl="0">
              <a:spcBef>
                <a:spcPts val="0"/>
              </a:spcBef>
              <a:spcAft>
                <a:spcPts val="0"/>
              </a:spcAft>
              <a:buSzPts val="2400"/>
              <a:buFont typeface="Corbel"/>
              <a:buChar char="–"/>
            </a:pPr>
            <a:r>
              <a:rPr lang="en-US"/>
              <a:t>Nannies would be on best behavior in front of camera</a:t>
            </a:r>
            <a:endParaRPr/>
          </a:p>
          <a:p>
            <a:pPr marL="742950" lvl="1" indent="-285750" algn="l" rtl="0">
              <a:spcBef>
                <a:spcPts val="0"/>
              </a:spcBef>
              <a:spcAft>
                <a:spcPts val="0"/>
              </a:spcAft>
              <a:buSzPts val="2400"/>
              <a:buFont typeface="Corbel"/>
              <a:buChar char="–"/>
            </a:pPr>
            <a:r>
              <a:rPr lang="en-US"/>
              <a:t>Might reduce child abuse and parents’ peace of mind</a:t>
            </a:r>
            <a:endParaRPr/>
          </a:p>
          <a:p>
            <a:pPr marL="742950" lvl="1" indent="-285750" algn="l" rtl="0">
              <a:spcBef>
                <a:spcPts val="0"/>
              </a:spcBef>
              <a:spcAft>
                <a:spcPts val="0"/>
              </a:spcAft>
              <a:buSzPts val="2400"/>
              <a:buFont typeface="Corbel"/>
              <a:buChar char="–"/>
            </a:pPr>
            <a:r>
              <a:rPr lang="en-US"/>
              <a:t>Would also increase stress and reduce job satisfaction of child care providers</a:t>
            </a:r>
            <a:endParaRPr/>
          </a:p>
          <a:p>
            <a:pPr marL="742950" lvl="1" indent="-285750" algn="l" rtl="0">
              <a:spcBef>
                <a:spcPts val="0"/>
              </a:spcBef>
              <a:spcAft>
                <a:spcPts val="0"/>
              </a:spcAft>
              <a:buSzPts val="2400"/>
              <a:buFont typeface="Corbel"/>
              <a:buChar char="–"/>
            </a:pPr>
            <a:r>
              <a:rPr lang="en-US"/>
              <a:t>Might result in higher turnover rate and less experienced pool of nannies, who would provide lower-quality care</a:t>
            </a:r>
            <a:endParaRPr sz="2000"/>
          </a:p>
          <a:p>
            <a:pPr marL="342900" lvl="0" indent="-342900" algn="l" rtl="0">
              <a:spcBef>
                <a:spcPts val="0"/>
              </a:spcBef>
              <a:spcAft>
                <a:spcPts val="0"/>
              </a:spcAft>
              <a:buSzPts val="2800"/>
              <a:buFont typeface="Corbel"/>
              <a:buChar char="•"/>
            </a:pPr>
            <a:r>
              <a:rPr lang="en-US"/>
              <a:t>Harms appear greater than benefits, so we conclude action was wrong</a:t>
            </a:r>
            <a:endParaRPr/>
          </a:p>
        </p:txBody>
      </p:sp>
      <p:sp>
        <p:nvSpPr>
          <p:cNvPr id="142" name="Google Shape;142;p1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Case Study – Rule Utilitarian Evaluation</a:t>
            </a:r>
            <a:endParaRPr/>
          </a:p>
        </p:txBody>
      </p:sp>
      <p:sp>
        <p:nvSpPr>
          <p:cNvPr id="144" name="Google Shape;144;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It is reasonable for society to give people privacy in their own homes</a:t>
            </a:r>
            <a:endParaRPr/>
          </a:p>
          <a:p>
            <a:pPr marL="342900" lvl="0" indent="-342900" algn="l" rtl="0">
              <a:spcBef>
                <a:spcPts val="0"/>
              </a:spcBef>
              <a:spcAft>
                <a:spcPts val="0"/>
              </a:spcAft>
              <a:buSzPts val="2800"/>
              <a:buFont typeface="Corbel"/>
              <a:buChar char="•"/>
            </a:pPr>
            <a:r>
              <a:rPr lang="en-US"/>
              <a:t>Nanny has a reasonable expectation that her interactions with baby inside home are private</a:t>
            </a:r>
            <a:endParaRPr/>
          </a:p>
          <a:p>
            <a:pPr marL="342900" lvl="0" indent="-342900" algn="l" rtl="0">
              <a:spcBef>
                <a:spcPts val="0"/>
              </a:spcBef>
              <a:spcAft>
                <a:spcPts val="0"/>
              </a:spcAft>
              <a:buSzPts val="2800"/>
              <a:buFont typeface="Corbel"/>
              <a:buChar char="•"/>
            </a:pPr>
            <a:r>
              <a:rPr lang="en-US"/>
              <a:t>Sullivan’s decision to secretly monitor the nanny is wrong because it violates her privacy</a:t>
            </a:r>
            <a:endParaRPr/>
          </a:p>
        </p:txBody>
      </p:sp>
      <p:sp>
        <p:nvSpPr>
          <p:cNvPr id="150" name="Google Shape;150;p1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Case Study – Social Contract Theory Evaluation</a:t>
            </a:r>
            <a:endParaRPr sz="3240"/>
          </a:p>
        </p:txBody>
      </p:sp>
      <p:sp>
        <p:nvSpPr>
          <p:cNvPr id="152" name="Google Shape;152;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Imagine rule, “An employer may secretly monitor the work of an employee who works with vulnerable people”</a:t>
            </a:r>
            <a:endParaRPr/>
          </a:p>
          <a:p>
            <a:pPr marL="342900" lvl="0" indent="-342900" algn="l" rtl="0">
              <a:spcBef>
                <a:spcPts val="0"/>
              </a:spcBef>
              <a:spcAft>
                <a:spcPts val="0"/>
              </a:spcAft>
              <a:buSzPts val="2800"/>
              <a:buFont typeface="Corbel"/>
              <a:buChar char="•"/>
            </a:pPr>
            <a:r>
              <a:rPr lang="en-US"/>
              <a:t>If universalized, there would be no expectation of privacy by employees, so secret monitoring would be impossible</a:t>
            </a:r>
            <a:endParaRPr/>
          </a:p>
          <a:p>
            <a:pPr marL="342900" lvl="0" indent="-342900" algn="l" rtl="0">
              <a:spcBef>
                <a:spcPts val="0"/>
              </a:spcBef>
              <a:spcAft>
                <a:spcPts val="0"/>
              </a:spcAft>
              <a:buSzPts val="2800"/>
              <a:buFont typeface="Corbel"/>
              <a:buChar char="•"/>
            </a:pPr>
            <a:r>
              <a:rPr lang="en-US"/>
              <a:t>Proposed rule is self-defeating, so it is wrong for Sullivans to act according to the rule</a:t>
            </a:r>
            <a:endParaRPr/>
          </a:p>
        </p:txBody>
      </p:sp>
      <p:sp>
        <p:nvSpPr>
          <p:cNvPr id="158" name="Google Shape;158;p1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Case Study – Kantian Evaluation</a:t>
            </a:r>
            <a:endParaRPr/>
          </a:p>
        </p:txBody>
      </p:sp>
      <p:sp>
        <p:nvSpPr>
          <p:cNvPr id="160" name="Google Shape;160;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Three analyses have concluded Sullivans were wrong to secretly monitor how well their nanny takes care of their baby</a:t>
            </a:r>
            <a:endParaRPr/>
          </a:p>
          <a:p>
            <a:pPr marL="342900" lvl="0" indent="-342900" algn="l" rtl="0">
              <a:spcBef>
                <a:spcPts val="0"/>
              </a:spcBef>
              <a:spcAft>
                <a:spcPts val="0"/>
              </a:spcAft>
              <a:buSzPts val="2800"/>
              <a:buFont typeface="Corbel"/>
              <a:buChar char="•"/>
            </a:pPr>
            <a:r>
              <a:rPr lang="en-US"/>
              <a:t>Morally acceptable options</a:t>
            </a:r>
            <a:endParaRPr/>
          </a:p>
          <a:p>
            <a:pPr marL="742950" lvl="1" indent="-285750" algn="l" rtl="0">
              <a:spcBef>
                <a:spcPts val="0"/>
              </a:spcBef>
              <a:spcAft>
                <a:spcPts val="0"/>
              </a:spcAft>
              <a:buSzPts val="2400"/>
              <a:buFont typeface="Corbel"/>
              <a:buChar char="–"/>
            </a:pPr>
            <a:r>
              <a:rPr lang="en-US"/>
              <a:t>Conduct more comprehensive interview of nanny</a:t>
            </a:r>
            <a:endParaRPr/>
          </a:p>
          <a:p>
            <a:pPr marL="742950" lvl="1" indent="-285750" algn="l" rtl="0">
              <a:spcBef>
                <a:spcPts val="0"/>
              </a:spcBef>
              <a:spcAft>
                <a:spcPts val="0"/>
              </a:spcAft>
              <a:buSzPts val="2400"/>
              <a:buFont typeface="Corbel"/>
              <a:buChar char="–"/>
            </a:pPr>
            <a:r>
              <a:rPr lang="en-US"/>
              <a:t>More thoroughly check nanny’s references</a:t>
            </a:r>
            <a:endParaRPr/>
          </a:p>
          <a:p>
            <a:pPr marL="742950" lvl="1" indent="-285750" algn="l" rtl="0">
              <a:spcBef>
                <a:spcPts val="0"/>
              </a:spcBef>
              <a:spcAft>
                <a:spcPts val="0"/>
              </a:spcAft>
              <a:buSzPts val="2400"/>
              <a:buFont typeface="Corbel"/>
              <a:buChar char="–"/>
            </a:pPr>
            <a:r>
              <a:rPr lang="en-US"/>
              <a:t>Spend a day or two at home observing nanny from a distance</a:t>
            </a:r>
            <a:endParaRPr/>
          </a:p>
          <a:p>
            <a:pPr marL="742950" lvl="1" indent="-285750" algn="l" rtl="0">
              <a:spcBef>
                <a:spcPts val="0"/>
              </a:spcBef>
              <a:spcAft>
                <a:spcPts val="0"/>
              </a:spcAft>
              <a:buSzPts val="2400"/>
              <a:buFont typeface="Corbel"/>
              <a:buChar char="–"/>
            </a:pPr>
            <a:r>
              <a:rPr lang="en-US"/>
              <a:t>Be up-front with nanny about desire to install and use surveillance software on laptop</a:t>
            </a:r>
            <a:endParaRPr/>
          </a:p>
        </p:txBody>
      </p:sp>
      <p:sp>
        <p:nvSpPr>
          <p:cNvPr id="166" name="Google Shape;166;p1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Case Study – Summary</a:t>
            </a:r>
            <a:endParaRPr/>
          </a:p>
        </p:txBody>
      </p:sp>
      <p:sp>
        <p:nvSpPr>
          <p:cNvPr id="168" name="Google Shape;168;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ctrTitle" idx="4294967295"/>
          </p:nvPr>
        </p:nvSpPr>
        <p:spPr>
          <a:xfrm>
            <a:off x="571472" y="3606800"/>
            <a:ext cx="8115328" cy="147002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Corbel"/>
              <a:buNone/>
            </a:pPr>
            <a:r>
              <a:rPr lang="en-US"/>
              <a:t>Information Disclosures</a:t>
            </a:r>
            <a:endParaRPr/>
          </a:p>
        </p:txBody>
      </p:sp>
      <p:sp>
        <p:nvSpPr>
          <p:cNvPr id="174" name="Google Shape;174;p15"/>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8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Public record: information about an incident or action reported to a government agency for purpose of informing the public</a:t>
            </a:r>
            <a:endParaRPr/>
          </a:p>
          <a:p>
            <a:pPr marL="342900" lvl="0" indent="-342900" algn="l" rtl="0">
              <a:spcBef>
                <a:spcPts val="0"/>
              </a:spcBef>
              <a:spcAft>
                <a:spcPts val="0"/>
              </a:spcAft>
              <a:buSzPts val="2800"/>
              <a:buFont typeface="Corbel"/>
              <a:buChar char="•"/>
            </a:pPr>
            <a:r>
              <a:rPr lang="en-US"/>
              <a:t>Examples: birth certificates, marriage licenses, motor vehicle records, criminal records, deeds to property</a:t>
            </a:r>
            <a:endParaRPr/>
          </a:p>
          <a:p>
            <a:pPr marL="342900" lvl="0" indent="-342900" algn="l" rtl="0">
              <a:spcBef>
                <a:spcPts val="0"/>
              </a:spcBef>
              <a:spcAft>
                <a:spcPts val="0"/>
              </a:spcAft>
              <a:buSzPts val="2800"/>
              <a:buFont typeface="Corbel"/>
              <a:buChar char="•"/>
            </a:pPr>
            <a:r>
              <a:rPr lang="en-US"/>
              <a:t>Computerized databases and Internet have made public records much easier to access</a:t>
            </a:r>
            <a:endParaRPr/>
          </a:p>
        </p:txBody>
      </p:sp>
      <p:sp>
        <p:nvSpPr>
          <p:cNvPr id="180" name="Google Shape;180;p1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Information Disclosures</a:t>
            </a:r>
            <a:endParaRPr/>
          </a:p>
        </p:txBody>
      </p:sp>
      <p:sp>
        <p:nvSpPr>
          <p:cNvPr id="181" name="Google Shape;181;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Records held by private organizations:</a:t>
            </a:r>
            <a:endParaRPr/>
          </a:p>
          <a:p>
            <a:pPr marL="742950" lvl="1" indent="-285750" algn="l" rtl="0">
              <a:spcBef>
                <a:spcPts val="0"/>
              </a:spcBef>
              <a:spcAft>
                <a:spcPts val="0"/>
              </a:spcAft>
              <a:buSzPts val="2400"/>
              <a:buFont typeface="Corbel"/>
              <a:buChar char="–"/>
            </a:pPr>
            <a:r>
              <a:rPr lang="en-US"/>
              <a:t>Credit card purchases</a:t>
            </a:r>
            <a:endParaRPr/>
          </a:p>
          <a:p>
            <a:pPr marL="742950" lvl="1" indent="-285750" algn="l" rtl="0">
              <a:spcBef>
                <a:spcPts val="0"/>
              </a:spcBef>
              <a:spcAft>
                <a:spcPts val="0"/>
              </a:spcAft>
              <a:buSzPts val="2400"/>
              <a:buFont typeface="Corbel"/>
              <a:buChar char="–"/>
            </a:pPr>
            <a:r>
              <a:rPr lang="en-US"/>
              <a:t>Purchases made with loyalty cards</a:t>
            </a:r>
            <a:endParaRPr/>
          </a:p>
          <a:p>
            <a:pPr marL="742950" lvl="1" indent="-285750" algn="l" rtl="0">
              <a:spcBef>
                <a:spcPts val="0"/>
              </a:spcBef>
              <a:spcAft>
                <a:spcPts val="0"/>
              </a:spcAft>
              <a:buSzPts val="2400"/>
              <a:buFont typeface="Corbel"/>
              <a:buChar char="–"/>
            </a:pPr>
            <a:r>
              <a:rPr lang="en-US"/>
              <a:t>Voluntary disclosures</a:t>
            </a:r>
            <a:endParaRPr/>
          </a:p>
          <a:p>
            <a:pPr marL="742950" lvl="1" indent="-285750" algn="l" rtl="0">
              <a:spcBef>
                <a:spcPts val="0"/>
              </a:spcBef>
              <a:spcAft>
                <a:spcPts val="0"/>
              </a:spcAft>
              <a:buSzPts val="2400"/>
              <a:buFont typeface="Corbel"/>
              <a:buChar char="–"/>
            </a:pPr>
            <a:r>
              <a:rPr lang="en-US"/>
              <a:t>Posts to social network sites</a:t>
            </a:r>
            <a:endParaRPr/>
          </a:p>
        </p:txBody>
      </p:sp>
      <p:sp>
        <p:nvSpPr>
          <p:cNvPr id="187" name="Google Shape;187;p1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Information Disclosures</a:t>
            </a:r>
            <a:endParaRPr/>
          </a:p>
        </p:txBody>
      </p:sp>
      <p:sp>
        <p:nvSpPr>
          <p:cNvPr id="188" name="Google Shape;188;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Data gathering and privacy implications:</a:t>
            </a:r>
            <a:endParaRPr/>
          </a:p>
          <a:p>
            <a:pPr marL="742950" lvl="1" indent="-285750" algn="l" rtl="0">
              <a:spcBef>
                <a:spcPts val="0"/>
              </a:spcBef>
              <a:spcAft>
                <a:spcPts val="0"/>
              </a:spcAft>
              <a:buSzPts val="2400"/>
              <a:buFont typeface="Corbel"/>
              <a:buChar char="–"/>
            </a:pPr>
            <a:r>
              <a:rPr lang="en-US"/>
              <a:t>Facebook tags</a:t>
            </a:r>
            <a:endParaRPr/>
          </a:p>
          <a:p>
            <a:pPr marL="742950" lvl="1" indent="-285750" algn="l" rtl="0">
              <a:spcBef>
                <a:spcPts val="0"/>
              </a:spcBef>
              <a:spcAft>
                <a:spcPts val="0"/>
              </a:spcAft>
              <a:buSzPts val="2400"/>
              <a:buFont typeface="Corbel"/>
              <a:buChar char="–"/>
            </a:pPr>
            <a:r>
              <a:rPr lang="en-US"/>
              <a:t>Enhanced 911 services</a:t>
            </a:r>
            <a:endParaRPr/>
          </a:p>
          <a:p>
            <a:pPr marL="742950" lvl="1" indent="-285750" algn="l" rtl="0">
              <a:spcBef>
                <a:spcPts val="0"/>
              </a:spcBef>
              <a:spcAft>
                <a:spcPts val="0"/>
              </a:spcAft>
              <a:buSzPts val="2400"/>
              <a:buFont typeface="Corbel"/>
              <a:buChar char="–"/>
            </a:pPr>
            <a:r>
              <a:rPr lang="en-US"/>
              <a:t>Rewards or loyalty programs</a:t>
            </a:r>
            <a:endParaRPr/>
          </a:p>
          <a:p>
            <a:pPr marL="742950" lvl="1" indent="-285750" algn="l" rtl="0">
              <a:spcBef>
                <a:spcPts val="0"/>
              </a:spcBef>
              <a:spcAft>
                <a:spcPts val="0"/>
              </a:spcAft>
              <a:buSzPts val="2400"/>
              <a:buFont typeface="Corbel"/>
              <a:buChar char="–"/>
            </a:pPr>
            <a:r>
              <a:rPr lang="en-US"/>
              <a:t>Body scanners</a:t>
            </a:r>
            <a:endParaRPr/>
          </a:p>
          <a:p>
            <a:pPr marL="742950" lvl="1" indent="-285750" algn="l" rtl="0">
              <a:spcBef>
                <a:spcPts val="0"/>
              </a:spcBef>
              <a:spcAft>
                <a:spcPts val="0"/>
              </a:spcAft>
              <a:buSzPts val="2400"/>
              <a:buFont typeface="Corbel"/>
              <a:buChar char="–"/>
            </a:pPr>
            <a:r>
              <a:rPr lang="en-US"/>
              <a:t>RFID tags</a:t>
            </a:r>
            <a:endParaRPr/>
          </a:p>
          <a:p>
            <a:pPr marL="742950" lvl="1" indent="-285750" algn="l" rtl="0">
              <a:spcBef>
                <a:spcPts val="0"/>
              </a:spcBef>
              <a:spcAft>
                <a:spcPts val="0"/>
              </a:spcAft>
              <a:buSzPts val="2400"/>
              <a:buFont typeface="Corbel"/>
              <a:buChar char="–"/>
            </a:pPr>
            <a:r>
              <a:rPr lang="en-US"/>
              <a:t>Implanted chips</a:t>
            </a:r>
            <a:endParaRPr/>
          </a:p>
          <a:p>
            <a:pPr marL="742950" lvl="1" indent="-285750" algn="l" rtl="0">
              <a:spcBef>
                <a:spcPts val="0"/>
              </a:spcBef>
              <a:spcAft>
                <a:spcPts val="0"/>
              </a:spcAft>
              <a:buSzPts val="2400"/>
              <a:buFont typeface="Corbel"/>
              <a:buChar char="–"/>
            </a:pPr>
            <a:r>
              <a:rPr lang="en-US"/>
              <a:t>OnStar</a:t>
            </a:r>
            <a:endParaRPr/>
          </a:p>
          <a:p>
            <a:pPr marL="742950" lvl="1" indent="-285750" algn="l" rtl="0">
              <a:spcBef>
                <a:spcPts val="0"/>
              </a:spcBef>
              <a:spcAft>
                <a:spcPts val="0"/>
              </a:spcAft>
              <a:buSzPts val="2400"/>
              <a:buFont typeface="Corbel"/>
              <a:buChar char="–"/>
            </a:pPr>
            <a:r>
              <a:rPr lang="en-US"/>
              <a:t>Automobile “black boxes”</a:t>
            </a:r>
            <a:endParaRPr/>
          </a:p>
          <a:p>
            <a:pPr marL="742950" lvl="1" indent="-285750" algn="l" rtl="0">
              <a:spcBef>
                <a:spcPts val="0"/>
              </a:spcBef>
              <a:spcAft>
                <a:spcPts val="0"/>
              </a:spcAft>
              <a:buSzPts val="2400"/>
              <a:buFont typeface="Corbel"/>
              <a:buChar char="–"/>
            </a:pPr>
            <a:r>
              <a:rPr lang="en-US"/>
              <a:t>Medical records</a:t>
            </a:r>
            <a:endParaRPr/>
          </a:p>
          <a:p>
            <a:pPr marL="742950" lvl="1" indent="-285750" algn="l" rtl="0">
              <a:spcBef>
                <a:spcPts val="0"/>
              </a:spcBef>
              <a:spcAft>
                <a:spcPts val="0"/>
              </a:spcAft>
              <a:buSzPts val="2400"/>
              <a:buFont typeface="Corbel"/>
              <a:buChar char="–"/>
            </a:pPr>
            <a:r>
              <a:rPr lang="en-US"/>
              <a:t>Digital video recorders</a:t>
            </a:r>
            <a:endParaRPr/>
          </a:p>
          <a:p>
            <a:pPr marL="742950" lvl="1" indent="-285750" algn="l" rtl="0">
              <a:spcBef>
                <a:spcPts val="0"/>
              </a:spcBef>
              <a:spcAft>
                <a:spcPts val="0"/>
              </a:spcAft>
              <a:buSzPts val="2400"/>
              <a:buFont typeface="Corbel"/>
              <a:buChar char="–"/>
            </a:pPr>
            <a:r>
              <a:rPr lang="en-US"/>
              <a:t>Cookies and flash cookies</a:t>
            </a:r>
            <a:endParaRPr/>
          </a:p>
        </p:txBody>
      </p:sp>
      <p:sp>
        <p:nvSpPr>
          <p:cNvPr id="194" name="Google Shape;194;p1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Information Disclosures</a:t>
            </a:r>
            <a:endParaRPr/>
          </a:p>
        </p:txBody>
      </p:sp>
      <p:sp>
        <p:nvSpPr>
          <p:cNvPr id="195" name="Google Shape;195;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Tag: Label identifying a person in a photo</a:t>
            </a:r>
            <a:endParaRPr/>
          </a:p>
          <a:p>
            <a:pPr marL="342900" lvl="0" indent="-342900" algn="l" rtl="0">
              <a:spcBef>
                <a:spcPts val="0"/>
              </a:spcBef>
              <a:spcAft>
                <a:spcPts val="0"/>
              </a:spcAft>
              <a:buSzPts val="2800"/>
              <a:buFont typeface="Corbel"/>
              <a:buChar char="•"/>
            </a:pPr>
            <a:r>
              <a:rPr lang="en-US"/>
              <a:t>Facebook allows users to tag people who are on their list of friends</a:t>
            </a:r>
            <a:endParaRPr/>
          </a:p>
          <a:p>
            <a:pPr marL="342900" lvl="0" indent="-342900" algn="l" rtl="0">
              <a:spcBef>
                <a:spcPts val="0"/>
              </a:spcBef>
              <a:spcAft>
                <a:spcPts val="0"/>
              </a:spcAft>
              <a:buSzPts val="2800"/>
              <a:buFont typeface="Corbel"/>
              <a:buChar char="•"/>
            </a:pPr>
            <a:r>
              <a:rPr lang="en-US"/>
              <a:t>About 100 million tags added per day in Facebook</a:t>
            </a:r>
            <a:endParaRPr/>
          </a:p>
          <a:p>
            <a:pPr marL="342900" lvl="0" indent="-342900" algn="l" rtl="0">
              <a:spcBef>
                <a:spcPts val="0"/>
              </a:spcBef>
              <a:spcAft>
                <a:spcPts val="0"/>
              </a:spcAft>
              <a:buSzPts val="2800"/>
              <a:buFont typeface="Corbel"/>
              <a:buChar char="•"/>
            </a:pPr>
            <a:r>
              <a:rPr lang="en-US"/>
              <a:t>Facebook uses facial recognition to suggest name of friend appearing in photo</a:t>
            </a:r>
            <a:endParaRPr/>
          </a:p>
          <a:p>
            <a:pPr marL="342900" lvl="0" indent="-342900" algn="l" rtl="0">
              <a:spcBef>
                <a:spcPts val="0"/>
              </a:spcBef>
              <a:spcAft>
                <a:spcPts val="0"/>
              </a:spcAft>
              <a:buSzPts val="2800"/>
              <a:buFont typeface="Corbel"/>
              <a:buChar char="•"/>
            </a:pPr>
            <a:r>
              <a:rPr lang="en-US"/>
              <a:t>Does this feature increase risk of improper tagging?</a:t>
            </a:r>
            <a:endParaRPr/>
          </a:p>
        </p:txBody>
      </p:sp>
      <p:sp>
        <p:nvSpPr>
          <p:cNvPr id="201" name="Google Shape;201;p1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Facebook Tags</a:t>
            </a:r>
            <a:endParaRPr/>
          </a:p>
        </p:txBody>
      </p:sp>
      <p:sp>
        <p:nvSpPr>
          <p:cNvPr id="203" name="Google Shape;203;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Introduction to Information Privacy</a:t>
            </a:r>
            <a:endParaRPr/>
          </a:p>
          <a:p>
            <a:pPr marL="342900" lvl="0" indent="-342900" algn="l" rtl="0">
              <a:spcBef>
                <a:spcPts val="0"/>
              </a:spcBef>
              <a:spcAft>
                <a:spcPts val="0"/>
              </a:spcAft>
              <a:buSzPts val="2800"/>
              <a:buFont typeface="Corbel"/>
              <a:buChar char="•"/>
            </a:pPr>
            <a:r>
              <a:rPr lang="en-US"/>
              <a:t>Perspective on Privacy</a:t>
            </a:r>
            <a:endParaRPr/>
          </a:p>
          <a:p>
            <a:pPr marL="342900" lvl="0" indent="-342900" algn="l" rtl="0">
              <a:spcBef>
                <a:spcPts val="0"/>
              </a:spcBef>
              <a:spcAft>
                <a:spcPts val="0"/>
              </a:spcAft>
              <a:buSzPts val="2800"/>
              <a:buFont typeface="Corbel"/>
              <a:buChar char="•"/>
            </a:pPr>
            <a:r>
              <a:rPr lang="en-US"/>
              <a:t>Information Disclosures</a:t>
            </a:r>
            <a:endParaRPr/>
          </a:p>
          <a:p>
            <a:pPr marL="342900" lvl="0" indent="-342900" algn="l" rtl="0">
              <a:spcBef>
                <a:spcPts val="0"/>
              </a:spcBef>
              <a:spcAft>
                <a:spcPts val="0"/>
              </a:spcAft>
              <a:buSzPts val="2800"/>
              <a:buFont typeface="Corbel"/>
              <a:buChar char="•"/>
            </a:pPr>
            <a:r>
              <a:rPr lang="en-US"/>
              <a:t>Data Mining</a:t>
            </a:r>
            <a:endParaRPr/>
          </a:p>
          <a:p>
            <a:pPr marL="342900" lvl="0" indent="-342900" algn="l" rtl="0">
              <a:spcBef>
                <a:spcPts val="0"/>
              </a:spcBef>
              <a:spcAft>
                <a:spcPts val="0"/>
              </a:spcAft>
              <a:buSzPts val="2800"/>
              <a:buFont typeface="Corbel"/>
              <a:buChar char="•"/>
            </a:pPr>
            <a:r>
              <a:rPr lang="en-US"/>
              <a:t>Communication Technology and Eavesdropping</a:t>
            </a:r>
            <a:endParaRPr/>
          </a:p>
          <a:p>
            <a:pPr marL="342900" lvl="0" indent="-342900" algn="l" rtl="0">
              <a:spcBef>
                <a:spcPts val="0"/>
              </a:spcBef>
              <a:spcAft>
                <a:spcPts val="0"/>
              </a:spcAft>
              <a:buSzPts val="2800"/>
              <a:buFont typeface="Corbel"/>
              <a:buChar char="•"/>
            </a:pPr>
            <a:r>
              <a:rPr lang="en-US"/>
              <a:t>Data Protection</a:t>
            </a:r>
            <a:endParaRPr/>
          </a:p>
        </p:txBody>
      </p:sp>
      <p:sp>
        <p:nvSpPr>
          <p:cNvPr id="74" name="Google Shape;74;p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Table of Contents</a:t>
            </a:r>
            <a:endParaRPr/>
          </a:p>
        </p:txBody>
      </p:sp>
      <p:sp>
        <p:nvSpPr>
          <p:cNvPr id="75" name="Google Shape;75;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Cell phone providers in United States required to track locations of active cell phones to within 100 meters</a:t>
            </a:r>
            <a:endParaRPr/>
          </a:p>
          <a:p>
            <a:pPr marL="342900" lvl="0" indent="-342900" algn="l" rtl="0">
              <a:spcBef>
                <a:spcPts val="0"/>
              </a:spcBef>
              <a:spcAft>
                <a:spcPts val="0"/>
              </a:spcAft>
              <a:buSzPts val="2800"/>
              <a:buFont typeface="Corbel"/>
              <a:buChar char="•"/>
            </a:pPr>
            <a:r>
              <a:rPr lang="en-US"/>
              <a:t>Allows emergency response teams to reach people in distress</a:t>
            </a:r>
            <a:endParaRPr/>
          </a:p>
          <a:p>
            <a:pPr marL="342900" lvl="0" indent="-342900" algn="l" rtl="0">
              <a:spcBef>
                <a:spcPts val="0"/>
              </a:spcBef>
              <a:spcAft>
                <a:spcPts val="0"/>
              </a:spcAft>
              <a:buSzPts val="2800"/>
              <a:buFont typeface="Corbel"/>
              <a:buChar char="•"/>
            </a:pPr>
            <a:r>
              <a:rPr lang="en-US"/>
              <a:t>What if this information is sold or shared?</a:t>
            </a:r>
            <a:endParaRPr/>
          </a:p>
        </p:txBody>
      </p:sp>
      <p:sp>
        <p:nvSpPr>
          <p:cNvPr id="209" name="Google Shape;209;p2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Enhanced 911 Services</a:t>
            </a:r>
            <a:endParaRPr/>
          </a:p>
        </p:txBody>
      </p:sp>
      <p:sp>
        <p:nvSpPr>
          <p:cNvPr id="211" name="Google Shape;211;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Shoppers who belong to store’s rewards program can save money on many of their purchases</a:t>
            </a:r>
            <a:endParaRPr/>
          </a:p>
          <a:p>
            <a:pPr marL="342900" lvl="0" indent="-342900" algn="l" rtl="0">
              <a:spcBef>
                <a:spcPts val="0"/>
              </a:spcBef>
              <a:spcAft>
                <a:spcPts val="0"/>
              </a:spcAft>
              <a:buSzPts val="2800"/>
              <a:buFont typeface="Corbel"/>
              <a:buChar char="•"/>
            </a:pPr>
            <a:r>
              <a:rPr lang="en-US"/>
              <a:t>Computers use information about buying habits to provide personalized service</a:t>
            </a:r>
            <a:endParaRPr/>
          </a:p>
          <a:p>
            <a:pPr marL="742950" lvl="1" indent="-285750" algn="l" rtl="0">
              <a:spcBef>
                <a:spcPts val="0"/>
              </a:spcBef>
              <a:spcAft>
                <a:spcPts val="0"/>
              </a:spcAft>
              <a:buSzPts val="2400"/>
              <a:buFont typeface="Corbel"/>
              <a:buChar char="–"/>
            </a:pPr>
            <a:r>
              <a:rPr lang="en-US"/>
              <a:t>ShopRite computerized shopping carts with pop-up ads</a:t>
            </a:r>
            <a:endParaRPr/>
          </a:p>
          <a:p>
            <a:pPr marL="342900" lvl="0" indent="-342900" algn="l" rtl="0">
              <a:spcBef>
                <a:spcPts val="0"/>
              </a:spcBef>
              <a:spcAft>
                <a:spcPts val="0"/>
              </a:spcAft>
              <a:buSzPts val="2800"/>
              <a:buFont typeface="Corbel"/>
              <a:buChar char="•"/>
            </a:pPr>
            <a:r>
              <a:rPr lang="en-US"/>
              <a:t>Do card users pay less, or do non-users get overcharged?</a:t>
            </a:r>
            <a:endParaRPr/>
          </a:p>
        </p:txBody>
      </p:sp>
      <p:sp>
        <p:nvSpPr>
          <p:cNvPr id="217" name="Google Shape;217;p2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Rewards or Loyalty Programs</a:t>
            </a:r>
            <a:endParaRPr/>
          </a:p>
        </p:txBody>
      </p:sp>
      <p:sp>
        <p:nvSpPr>
          <p:cNvPr id="219" name="Google Shape;219;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Some department stores have 3-D body scanners</a:t>
            </a:r>
            <a:endParaRPr/>
          </a:p>
          <a:p>
            <a:pPr marL="342900" lvl="0" indent="-342900" algn="l" rtl="0">
              <a:spcBef>
                <a:spcPts val="0"/>
              </a:spcBef>
              <a:spcAft>
                <a:spcPts val="0"/>
              </a:spcAft>
              <a:buSzPts val="2800"/>
              <a:buFont typeface="Corbel"/>
              <a:buChar char="•"/>
            </a:pPr>
            <a:r>
              <a:rPr lang="en-US"/>
              <a:t>Computer can use this information to recommend clothes</a:t>
            </a:r>
            <a:endParaRPr/>
          </a:p>
          <a:p>
            <a:pPr marL="342900" lvl="0" indent="-342900" algn="l" rtl="0">
              <a:spcBef>
                <a:spcPts val="0"/>
              </a:spcBef>
              <a:spcAft>
                <a:spcPts val="0"/>
              </a:spcAft>
              <a:buSzPts val="2800"/>
              <a:buFont typeface="Corbel"/>
              <a:buChar char="•"/>
            </a:pPr>
            <a:r>
              <a:rPr lang="en-US"/>
              <a:t>Scans can also be used to produce custom-made clothing</a:t>
            </a:r>
            <a:endParaRPr/>
          </a:p>
        </p:txBody>
      </p:sp>
      <p:sp>
        <p:nvSpPr>
          <p:cNvPr id="225" name="Google Shape;225;p2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Body Scanners</a:t>
            </a:r>
            <a:endParaRPr/>
          </a:p>
        </p:txBody>
      </p:sp>
      <p:sp>
        <p:nvSpPr>
          <p:cNvPr id="227" name="Google Shape;227;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Body Scanners</a:t>
            </a:r>
            <a:endParaRPr/>
          </a:p>
        </p:txBody>
      </p:sp>
      <p:pic>
        <p:nvPicPr>
          <p:cNvPr id="233" name="Google Shape;233;p23" descr="qui05f03"/>
          <p:cNvPicPr preferRelativeResize="0"/>
          <p:nvPr/>
        </p:nvPicPr>
        <p:blipFill rotWithShape="1">
          <a:blip r:embed="rId3">
            <a:alphaModFix/>
          </a:blip>
          <a:srcRect/>
          <a:stretch/>
        </p:blipFill>
        <p:spPr>
          <a:xfrm>
            <a:off x="2285984" y="1500174"/>
            <a:ext cx="3851275" cy="4699000"/>
          </a:xfrm>
          <a:prstGeom prst="rect">
            <a:avLst/>
          </a:prstGeom>
          <a:noFill/>
          <a:ln>
            <a:noFill/>
          </a:ln>
        </p:spPr>
      </p:pic>
      <p:sp>
        <p:nvSpPr>
          <p:cNvPr id="234" name="Google Shape;234;p23"/>
          <p:cNvSpPr txBox="1"/>
          <p:nvPr/>
        </p:nvSpPr>
        <p:spPr>
          <a:xfrm>
            <a:off x="3286116" y="6215082"/>
            <a:ext cx="2895600" cy="2301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00">
                <a:solidFill>
                  <a:schemeClr val="dk1"/>
                </a:solidFill>
                <a:latin typeface="Corbel"/>
                <a:ea typeface="Corbel"/>
                <a:cs typeface="Corbel"/>
                <a:sym typeface="Corbel"/>
              </a:rPr>
              <a:t>AP Photo/Richard Drew</a:t>
            </a:r>
            <a:endParaRPr/>
          </a:p>
        </p:txBody>
      </p:sp>
      <p:sp>
        <p:nvSpPr>
          <p:cNvPr id="235" name="Google Shape;235;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RFID: Radio frequency identification</a:t>
            </a:r>
            <a:endParaRPr/>
          </a:p>
          <a:p>
            <a:pPr marL="342900" lvl="0" indent="-342900" algn="l" rtl="0">
              <a:spcBef>
                <a:spcPts val="0"/>
              </a:spcBef>
              <a:spcAft>
                <a:spcPts val="0"/>
              </a:spcAft>
              <a:buSzPts val="2800"/>
              <a:buFont typeface="Corbel"/>
              <a:buChar char="•"/>
            </a:pPr>
            <a:r>
              <a:rPr lang="en-US"/>
              <a:t>An RFID tag is a tiny wireless transmitter</a:t>
            </a:r>
            <a:endParaRPr/>
          </a:p>
          <a:p>
            <a:pPr marL="342900" lvl="0" indent="-342900" algn="l" rtl="0">
              <a:spcBef>
                <a:spcPts val="0"/>
              </a:spcBef>
              <a:spcAft>
                <a:spcPts val="0"/>
              </a:spcAft>
              <a:buSzPts val="2800"/>
              <a:buFont typeface="Corbel"/>
              <a:buChar char="•"/>
            </a:pPr>
            <a:r>
              <a:rPr lang="en-US"/>
              <a:t>Manufacturers are replacing bar codes with RFID tags</a:t>
            </a:r>
            <a:endParaRPr/>
          </a:p>
          <a:p>
            <a:pPr marL="742950" lvl="1" indent="-285750" algn="l" rtl="0">
              <a:spcBef>
                <a:spcPts val="0"/>
              </a:spcBef>
              <a:spcAft>
                <a:spcPts val="0"/>
              </a:spcAft>
              <a:buSzPts val="2400"/>
              <a:buFont typeface="Corbel"/>
              <a:buChar char="–"/>
            </a:pPr>
            <a:r>
              <a:rPr lang="en-US"/>
              <a:t>Contain more information</a:t>
            </a:r>
            <a:endParaRPr/>
          </a:p>
          <a:p>
            <a:pPr marL="742950" lvl="1" indent="-285750" algn="l" rtl="0">
              <a:spcBef>
                <a:spcPts val="0"/>
              </a:spcBef>
              <a:spcAft>
                <a:spcPts val="0"/>
              </a:spcAft>
              <a:buSzPts val="2400"/>
              <a:buFont typeface="Corbel"/>
              <a:buChar char="–"/>
            </a:pPr>
            <a:r>
              <a:rPr lang="en-US"/>
              <a:t>Can be scanned more easily</a:t>
            </a:r>
            <a:endParaRPr/>
          </a:p>
          <a:p>
            <a:pPr marL="342900" lvl="0" indent="-342900" algn="l" rtl="0">
              <a:spcBef>
                <a:spcPts val="0"/>
              </a:spcBef>
              <a:spcAft>
                <a:spcPts val="0"/>
              </a:spcAft>
              <a:buSzPts val="2800"/>
              <a:buFont typeface="Corbel"/>
              <a:buChar char="•"/>
            </a:pPr>
            <a:r>
              <a:rPr lang="en-US"/>
              <a:t>If tag cannot be removed or disabled, it becomes a tracking device</a:t>
            </a:r>
            <a:endParaRPr/>
          </a:p>
        </p:txBody>
      </p:sp>
      <p:sp>
        <p:nvSpPr>
          <p:cNvPr id="241" name="Google Shape;241;p2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RFID Tags</a:t>
            </a:r>
            <a:endParaRPr/>
          </a:p>
        </p:txBody>
      </p:sp>
      <p:sp>
        <p:nvSpPr>
          <p:cNvPr id="243" name="Google Shape;243;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Taiwan: Every domesticated dog must have an implanted microchip</a:t>
            </a:r>
            <a:endParaRPr/>
          </a:p>
          <a:p>
            <a:pPr marL="742950" lvl="1" indent="-285750" algn="l" rtl="0">
              <a:spcBef>
                <a:spcPts val="0"/>
              </a:spcBef>
              <a:spcAft>
                <a:spcPts val="0"/>
              </a:spcAft>
              <a:buSzPts val="2400"/>
              <a:buFont typeface="Corbel"/>
              <a:buChar char="–"/>
            </a:pPr>
            <a:r>
              <a:rPr lang="en-US"/>
              <a:t>Size of a grain of rice; implanted into ear</a:t>
            </a:r>
            <a:endParaRPr/>
          </a:p>
          <a:p>
            <a:pPr marL="742950" lvl="1" indent="-285750" algn="l" rtl="0">
              <a:spcBef>
                <a:spcPts val="0"/>
              </a:spcBef>
              <a:spcAft>
                <a:spcPts val="0"/>
              </a:spcAft>
              <a:buSzPts val="2400"/>
              <a:buFont typeface="Corbel"/>
              <a:buChar char="–"/>
            </a:pPr>
            <a:r>
              <a:rPr lang="en-US"/>
              <a:t>Chip contains name, address of owner</a:t>
            </a:r>
            <a:endParaRPr/>
          </a:p>
          <a:p>
            <a:pPr marL="742950" lvl="1" indent="-285750" algn="l" rtl="0">
              <a:spcBef>
                <a:spcPts val="0"/>
              </a:spcBef>
              <a:spcAft>
                <a:spcPts val="0"/>
              </a:spcAft>
              <a:buSzPts val="2400"/>
              <a:buFont typeface="Corbel"/>
              <a:buChar char="–"/>
            </a:pPr>
            <a:r>
              <a:rPr lang="en-US"/>
              <a:t>Allows lost dogs to be returned to owners</a:t>
            </a:r>
            <a:endParaRPr/>
          </a:p>
          <a:p>
            <a:pPr marL="342900" lvl="0" indent="-342900" algn="l" rtl="0">
              <a:spcBef>
                <a:spcPts val="0"/>
              </a:spcBef>
              <a:spcAft>
                <a:spcPts val="0"/>
              </a:spcAft>
              <a:buSzPts val="2800"/>
              <a:buFont typeface="Corbel"/>
              <a:buChar char="•"/>
            </a:pPr>
            <a:r>
              <a:rPr lang="en-US"/>
              <a:t>RFID tags approved for use in humans</a:t>
            </a:r>
            <a:endParaRPr/>
          </a:p>
          <a:p>
            <a:pPr marL="742950" lvl="1" indent="-285750" algn="l" rtl="0">
              <a:spcBef>
                <a:spcPts val="0"/>
              </a:spcBef>
              <a:spcAft>
                <a:spcPts val="0"/>
              </a:spcAft>
              <a:buSzPts val="2400"/>
              <a:buFont typeface="Corbel"/>
              <a:buChar char="–"/>
            </a:pPr>
            <a:r>
              <a:rPr lang="en-US"/>
              <a:t>Can be used to store medical information</a:t>
            </a:r>
            <a:endParaRPr/>
          </a:p>
          <a:p>
            <a:pPr marL="742950" lvl="1" indent="-285750" algn="l" rtl="0">
              <a:spcBef>
                <a:spcPts val="0"/>
              </a:spcBef>
              <a:spcAft>
                <a:spcPts val="0"/>
              </a:spcAft>
              <a:buSzPts val="2400"/>
              <a:buFont typeface="Corbel"/>
              <a:buChar char="–"/>
            </a:pPr>
            <a:r>
              <a:rPr lang="en-US"/>
              <a:t>Can be used as a “debit card”</a:t>
            </a:r>
            <a:endParaRPr/>
          </a:p>
        </p:txBody>
      </p:sp>
      <p:sp>
        <p:nvSpPr>
          <p:cNvPr id="249" name="Google Shape;249;p2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Implanted Chips</a:t>
            </a:r>
            <a:endParaRPr/>
          </a:p>
        </p:txBody>
      </p:sp>
      <p:sp>
        <p:nvSpPr>
          <p:cNvPr id="251" name="Google Shape;251;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OnStar manufactures communication system incorporated into rear-view mirror</a:t>
            </a:r>
            <a:endParaRPr/>
          </a:p>
          <a:p>
            <a:pPr marL="342900" lvl="0" indent="-342900" algn="l" rtl="0">
              <a:spcBef>
                <a:spcPts val="0"/>
              </a:spcBef>
              <a:spcAft>
                <a:spcPts val="0"/>
              </a:spcAft>
              <a:buSzPts val="2800"/>
              <a:buFont typeface="Corbel"/>
              <a:buChar char="•"/>
            </a:pPr>
            <a:r>
              <a:rPr lang="en-US"/>
              <a:t>Emergency, security, navigation, and diagnostics services provided subscribers</a:t>
            </a:r>
            <a:endParaRPr/>
          </a:p>
          <a:p>
            <a:pPr marL="342900" lvl="0" indent="-342900" algn="l" rtl="0">
              <a:spcBef>
                <a:spcPts val="0"/>
              </a:spcBef>
              <a:spcAft>
                <a:spcPts val="0"/>
              </a:spcAft>
              <a:buSzPts val="2800"/>
              <a:buFont typeface="Corbel"/>
              <a:buChar char="•"/>
            </a:pPr>
            <a:r>
              <a:rPr lang="en-US"/>
              <a:t>Two-way communication and GPS</a:t>
            </a:r>
            <a:endParaRPr/>
          </a:p>
          <a:p>
            <a:pPr marL="342900" lvl="0" indent="-342900" algn="l" rtl="0">
              <a:spcBef>
                <a:spcPts val="0"/>
              </a:spcBef>
              <a:spcAft>
                <a:spcPts val="0"/>
              </a:spcAft>
              <a:buSzPts val="2800"/>
              <a:buFont typeface="Corbel"/>
              <a:buChar char="•"/>
            </a:pPr>
            <a:r>
              <a:rPr lang="en-US"/>
              <a:t>Automatic communication when airbags deploy</a:t>
            </a:r>
            <a:endParaRPr/>
          </a:p>
          <a:p>
            <a:pPr marL="342900" lvl="0" indent="-342900" algn="l" rtl="0">
              <a:spcBef>
                <a:spcPts val="0"/>
              </a:spcBef>
              <a:spcAft>
                <a:spcPts val="0"/>
              </a:spcAft>
              <a:buSzPts val="2800"/>
              <a:buFont typeface="Corbel"/>
              <a:buChar char="•"/>
            </a:pPr>
            <a:r>
              <a:rPr lang="en-US"/>
              <a:t>Service center can even disable gas pedal</a:t>
            </a:r>
            <a:endParaRPr/>
          </a:p>
        </p:txBody>
      </p:sp>
      <p:sp>
        <p:nvSpPr>
          <p:cNvPr id="257" name="Google Shape;257;p2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OnStar</a:t>
            </a:r>
            <a:endParaRPr/>
          </a:p>
        </p:txBody>
      </p:sp>
      <p:sp>
        <p:nvSpPr>
          <p:cNvPr id="259" name="Google Shape;259;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Modern automobiles come equipped with a “black box”</a:t>
            </a:r>
            <a:endParaRPr/>
          </a:p>
          <a:p>
            <a:pPr marL="342900" lvl="0" indent="-342900" algn="l" rtl="0">
              <a:spcBef>
                <a:spcPts val="0"/>
              </a:spcBef>
              <a:spcAft>
                <a:spcPts val="0"/>
              </a:spcAft>
              <a:buSzPts val="2800"/>
              <a:buFont typeface="Corbel"/>
              <a:buChar char="•"/>
            </a:pPr>
            <a:r>
              <a:rPr lang="en-US"/>
              <a:t>Maintains data for five seconds:</a:t>
            </a:r>
            <a:endParaRPr/>
          </a:p>
          <a:p>
            <a:pPr marL="742950" lvl="1" indent="-285750" algn="l" rtl="0">
              <a:spcBef>
                <a:spcPts val="0"/>
              </a:spcBef>
              <a:spcAft>
                <a:spcPts val="0"/>
              </a:spcAft>
              <a:buSzPts val="2400"/>
              <a:buFont typeface="Corbel"/>
              <a:buChar char="–"/>
            </a:pPr>
            <a:r>
              <a:rPr lang="en-US"/>
              <a:t>Speed of car</a:t>
            </a:r>
            <a:endParaRPr/>
          </a:p>
          <a:p>
            <a:pPr marL="742950" lvl="1" indent="-285750" algn="l" rtl="0">
              <a:spcBef>
                <a:spcPts val="0"/>
              </a:spcBef>
              <a:spcAft>
                <a:spcPts val="0"/>
              </a:spcAft>
              <a:buSzPts val="2400"/>
              <a:buFont typeface="Corbel"/>
              <a:buChar char="–"/>
            </a:pPr>
            <a:r>
              <a:rPr lang="en-US"/>
              <a:t>Amount of pressure being put on brake pedal</a:t>
            </a:r>
            <a:endParaRPr/>
          </a:p>
          <a:p>
            <a:pPr marL="742950" lvl="1" indent="-285750" algn="l" rtl="0">
              <a:spcBef>
                <a:spcPts val="0"/>
              </a:spcBef>
              <a:spcAft>
                <a:spcPts val="0"/>
              </a:spcAft>
              <a:buSzPts val="2400"/>
              <a:buFont typeface="Corbel"/>
              <a:buChar char="–"/>
            </a:pPr>
            <a:r>
              <a:rPr lang="en-US"/>
              <a:t>Seat belt status</a:t>
            </a:r>
            <a:endParaRPr/>
          </a:p>
          <a:p>
            <a:pPr marL="342900" lvl="0" indent="-342900" algn="l" rtl="0">
              <a:spcBef>
                <a:spcPts val="0"/>
              </a:spcBef>
              <a:spcAft>
                <a:spcPts val="0"/>
              </a:spcAft>
              <a:buSzPts val="2800"/>
              <a:buFont typeface="Corbel"/>
              <a:buChar char="•"/>
            </a:pPr>
            <a:r>
              <a:rPr lang="en-US"/>
              <a:t>After an accident, investigators can retrieve and gather information from “black box”</a:t>
            </a:r>
            <a:endParaRPr/>
          </a:p>
        </p:txBody>
      </p:sp>
      <p:sp>
        <p:nvSpPr>
          <p:cNvPr id="265" name="Google Shape;265;p2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Automobile “Black Boxes”</a:t>
            </a:r>
            <a:endParaRPr/>
          </a:p>
        </p:txBody>
      </p:sp>
      <p:sp>
        <p:nvSpPr>
          <p:cNvPr id="267" name="Google Shape;267;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Advantages of changing from paper-based to electronic medical records</a:t>
            </a:r>
            <a:endParaRPr/>
          </a:p>
          <a:p>
            <a:pPr marL="342900" lvl="0" indent="-342900" algn="l" rtl="0">
              <a:spcBef>
                <a:spcPts val="0"/>
              </a:spcBef>
              <a:spcAft>
                <a:spcPts val="0"/>
              </a:spcAft>
              <a:buSzPts val="2800"/>
              <a:buFont typeface="Corbel"/>
              <a:buChar char="•"/>
            </a:pPr>
            <a:r>
              <a:rPr lang="en-US"/>
              <a:t>Quicker and cheaper for information to be shared among caregivers</a:t>
            </a:r>
            <a:endParaRPr/>
          </a:p>
          <a:p>
            <a:pPr marL="742950" lvl="1" indent="-285750" algn="l" rtl="0">
              <a:spcBef>
                <a:spcPts val="0"/>
              </a:spcBef>
              <a:spcAft>
                <a:spcPts val="0"/>
              </a:spcAft>
              <a:buSzPts val="2400"/>
              <a:buFont typeface="Corbel"/>
              <a:buChar char="–"/>
            </a:pPr>
            <a:r>
              <a:rPr lang="en-US"/>
              <a:t>Lower medical costs</a:t>
            </a:r>
            <a:endParaRPr/>
          </a:p>
          <a:p>
            <a:pPr marL="742950" lvl="1" indent="-285750" algn="l" rtl="0">
              <a:spcBef>
                <a:spcPts val="0"/>
              </a:spcBef>
              <a:spcAft>
                <a:spcPts val="0"/>
              </a:spcAft>
              <a:buSzPts val="2400"/>
              <a:buFont typeface="Corbel"/>
              <a:buChar char="–"/>
            </a:pPr>
            <a:r>
              <a:rPr lang="en-US"/>
              <a:t>Improve quality of medical care</a:t>
            </a:r>
            <a:endParaRPr/>
          </a:p>
          <a:p>
            <a:pPr marL="342900" lvl="0" indent="-342900" algn="l" rtl="0">
              <a:spcBef>
                <a:spcPts val="0"/>
              </a:spcBef>
              <a:spcAft>
                <a:spcPts val="0"/>
              </a:spcAft>
              <a:buSzPts val="2800"/>
              <a:buFont typeface="Corbel"/>
              <a:buChar char="•"/>
            </a:pPr>
            <a:r>
              <a:rPr lang="en-US"/>
              <a:t>Once information in a database, more difficult to control how it is disseminated</a:t>
            </a:r>
            <a:endParaRPr/>
          </a:p>
        </p:txBody>
      </p:sp>
      <p:sp>
        <p:nvSpPr>
          <p:cNvPr id="273" name="Google Shape;273;p2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Medical Records</a:t>
            </a:r>
            <a:endParaRPr/>
          </a:p>
        </p:txBody>
      </p:sp>
      <p:sp>
        <p:nvSpPr>
          <p:cNvPr id="275" name="Google Shape;275;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TiVo service allows subscribers to record programs and watch them later</a:t>
            </a:r>
            <a:endParaRPr/>
          </a:p>
          <a:p>
            <a:pPr marL="342900" lvl="0" indent="-342900" algn="l" rtl="0">
              <a:spcBef>
                <a:spcPts val="0"/>
              </a:spcBef>
              <a:spcAft>
                <a:spcPts val="0"/>
              </a:spcAft>
              <a:buSzPts val="2800"/>
              <a:buFont typeface="Corbel"/>
              <a:buChar char="•"/>
            </a:pPr>
            <a:r>
              <a:rPr lang="en-US"/>
              <a:t>TiVo collects detailed information about viewing habits of its subscribers</a:t>
            </a:r>
            <a:endParaRPr/>
          </a:p>
          <a:p>
            <a:pPr marL="342900" lvl="0" indent="-342900" algn="l" rtl="0">
              <a:spcBef>
                <a:spcPts val="0"/>
              </a:spcBef>
              <a:spcAft>
                <a:spcPts val="0"/>
              </a:spcAft>
              <a:buSzPts val="2800"/>
              <a:buFont typeface="Corbel"/>
              <a:buChar char="•"/>
            </a:pPr>
            <a:r>
              <a:rPr lang="en-US"/>
              <a:t>Data collected second by second, making it valuable to advertisers and others interested in knowing viewing habits</a:t>
            </a:r>
            <a:endParaRPr/>
          </a:p>
        </p:txBody>
      </p:sp>
      <p:sp>
        <p:nvSpPr>
          <p:cNvPr id="281" name="Google Shape;281;p2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Digital Video Recorders</a:t>
            </a:r>
            <a:endParaRPr/>
          </a:p>
        </p:txBody>
      </p:sp>
      <p:sp>
        <p:nvSpPr>
          <p:cNvPr id="283" name="Google Shape;283;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Information collection, exchange, combination, and distribution easier than ever means less privacy</a:t>
            </a:r>
            <a:endParaRPr/>
          </a:p>
          <a:p>
            <a:pPr marL="342900" lvl="0" indent="-342900" algn="l" rtl="0">
              <a:lnSpc>
                <a:spcPct val="90000"/>
              </a:lnSpc>
              <a:spcBef>
                <a:spcPts val="0"/>
              </a:spcBef>
              <a:spcAft>
                <a:spcPts val="0"/>
              </a:spcAft>
              <a:buSzPts val="2800"/>
              <a:buFont typeface="Corbel"/>
              <a:buChar char="•"/>
            </a:pPr>
            <a:r>
              <a:rPr lang="en-US"/>
              <a:t>Scott McNealy: “You have zero privacy anyway. Get over it.”</a:t>
            </a:r>
            <a:endParaRPr/>
          </a:p>
          <a:p>
            <a:pPr marL="342900" lvl="0" indent="-342900" algn="l" rtl="0">
              <a:lnSpc>
                <a:spcPct val="90000"/>
              </a:lnSpc>
              <a:spcBef>
                <a:spcPts val="0"/>
              </a:spcBef>
              <a:spcAft>
                <a:spcPts val="0"/>
              </a:spcAft>
              <a:buSzPts val="2800"/>
              <a:buFont typeface="Corbel"/>
              <a:buChar char="•"/>
            </a:pPr>
            <a:r>
              <a:rPr lang="en-US"/>
              <a:t>We will consider how we leave an “electronic trail” of information behind us and what others can do with this info</a:t>
            </a:r>
            <a:endParaRPr/>
          </a:p>
        </p:txBody>
      </p:sp>
      <p:sp>
        <p:nvSpPr>
          <p:cNvPr id="81" name="Google Shape;81;p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Introduction to Information Privacy</a:t>
            </a:r>
            <a:endParaRPr/>
          </a:p>
        </p:txBody>
      </p:sp>
      <p:sp>
        <p:nvSpPr>
          <p:cNvPr id="82" name="Google Shape;82;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Cookie: File placed on computer’s hard drive by a Web server</a:t>
            </a:r>
            <a:endParaRPr/>
          </a:p>
          <a:p>
            <a:pPr marL="342900" lvl="0" indent="-342900" algn="l" rtl="0">
              <a:spcBef>
                <a:spcPts val="0"/>
              </a:spcBef>
              <a:spcAft>
                <a:spcPts val="0"/>
              </a:spcAft>
              <a:buSzPts val="2800"/>
              <a:buFont typeface="Corbel"/>
              <a:buChar char="•"/>
            </a:pPr>
            <a:r>
              <a:rPr lang="en-US"/>
              <a:t>Contains information about visits to a Web site</a:t>
            </a:r>
            <a:endParaRPr/>
          </a:p>
          <a:p>
            <a:pPr marL="342900" lvl="0" indent="-342900" algn="l" rtl="0">
              <a:spcBef>
                <a:spcPts val="0"/>
              </a:spcBef>
              <a:spcAft>
                <a:spcPts val="0"/>
              </a:spcAft>
              <a:buSzPts val="2800"/>
              <a:buFont typeface="Corbel"/>
              <a:buChar char="•"/>
            </a:pPr>
            <a:r>
              <a:rPr lang="en-US"/>
              <a:t>Allows Web sites to provide personalized services</a:t>
            </a:r>
            <a:endParaRPr/>
          </a:p>
          <a:p>
            <a:pPr marL="342900" lvl="0" indent="-342900" algn="l" rtl="0">
              <a:spcBef>
                <a:spcPts val="0"/>
              </a:spcBef>
              <a:spcAft>
                <a:spcPts val="0"/>
              </a:spcAft>
              <a:buSzPts val="2800"/>
              <a:buFont typeface="Corbel"/>
              <a:buChar char="•"/>
            </a:pPr>
            <a:r>
              <a:rPr lang="en-US"/>
              <a:t>Put on hard drive without user’s permission</a:t>
            </a:r>
            <a:endParaRPr/>
          </a:p>
          <a:p>
            <a:pPr marL="342900" lvl="0" indent="-342900" algn="l" rtl="0">
              <a:spcBef>
                <a:spcPts val="0"/>
              </a:spcBef>
              <a:spcAft>
                <a:spcPts val="0"/>
              </a:spcAft>
              <a:buSzPts val="2800"/>
              <a:buFont typeface="Corbel"/>
              <a:buChar char="•"/>
            </a:pPr>
            <a:r>
              <a:rPr lang="en-US"/>
              <a:t>You can set Web browser to alert you to new cookies or to block cookies entirely</a:t>
            </a:r>
            <a:endParaRPr/>
          </a:p>
        </p:txBody>
      </p:sp>
      <p:sp>
        <p:nvSpPr>
          <p:cNvPr id="289" name="Google Shape;289;p3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Cookies and Flash Cookies</a:t>
            </a:r>
            <a:endParaRPr/>
          </a:p>
        </p:txBody>
      </p:sp>
      <p:sp>
        <p:nvSpPr>
          <p:cNvPr id="291" name="Google Shape;291;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Flash cookie: File placed on your computer’s hard drive by a Web server running the Adobe Flash Player</a:t>
            </a:r>
            <a:endParaRPr/>
          </a:p>
          <a:p>
            <a:pPr marL="342900" lvl="0" indent="-342900" algn="l" rtl="0">
              <a:lnSpc>
                <a:spcPct val="90000"/>
              </a:lnSpc>
              <a:spcBef>
                <a:spcPts val="0"/>
              </a:spcBef>
              <a:spcAft>
                <a:spcPts val="0"/>
              </a:spcAft>
              <a:buSzPts val="2800"/>
              <a:buFont typeface="Corbel"/>
              <a:buChar char="•"/>
            </a:pPr>
            <a:r>
              <a:rPr lang="en-US"/>
              <a:t>Flash cookie can hold 25 times as much information as a browser cookie</a:t>
            </a:r>
            <a:endParaRPr/>
          </a:p>
          <a:p>
            <a:pPr marL="342900" lvl="0" indent="-342900" algn="l" rtl="0">
              <a:lnSpc>
                <a:spcPct val="90000"/>
              </a:lnSpc>
              <a:spcBef>
                <a:spcPts val="0"/>
              </a:spcBef>
              <a:spcAft>
                <a:spcPts val="0"/>
              </a:spcAft>
              <a:buSzPts val="2800"/>
              <a:buFont typeface="Corbel"/>
              <a:buChar char="•"/>
            </a:pPr>
            <a:r>
              <a:rPr lang="en-US"/>
              <a:t>Flash cookies not controlled by browser’s privacy controls</a:t>
            </a:r>
            <a:endParaRPr/>
          </a:p>
          <a:p>
            <a:pPr marL="342900" lvl="0" indent="-342900" algn="l" rtl="0">
              <a:lnSpc>
                <a:spcPct val="90000"/>
              </a:lnSpc>
              <a:spcBef>
                <a:spcPts val="0"/>
              </a:spcBef>
              <a:spcAft>
                <a:spcPts val="0"/>
              </a:spcAft>
              <a:buSzPts val="2800"/>
              <a:buFont typeface="Corbel"/>
              <a:buChar char="•"/>
            </a:pPr>
            <a:r>
              <a:rPr lang="en-US"/>
              <a:t>Some Web sites use flash cookies as a way of backing up browser cookies. If you delete browser cookie, it can be “respawned” from the flash cookie</a:t>
            </a:r>
            <a:endParaRPr/>
          </a:p>
          <a:p>
            <a:pPr marL="342900" lvl="0" indent="-342900" algn="l" rtl="0">
              <a:lnSpc>
                <a:spcPct val="90000"/>
              </a:lnSpc>
              <a:spcBef>
                <a:spcPts val="0"/>
              </a:spcBef>
              <a:spcAft>
                <a:spcPts val="0"/>
              </a:spcAft>
              <a:buSzPts val="2800"/>
              <a:buFont typeface="Corbel"/>
              <a:buChar char="•"/>
            </a:pPr>
            <a:r>
              <a:rPr lang="en-US"/>
              <a:t>Half of 100 most popular Web sites use flash cookies</a:t>
            </a:r>
            <a:endParaRPr/>
          </a:p>
        </p:txBody>
      </p:sp>
      <p:sp>
        <p:nvSpPr>
          <p:cNvPr id="297" name="Google Shape;297;p3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Cookies and Flash Cookies</a:t>
            </a:r>
            <a:endParaRPr/>
          </a:p>
        </p:txBody>
      </p:sp>
      <p:sp>
        <p:nvSpPr>
          <p:cNvPr id="299" name="Google Shape;299;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ctrTitle" idx="4294967295"/>
          </p:nvPr>
        </p:nvSpPr>
        <p:spPr>
          <a:xfrm>
            <a:off x="571472" y="3606800"/>
            <a:ext cx="8115328" cy="147002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Corbel"/>
              <a:buNone/>
            </a:pPr>
            <a:r>
              <a:rPr lang="en-US"/>
              <a:t>Data Mining</a:t>
            </a:r>
            <a:endParaRPr/>
          </a:p>
        </p:txBody>
      </p:sp>
      <p:sp>
        <p:nvSpPr>
          <p:cNvPr id="305" name="Google Shape;305;p32"/>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8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Searching records in one or more databases, looking for patterns or relationships</a:t>
            </a:r>
            <a:endParaRPr/>
          </a:p>
          <a:p>
            <a:pPr marL="342900" lvl="0" indent="-342900" algn="l" rtl="0">
              <a:lnSpc>
                <a:spcPct val="90000"/>
              </a:lnSpc>
              <a:spcBef>
                <a:spcPts val="0"/>
              </a:spcBef>
              <a:spcAft>
                <a:spcPts val="0"/>
              </a:spcAft>
              <a:buSzPts val="2800"/>
              <a:buFont typeface="Corbel"/>
              <a:buChar char="•"/>
            </a:pPr>
            <a:r>
              <a:rPr lang="en-US"/>
              <a:t>Can be used to profiles of individuals</a:t>
            </a:r>
            <a:endParaRPr/>
          </a:p>
          <a:p>
            <a:pPr marL="342900" lvl="0" indent="-342900" algn="l" rtl="0">
              <a:lnSpc>
                <a:spcPct val="90000"/>
              </a:lnSpc>
              <a:spcBef>
                <a:spcPts val="0"/>
              </a:spcBef>
              <a:spcAft>
                <a:spcPts val="0"/>
              </a:spcAft>
              <a:buSzPts val="2800"/>
              <a:buFont typeface="Corbel"/>
              <a:buChar char="•"/>
            </a:pPr>
            <a:r>
              <a:rPr lang="en-US"/>
              <a:t>Allows companies to build more personal relationships with customers</a:t>
            </a:r>
            <a:endParaRPr/>
          </a:p>
        </p:txBody>
      </p:sp>
      <p:sp>
        <p:nvSpPr>
          <p:cNvPr id="311" name="Google Shape;311;p3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Mining</a:t>
            </a:r>
            <a:endParaRPr/>
          </a:p>
        </p:txBody>
      </p:sp>
      <p:sp>
        <p:nvSpPr>
          <p:cNvPr id="312" name="Google Shape;312;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None/>
            </a:pPr>
            <a:r>
              <a:rPr lang="en-US"/>
              <a:t>Google’s Personalized Search:</a:t>
            </a:r>
            <a:endParaRPr/>
          </a:p>
          <a:p>
            <a:pPr marL="342900" lvl="0" indent="-342900" algn="l" rtl="0">
              <a:spcBef>
                <a:spcPts val="0"/>
              </a:spcBef>
              <a:spcAft>
                <a:spcPts val="0"/>
              </a:spcAft>
              <a:buSzPts val="2800"/>
              <a:buFont typeface="Corbel"/>
              <a:buChar char="•"/>
            </a:pPr>
            <a:r>
              <a:rPr lang="en-US"/>
              <a:t>Secondary use: Information collected for one purpose use for another purpose</a:t>
            </a:r>
            <a:endParaRPr/>
          </a:p>
          <a:p>
            <a:pPr marL="342900" lvl="0" indent="-342900" algn="l" rtl="0">
              <a:spcBef>
                <a:spcPts val="0"/>
              </a:spcBef>
              <a:spcAft>
                <a:spcPts val="0"/>
              </a:spcAft>
              <a:buSzPts val="2800"/>
              <a:buFont typeface="Corbel"/>
              <a:buChar char="•"/>
            </a:pPr>
            <a:r>
              <a:rPr lang="en-US"/>
              <a:t>Google keeps track of your search queries and Web pages you have visited</a:t>
            </a:r>
            <a:endParaRPr/>
          </a:p>
          <a:p>
            <a:pPr marL="742950" lvl="1" indent="-285750" algn="l" rtl="0">
              <a:spcBef>
                <a:spcPts val="0"/>
              </a:spcBef>
              <a:spcAft>
                <a:spcPts val="0"/>
              </a:spcAft>
              <a:buSzPts val="2400"/>
              <a:buFont typeface="Corbel"/>
              <a:buChar char="–"/>
            </a:pPr>
            <a:r>
              <a:rPr lang="en-US"/>
              <a:t>It uses this information to infer your interests and determine which pages to return</a:t>
            </a:r>
            <a:endParaRPr/>
          </a:p>
          <a:p>
            <a:pPr marL="742950" lvl="1" indent="-285750" algn="l" rtl="0">
              <a:spcBef>
                <a:spcPts val="0"/>
              </a:spcBef>
              <a:spcAft>
                <a:spcPts val="0"/>
              </a:spcAft>
              <a:buSzPts val="2400"/>
              <a:buFont typeface="Corbel"/>
              <a:buChar char="–"/>
            </a:pPr>
            <a:r>
              <a:rPr lang="en-US"/>
              <a:t>Example: “bass” could refer to fishing or music</a:t>
            </a:r>
            <a:endParaRPr/>
          </a:p>
          <a:p>
            <a:pPr marL="342900" lvl="0" indent="-342900" algn="l" rtl="0">
              <a:spcBef>
                <a:spcPts val="0"/>
              </a:spcBef>
              <a:spcAft>
                <a:spcPts val="0"/>
              </a:spcAft>
              <a:buSzPts val="2800"/>
              <a:buFont typeface="Corbel"/>
              <a:buChar char="•"/>
            </a:pPr>
            <a:r>
              <a:rPr lang="en-US"/>
              <a:t>Also used by retailers for direct marketing</a:t>
            </a:r>
            <a:endParaRPr/>
          </a:p>
        </p:txBody>
      </p:sp>
      <p:sp>
        <p:nvSpPr>
          <p:cNvPr id="318" name="Google Shape;318;p3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Mining</a:t>
            </a:r>
            <a:endParaRPr/>
          </a:p>
        </p:txBody>
      </p:sp>
      <p:sp>
        <p:nvSpPr>
          <p:cNvPr id="319" name="Google Shape;319;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5"/>
          <p:cNvSpPr txBox="1">
            <a:spLocks noGrp="1"/>
          </p:cNvSpPr>
          <p:nvPr>
            <p:ph type="body" idx="1"/>
          </p:nvPr>
        </p:nvSpPr>
        <p:spPr>
          <a:xfrm>
            <a:off x="457200" y="1600201"/>
            <a:ext cx="8229600" cy="5429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None/>
            </a:pPr>
            <a:r>
              <a:rPr lang="en-US"/>
              <a:t>Secondary uses of information</a:t>
            </a:r>
            <a:endParaRPr/>
          </a:p>
        </p:txBody>
      </p:sp>
      <p:sp>
        <p:nvSpPr>
          <p:cNvPr id="325" name="Google Shape;325;p3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Mining</a:t>
            </a:r>
            <a:endParaRPr/>
          </a:p>
        </p:txBody>
      </p:sp>
      <p:pic>
        <p:nvPicPr>
          <p:cNvPr id="326" name="Google Shape;326;p35" descr="qui05f10"/>
          <p:cNvPicPr preferRelativeResize="0"/>
          <p:nvPr/>
        </p:nvPicPr>
        <p:blipFill rotWithShape="1">
          <a:blip r:embed="rId3">
            <a:alphaModFix/>
          </a:blip>
          <a:srcRect/>
          <a:stretch/>
        </p:blipFill>
        <p:spPr>
          <a:xfrm>
            <a:off x="2000232" y="2143116"/>
            <a:ext cx="5105400" cy="4079875"/>
          </a:xfrm>
          <a:prstGeom prst="rect">
            <a:avLst/>
          </a:prstGeom>
          <a:noFill/>
          <a:ln>
            <a:noFill/>
          </a:ln>
        </p:spPr>
      </p:pic>
      <p:sp>
        <p:nvSpPr>
          <p:cNvPr id="327" name="Google Shape;327;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dirty="0"/>
              <a:t>Who controls transaction information?</a:t>
            </a:r>
            <a:endParaRPr dirty="0"/>
          </a:p>
          <a:p>
            <a:pPr marL="742950" lvl="1" indent="-285750" algn="l" rtl="0">
              <a:spcBef>
                <a:spcPts val="0"/>
              </a:spcBef>
              <a:spcAft>
                <a:spcPts val="0"/>
              </a:spcAft>
              <a:buSzPts val="2400"/>
              <a:buFont typeface="Corbel"/>
              <a:buChar char="–"/>
            </a:pPr>
            <a:r>
              <a:rPr lang="en-US"/>
              <a:t>Buyer?</a:t>
            </a:r>
          </a:p>
          <a:p>
            <a:pPr marL="742950" lvl="1" indent="-285750" algn="l" rtl="0">
              <a:spcBef>
                <a:spcPts val="0"/>
              </a:spcBef>
              <a:spcAft>
                <a:spcPts val="0"/>
              </a:spcAft>
              <a:buSzPts val="2400"/>
              <a:buFont typeface="Corbel"/>
              <a:buChar char="–"/>
            </a:pPr>
            <a:r>
              <a:rPr lang="en-US" dirty="0"/>
              <a:t>Seller?</a:t>
            </a:r>
            <a:endParaRPr dirty="0"/>
          </a:p>
          <a:p>
            <a:pPr marL="742950" lvl="1" indent="-285750" algn="l" rtl="0">
              <a:spcBef>
                <a:spcPts val="0"/>
              </a:spcBef>
              <a:spcAft>
                <a:spcPts val="0"/>
              </a:spcAft>
              <a:buSzPts val="2400"/>
              <a:buFont typeface="Corbel"/>
              <a:buChar char="–"/>
            </a:pPr>
            <a:r>
              <a:rPr lang="en-US" dirty="0"/>
              <a:t>Both?</a:t>
            </a:r>
            <a:endParaRPr dirty="0"/>
          </a:p>
          <a:p>
            <a:pPr marL="342900" lvl="0" indent="-342900" algn="l" rtl="0">
              <a:spcBef>
                <a:spcPts val="0"/>
              </a:spcBef>
              <a:spcAft>
                <a:spcPts val="0"/>
              </a:spcAft>
              <a:buSzPts val="2800"/>
              <a:buFont typeface="Corbel"/>
              <a:buChar char="•"/>
            </a:pPr>
            <a:r>
              <a:rPr lang="en-US" dirty="0"/>
              <a:t>Opt-in: Consumer must explicitly give permission before the organization can share info</a:t>
            </a:r>
            <a:endParaRPr dirty="0"/>
          </a:p>
          <a:p>
            <a:pPr marL="342900" lvl="0" indent="-342900" algn="l" rtl="0">
              <a:spcBef>
                <a:spcPts val="0"/>
              </a:spcBef>
              <a:spcAft>
                <a:spcPts val="0"/>
              </a:spcAft>
              <a:buSzPts val="2800"/>
              <a:buFont typeface="Corbel"/>
              <a:buChar char="•"/>
            </a:pPr>
            <a:r>
              <a:rPr lang="en-US" dirty="0"/>
              <a:t>Opt-out: Organization can share info until consumer explicitly forbid it</a:t>
            </a:r>
            <a:endParaRPr dirty="0"/>
          </a:p>
          <a:p>
            <a:pPr marL="342900" lvl="0" indent="-342900" algn="l" rtl="0">
              <a:spcBef>
                <a:spcPts val="0"/>
              </a:spcBef>
              <a:spcAft>
                <a:spcPts val="0"/>
              </a:spcAft>
              <a:buSzPts val="2800"/>
              <a:buFont typeface="Corbel"/>
              <a:buChar char="•"/>
            </a:pPr>
            <a:r>
              <a:rPr lang="en-US" dirty="0"/>
              <a:t>Opt-in is a barrier for new businesses, so direct marketing organizations prefer opt-out</a:t>
            </a:r>
            <a:endParaRPr dirty="0"/>
          </a:p>
        </p:txBody>
      </p:sp>
      <p:sp>
        <p:nvSpPr>
          <p:cNvPr id="333" name="Google Shape;333;p3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Opt-in Versus Op-out Policies</a:t>
            </a:r>
            <a:endParaRPr/>
          </a:p>
        </p:txBody>
      </p:sp>
      <p:sp>
        <p:nvSpPr>
          <p:cNvPr id="335" name="Google Shape;335;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Example of how information about customers can itself become a commodity</a:t>
            </a:r>
            <a:endParaRPr/>
          </a:p>
          <a:p>
            <a:pPr marL="342900" lvl="0" indent="-342900" algn="l" rtl="0">
              <a:spcBef>
                <a:spcPts val="0"/>
              </a:spcBef>
              <a:spcAft>
                <a:spcPts val="0"/>
              </a:spcAft>
              <a:buSzPts val="2800"/>
              <a:buFont typeface="Corbel"/>
              <a:buChar char="•"/>
            </a:pPr>
            <a:r>
              <a:rPr lang="en-US"/>
              <a:t>Credit bureaus</a:t>
            </a:r>
            <a:endParaRPr/>
          </a:p>
          <a:p>
            <a:pPr marL="742950" lvl="1" indent="-285750" algn="l" rtl="0">
              <a:spcBef>
                <a:spcPts val="0"/>
              </a:spcBef>
              <a:spcAft>
                <a:spcPts val="0"/>
              </a:spcAft>
              <a:buSzPts val="2400"/>
              <a:buFont typeface="Corbel"/>
              <a:buChar char="–"/>
            </a:pPr>
            <a:r>
              <a:rPr lang="en-US"/>
              <a:t>Keep track of an individual’s assets, debts, and history of paying bills and repaying loans</a:t>
            </a:r>
            <a:endParaRPr/>
          </a:p>
          <a:p>
            <a:pPr marL="742950" lvl="1" indent="-285750" algn="l" rtl="0">
              <a:spcBef>
                <a:spcPts val="0"/>
              </a:spcBef>
              <a:spcAft>
                <a:spcPts val="0"/>
              </a:spcAft>
              <a:buSzPts val="2400"/>
              <a:buFont typeface="Corbel"/>
              <a:buChar char="–"/>
            </a:pPr>
            <a:r>
              <a:rPr lang="en-US"/>
              <a:t>Sell credit reports to banks, credit card companies, and other potential lenders</a:t>
            </a:r>
            <a:endParaRPr/>
          </a:p>
          <a:p>
            <a:pPr marL="342900" lvl="0" indent="-342900" algn="l" rtl="0">
              <a:spcBef>
                <a:spcPts val="0"/>
              </a:spcBef>
              <a:spcAft>
                <a:spcPts val="0"/>
              </a:spcAft>
              <a:buSzPts val="2800"/>
              <a:buFont typeface="Corbel"/>
              <a:buChar char="•"/>
            </a:pPr>
            <a:r>
              <a:rPr lang="en-US"/>
              <a:t>System gives you more choices in where to borrow money</a:t>
            </a:r>
            <a:endParaRPr/>
          </a:p>
          <a:p>
            <a:pPr marL="342900" lvl="0" indent="-342900" algn="l" rtl="0">
              <a:spcBef>
                <a:spcPts val="0"/>
              </a:spcBef>
              <a:spcAft>
                <a:spcPts val="0"/>
              </a:spcAft>
              <a:buSzPts val="2800"/>
              <a:buFont typeface="Corbel"/>
              <a:buChar char="•"/>
            </a:pPr>
            <a:r>
              <a:rPr lang="en-US"/>
              <a:t>Poor credit can hurt employment prospects</a:t>
            </a:r>
            <a:endParaRPr/>
          </a:p>
        </p:txBody>
      </p:sp>
      <p:sp>
        <p:nvSpPr>
          <p:cNvPr id="341" name="Google Shape;341;p3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Examples of Data Mining – Credit Reports</a:t>
            </a:r>
            <a:endParaRPr/>
          </a:p>
        </p:txBody>
      </p:sp>
      <p:sp>
        <p:nvSpPr>
          <p:cNvPr id="343" name="Google Shape;343;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Political campaigns determine voters most likely to support particular candidates</a:t>
            </a:r>
            <a:endParaRPr/>
          </a:p>
          <a:p>
            <a:pPr marL="742950" lvl="1" indent="-285750" algn="l" rtl="0">
              <a:spcBef>
                <a:spcPts val="0"/>
              </a:spcBef>
              <a:spcAft>
                <a:spcPts val="0"/>
              </a:spcAft>
              <a:buSzPts val="2400"/>
              <a:buFont typeface="Corbel"/>
              <a:buChar char="–"/>
            </a:pPr>
            <a:r>
              <a:rPr lang="en-US"/>
              <a:t>Voter registration</a:t>
            </a:r>
            <a:endParaRPr/>
          </a:p>
          <a:p>
            <a:pPr marL="742950" lvl="1" indent="-285750" algn="l" rtl="0">
              <a:spcBef>
                <a:spcPts val="0"/>
              </a:spcBef>
              <a:spcAft>
                <a:spcPts val="0"/>
              </a:spcAft>
              <a:buSzPts val="2400"/>
              <a:buFont typeface="Corbel"/>
              <a:buChar char="–"/>
            </a:pPr>
            <a:r>
              <a:rPr lang="en-US"/>
              <a:t>Voting frequency</a:t>
            </a:r>
            <a:endParaRPr/>
          </a:p>
          <a:p>
            <a:pPr marL="742950" lvl="1" indent="-285750" algn="l" rtl="0">
              <a:spcBef>
                <a:spcPts val="0"/>
              </a:spcBef>
              <a:spcAft>
                <a:spcPts val="0"/>
              </a:spcAft>
              <a:buSzPts val="2400"/>
              <a:buFont typeface="Corbel"/>
              <a:buChar char="–"/>
            </a:pPr>
            <a:r>
              <a:rPr lang="en-US"/>
              <a:t>Consumer data</a:t>
            </a:r>
            <a:endParaRPr/>
          </a:p>
          <a:p>
            <a:pPr marL="742950" lvl="1" indent="-285750" algn="l" rtl="0">
              <a:spcBef>
                <a:spcPts val="0"/>
              </a:spcBef>
              <a:spcAft>
                <a:spcPts val="0"/>
              </a:spcAft>
              <a:buSzPts val="2400"/>
              <a:buFont typeface="Corbel"/>
              <a:buChar char="–"/>
            </a:pPr>
            <a:r>
              <a:rPr lang="en-US"/>
              <a:t>GIS data</a:t>
            </a:r>
            <a:endParaRPr/>
          </a:p>
          <a:p>
            <a:pPr marL="342900" lvl="0" indent="-342900" algn="l" rtl="0">
              <a:spcBef>
                <a:spcPts val="0"/>
              </a:spcBef>
              <a:spcAft>
                <a:spcPts val="0"/>
              </a:spcAft>
              <a:buSzPts val="2800"/>
              <a:buFont typeface="Corbel"/>
              <a:buChar char="•"/>
            </a:pPr>
            <a:r>
              <a:rPr lang="en-US"/>
              <a:t>Target direct mailings, emails, text messages, home visits to most likely supporters</a:t>
            </a:r>
            <a:endParaRPr/>
          </a:p>
        </p:txBody>
      </p:sp>
      <p:sp>
        <p:nvSpPr>
          <p:cNvPr id="349" name="Google Shape;349;p3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Examples of Data Mining – Microtargeting</a:t>
            </a:r>
            <a:endParaRPr/>
          </a:p>
        </p:txBody>
      </p:sp>
      <p:sp>
        <p:nvSpPr>
          <p:cNvPr id="351" name="Google Shape;351;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6C3208-95B4-4A82-8D6C-C3BE5ABBD9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pic>
        <p:nvPicPr>
          <p:cNvPr id="6" name="Picture 5" descr="Diagram&#10;&#10;Description automatically generated">
            <a:extLst>
              <a:ext uri="{FF2B5EF4-FFF2-40B4-BE49-F238E27FC236}">
                <a16:creationId xmlns:a16="http://schemas.microsoft.com/office/drawing/2014/main" id="{AF21C59B-CD02-43AF-981E-6513E010F71B}"/>
              </a:ext>
            </a:extLst>
          </p:cNvPr>
          <p:cNvPicPr>
            <a:picLocks noChangeAspect="1"/>
          </p:cNvPicPr>
          <p:nvPr/>
        </p:nvPicPr>
        <p:blipFill>
          <a:blip r:embed="rId2"/>
          <a:stretch>
            <a:fillRect/>
          </a:stretch>
        </p:blipFill>
        <p:spPr>
          <a:xfrm>
            <a:off x="2074219" y="0"/>
            <a:ext cx="4810904" cy="5355535"/>
          </a:xfrm>
          <a:prstGeom prst="rect">
            <a:avLst/>
          </a:prstGeom>
        </p:spPr>
      </p:pic>
      <p:sp>
        <p:nvSpPr>
          <p:cNvPr id="8" name="TextBox 7">
            <a:extLst>
              <a:ext uri="{FF2B5EF4-FFF2-40B4-BE49-F238E27FC236}">
                <a16:creationId xmlns:a16="http://schemas.microsoft.com/office/drawing/2014/main" id="{6F4947DF-5010-412A-95D5-6DFABB611B7D}"/>
              </a:ext>
            </a:extLst>
          </p:cNvPr>
          <p:cNvSpPr txBox="1"/>
          <p:nvPr/>
        </p:nvSpPr>
        <p:spPr>
          <a:xfrm>
            <a:off x="4425485" y="6075948"/>
            <a:ext cx="4572000" cy="338554"/>
          </a:xfrm>
          <a:prstGeom prst="rect">
            <a:avLst/>
          </a:prstGeom>
          <a:noFill/>
        </p:spPr>
        <p:txBody>
          <a:bodyPr wrap="square">
            <a:spAutoFit/>
          </a:bodyPr>
          <a:lstStyle/>
          <a:p>
            <a:r>
              <a:rPr lang="en-MY" sz="800" dirty="0"/>
              <a:t>Source: https://www.vox.com/policy-and-politics/2018/3/23/17151916/facebook-cambridge-analytica-trump-diagram</a:t>
            </a:r>
          </a:p>
        </p:txBody>
      </p:sp>
      <p:sp>
        <p:nvSpPr>
          <p:cNvPr id="10" name="TextBox 9">
            <a:extLst>
              <a:ext uri="{FF2B5EF4-FFF2-40B4-BE49-F238E27FC236}">
                <a16:creationId xmlns:a16="http://schemas.microsoft.com/office/drawing/2014/main" id="{861E0E1A-406B-49F8-B85F-3085A9002F71}"/>
              </a:ext>
            </a:extLst>
          </p:cNvPr>
          <p:cNvSpPr txBox="1"/>
          <p:nvPr/>
        </p:nvSpPr>
        <p:spPr>
          <a:xfrm>
            <a:off x="2651760" y="5581324"/>
            <a:ext cx="4572000" cy="307777"/>
          </a:xfrm>
          <a:prstGeom prst="rect">
            <a:avLst/>
          </a:prstGeom>
          <a:noFill/>
        </p:spPr>
        <p:txBody>
          <a:bodyPr wrap="square">
            <a:spAutoFit/>
          </a:bodyPr>
          <a:lstStyle/>
          <a:p>
            <a:pPr algn="l" fontAlgn="auto"/>
            <a:r>
              <a:rPr lang="en-US" b="1" i="0" dirty="0">
                <a:solidFill>
                  <a:srgbClr val="4C4E4D"/>
                </a:solidFill>
                <a:effectLst/>
                <a:latin typeface="Balto"/>
              </a:rPr>
              <a:t>The Facebook and Cambridge Analytica scandal</a:t>
            </a:r>
          </a:p>
        </p:txBody>
      </p:sp>
    </p:spTree>
    <p:extLst>
      <p:ext uri="{BB962C8B-B14F-4D97-AF65-F5344CB8AC3E}">
        <p14:creationId xmlns:p14="http://schemas.microsoft.com/office/powerpoint/2010/main" val="203588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858000"/>
          </a:xfrm>
          <a:prstGeom prst="rect">
            <a:avLst/>
          </a:prstGeom>
          <a:solidFill>
            <a:srgbClr val="FFFFFF"/>
          </a:solidFill>
          <a:ln w="12700" cap="flat" cmpd="sng">
            <a:solidFill>
              <a:schemeClr val="accent3"/>
            </a:solidFill>
            <a:prstDash val="solid"/>
            <a:round/>
            <a:headEnd type="none" w="sm" len="sm"/>
            <a:tailEnd type="none" w="sm" len="sm"/>
          </a:ln>
          <a:effectLst>
            <a:outerShdw blurRad="50800" dist="25400" dir="540000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89" name="Google Shape;89;p4"/>
          <p:cNvSpPr txBox="1">
            <a:spLocks noGrp="1"/>
          </p:cNvSpPr>
          <p:nvPr>
            <p:ph type="ctrTitle"/>
          </p:nvPr>
        </p:nvSpPr>
        <p:spPr>
          <a:xfrm>
            <a:off x="571472" y="3606800"/>
            <a:ext cx="8115328" cy="147002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Corbel"/>
              <a:buNone/>
            </a:pPr>
            <a:r>
              <a:rPr lang="en-US"/>
              <a:t>Perspective on Privacy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8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None/>
            </a:pPr>
            <a:r>
              <a:rPr lang="en-US"/>
              <a:t>Marketplace: Households</a:t>
            </a:r>
            <a:endParaRPr/>
          </a:p>
          <a:p>
            <a:pPr marL="342900" lvl="0" indent="-342900" algn="l" rtl="0">
              <a:spcBef>
                <a:spcPts val="0"/>
              </a:spcBef>
              <a:spcAft>
                <a:spcPts val="0"/>
              </a:spcAft>
              <a:buSzPts val="2800"/>
              <a:buFont typeface="Corbel"/>
              <a:buChar char="•"/>
            </a:pPr>
            <a:r>
              <a:rPr lang="en-US"/>
              <a:t>Lotus Development Corporation developed CD with information on 120 million Americans</a:t>
            </a:r>
            <a:endParaRPr/>
          </a:p>
          <a:p>
            <a:pPr marL="342900" lvl="0" indent="-342900" algn="l" rtl="0">
              <a:spcBef>
                <a:spcPts val="0"/>
              </a:spcBef>
              <a:spcAft>
                <a:spcPts val="0"/>
              </a:spcAft>
              <a:buSzPts val="2800"/>
              <a:buFont typeface="Corbel"/>
              <a:buChar char="•"/>
            </a:pPr>
            <a:r>
              <a:rPr lang="en-US"/>
              <a:t>Planned to sell CD to small businesses that wanted to create mailing lists based on various criteria, such as household income</a:t>
            </a:r>
            <a:endParaRPr/>
          </a:p>
          <a:p>
            <a:pPr marL="342900" lvl="0" indent="-342900" algn="l" rtl="0">
              <a:spcBef>
                <a:spcPts val="0"/>
              </a:spcBef>
              <a:spcAft>
                <a:spcPts val="0"/>
              </a:spcAft>
              <a:buSzPts val="2800"/>
              <a:buFont typeface="Corbel"/>
              <a:buChar char="•"/>
            </a:pPr>
            <a:r>
              <a:rPr lang="en-US"/>
              <a:t>More than 30,000 consumers complained to Lotus about invasion of privacy</a:t>
            </a:r>
            <a:endParaRPr/>
          </a:p>
          <a:p>
            <a:pPr marL="342900" lvl="0" indent="-342900" algn="l" rtl="0">
              <a:spcBef>
                <a:spcPts val="0"/>
              </a:spcBef>
              <a:spcAft>
                <a:spcPts val="0"/>
              </a:spcAft>
              <a:buSzPts val="2800"/>
              <a:buFont typeface="Corbel"/>
              <a:buChar char="•"/>
            </a:pPr>
            <a:r>
              <a:rPr lang="en-US"/>
              <a:t>Lotus dropped plans to sell CD</a:t>
            </a:r>
            <a:endParaRPr/>
          </a:p>
        </p:txBody>
      </p:sp>
      <p:sp>
        <p:nvSpPr>
          <p:cNvPr id="357" name="Google Shape;357;p3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Organizations Push the Boundaries</a:t>
            </a:r>
            <a:endParaRPr/>
          </a:p>
        </p:txBody>
      </p:sp>
      <p:sp>
        <p:nvSpPr>
          <p:cNvPr id="359" name="Google Shape;359;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None/>
            </a:pPr>
            <a:r>
              <a:rPr lang="en-US"/>
              <a:t>Facebook Beacon:</a:t>
            </a:r>
            <a:endParaRPr/>
          </a:p>
          <a:p>
            <a:pPr marL="342900" lvl="0" indent="-342900" algn="l" rtl="0">
              <a:spcBef>
                <a:spcPts val="0"/>
              </a:spcBef>
              <a:spcAft>
                <a:spcPts val="0"/>
              </a:spcAft>
              <a:buSzPts val="2800"/>
              <a:buFont typeface="Corbel"/>
              <a:buChar char="•"/>
            </a:pPr>
            <a:r>
              <a:rPr lang="en-US"/>
              <a:t>Fandango, eBay, and 42 other online businesses paid Facebook to do “word of mouth” advertising</a:t>
            </a:r>
            <a:endParaRPr/>
          </a:p>
          <a:p>
            <a:pPr marL="342900" lvl="0" indent="-342900" algn="l" rtl="0">
              <a:spcBef>
                <a:spcPts val="0"/>
              </a:spcBef>
              <a:spcAft>
                <a:spcPts val="0"/>
              </a:spcAft>
              <a:buSzPts val="2800"/>
              <a:buFont typeface="Corbel"/>
              <a:buChar char="•"/>
            </a:pPr>
            <a:r>
              <a:rPr lang="en-US"/>
              <a:t>Facebook users surprised to learn information about their purchases was shared with friends</a:t>
            </a:r>
            <a:endParaRPr/>
          </a:p>
          <a:p>
            <a:pPr marL="342900" lvl="0" indent="-342900" algn="l" rtl="0">
              <a:spcBef>
                <a:spcPts val="0"/>
              </a:spcBef>
              <a:spcAft>
                <a:spcPts val="0"/>
              </a:spcAft>
              <a:buSzPts val="2800"/>
              <a:buFont typeface="Corbel"/>
              <a:buChar char="•"/>
            </a:pPr>
            <a:r>
              <a:rPr lang="en-US"/>
              <a:t>Beacon was based on an opt-out policy</a:t>
            </a:r>
            <a:endParaRPr/>
          </a:p>
          <a:p>
            <a:pPr marL="342900" lvl="0" indent="-342900" algn="l" rtl="0">
              <a:spcBef>
                <a:spcPts val="0"/>
              </a:spcBef>
              <a:spcAft>
                <a:spcPts val="0"/>
              </a:spcAft>
              <a:buSzPts val="2800"/>
              <a:buFont typeface="Corbel"/>
              <a:buChar char="•"/>
            </a:pPr>
            <a:r>
              <a:rPr lang="en-US"/>
              <a:t>Beacon strongly criticized by various groups</a:t>
            </a:r>
            <a:endParaRPr/>
          </a:p>
          <a:p>
            <a:pPr marL="342900" lvl="0" indent="-342900" algn="l" rtl="0">
              <a:spcBef>
                <a:spcPts val="0"/>
              </a:spcBef>
              <a:spcAft>
                <a:spcPts val="0"/>
              </a:spcAft>
              <a:buSzPts val="2800"/>
              <a:buFont typeface="Corbel"/>
              <a:buChar char="•"/>
            </a:pPr>
            <a:r>
              <a:rPr lang="en-US"/>
              <a:t>Facebook switched to an opt-in policy regarding Beacon</a:t>
            </a:r>
            <a:endParaRPr/>
          </a:p>
        </p:txBody>
      </p:sp>
      <p:sp>
        <p:nvSpPr>
          <p:cNvPr id="365" name="Google Shape;365;p4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Organizations Push the Boundaries</a:t>
            </a:r>
            <a:endParaRPr/>
          </a:p>
        </p:txBody>
      </p:sp>
      <p:sp>
        <p:nvSpPr>
          <p:cNvPr id="367" name="Google Shape;367;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Corbel"/>
              <a:buNone/>
            </a:pPr>
            <a:r>
              <a:rPr lang="en-US"/>
              <a:t>Netflix Prize:</a:t>
            </a:r>
            <a:endParaRPr/>
          </a:p>
          <a:p>
            <a:pPr marL="342900" lvl="0" indent="-342900" algn="l" rtl="0">
              <a:spcBef>
                <a:spcPts val="0"/>
              </a:spcBef>
              <a:spcAft>
                <a:spcPts val="0"/>
              </a:spcAft>
              <a:buSzPts val="2500"/>
              <a:buFont typeface="Corbel"/>
              <a:buChar char="•"/>
            </a:pPr>
            <a:r>
              <a:rPr lang="en-US" sz="2500"/>
              <a:t>Netflix offered $1 million prize to any group that could come up with a significantly better algorithm for predicting user ratings</a:t>
            </a:r>
            <a:endParaRPr/>
          </a:p>
          <a:p>
            <a:pPr marL="342900" lvl="0" indent="-342900" algn="l" rtl="0">
              <a:spcBef>
                <a:spcPts val="0"/>
              </a:spcBef>
              <a:spcAft>
                <a:spcPts val="0"/>
              </a:spcAft>
              <a:buSzPts val="2500"/>
              <a:buFont typeface="Corbel"/>
              <a:buChar char="•"/>
            </a:pPr>
            <a:r>
              <a:rPr lang="en-US" sz="2500"/>
              <a:t>Released more than 100 million movie ratings from a half million customers</a:t>
            </a:r>
            <a:endParaRPr/>
          </a:p>
          <a:p>
            <a:pPr marL="742950" lvl="1" indent="-285750" algn="l" rtl="0">
              <a:spcBef>
                <a:spcPts val="0"/>
              </a:spcBef>
              <a:spcAft>
                <a:spcPts val="0"/>
              </a:spcAft>
              <a:buSzPts val="2500"/>
              <a:buFont typeface="Corbel"/>
              <a:buChar char="–"/>
            </a:pPr>
            <a:r>
              <a:rPr lang="en-US" sz="2500"/>
              <a:t>Stripped ratings of private information</a:t>
            </a:r>
            <a:endParaRPr/>
          </a:p>
          <a:p>
            <a:pPr marL="342900" lvl="0" indent="-342900" algn="l" rtl="0">
              <a:spcBef>
                <a:spcPts val="0"/>
              </a:spcBef>
              <a:spcAft>
                <a:spcPts val="0"/>
              </a:spcAft>
              <a:buSzPts val="2500"/>
              <a:buFont typeface="Corbel"/>
              <a:buChar char="•"/>
            </a:pPr>
            <a:r>
              <a:rPr lang="en-US" sz="2500"/>
              <a:t>Researchers demonstrated that ratings not truly anonymous if a little more information from individuals was available</a:t>
            </a:r>
            <a:endParaRPr/>
          </a:p>
          <a:p>
            <a:pPr marL="342900" lvl="0" indent="-342900" algn="l" rtl="0">
              <a:spcBef>
                <a:spcPts val="0"/>
              </a:spcBef>
              <a:spcAft>
                <a:spcPts val="0"/>
              </a:spcAft>
              <a:buSzPts val="2500"/>
              <a:buFont typeface="Corbel"/>
              <a:buChar char="•"/>
            </a:pPr>
            <a:r>
              <a:rPr lang="en-US" sz="2500"/>
              <a:t>U.S. Federal Trade Commission complaint and lawsuit</a:t>
            </a:r>
            <a:endParaRPr/>
          </a:p>
          <a:p>
            <a:pPr marL="342900" lvl="0" indent="-342900" algn="l" rtl="0">
              <a:spcBef>
                <a:spcPts val="0"/>
              </a:spcBef>
              <a:spcAft>
                <a:spcPts val="0"/>
              </a:spcAft>
              <a:buSzPts val="2500"/>
              <a:buFont typeface="Corbel"/>
              <a:buChar char="•"/>
            </a:pPr>
            <a:r>
              <a:rPr lang="en-US" sz="2500"/>
              <a:t>Netflix canceled sequel to Netflix Prize</a:t>
            </a:r>
            <a:endParaRPr/>
          </a:p>
        </p:txBody>
      </p:sp>
      <p:sp>
        <p:nvSpPr>
          <p:cNvPr id="373" name="Google Shape;373;p4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Organizations Push the Boundaries</a:t>
            </a:r>
            <a:endParaRPr/>
          </a:p>
        </p:txBody>
      </p:sp>
      <p:sp>
        <p:nvSpPr>
          <p:cNvPr id="375" name="Google Shape;375;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Corbel"/>
              <a:buChar char="•"/>
            </a:pPr>
            <a:r>
              <a:rPr lang="en-US"/>
              <a:t>Data mining now incorporating information collected from social networks</a:t>
            </a:r>
            <a:endParaRPr/>
          </a:p>
          <a:p>
            <a:pPr marL="342900" lvl="0" indent="-342900" algn="l" rtl="0">
              <a:spcBef>
                <a:spcPts val="0"/>
              </a:spcBef>
              <a:spcAft>
                <a:spcPts val="0"/>
              </a:spcAft>
              <a:buSzPts val="2800"/>
              <a:buFont typeface="Corbel"/>
              <a:buChar char="•"/>
            </a:pPr>
            <a:r>
              <a:rPr lang="en-US"/>
              <a:t>Examples</a:t>
            </a:r>
            <a:endParaRPr/>
          </a:p>
          <a:p>
            <a:pPr marL="742950" lvl="1" indent="-285750" algn="l" rtl="0">
              <a:spcBef>
                <a:spcPts val="0"/>
              </a:spcBef>
              <a:spcAft>
                <a:spcPts val="0"/>
              </a:spcAft>
              <a:buSzPts val="2400"/>
              <a:buFont typeface="Corbel"/>
              <a:buChar char="–"/>
            </a:pPr>
            <a:r>
              <a:rPr lang="en-US"/>
              <a:t>Cell phone companies in India identify “influencers”</a:t>
            </a:r>
            <a:endParaRPr/>
          </a:p>
          <a:p>
            <a:pPr marL="742950" lvl="1" indent="-285750" algn="l" rtl="0">
              <a:spcBef>
                <a:spcPts val="0"/>
              </a:spcBef>
              <a:spcAft>
                <a:spcPts val="0"/>
              </a:spcAft>
              <a:buSzPts val="2400"/>
              <a:buFont typeface="Corbel"/>
              <a:buChar char="–"/>
            </a:pPr>
            <a:r>
              <a:rPr lang="en-US"/>
              <a:t>Police predict locations of big parties</a:t>
            </a:r>
            <a:endParaRPr/>
          </a:p>
          <a:p>
            <a:pPr marL="742950" lvl="1" indent="-285750" algn="l" rtl="0">
              <a:spcBef>
                <a:spcPts val="0"/>
              </a:spcBef>
              <a:spcAft>
                <a:spcPts val="0"/>
              </a:spcAft>
              <a:buSzPts val="2400"/>
              <a:buFont typeface="Corbel"/>
              <a:buChar char="–"/>
            </a:pPr>
            <a:r>
              <a:rPr lang="en-US"/>
              <a:t>Banks evaluate the riskiness of loans</a:t>
            </a:r>
            <a:endParaRPr/>
          </a:p>
        </p:txBody>
      </p:sp>
      <p:sp>
        <p:nvSpPr>
          <p:cNvPr id="381" name="Google Shape;381;p4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Social Network Analysis</a:t>
            </a:r>
            <a:endParaRPr/>
          </a:p>
        </p:txBody>
      </p:sp>
      <p:sp>
        <p:nvSpPr>
          <p:cNvPr id="383" name="Google Shape;383;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3"/>
          <p:cNvSpPr txBox="1">
            <a:spLocks noGrp="1"/>
          </p:cNvSpPr>
          <p:nvPr>
            <p:ph type="subTitle" idx="4294967295"/>
          </p:nvPr>
        </p:nvSpPr>
        <p:spPr>
          <a:xfrm>
            <a:off x="642910" y="4357694"/>
            <a:ext cx="8043890" cy="1857389"/>
          </a:xfrm>
          <a:prstGeom prst="rect">
            <a:avLst/>
          </a:prstGeom>
          <a:noFill/>
          <a:ln>
            <a:noFill/>
          </a:ln>
        </p:spPr>
        <p:txBody>
          <a:bodyPr spcFirstLastPara="1" wrap="square" lIns="91425" tIns="45700" rIns="91425" bIns="45700" anchor="t" anchorCtr="0">
            <a:normAutofit/>
          </a:bodyPr>
          <a:lstStyle/>
          <a:p>
            <a:pPr marL="725488" lvl="0" indent="-361950" algn="l" rtl="0">
              <a:spcBef>
                <a:spcPts val="0"/>
              </a:spcBef>
              <a:spcAft>
                <a:spcPts val="0"/>
              </a:spcAft>
              <a:buSzPts val="2400"/>
              <a:buFont typeface="Noto Sans Symbols"/>
              <a:buChar char="⮚"/>
            </a:pPr>
            <a:r>
              <a:rPr lang="en-US" sz="2400"/>
              <a:t>Ways to Eavesdrop</a:t>
            </a:r>
            <a:endParaRPr/>
          </a:p>
          <a:p>
            <a:pPr marL="725488" lvl="0" indent="-361950" algn="l" rtl="0">
              <a:spcBef>
                <a:spcPts val="0"/>
              </a:spcBef>
              <a:spcAft>
                <a:spcPts val="0"/>
              </a:spcAft>
              <a:buSzPts val="2400"/>
              <a:buFont typeface="Noto Sans Symbols"/>
              <a:buChar char="⮚"/>
            </a:pPr>
            <a:r>
              <a:rPr lang="en-US" sz="2400"/>
              <a:t>Identity of Eavesdropper</a:t>
            </a:r>
            <a:endParaRPr/>
          </a:p>
          <a:p>
            <a:pPr marL="725488" lvl="0" indent="-361950" algn="l" rtl="0">
              <a:spcBef>
                <a:spcPts val="0"/>
              </a:spcBef>
              <a:spcAft>
                <a:spcPts val="0"/>
              </a:spcAft>
              <a:buSzPts val="2400"/>
              <a:buFont typeface="Noto Sans Symbols"/>
              <a:buChar char="⮚"/>
            </a:pPr>
            <a:r>
              <a:rPr lang="en-US" sz="2400"/>
              <a:t>Legality of Eavesdropping</a:t>
            </a:r>
            <a:endParaRPr/>
          </a:p>
          <a:p>
            <a:pPr marL="725488" lvl="0" indent="-361950" algn="l" rtl="0">
              <a:spcBef>
                <a:spcPts val="0"/>
              </a:spcBef>
              <a:spcAft>
                <a:spcPts val="0"/>
              </a:spcAft>
              <a:buSzPts val="2400"/>
              <a:buFont typeface="Noto Sans Symbols"/>
              <a:buChar char="⮚"/>
            </a:pPr>
            <a:r>
              <a:rPr lang="en-US" sz="2400"/>
              <a:t>The Whole Is Greater than the Sum of its Parts</a:t>
            </a:r>
            <a:endParaRPr sz="2400"/>
          </a:p>
        </p:txBody>
      </p:sp>
      <p:sp>
        <p:nvSpPr>
          <p:cNvPr id="389" name="Google Shape;389;p43"/>
          <p:cNvSpPr txBox="1">
            <a:spLocks noGrp="1"/>
          </p:cNvSpPr>
          <p:nvPr>
            <p:ph type="ctrTitle" idx="4294967295"/>
          </p:nvPr>
        </p:nvSpPr>
        <p:spPr>
          <a:xfrm>
            <a:off x="571472" y="2428868"/>
            <a:ext cx="8115328" cy="147002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Corbel"/>
              <a:buNone/>
            </a:pPr>
            <a:r>
              <a:rPr lang="en-US"/>
              <a:t>Communication Technology and Eavesdropping</a:t>
            </a:r>
            <a:endParaRPr/>
          </a:p>
        </p:txBody>
      </p:sp>
      <p:sp>
        <p:nvSpPr>
          <p:cNvPr id="390" name="Google Shape;390;p43"/>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8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This section will consider major forms of communication, how to eavesdrop on them and possible ways to foil eavesdropping</a:t>
            </a:r>
            <a:endParaRPr/>
          </a:p>
        </p:txBody>
      </p:sp>
      <p:sp>
        <p:nvSpPr>
          <p:cNvPr id="396" name="Google Shape;396;p4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Ways to Eavesdrop</a:t>
            </a:r>
            <a:endParaRPr/>
          </a:p>
        </p:txBody>
      </p:sp>
      <p:sp>
        <p:nvSpPr>
          <p:cNvPr id="398" name="Google Shape;398;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simplest form of communication - speak directly to the person with whom you wish to communicate, while within their hearing</a:t>
            </a:r>
            <a:endParaRPr/>
          </a:p>
          <a:p>
            <a:pPr marL="342900" lvl="0" indent="-342900" algn="l" rtl="0">
              <a:spcBef>
                <a:spcPts val="0"/>
              </a:spcBef>
              <a:spcAft>
                <a:spcPts val="0"/>
              </a:spcAft>
              <a:buClr>
                <a:srgbClr val="A6A6A6"/>
              </a:buClr>
              <a:buSzPts val="2800"/>
              <a:buFont typeface="Corbel"/>
              <a:buChar char="•"/>
            </a:pPr>
            <a:r>
              <a:rPr lang="en-US"/>
              <a:t>to eavesdrop, someone must be physically within hearing range or have a microphone and recorder or transmitter within the range of the voices</a:t>
            </a:r>
            <a:endParaRPr/>
          </a:p>
        </p:txBody>
      </p:sp>
      <p:sp>
        <p:nvSpPr>
          <p:cNvPr id="404" name="Google Shape;404;p4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Ways to Eavesdrop – Direct Speech</a:t>
            </a:r>
            <a:endParaRPr/>
          </a:p>
        </p:txBody>
      </p:sp>
      <p:sp>
        <p:nvSpPr>
          <p:cNvPr id="406" name="Google Shape;406;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Modern distance microphones can pick up conversations in the open and even via the vibrations made in window glass by the noise within a room. </a:t>
            </a:r>
            <a:endParaRPr/>
          </a:p>
          <a:p>
            <a:pPr marL="342900" lvl="0" indent="-342900" algn="l" rtl="0">
              <a:spcBef>
                <a:spcPts val="0"/>
              </a:spcBef>
              <a:spcAft>
                <a:spcPts val="0"/>
              </a:spcAft>
              <a:buSzPts val="2800"/>
              <a:buFont typeface="Corbel"/>
              <a:buChar char="•"/>
            </a:pPr>
            <a:r>
              <a:rPr lang="en-US"/>
              <a:t>Specialist scanning equipment can detect the radio signals of transmitters </a:t>
            </a:r>
            <a:endParaRPr/>
          </a:p>
          <a:p>
            <a:pPr marL="342900" lvl="0" indent="-342900" algn="l" rtl="0">
              <a:spcBef>
                <a:spcPts val="0"/>
              </a:spcBef>
              <a:spcAft>
                <a:spcPts val="0"/>
              </a:spcAft>
              <a:buSzPts val="2800"/>
              <a:buFont typeface="Corbel"/>
              <a:buChar char="•"/>
            </a:pPr>
            <a:r>
              <a:rPr lang="en-US"/>
              <a:t>To prevent eavesdropping, white-noise generators can mask sounds from microphones w/o interfering unduly with direct human hearing.</a:t>
            </a:r>
            <a:endParaRPr/>
          </a:p>
        </p:txBody>
      </p:sp>
      <p:sp>
        <p:nvSpPr>
          <p:cNvPr id="412" name="Google Shape;412;p4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Ways to Eavesdrop – Direct Speech</a:t>
            </a:r>
            <a:endParaRPr/>
          </a:p>
        </p:txBody>
      </p:sp>
      <p:sp>
        <p:nvSpPr>
          <p:cNvPr id="414" name="Google Shape;414;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Various techniques exist for encoding or hiding the actual content of a message, including cryptographic and steganographic techniques</a:t>
            </a:r>
            <a:endParaRPr/>
          </a:p>
          <a:p>
            <a:pPr marL="342900" lvl="0" indent="-342900" algn="l" rtl="0">
              <a:spcBef>
                <a:spcPts val="0"/>
              </a:spcBef>
              <a:spcAft>
                <a:spcPts val="0"/>
              </a:spcAft>
              <a:buSzPts val="2800"/>
              <a:buFont typeface="Corbel"/>
              <a:buChar char="•"/>
            </a:pPr>
            <a:r>
              <a:rPr lang="en-US"/>
              <a:t>The most difficult-to-break cipher is a ‘one-time pad’ which is virtually unbreakable even with modern computers.</a:t>
            </a:r>
            <a:endParaRPr/>
          </a:p>
          <a:p>
            <a:pPr marL="342900" lvl="0" indent="-342900" algn="l" rtl="0">
              <a:spcBef>
                <a:spcPts val="0"/>
              </a:spcBef>
              <a:spcAft>
                <a:spcPts val="0"/>
              </a:spcAft>
              <a:buSzPts val="2800"/>
              <a:buFont typeface="Corbel"/>
              <a:buChar char="•"/>
            </a:pPr>
            <a:r>
              <a:rPr lang="en-US" b="1"/>
              <a:t>one-time pad</a:t>
            </a:r>
            <a:r>
              <a:rPr lang="en-US"/>
              <a:t> (</a:t>
            </a:r>
            <a:r>
              <a:rPr lang="en-US" b="1"/>
              <a:t>OTP</a:t>
            </a:r>
            <a:r>
              <a:rPr lang="en-US"/>
              <a:t>) - encryption technique that cannot be cracked if used correctly</a:t>
            </a:r>
            <a:endParaRPr/>
          </a:p>
        </p:txBody>
      </p:sp>
      <p:sp>
        <p:nvSpPr>
          <p:cNvPr id="422" name="Google Shape;422;p4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Ways to Eavesdrop – Written Communication</a:t>
            </a:r>
            <a:endParaRPr sz="3240"/>
          </a:p>
        </p:txBody>
      </p:sp>
      <p:sp>
        <p:nvSpPr>
          <p:cNvPr id="424" name="Google Shape;424;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Line-switched so easier to “hack”</a:t>
            </a:r>
            <a:endParaRPr/>
          </a:p>
          <a:p>
            <a:pPr marL="342900" lvl="0" indent="-342900" algn="l" rtl="0">
              <a:spcBef>
                <a:spcPts val="0"/>
              </a:spcBef>
              <a:spcAft>
                <a:spcPts val="0"/>
              </a:spcAft>
              <a:buClr>
                <a:srgbClr val="A6A6A6"/>
              </a:buClr>
              <a:buSzPts val="2800"/>
              <a:buFont typeface="Corbel"/>
              <a:buChar char="•"/>
            </a:pPr>
            <a:r>
              <a:rPr lang="en-US"/>
              <a:t>Now with VoIP, line switched voice communication is replaced by packet-switching</a:t>
            </a:r>
            <a:endParaRPr/>
          </a:p>
          <a:p>
            <a:pPr marL="342900" lvl="0" indent="-342900" algn="l" rtl="0">
              <a:spcBef>
                <a:spcPts val="0"/>
              </a:spcBef>
              <a:spcAft>
                <a:spcPts val="0"/>
              </a:spcAft>
              <a:buClr>
                <a:srgbClr val="A6A6A6"/>
              </a:buClr>
              <a:buSzPts val="2800"/>
              <a:buFont typeface="Corbel"/>
              <a:buChar char="•"/>
            </a:pPr>
            <a:r>
              <a:rPr lang="en-US"/>
              <a:t>To send secret messages, governments uses machines for encrypting the signal to make it difficult to simply tap the line although this required both ends to be using a similar machine for the system to work.</a:t>
            </a:r>
            <a:endParaRPr/>
          </a:p>
        </p:txBody>
      </p:sp>
      <p:sp>
        <p:nvSpPr>
          <p:cNvPr id="431" name="Google Shape;431;p4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Ways to Eavesdrop – Telephone</a:t>
            </a:r>
            <a:endParaRPr/>
          </a:p>
        </p:txBody>
      </p:sp>
      <p:sp>
        <p:nvSpPr>
          <p:cNvPr id="433" name="Google Shape;433;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Privacy related to notion of access</a:t>
            </a:r>
            <a:endParaRPr/>
          </a:p>
          <a:p>
            <a:pPr marL="342900" lvl="0" indent="-342900" algn="l" rtl="0">
              <a:lnSpc>
                <a:spcPct val="90000"/>
              </a:lnSpc>
              <a:spcBef>
                <a:spcPts val="0"/>
              </a:spcBef>
              <a:spcAft>
                <a:spcPts val="0"/>
              </a:spcAft>
              <a:buSzPts val="2800"/>
              <a:buFont typeface="Corbel"/>
              <a:buChar char="•"/>
            </a:pPr>
            <a:r>
              <a:rPr lang="en-US"/>
              <a:t>Access</a:t>
            </a:r>
            <a:endParaRPr/>
          </a:p>
          <a:p>
            <a:pPr marL="742950" lvl="1" indent="-285750" algn="l" rtl="0">
              <a:lnSpc>
                <a:spcPct val="90000"/>
              </a:lnSpc>
              <a:spcBef>
                <a:spcPts val="0"/>
              </a:spcBef>
              <a:spcAft>
                <a:spcPts val="0"/>
              </a:spcAft>
              <a:buSzPts val="2400"/>
              <a:buFont typeface="Corbel"/>
              <a:buChar char="–"/>
            </a:pPr>
            <a:r>
              <a:rPr lang="en-US"/>
              <a:t>Physical proximity to a person</a:t>
            </a:r>
            <a:endParaRPr/>
          </a:p>
          <a:p>
            <a:pPr marL="742950" lvl="1" indent="-285750" algn="l" rtl="0">
              <a:lnSpc>
                <a:spcPct val="90000"/>
              </a:lnSpc>
              <a:spcBef>
                <a:spcPts val="0"/>
              </a:spcBef>
              <a:spcAft>
                <a:spcPts val="0"/>
              </a:spcAft>
              <a:buSzPts val="2400"/>
              <a:buFont typeface="Corbel"/>
              <a:buChar char="–"/>
            </a:pPr>
            <a:r>
              <a:rPr lang="en-US"/>
              <a:t>Knowledge about a person</a:t>
            </a:r>
            <a:endParaRPr/>
          </a:p>
          <a:p>
            <a:pPr marL="342900" lvl="0" indent="-342900" algn="l" rtl="0">
              <a:lnSpc>
                <a:spcPct val="90000"/>
              </a:lnSpc>
              <a:spcBef>
                <a:spcPts val="0"/>
              </a:spcBef>
              <a:spcAft>
                <a:spcPts val="0"/>
              </a:spcAft>
              <a:buSzPts val="2800"/>
              <a:buFont typeface="Corbel"/>
              <a:buChar char="•"/>
            </a:pPr>
            <a:r>
              <a:rPr lang="en-US"/>
              <a:t>Privacy is a “zone of inaccessibility”</a:t>
            </a:r>
            <a:endParaRPr/>
          </a:p>
          <a:p>
            <a:pPr marL="342900" lvl="0" indent="-342900" algn="l" rtl="0">
              <a:lnSpc>
                <a:spcPct val="90000"/>
              </a:lnSpc>
              <a:spcBef>
                <a:spcPts val="0"/>
              </a:spcBef>
              <a:spcAft>
                <a:spcPts val="0"/>
              </a:spcAft>
              <a:buSzPts val="2800"/>
              <a:buFont typeface="Corbel"/>
              <a:buChar char="•"/>
            </a:pPr>
            <a:r>
              <a:rPr lang="en-US"/>
              <a:t>Privacy violations are an affront to human dignity</a:t>
            </a:r>
            <a:endParaRPr/>
          </a:p>
          <a:p>
            <a:pPr marL="342900" lvl="0" indent="-342900" algn="l" rtl="0">
              <a:lnSpc>
                <a:spcPct val="90000"/>
              </a:lnSpc>
              <a:spcBef>
                <a:spcPts val="0"/>
              </a:spcBef>
              <a:spcAft>
                <a:spcPts val="0"/>
              </a:spcAft>
              <a:buSzPts val="2800"/>
              <a:buFont typeface="Corbel"/>
              <a:buChar char="•"/>
            </a:pPr>
            <a:r>
              <a:rPr lang="en-US"/>
              <a:t>Too much individual privacy can harm society</a:t>
            </a:r>
            <a:endParaRPr/>
          </a:p>
          <a:p>
            <a:pPr marL="342900" lvl="0" indent="-342900" algn="l" rtl="0">
              <a:lnSpc>
                <a:spcPct val="90000"/>
              </a:lnSpc>
              <a:spcBef>
                <a:spcPts val="0"/>
              </a:spcBef>
              <a:spcAft>
                <a:spcPts val="0"/>
              </a:spcAft>
              <a:buSzPts val="2800"/>
              <a:buFont typeface="Corbel"/>
              <a:buChar char="•"/>
            </a:pPr>
            <a:r>
              <a:rPr lang="en-US"/>
              <a:t>Where to draw the line?</a:t>
            </a:r>
            <a:endParaRPr/>
          </a:p>
        </p:txBody>
      </p:sp>
      <p:sp>
        <p:nvSpPr>
          <p:cNvPr id="95" name="Google Shape;95;p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Perspective on Privacy</a:t>
            </a:r>
            <a:endParaRPr/>
          </a:p>
        </p:txBody>
      </p:sp>
      <p:sp>
        <p:nvSpPr>
          <p:cNvPr id="96" name="Google Shape;96;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Since the Internet is packet switched rather than line switched, monitoring Internet-based communications can be quite difficult</a:t>
            </a:r>
            <a:endParaRPr/>
          </a:p>
          <a:p>
            <a:pPr marL="342900" lvl="0" indent="-342900" algn="l" rtl="0">
              <a:spcBef>
                <a:spcPts val="0"/>
              </a:spcBef>
              <a:spcAft>
                <a:spcPts val="0"/>
              </a:spcAft>
              <a:buClr>
                <a:srgbClr val="A6A6A6"/>
              </a:buClr>
              <a:buSzPts val="2800"/>
              <a:buFont typeface="Corbel"/>
              <a:buChar char="•"/>
            </a:pPr>
            <a:r>
              <a:rPr lang="en-US"/>
              <a:t>Why? End-to-end applications are used rather than server-hop-based systems such as the standard mail protocols</a:t>
            </a:r>
            <a:endParaRPr/>
          </a:p>
          <a:p>
            <a:pPr marL="342900" lvl="0" indent="-165100" algn="l" rtl="0">
              <a:spcBef>
                <a:spcPts val="0"/>
              </a:spcBef>
              <a:spcAft>
                <a:spcPts val="0"/>
              </a:spcAft>
              <a:buClr>
                <a:srgbClr val="A6A6A6"/>
              </a:buClr>
              <a:buSzPts val="2800"/>
              <a:buFont typeface="Corbel"/>
              <a:buNone/>
            </a:pPr>
            <a:endParaRPr/>
          </a:p>
        </p:txBody>
      </p:sp>
      <p:sp>
        <p:nvSpPr>
          <p:cNvPr id="440" name="Google Shape;440;p4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Ways to Eavesdrop – E-Mail &amp; Other Internet-Based Systems</a:t>
            </a:r>
            <a:endParaRPr sz="3240"/>
          </a:p>
        </p:txBody>
      </p:sp>
      <p:sp>
        <p:nvSpPr>
          <p:cNvPr id="442" name="Google Shape;442;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Law enforcement officers have been worried by the expansion of mobile telephony and have placed great pressure on operators to ensure compatibility with eavesdropping techniques used by legal bodies</a:t>
            </a:r>
            <a:endParaRPr/>
          </a:p>
          <a:p>
            <a:pPr marL="342900" lvl="0" indent="-342900" algn="l" rtl="0">
              <a:spcBef>
                <a:spcPts val="0"/>
              </a:spcBef>
              <a:spcAft>
                <a:spcPts val="0"/>
              </a:spcAft>
              <a:buSzPts val="2800"/>
              <a:buFont typeface="Corbel"/>
              <a:buChar char="•"/>
            </a:pPr>
            <a:r>
              <a:rPr lang="en-US"/>
              <a:t>The encryption routines built into modern digital telephones do avoid some of the privacy problems with earlier analogue models, such as easy ‘phone cloning’ and eavesdropping by standard wireless communications scanners</a:t>
            </a:r>
            <a:endParaRPr/>
          </a:p>
        </p:txBody>
      </p:sp>
      <p:sp>
        <p:nvSpPr>
          <p:cNvPr id="449" name="Google Shape;449;p5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Ways to Eavesdrop – Mobile Telephones</a:t>
            </a:r>
            <a:endParaRPr/>
          </a:p>
        </p:txBody>
      </p:sp>
      <p:sp>
        <p:nvSpPr>
          <p:cNvPr id="451" name="Google Shape;451;p5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Phone cloning: copying the identification information for a mobile phone to allow diversion of text messages and calls made on that phone's account</a:t>
            </a:r>
            <a:endParaRPr/>
          </a:p>
        </p:txBody>
      </p:sp>
      <p:sp>
        <p:nvSpPr>
          <p:cNvPr id="458" name="Google Shape;458;p5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Ways to Eavesdrop – Mobile Telephones</a:t>
            </a:r>
            <a:endParaRPr/>
          </a:p>
        </p:txBody>
      </p:sp>
      <p:sp>
        <p:nvSpPr>
          <p:cNvPr id="460" name="Google Shape;460;p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Font typeface="Corbel"/>
              <a:buChar char="•"/>
            </a:pPr>
            <a:r>
              <a:rPr lang="en-US" sz="2590"/>
              <a:t>Two types of eavesdropper: governmental and non-governmental</a:t>
            </a:r>
            <a:endParaRPr/>
          </a:p>
          <a:p>
            <a:pPr marL="342900" lvl="0" indent="-342900" algn="l" rtl="0">
              <a:spcBef>
                <a:spcPts val="0"/>
              </a:spcBef>
              <a:spcAft>
                <a:spcPts val="0"/>
              </a:spcAft>
              <a:buSzPts val="2590"/>
              <a:buFont typeface="Corbel"/>
              <a:buChar char="•"/>
            </a:pPr>
            <a:r>
              <a:rPr lang="en-US" sz="2590"/>
              <a:t>Governmental eavesdropping:</a:t>
            </a:r>
            <a:endParaRPr/>
          </a:p>
          <a:p>
            <a:pPr marL="742950" lvl="1" indent="-285750" algn="l" rtl="0">
              <a:spcBef>
                <a:spcPts val="0"/>
              </a:spcBef>
              <a:spcAft>
                <a:spcPts val="0"/>
              </a:spcAft>
              <a:buSzPts val="2220"/>
              <a:buFont typeface="Corbel"/>
              <a:buChar char="–"/>
            </a:pPr>
            <a:r>
              <a:rPr lang="en-US" sz="2220"/>
              <a:t>Regulated and legal</a:t>
            </a:r>
            <a:endParaRPr/>
          </a:p>
          <a:p>
            <a:pPr marL="342900" lvl="0" indent="-342900" algn="l" rtl="0">
              <a:spcBef>
                <a:spcPts val="0"/>
              </a:spcBef>
              <a:spcAft>
                <a:spcPts val="0"/>
              </a:spcAft>
              <a:buSzPts val="2590"/>
              <a:buFont typeface="Corbel"/>
              <a:buChar char="•"/>
            </a:pPr>
            <a:r>
              <a:rPr lang="en-US" sz="2590"/>
              <a:t>Non-governmental:</a:t>
            </a:r>
            <a:endParaRPr/>
          </a:p>
          <a:p>
            <a:pPr marL="742950" lvl="1" indent="-285750" algn="l" rtl="0">
              <a:spcBef>
                <a:spcPts val="0"/>
              </a:spcBef>
              <a:spcAft>
                <a:spcPts val="0"/>
              </a:spcAft>
              <a:buSzPts val="2220"/>
              <a:buFont typeface="Corbel"/>
              <a:buChar char="–"/>
            </a:pPr>
            <a:r>
              <a:rPr lang="en-US" sz="2220"/>
              <a:t>Restricted or completely banned in most countries</a:t>
            </a:r>
            <a:endParaRPr/>
          </a:p>
          <a:p>
            <a:pPr marL="742950" lvl="1" indent="-285750" algn="l" rtl="0">
              <a:spcBef>
                <a:spcPts val="0"/>
              </a:spcBef>
              <a:spcAft>
                <a:spcPts val="0"/>
              </a:spcAft>
              <a:buSzPts val="2220"/>
              <a:buFont typeface="Corbel"/>
              <a:buChar char="–"/>
            </a:pPr>
            <a:r>
              <a:rPr lang="en-US" sz="2220"/>
              <a:t>Exception: employers monitoring the employee’s use of Internet communication methods.</a:t>
            </a:r>
            <a:endParaRPr/>
          </a:p>
          <a:p>
            <a:pPr marL="742950" lvl="1" indent="-285750" algn="l" rtl="0">
              <a:spcBef>
                <a:spcPts val="0"/>
              </a:spcBef>
              <a:spcAft>
                <a:spcPts val="0"/>
              </a:spcAft>
              <a:buSzPts val="2220"/>
              <a:buFont typeface="Corbel"/>
              <a:buChar char="–"/>
            </a:pPr>
            <a:r>
              <a:rPr lang="en-US" sz="2220"/>
              <a:t>Example: in the United Kingdom, employers can monitor their employees' e-mail provided they tell their employees quite clearly that such monitoring is happening (they may not, however, monitor telephone use).</a:t>
            </a:r>
            <a:endParaRPr/>
          </a:p>
          <a:p>
            <a:pPr marL="742950" lvl="1" indent="-144780" algn="l" rtl="0">
              <a:spcBef>
                <a:spcPts val="0"/>
              </a:spcBef>
              <a:spcAft>
                <a:spcPts val="0"/>
              </a:spcAft>
              <a:buSzPts val="2220"/>
              <a:buFont typeface="Corbel"/>
              <a:buNone/>
            </a:pPr>
            <a:endParaRPr sz="2220"/>
          </a:p>
        </p:txBody>
      </p:sp>
      <p:sp>
        <p:nvSpPr>
          <p:cNvPr id="467" name="Google Shape;467;p5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Identity of Eavesdropper</a:t>
            </a:r>
            <a:endParaRPr/>
          </a:p>
        </p:txBody>
      </p:sp>
      <p:sp>
        <p:nvSpPr>
          <p:cNvPr id="469" name="Google Shape;469;p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Wiretapping: tapping into telephone wires but now often used for any form of surveillance of electronic communication</a:t>
            </a:r>
            <a:endParaRPr/>
          </a:p>
          <a:p>
            <a:pPr marL="342900" lvl="0" indent="-342900" algn="l" rtl="0">
              <a:spcBef>
                <a:spcPts val="0"/>
              </a:spcBef>
              <a:spcAft>
                <a:spcPts val="0"/>
              </a:spcAft>
              <a:buSzPts val="2800"/>
              <a:buFont typeface="Corbel"/>
              <a:buChar char="•"/>
            </a:pPr>
            <a:r>
              <a:rPr lang="en-US"/>
              <a:t>Law is different in each country</a:t>
            </a:r>
            <a:endParaRPr/>
          </a:p>
        </p:txBody>
      </p:sp>
      <p:sp>
        <p:nvSpPr>
          <p:cNvPr id="476" name="Google Shape;476;p5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Legality of Eavesdropping</a:t>
            </a:r>
            <a:endParaRPr/>
          </a:p>
        </p:txBody>
      </p:sp>
      <p:sp>
        <p:nvSpPr>
          <p:cNvPr id="478" name="Google Shape;478;p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590"/>
              <a:buFont typeface="Corbel"/>
              <a:buChar char="•"/>
            </a:pPr>
            <a:r>
              <a:rPr lang="en-US" sz="2590"/>
              <a:t>The legality of law-enforcement agencies listening in to telephone conversations was first confirmed in US law in the Olmstead v United States case in 1928</a:t>
            </a:r>
            <a:endParaRPr/>
          </a:p>
          <a:p>
            <a:pPr marL="342900" lvl="0" indent="-342900" algn="l" rtl="0">
              <a:lnSpc>
                <a:spcPct val="90000"/>
              </a:lnSpc>
              <a:spcBef>
                <a:spcPts val="0"/>
              </a:spcBef>
              <a:spcAft>
                <a:spcPts val="0"/>
              </a:spcAft>
              <a:buSzPts val="2590"/>
              <a:buFont typeface="Corbel"/>
              <a:buChar char="•"/>
            </a:pPr>
            <a:r>
              <a:rPr lang="en-US" sz="2590"/>
              <a:t>The ruling in this case gave an open license to law-enforcement operatives to listen in (without a warrant) to the phone conversations of suspects provided they did not have to perform a physical trespass in order to do so.</a:t>
            </a:r>
            <a:endParaRPr/>
          </a:p>
          <a:p>
            <a:pPr marL="742950" lvl="1" indent="-285750" algn="l" rtl="0">
              <a:lnSpc>
                <a:spcPct val="90000"/>
              </a:lnSpc>
              <a:spcBef>
                <a:spcPts val="0"/>
              </a:spcBef>
              <a:spcAft>
                <a:spcPts val="0"/>
              </a:spcAft>
              <a:buSzPts val="2220"/>
              <a:buFont typeface="Corbel"/>
              <a:buChar char="–"/>
            </a:pPr>
            <a:r>
              <a:rPr lang="en-US" sz="2220"/>
              <a:t>Meaning: they could not enter a private residence without a warrant to place a radio bug and capture all conversations but they could attach a listening device to a telephone line at some point outside the property and listen to all the conversations.</a:t>
            </a:r>
            <a:endParaRPr/>
          </a:p>
        </p:txBody>
      </p:sp>
      <p:sp>
        <p:nvSpPr>
          <p:cNvPr id="485" name="Google Shape;485;p5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Legality of Eavesdropping</a:t>
            </a:r>
            <a:endParaRPr/>
          </a:p>
        </p:txBody>
      </p:sp>
      <p:sp>
        <p:nvSpPr>
          <p:cNvPr id="487" name="Google Shape;487;p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This ruling was overturned in 1967 in Katz v United States which held that listening in on phone conversations without a warrant was generally not allowed.</a:t>
            </a:r>
            <a:endParaRPr/>
          </a:p>
        </p:txBody>
      </p:sp>
      <p:sp>
        <p:nvSpPr>
          <p:cNvPr id="494" name="Google Shape;494;p5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Legality of Eavesdropping</a:t>
            </a:r>
            <a:endParaRPr/>
          </a:p>
        </p:txBody>
      </p:sp>
      <p:sp>
        <p:nvSpPr>
          <p:cNvPr id="496" name="Google Shape;496;p5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The advent of computer-mediated communication created a problem for law-enforcement agencies seeking to eavesdrop</a:t>
            </a:r>
            <a:endParaRPr/>
          </a:p>
          <a:p>
            <a:pPr marL="342900" lvl="0" indent="-342900" algn="l" rtl="0">
              <a:spcBef>
                <a:spcPts val="0"/>
              </a:spcBef>
              <a:spcAft>
                <a:spcPts val="0"/>
              </a:spcAft>
              <a:buClr>
                <a:srgbClr val="A6A6A6"/>
              </a:buClr>
              <a:buSzPts val="2800"/>
              <a:buFont typeface="Corbel"/>
              <a:buChar char="•"/>
            </a:pPr>
            <a:r>
              <a:rPr lang="en-US"/>
              <a:t>This has led to extended rights for law-enforcement agencies to monitor packet-switched information at its most vulnerable point, which is the ISP server.</a:t>
            </a:r>
            <a:endParaRPr/>
          </a:p>
        </p:txBody>
      </p:sp>
      <p:sp>
        <p:nvSpPr>
          <p:cNvPr id="503" name="Google Shape;503;p5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Legality of Eavesdropping</a:t>
            </a:r>
            <a:endParaRPr/>
          </a:p>
        </p:txBody>
      </p:sp>
      <p:sp>
        <p:nvSpPr>
          <p:cNvPr id="505" name="Google Shape;505;p5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7"/>
          <p:cNvSpPr txBox="1">
            <a:spLocks noGrp="1"/>
          </p:cNvSpPr>
          <p:nvPr>
            <p:ph type="subTitle" idx="4294967295"/>
          </p:nvPr>
        </p:nvSpPr>
        <p:spPr>
          <a:xfrm>
            <a:off x="642910" y="4000504"/>
            <a:ext cx="8043890" cy="2286015"/>
          </a:xfrm>
          <a:prstGeom prst="rect">
            <a:avLst/>
          </a:prstGeom>
          <a:noFill/>
          <a:ln>
            <a:noFill/>
          </a:ln>
        </p:spPr>
        <p:txBody>
          <a:bodyPr spcFirstLastPara="1" wrap="square" lIns="91425" tIns="45700" rIns="91425" bIns="45700" anchor="t" anchorCtr="0">
            <a:normAutofit/>
          </a:bodyPr>
          <a:lstStyle/>
          <a:p>
            <a:pPr marL="898525" lvl="0" indent="-361950" algn="l" rtl="0">
              <a:spcBef>
                <a:spcPts val="0"/>
              </a:spcBef>
              <a:spcAft>
                <a:spcPts val="0"/>
              </a:spcAft>
              <a:buSzPts val="2400"/>
              <a:buFont typeface="Noto Sans Symbols"/>
              <a:buChar char="⮚"/>
            </a:pPr>
            <a:r>
              <a:rPr lang="en-US" sz="2400"/>
              <a:t>Technology and markets</a:t>
            </a:r>
            <a:endParaRPr/>
          </a:p>
          <a:p>
            <a:pPr marL="898525" lvl="0" indent="-361950" algn="l" rtl="0">
              <a:spcBef>
                <a:spcPts val="0"/>
              </a:spcBef>
              <a:spcAft>
                <a:spcPts val="0"/>
              </a:spcAft>
              <a:buSzPts val="2400"/>
              <a:buFont typeface="Noto Sans Symbols"/>
              <a:buChar char="⮚"/>
            </a:pPr>
            <a:r>
              <a:rPr lang="en-US" sz="2400"/>
              <a:t>Rights and Laws</a:t>
            </a:r>
            <a:endParaRPr/>
          </a:p>
          <a:p>
            <a:pPr marL="898525" lvl="0" indent="-361950" algn="l" rtl="0">
              <a:spcBef>
                <a:spcPts val="0"/>
              </a:spcBef>
              <a:spcAft>
                <a:spcPts val="0"/>
              </a:spcAft>
              <a:buSzPts val="2400"/>
              <a:buFont typeface="Noto Sans Symbols"/>
              <a:buChar char="⮚"/>
            </a:pPr>
            <a:r>
              <a:rPr lang="en-US" sz="2400"/>
              <a:t>Data Protection Issues in EU Law</a:t>
            </a:r>
            <a:endParaRPr/>
          </a:p>
          <a:p>
            <a:pPr marL="898525" lvl="0" indent="-361950" algn="l" rtl="0">
              <a:spcBef>
                <a:spcPts val="0"/>
              </a:spcBef>
              <a:spcAft>
                <a:spcPts val="0"/>
              </a:spcAft>
              <a:buSzPts val="2400"/>
              <a:buFont typeface="Noto Sans Symbols"/>
              <a:buChar char="⮚"/>
            </a:pPr>
            <a:r>
              <a:rPr lang="en-US" sz="2400"/>
              <a:t>Data Protection Issues in US Regulation</a:t>
            </a:r>
            <a:endParaRPr/>
          </a:p>
          <a:p>
            <a:pPr marL="898525" lvl="0" indent="-361950" algn="l" rtl="0">
              <a:spcBef>
                <a:spcPts val="0"/>
              </a:spcBef>
              <a:spcAft>
                <a:spcPts val="0"/>
              </a:spcAft>
              <a:buSzPts val="2400"/>
              <a:buFont typeface="Noto Sans Symbols"/>
              <a:buChar char="⮚"/>
            </a:pPr>
            <a:r>
              <a:rPr lang="en-US" sz="2400"/>
              <a:t>Personal Data Protection Act 2010, Malaysia</a:t>
            </a:r>
            <a:endParaRPr sz="2400"/>
          </a:p>
        </p:txBody>
      </p:sp>
      <p:sp>
        <p:nvSpPr>
          <p:cNvPr id="511" name="Google Shape;511;p57"/>
          <p:cNvSpPr txBox="1">
            <a:spLocks noGrp="1"/>
          </p:cNvSpPr>
          <p:nvPr>
            <p:ph type="ctrTitle" idx="4294967295"/>
          </p:nvPr>
        </p:nvSpPr>
        <p:spPr>
          <a:xfrm>
            <a:off x="571472" y="2071678"/>
            <a:ext cx="8115328" cy="147002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Corbel"/>
              <a:buNone/>
            </a:pPr>
            <a:r>
              <a:rPr lang="en-US"/>
              <a:t>Data Protection</a:t>
            </a:r>
            <a:endParaRPr/>
          </a:p>
        </p:txBody>
      </p:sp>
      <p:sp>
        <p:nvSpPr>
          <p:cNvPr id="512" name="Google Shape;512;p57"/>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8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Privacy enhancing-technologies for consumers</a:t>
            </a:r>
            <a:endParaRPr/>
          </a:p>
          <a:p>
            <a:pPr marL="342900" lvl="0" indent="-342900" algn="l" rtl="0">
              <a:lnSpc>
                <a:spcPct val="90000"/>
              </a:lnSpc>
              <a:spcBef>
                <a:spcPts val="0"/>
              </a:spcBef>
              <a:spcAft>
                <a:spcPts val="0"/>
              </a:spcAft>
              <a:buSzPts val="2800"/>
              <a:buFont typeface="Corbel"/>
              <a:buChar char="•"/>
            </a:pPr>
            <a:r>
              <a:rPr lang="en-US"/>
              <a:t>Encryption</a:t>
            </a:r>
            <a:endParaRPr/>
          </a:p>
          <a:p>
            <a:pPr marL="742950" lvl="1" indent="-285750" algn="l" rtl="0">
              <a:lnSpc>
                <a:spcPct val="90000"/>
              </a:lnSpc>
              <a:spcBef>
                <a:spcPts val="0"/>
              </a:spcBef>
              <a:spcAft>
                <a:spcPts val="0"/>
              </a:spcAft>
              <a:buSzPts val="2400"/>
              <a:buFont typeface="Corbel"/>
              <a:buChar char="–"/>
            </a:pPr>
            <a:r>
              <a:rPr lang="en-US"/>
              <a:t>Public-key cryptography</a:t>
            </a:r>
            <a:endParaRPr/>
          </a:p>
          <a:p>
            <a:pPr marL="342900" lvl="0" indent="-342900" algn="l" rtl="0">
              <a:lnSpc>
                <a:spcPct val="90000"/>
              </a:lnSpc>
              <a:spcBef>
                <a:spcPts val="0"/>
              </a:spcBef>
              <a:spcAft>
                <a:spcPts val="0"/>
              </a:spcAft>
              <a:buSzPts val="2800"/>
              <a:buFont typeface="Corbel"/>
              <a:buChar char="•"/>
            </a:pPr>
            <a:r>
              <a:rPr lang="en-US"/>
              <a:t>Business tools and policies for protecting data</a:t>
            </a:r>
            <a:endParaRPr/>
          </a:p>
          <a:p>
            <a:pPr marL="342900" lvl="0" indent="-165100" algn="l" rtl="0">
              <a:lnSpc>
                <a:spcPct val="90000"/>
              </a:lnSpc>
              <a:spcBef>
                <a:spcPts val="0"/>
              </a:spcBef>
              <a:spcAft>
                <a:spcPts val="0"/>
              </a:spcAft>
              <a:buSzPts val="2800"/>
              <a:buFont typeface="Corbel"/>
              <a:buNone/>
            </a:pPr>
            <a:endParaRPr/>
          </a:p>
          <a:p>
            <a:pPr marL="342900" lvl="0" indent="-342900" algn="l" rtl="0">
              <a:lnSpc>
                <a:spcPct val="90000"/>
              </a:lnSpc>
              <a:spcBef>
                <a:spcPts val="0"/>
              </a:spcBef>
              <a:spcAft>
                <a:spcPts val="0"/>
              </a:spcAft>
              <a:buSzPts val="2800"/>
              <a:buFont typeface="Corbel"/>
              <a:buChar char="•"/>
            </a:pPr>
            <a:r>
              <a:rPr lang="en-US"/>
              <a:t>Government ban on export of strong encryption software in the 1990s </a:t>
            </a:r>
            <a:br>
              <a:rPr lang="en-US"/>
            </a:br>
            <a:r>
              <a:rPr lang="en-US"/>
              <a:t>(removed in 2000)</a:t>
            </a:r>
            <a:endParaRPr/>
          </a:p>
        </p:txBody>
      </p:sp>
      <p:sp>
        <p:nvSpPr>
          <p:cNvPr id="518" name="Google Shape;518;p5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Technology and Markets</a:t>
            </a:r>
            <a:endParaRPr/>
          </a:p>
        </p:txBody>
      </p:sp>
      <p:sp>
        <p:nvSpPr>
          <p:cNvPr id="519" name="Google Shape;519;p5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None/>
            </a:pPr>
            <a:r>
              <a:rPr lang="en-US"/>
              <a:t>Harms of Privacy</a:t>
            </a:r>
            <a:endParaRPr/>
          </a:p>
          <a:p>
            <a:pPr marL="342900" lvl="0" indent="-342900" algn="l" rtl="0">
              <a:spcBef>
                <a:spcPts val="0"/>
              </a:spcBef>
              <a:spcAft>
                <a:spcPts val="0"/>
              </a:spcAft>
              <a:buSzPts val="2800"/>
              <a:buFont typeface="Corbel"/>
              <a:buChar char="•"/>
            </a:pPr>
            <a:r>
              <a:rPr lang="en-US"/>
              <a:t>Cover for illegal or immoral activities</a:t>
            </a:r>
            <a:endParaRPr/>
          </a:p>
          <a:p>
            <a:pPr marL="342900" lvl="0" indent="-342900" algn="l" rtl="0">
              <a:spcBef>
                <a:spcPts val="0"/>
              </a:spcBef>
              <a:spcAft>
                <a:spcPts val="0"/>
              </a:spcAft>
              <a:buSzPts val="2800"/>
              <a:buFont typeface="Corbel"/>
              <a:buChar char="•"/>
            </a:pPr>
            <a:r>
              <a:rPr lang="en-US"/>
              <a:t>Burden on the nuclear family</a:t>
            </a:r>
            <a:endParaRPr/>
          </a:p>
          <a:p>
            <a:pPr marL="342900" lvl="0" indent="-342900" algn="l" rtl="0">
              <a:spcBef>
                <a:spcPts val="0"/>
              </a:spcBef>
              <a:spcAft>
                <a:spcPts val="0"/>
              </a:spcAft>
              <a:buSzPts val="2800"/>
              <a:buFont typeface="Corbel"/>
              <a:buChar char="•"/>
            </a:pPr>
            <a:r>
              <a:rPr lang="en-US"/>
              <a:t>Hidden dysfunctional families</a:t>
            </a:r>
            <a:endParaRPr/>
          </a:p>
          <a:p>
            <a:pPr marL="342900" lvl="0" indent="-342900" algn="l" rtl="0">
              <a:spcBef>
                <a:spcPts val="0"/>
              </a:spcBef>
              <a:spcAft>
                <a:spcPts val="0"/>
              </a:spcAft>
              <a:buSzPts val="2800"/>
              <a:buFont typeface="Corbel"/>
              <a:buChar char="•"/>
            </a:pPr>
            <a:r>
              <a:rPr lang="en-US"/>
              <a:t>Ignored people on society’s fringes</a:t>
            </a:r>
            <a:endParaRPr/>
          </a:p>
        </p:txBody>
      </p:sp>
      <p:sp>
        <p:nvSpPr>
          <p:cNvPr id="102" name="Google Shape;102;p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Harms and Benefits of Privacy</a:t>
            </a:r>
            <a:endParaRPr/>
          </a:p>
        </p:txBody>
      </p:sp>
      <p:sp>
        <p:nvSpPr>
          <p:cNvPr id="104" name="Google Shape;104;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Warren and Brandeis: The inviolate personality</a:t>
            </a:r>
            <a:endParaRPr/>
          </a:p>
          <a:p>
            <a:pPr marL="342900" lvl="0" indent="-342900" algn="l" rtl="0">
              <a:spcBef>
                <a:spcPts val="0"/>
              </a:spcBef>
              <a:spcAft>
                <a:spcPts val="0"/>
              </a:spcAft>
              <a:buClr>
                <a:srgbClr val="A6A6A6"/>
              </a:buClr>
              <a:buSzPts val="2800"/>
              <a:buFont typeface="Corbel"/>
              <a:buChar char="•"/>
            </a:pPr>
            <a:r>
              <a:rPr lang="en-US"/>
              <a:t>Judith Jarvis Thomson: Is there a right to privacy?</a:t>
            </a:r>
            <a:endParaRPr/>
          </a:p>
        </p:txBody>
      </p:sp>
      <p:sp>
        <p:nvSpPr>
          <p:cNvPr id="525" name="Google Shape;525;p5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Rights and Laws</a:t>
            </a:r>
            <a:endParaRPr/>
          </a:p>
        </p:txBody>
      </p:sp>
      <p:sp>
        <p:nvSpPr>
          <p:cNvPr id="526" name="Google Shape;526;p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Transactions</a:t>
            </a:r>
            <a:endParaRPr/>
          </a:p>
          <a:p>
            <a:pPr marL="342900" lvl="0" indent="-342900" algn="l" rtl="0">
              <a:spcBef>
                <a:spcPts val="0"/>
              </a:spcBef>
              <a:spcAft>
                <a:spcPts val="0"/>
              </a:spcAft>
              <a:buClr>
                <a:srgbClr val="A6A6A6"/>
              </a:buClr>
              <a:buSzPts val="2800"/>
              <a:buFont typeface="Corbel"/>
              <a:buChar char="•"/>
            </a:pPr>
            <a:r>
              <a:rPr lang="en-US"/>
              <a:t>Ownership of personal data</a:t>
            </a:r>
            <a:endParaRPr/>
          </a:p>
          <a:p>
            <a:pPr marL="342900" lvl="0" indent="-342900" algn="l" rtl="0">
              <a:spcBef>
                <a:spcPts val="0"/>
              </a:spcBef>
              <a:spcAft>
                <a:spcPts val="0"/>
              </a:spcAft>
              <a:buClr>
                <a:srgbClr val="A6A6A6"/>
              </a:buClr>
              <a:buSzPts val="2800"/>
              <a:buFont typeface="Corbel"/>
              <a:buChar char="•"/>
            </a:pPr>
            <a:r>
              <a:rPr lang="en-US"/>
              <a:t>A basic legal framework: Enforcement of agreements and contracts</a:t>
            </a:r>
            <a:endParaRPr/>
          </a:p>
          <a:p>
            <a:pPr marL="342900" lvl="0" indent="-342900" algn="l" rtl="0">
              <a:spcBef>
                <a:spcPts val="0"/>
              </a:spcBef>
              <a:spcAft>
                <a:spcPts val="0"/>
              </a:spcAft>
              <a:buClr>
                <a:srgbClr val="A6A6A6"/>
              </a:buClr>
              <a:buSzPts val="2800"/>
              <a:buFont typeface="Corbel"/>
              <a:buChar char="•"/>
            </a:pPr>
            <a:r>
              <a:rPr lang="en-US"/>
              <a:t>Regulation</a:t>
            </a:r>
            <a:endParaRPr/>
          </a:p>
        </p:txBody>
      </p:sp>
      <p:sp>
        <p:nvSpPr>
          <p:cNvPr id="532" name="Google Shape;532;p6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Rights and Laws</a:t>
            </a:r>
            <a:endParaRPr/>
          </a:p>
        </p:txBody>
      </p:sp>
      <p:sp>
        <p:nvSpPr>
          <p:cNvPr id="533" name="Google Shape;533;p6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A6A6A6"/>
              </a:buClr>
              <a:buSzPts val="2800"/>
              <a:buFont typeface="Corbel"/>
              <a:buNone/>
            </a:pPr>
            <a:r>
              <a:rPr lang="en-US"/>
              <a:t>Contrasting Viewpoints</a:t>
            </a:r>
            <a:endParaRPr/>
          </a:p>
          <a:p>
            <a:pPr marL="342900" lvl="0" indent="-342900" algn="l" rtl="0">
              <a:lnSpc>
                <a:spcPct val="90000"/>
              </a:lnSpc>
              <a:spcBef>
                <a:spcPts val="0"/>
              </a:spcBef>
              <a:spcAft>
                <a:spcPts val="0"/>
              </a:spcAft>
              <a:buClr>
                <a:srgbClr val="A6A6A6"/>
              </a:buClr>
              <a:buSzPts val="2800"/>
              <a:buFont typeface="Corbel"/>
              <a:buChar char="•"/>
            </a:pPr>
            <a:r>
              <a:rPr lang="en-US"/>
              <a:t>Free Market View</a:t>
            </a:r>
            <a:endParaRPr/>
          </a:p>
          <a:p>
            <a:pPr marL="742950" lvl="1" indent="-285750" algn="l" rtl="0">
              <a:lnSpc>
                <a:spcPct val="90000"/>
              </a:lnSpc>
              <a:spcBef>
                <a:spcPts val="0"/>
              </a:spcBef>
              <a:spcAft>
                <a:spcPts val="0"/>
              </a:spcAft>
              <a:buClr>
                <a:srgbClr val="A6A6A6"/>
              </a:buClr>
              <a:buSzPts val="2400"/>
              <a:buFont typeface="Corbel"/>
              <a:buChar char="–"/>
            </a:pPr>
            <a:r>
              <a:rPr lang="en-US"/>
              <a:t>Freedom of consumers to make voluntary agreements</a:t>
            </a:r>
            <a:endParaRPr/>
          </a:p>
          <a:p>
            <a:pPr marL="742950" lvl="1" indent="-285750" algn="l" rtl="0">
              <a:lnSpc>
                <a:spcPct val="90000"/>
              </a:lnSpc>
              <a:spcBef>
                <a:spcPts val="0"/>
              </a:spcBef>
              <a:spcAft>
                <a:spcPts val="0"/>
              </a:spcAft>
              <a:buClr>
                <a:srgbClr val="A6A6A6"/>
              </a:buClr>
              <a:buSzPts val="2400"/>
              <a:buFont typeface="Corbel"/>
              <a:buChar char="–"/>
            </a:pPr>
            <a:r>
              <a:rPr lang="en-US"/>
              <a:t>Diversity of individual tastes and values</a:t>
            </a:r>
            <a:endParaRPr/>
          </a:p>
          <a:p>
            <a:pPr marL="742950" lvl="1" indent="-285750" algn="l" rtl="0">
              <a:lnSpc>
                <a:spcPct val="90000"/>
              </a:lnSpc>
              <a:spcBef>
                <a:spcPts val="0"/>
              </a:spcBef>
              <a:spcAft>
                <a:spcPts val="0"/>
              </a:spcAft>
              <a:buClr>
                <a:srgbClr val="A6A6A6"/>
              </a:buClr>
              <a:buSzPts val="2400"/>
              <a:buFont typeface="Corbel"/>
              <a:buChar char="–"/>
            </a:pPr>
            <a:r>
              <a:rPr lang="en-US"/>
              <a:t>Response of the market to consumer preferences</a:t>
            </a:r>
            <a:endParaRPr/>
          </a:p>
          <a:p>
            <a:pPr marL="742950" lvl="1" indent="-285750" algn="l" rtl="0">
              <a:lnSpc>
                <a:spcPct val="90000"/>
              </a:lnSpc>
              <a:spcBef>
                <a:spcPts val="0"/>
              </a:spcBef>
              <a:spcAft>
                <a:spcPts val="0"/>
              </a:spcAft>
              <a:buClr>
                <a:srgbClr val="A6A6A6"/>
              </a:buClr>
              <a:buSzPts val="2400"/>
              <a:buFont typeface="Corbel"/>
              <a:buChar char="–"/>
            </a:pPr>
            <a:r>
              <a:rPr lang="en-US"/>
              <a:t>Usefulness of contracts</a:t>
            </a:r>
            <a:endParaRPr/>
          </a:p>
          <a:p>
            <a:pPr marL="742950" lvl="1" indent="-285750" algn="l" rtl="0">
              <a:lnSpc>
                <a:spcPct val="90000"/>
              </a:lnSpc>
              <a:spcBef>
                <a:spcPts val="0"/>
              </a:spcBef>
              <a:spcAft>
                <a:spcPts val="0"/>
              </a:spcAft>
              <a:buClr>
                <a:srgbClr val="A6A6A6"/>
              </a:buClr>
              <a:buSzPts val="2400"/>
              <a:buFont typeface="Corbel"/>
              <a:buChar char="–"/>
            </a:pPr>
            <a:r>
              <a:rPr lang="en-US"/>
              <a:t>Flaws of regulatory solutions</a:t>
            </a:r>
            <a:endParaRPr/>
          </a:p>
        </p:txBody>
      </p:sp>
      <p:sp>
        <p:nvSpPr>
          <p:cNvPr id="539" name="Google Shape;539;p6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Rights and Laws</a:t>
            </a:r>
            <a:endParaRPr/>
          </a:p>
        </p:txBody>
      </p:sp>
      <p:sp>
        <p:nvSpPr>
          <p:cNvPr id="540" name="Google Shape;540;p6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A6A6A6"/>
              </a:buClr>
              <a:buSzPts val="2800"/>
              <a:buFont typeface="Corbel"/>
              <a:buNone/>
            </a:pPr>
            <a:r>
              <a:rPr lang="en-US"/>
              <a:t>Contrasting Viewpoints</a:t>
            </a:r>
            <a:endParaRPr/>
          </a:p>
          <a:p>
            <a:pPr marL="342900" lvl="0" indent="-342900" algn="l" rtl="0">
              <a:lnSpc>
                <a:spcPct val="90000"/>
              </a:lnSpc>
              <a:spcBef>
                <a:spcPts val="0"/>
              </a:spcBef>
              <a:spcAft>
                <a:spcPts val="0"/>
              </a:spcAft>
              <a:buSzPts val="2800"/>
              <a:buFont typeface="Corbel"/>
              <a:buChar char="•"/>
            </a:pPr>
            <a:r>
              <a:rPr lang="en-US"/>
              <a:t>Consumer Protection View</a:t>
            </a:r>
            <a:endParaRPr/>
          </a:p>
          <a:p>
            <a:pPr marL="742950" lvl="1" indent="-285750" algn="l" rtl="0">
              <a:lnSpc>
                <a:spcPct val="90000"/>
              </a:lnSpc>
              <a:spcBef>
                <a:spcPts val="0"/>
              </a:spcBef>
              <a:spcAft>
                <a:spcPts val="0"/>
              </a:spcAft>
              <a:buSzPts val="2400"/>
              <a:buFont typeface="Corbel"/>
              <a:buChar char="–"/>
            </a:pPr>
            <a:r>
              <a:rPr lang="en-US"/>
              <a:t>Uses of personal information</a:t>
            </a:r>
            <a:endParaRPr/>
          </a:p>
          <a:p>
            <a:pPr marL="742950" lvl="1" indent="-285750" algn="l" rtl="0">
              <a:lnSpc>
                <a:spcPct val="90000"/>
              </a:lnSpc>
              <a:spcBef>
                <a:spcPts val="0"/>
              </a:spcBef>
              <a:spcAft>
                <a:spcPts val="0"/>
              </a:spcAft>
              <a:buSzPts val="2400"/>
              <a:buFont typeface="Corbel"/>
              <a:buChar char="–"/>
            </a:pPr>
            <a:r>
              <a:rPr lang="en-US"/>
              <a:t>Costly and disruptive results of errors in databases</a:t>
            </a:r>
            <a:endParaRPr/>
          </a:p>
          <a:p>
            <a:pPr marL="742950" lvl="1" indent="-285750" algn="l" rtl="0">
              <a:lnSpc>
                <a:spcPct val="90000"/>
              </a:lnSpc>
              <a:spcBef>
                <a:spcPts val="0"/>
              </a:spcBef>
              <a:spcAft>
                <a:spcPts val="0"/>
              </a:spcAft>
              <a:buSzPts val="2400"/>
              <a:buFont typeface="Corbel"/>
              <a:buChar char="–"/>
            </a:pPr>
            <a:r>
              <a:rPr lang="en-US"/>
              <a:t>Ease with which personal information leaks out</a:t>
            </a:r>
            <a:endParaRPr/>
          </a:p>
          <a:p>
            <a:pPr marL="742950" lvl="1" indent="-285750" algn="l" rtl="0">
              <a:lnSpc>
                <a:spcPct val="90000"/>
              </a:lnSpc>
              <a:spcBef>
                <a:spcPts val="0"/>
              </a:spcBef>
              <a:spcAft>
                <a:spcPts val="0"/>
              </a:spcAft>
              <a:buSzPts val="2400"/>
              <a:buFont typeface="Corbel"/>
              <a:buChar char="–"/>
            </a:pPr>
            <a:r>
              <a:rPr lang="en-US"/>
              <a:t>Consumers need protection from their own lack of knowledge, judgment, or interest</a:t>
            </a:r>
            <a:endParaRPr/>
          </a:p>
        </p:txBody>
      </p:sp>
      <p:sp>
        <p:nvSpPr>
          <p:cNvPr id="546" name="Google Shape;546;p6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Rights and Laws</a:t>
            </a:r>
            <a:endParaRPr/>
          </a:p>
        </p:txBody>
      </p:sp>
      <p:sp>
        <p:nvSpPr>
          <p:cNvPr id="547" name="Google Shape;547;p6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There are two strands of data protection and privacy regulation in the Western world:</a:t>
            </a:r>
            <a:endParaRPr/>
          </a:p>
          <a:p>
            <a:pPr marL="742950" lvl="1" indent="-285750" algn="l" rtl="0">
              <a:spcBef>
                <a:spcPts val="0"/>
              </a:spcBef>
              <a:spcAft>
                <a:spcPts val="0"/>
              </a:spcAft>
              <a:buSzPts val="2400"/>
              <a:buFont typeface="Corbel"/>
              <a:buChar char="–"/>
            </a:pPr>
            <a:r>
              <a:rPr lang="en-US"/>
              <a:t>US approach - (self-regulation and market forces)</a:t>
            </a:r>
            <a:endParaRPr/>
          </a:p>
          <a:p>
            <a:pPr marL="742950" lvl="1" indent="-285750" algn="l" rtl="0">
              <a:spcBef>
                <a:spcPts val="0"/>
              </a:spcBef>
              <a:spcAft>
                <a:spcPts val="0"/>
              </a:spcAft>
              <a:buSzPts val="2400"/>
              <a:buFont typeface="Corbel"/>
              <a:buChar char="–"/>
            </a:pPr>
            <a:r>
              <a:rPr lang="en-US"/>
              <a:t>EU approach - (government regulation and strict laws)</a:t>
            </a:r>
            <a:endParaRPr/>
          </a:p>
        </p:txBody>
      </p:sp>
      <p:sp>
        <p:nvSpPr>
          <p:cNvPr id="553" name="Google Shape;553;p6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Protection</a:t>
            </a:r>
            <a:endParaRPr/>
          </a:p>
        </p:txBody>
      </p:sp>
      <p:sp>
        <p:nvSpPr>
          <p:cNvPr id="554" name="Google Shape;554;p6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A6A6A6"/>
              </a:buClr>
              <a:buSzPts val="2800"/>
              <a:buFont typeface="Corbel"/>
              <a:buChar char="•"/>
            </a:pPr>
            <a:r>
              <a:rPr lang="en-US"/>
              <a:t>EU approach</a:t>
            </a:r>
            <a:endParaRPr/>
          </a:p>
          <a:p>
            <a:pPr marL="742950" lvl="1" indent="-285750" algn="l" rtl="0">
              <a:lnSpc>
                <a:spcPct val="90000"/>
              </a:lnSpc>
              <a:spcBef>
                <a:spcPts val="0"/>
              </a:spcBef>
              <a:spcAft>
                <a:spcPts val="0"/>
              </a:spcAft>
              <a:buClr>
                <a:srgbClr val="A6A6A6"/>
              </a:buClr>
              <a:buSzPts val="2400"/>
              <a:buFont typeface="Corbel"/>
              <a:buChar char="–"/>
            </a:pPr>
            <a:r>
              <a:rPr lang="en-US"/>
              <a:t>have long had stringent data protection legislation in force</a:t>
            </a:r>
            <a:endParaRPr/>
          </a:p>
          <a:p>
            <a:pPr marL="742950" lvl="1" indent="-285750" algn="l" rtl="0">
              <a:lnSpc>
                <a:spcPct val="90000"/>
              </a:lnSpc>
              <a:spcBef>
                <a:spcPts val="0"/>
              </a:spcBef>
              <a:spcAft>
                <a:spcPts val="0"/>
              </a:spcAft>
              <a:buClr>
                <a:srgbClr val="A6A6A6"/>
              </a:buClr>
              <a:buSzPts val="2400"/>
              <a:buFont typeface="Corbel"/>
              <a:buChar char="–"/>
            </a:pPr>
            <a:r>
              <a:rPr lang="en-US"/>
              <a:t>Scandinavia, the regimes have always been very harsh and given a great deal of rights to the data subject, the person about whom data is held</a:t>
            </a:r>
            <a:endParaRPr/>
          </a:p>
          <a:p>
            <a:pPr marL="742950" lvl="1" indent="-285750" algn="l" rtl="0">
              <a:lnSpc>
                <a:spcPct val="90000"/>
              </a:lnSpc>
              <a:spcBef>
                <a:spcPts val="0"/>
              </a:spcBef>
              <a:spcAft>
                <a:spcPts val="0"/>
              </a:spcAft>
              <a:buClr>
                <a:srgbClr val="A6A6A6"/>
              </a:buClr>
              <a:buSzPts val="2400"/>
              <a:buFont typeface="Corbel"/>
              <a:buChar char="–"/>
            </a:pPr>
            <a:r>
              <a:rPr lang="en-US"/>
              <a:t>opt-in explicit permission is required for any use of provided or garnered data</a:t>
            </a:r>
            <a:endParaRPr/>
          </a:p>
          <a:p>
            <a:pPr marL="742950" lvl="1" indent="-285750" algn="l" rtl="0">
              <a:lnSpc>
                <a:spcPct val="90000"/>
              </a:lnSpc>
              <a:spcBef>
                <a:spcPts val="0"/>
              </a:spcBef>
              <a:spcAft>
                <a:spcPts val="0"/>
              </a:spcAft>
              <a:buClr>
                <a:srgbClr val="A6A6A6"/>
              </a:buClr>
              <a:buSzPts val="2400"/>
              <a:buFont typeface="Corbel"/>
              <a:buChar char="–"/>
            </a:pPr>
            <a:r>
              <a:rPr lang="en-US"/>
              <a:t>In other European countries, a slightly more free situation: holders of data were able to use it for a number of purposes but were required to meet certain standards, including accuracy and accountability</a:t>
            </a:r>
            <a:endParaRPr/>
          </a:p>
        </p:txBody>
      </p:sp>
      <p:sp>
        <p:nvSpPr>
          <p:cNvPr id="560" name="Google Shape;560;p6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Protection</a:t>
            </a:r>
            <a:endParaRPr/>
          </a:p>
        </p:txBody>
      </p:sp>
      <p:sp>
        <p:nvSpPr>
          <p:cNvPr id="561" name="Google Shape;561;p6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A6A6A6"/>
              </a:buClr>
              <a:buSzPts val="2800"/>
              <a:buFont typeface="Corbel"/>
              <a:buChar char="•"/>
            </a:pPr>
            <a:r>
              <a:rPr lang="en-US" dirty="0"/>
              <a:t>EU approach</a:t>
            </a:r>
            <a:endParaRPr dirty="0"/>
          </a:p>
          <a:p>
            <a:pPr marL="742950" lvl="1" indent="-285750" algn="l" rtl="0">
              <a:spcBef>
                <a:spcPts val="0"/>
              </a:spcBef>
              <a:spcAft>
                <a:spcPts val="0"/>
              </a:spcAft>
              <a:buClr>
                <a:srgbClr val="A6A6A6"/>
              </a:buClr>
              <a:buSzPts val="2400"/>
              <a:buFont typeface="Corbel"/>
              <a:buChar char="–"/>
            </a:pPr>
            <a:r>
              <a:rPr lang="en-US" b="0" i="0" dirty="0">
                <a:solidFill>
                  <a:srgbClr val="000000"/>
                </a:solidFill>
                <a:effectLst/>
                <a:latin typeface="Open Sans" panose="020B0604020202020204" pitchFamily="34" charset="0"/>
              </a:rPr>
              <a:t>The General Data Protection Regulation (GDPR) </a:t>
            </a:r>
            <a:r>
              <a:rPr lang="en-US" dirty="0">
                <a:latin typeface="Open Sans" panose="020B0604020202020204" pitchFamily="34" charset="0"/>
              </a:rPr>
              <a:t>was </a:t>
            </a:r>
            <a:r>
              <a:rPr lang="en-US" b="0" i="0" dirty="0">
                <a:solidFill>
                  <a:srgbClr val="000000"/>
                </a:solidFill>
                <a:effectLst/>
                <a:latin typeface="Open Sans" panose="020B0604020202020204" pitchFamily="34" charset="0"/>
              </a:rPr>
              <a:t>drafted and passed by the European Union (EU).</a:t>
            </a:r>
          </a:p>
          <a:p>
            <a:pPr marL="742950" lvl="1" indent="-285750" algn="l" rtl="0">
              <a:spcBef>
                <a:spcPts val="0"/>
              </a:spcBef>
              <a:spcAft>
                <a:spcPts val="0"/>
              </a:spcAft>
              <a:buClr>
                <a:srgbClr val="A6A6A6"/>
              </a:buClr>
              <a:buSzPts val="2400"/>
              <a:buFont typeface="Corbel"/>
              <a:buChar char="–"/>
            </a:pPr>
            <a:r>
              <a:rPr lang="en-US" b="0" i="0" dirty="0">
                <a:solidFill>
                  <a:srgbClr val="000000"/>
                </a:solidFill>
                <a:effectLst/>
                <a:latin typeface="Open Sans" panose="020B0606030504020204" pitchFamily="34" charset="0"/>
              </a:rPr>
              <a:t>The GDPR replaced the 1995 Data Protection Directive</a:t>
            </a:r>
            <a:endParaRPr lang="en-US" b="0" i="0" dirty="0">
              <a:solidFill>
                <a:srgbClr val="000000"/>
              </a:solidFill>
              <a:effectLst/>
              <a:latin typeface="Open Sans" panose="020B0604020202020204" pitchFamily="34" charset="0"/>
            </a:endParaRPr>
          </a:p>
          <a:p>
            <a:pPr marL="742950" lvl="1" indent="-285750" algn="l" rtl="0">
              <a:spcBef>
                <a:spcPts val="0"/>
              </a:spcBef>
              <a:spcAft>
                <a:spcPts val="0"/>
              </a:spcAft>
              <a:buClr>
                <a:srgbClr val="A6A6A6"/>
              </a:buClr>
              <a:buSzPts val="2400"/>
              <a:buFont typeface="Corbel"/>
              <a:buChar char="–"/>
            </a:pPr>
            <a:r>
              <a:rPr lang="en-US" dirty="0">
                <a:latin typeface="Open Sans" panose="020B0604020202020204" pitchFamily="34" charset="0"/>
              </a:rPr>
              <a:t>GDPR</a:t>
            </a:r>
            <a:r>
              <a:rPr lang="en-US" b="0" i="0" dirty="0">
                <a:solidFill>
                  <a:srgbClr val="000000"/>
                </a:solidFill>
                <a:effectLst/>
                <a:latin typeface="Open Sans" panose="020B0604020202020204" pitchFamily="34" charset="0"/>
              </a:rPr>
              <a:t> imposes obligations onto organizations anywhere, so long as they target or collect data related to people in the EU. </a:t>
            </a:r>
          </a:p>
          <a:p>
            <a:pPr marL="742950" lvl="1" indent="-285750" algn="l" rtl="0">
              <a:spcBef>
                <a:spcPts val="0"/>
              </a:spcBef>
              <a:spcAft>
                <a:spcPts val="0"/>
              </a:spcAft>
              <a:buClr>
                <a:srgbClr val="A6A6A6"/>
              </a:buClr>
              <a:buSzPts val="2400"/>
              <a:buFont typeface="Corbel"/>
              <a:buChar char="–"/>
            </a:pPr>
            <a:r>
              <a:rPr lang="en-US" dirty="0">
                <a:latin typeface="Open Sans" panose="020B0604020202020204" pitchFamily="34" charset="0"/>
              </a:rPr>
              <a:t>P</a:t>
            </a:r>
            <a:r>
              <a:rPr lang="en-US" b="0" i="0" dirty="0">
                <a:solidFill>
                  <a:srgbClr val="000000"/>
                </a:solidFill>
                <a:effectLst/>
                <a:latin typeface="Open Sans" panose="020B0604020202020204" pitchFamily="34" charset="0"/>
              </a:rPr>
              <a:t>ut into effect on May 25, 2018</a:t>
            </a:r>
          </a:p>
          <a:p>
            <a:pPr marL="742950" lvl="1" indent="-285750" algn="l" rtl="0">
              <a:spcBef>
                <a:spcPts val="0"/>
              </a:spcBef>
              <a:spcAft>
                <a:spcPts val="0"/>
              </a:spcAft>
              <a:buClr>
                <a:srgbClr val="A6A6A6"/>
              </a:buClr>
              <a:buSzPts val="2400"/>
              <a:buFont typeface="Corbel"/>
              <a:buChar char="–"/>
            </a:pPr>
            <a:r>
              <a:rPr lang="en-US" b="0" i="0" dirty="0">
                <a:solidFill>
                  <a:srgbClr val="000000"/>
                </a:solidFill>
                <a:effectLst/>
                <a:latin typeface="Open Sans" panose="020B0604020202020204" pitchFamily="34" charset="0"/>
              </a:rPr>
              <a:t>The GDPR will levy harsh fines against those who violate its privacy and security standards</a:t>
            </a:r>
            <a:endParaRPr dirty="0"/>
          </a:p>
        </p:txBody>
      </p:sp>
      <p:sp>
        <p:nvSpPr>
          <p:cNvPr id="567" name="Google Shape;567;p6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Protection</a:t>
            </a:r>
            <a:endParaRPr/>
          </a:p>
        </p:txBody>
      </p:sp>
      <p:sp>
        <p:nvSpPr>
          <p:cNvPr id="568" name="Google Shape;568;p6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rgbClr val="A6A6A6"/>
              </a:buClr>
              <a:buSzPts val="2800"/>
              <a:buFont typeface="Corbel"/>
              <a:buChar char="•"/>
            </a:pPr>
            <a:r>
              <a:rPr lang="en-US" dirty="0"/>
              <a:t>legal terms under GDPR:</a:t>
            </a:r>
          </a:p>
          <a:p>
            <a:pPr marL="342900" lvl="0" indent="-342900" algn="l" rtl="0">
              <a:spcBef>
                <a:spcPts val="0"/>
              </a:spcBef>
              <a:spcAft>
                <a:spcPts val="0"/>
              </a:spcAft>
              <a:buClr>
                <a:srgbClr val="A6A6A6"/>
              </a:buClr>
              <a:buSzPts val="2800"/>
              <a:buFont typeface="Corbel"/>
              <a:buChar char="•"/>
            </a:pPr>
            <a:endParaRPr lang="en-US" dirty="0"/>
          </a:p>
          <a:p>
            <a:pPr marL="800100" lvl="1">
              <a:buClr>
                <a:srgbClr val="A6A6A6"/>
              </a:buClr>
              <a:buSzPts val="2800"/>
              <a:buFont typeface="Corbel"/>
              <a:buChar char="•"/>
            </a:pPr>
            <a:r>
              <a:rPr lang="en-US" b="1" dirty="0"/>
              <a:t>Personal data </a:t>
            </a:r>
            <a:r>
              <a:rPr lang="en-US" dirty="0"/>
              <a:t>— Personal data is any information that relates to an individual who can be directly or indirectly identified. Names and email addresses are obviously personal data. Location information, ethnicity, gender, biometric data, religious beliefs, web cookies, and political opinions can also be personal data. </a:t>
            </a:r>
          </a:p>
          <a:p>
            <a:pPr marL="800100" lvl="1">
              <a:buClr>
                <a:srgbClr val="A6A6A6"/>
              </a:buClr>
              <a:buSzPts val="2800"/>
              <a:buFont typeface="Corbel"/>
              <a:buChar char="•"/>
            </a:pPr>
            <a:endParaRPr lang="en-US" dirty="0"/>
          </a:p>
          <a:p>
            <a:pPr marL="800100" lvl="1">
              <a:buClr>
                <a:srgbClr val="A6A6A6"/>
              </a:buClr>
              <a:buSzPts val="2800"/>
              <a:buFont typeface="Corbel"/>
              <a:buChar char="•"/>
            </a:pPr>
            <a:r>
              <a:rPr lang="en-US" b="1" dirty="0"/>
              <a:t>Data processing </a:t>
            </a:r>
            <a:r>
              <a:rPr lang="en-US" dirty="0"/>
              <a:t>— Any action performed on data, whether automated or manual. </a:t>
            </a:r>
          </a:p>
          <a:p>
            <a:pPr marL="800100" lvl="1">
              <a:buClr>
                <a:srgbClr val="A6A6A6"/>
              </a:buClr>
              <a:buSzPts val="2800"/>
              <a:buFont typeface="Corbel"/>
              <a:buChar char="•"/>
            </a:pPr>
            <a:endParaRPr lang="en-US" dirty="0"/>
          </a:p>
          <a:p>
            <a:pPr marL="800100" lvl="1">
              <a:buClr>
                <a:srgbClr val="A6A6A6"/>
              </a:buClr>
              <a:buSzPts val="2800"/>
              <a:buFont typeface="Corbel"/>
              <a:buChar char="•"/>
            </a:pPr>
            <a:r>
              <a:rPr lang="en-US" b="1" dirty="0"/>
              <a:t>Data subject </a:t>
            </a:r>
            <a:r>
              <a:rPr lang="en-US" dirty="0"/>
              <a:t>— The person whose data is processed. </a:t>
            </a:r>
          </a:p>
          <a:p>
            <a:pPr marL="800100" lvl="1">
              <a:buClr>
                <a:srgbClr val="A6A6A6"/>
              </a:buClr>
              <a:buSzPts val="2800"/>
              <a:buFont typeface="Corbel"/>
              <a:buChar char="•"/>
            </a:pPr>
            <a:endParaRPr lang="en-US" dirty="0"/>
          </a:p>
          <a:p>
            <a:pPr marL="800100" lvl="1">
              <a:buClr>
                <a:srgbClr val="A6A6A6"/>
              </a:buClr>
              <a:buSzPts val="2800"/>
              <a:buFont typeface="Corbel"/>
              <a:buChar char="•"/>
            </a:pPr>
            <a:r>
              <a:rPr lang="en-US" b="1" dirty="0"/>
              <a:t>Data controller </a:t>
            </a:r>
            <a:r>
              <a:rPr lang="en-US" dirty="0"/>
              <a:t>— The person who decides why and how personal data will be processed. </a:t>
            </a:r>
          </a:p>
          <a:p>
            <a:pPr marL="800100" lvl="1">
              <a:buClr>
                <a:srgbClr val="A6A6A6"/>
              </a:buClr>
              <a:buSzPts val="2800"/>
              <a:buFont typeface="Corbel"/>
              <a:buChar char="•"/>
            </a:pPr>
            <a:endParaRPr lang="en-US" dirty="0"/>
          </a:p>
          <a:p>
            <a:pPr marL="800100" lvl="1">
              <a:buClr>
                <a:srgbClr val="A6A6A6"/>
              </a:buClr>
              <a:buSzPts val="2800"/>
              <a:buFont typeface="Corbel"/>
              <a:buChar char="•"/>
            </a:pPr>
            <a:r>
              <a:rPr lang="en-US" b="1" dirty="0"/>
              <a:t>Data processor </a:t>
            </a:r>
            <a:r>
              <a:rPr lang="en-US" dirty="0"/>
              <a:t>— A third party that processes personal data on behalf of a data controller.</a:t>
            </a:r>
          </a:p>
        </p:txBody>
      </p:sp>
      <p:sp>
        <p:nvSpPr>
          <p:cNvPr id="574" name="Google Shape;574;p6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ts val="3600"/>
              <a:buFont typeface="Corbel"/>
              <a:buNone/>
            </a:pPr>
            <a:r>
              <a:rPr lang="en-US" b="0" i="0" dirty="0">
                <a:solidFill>
                  <a:srgbClr val="000000"/>
                </a:solidFill>
                <a:effectLst/>
                <a:latin typeface="Open Sans" panose="020B0604020202020204" pitchFamily="34" charset="0"/>
              </a:rPr>
              <a:t>General Data Protection Regulation (GDPR)</a:t>
            </a:r>
            <a:endParaRPr dirty="0"/>
          </a:p>
        </p:txBody>
      </p:sp>
      <p:sp>
        <p:nvSpPr>
          <p:cNvPr id="575" name="Google Shape;575;p6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67</a:t>
            </a:fld>
            <a:endParaRPr/>
          </a:p>
        </p:txBody>
      </p:sp>
      <p:sp>
        <p:nvSpPr>
          <p:cNvPr id="5" name="TextBox 4">
            <a:extLst>
              <a:ext uri="{FF2B5EF4-FFF2-40B4-BE49-F238E27FC236}">
                <a16:creationId xmlns:a16="http://schemas.microsoft.com/office/drawing/2014/main" id="{EAE4075D-AC7C-472E-89C0-E4172671952D}"/>
              </a:ext>
            </a:extLst>
          </p:cNvPr>
          <p:cNvSpPr txBox="1"/>
          <p:nvPr/>
        </p:nvSpPr>
        <p:spPr>
          <a:xfrm>
            <a:off x="5920847" y="5939473"/>
            <a:ext cx="2637260" cy="246221"/>
          </a:xfrm>
          <a:prstGeom prst="rect">
            <a:avLst/>
          </a:prstGeom>
          <a:noFill/>
        </p:spPr>
        <p:txBody>
          <a:bodyPr wrap="none" rtlCol="0">
            <a:spAutoFit/>
          </a:bodyPr>
          <a:lstStyle/>
          <a:p>
            <a:r>
              <a:rPr lang="en-MY" sz="1000" i="1" dirty="0"/>
              <a:t>Extracted from https://gdpr.eu/what-is-gdpr/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rgbClr val="A6A6A6"/>
              </a:buClr>
              <a:buSzPts val="2800"/>
              <a:buFont typeface="Corbel"/>
              <a:buChar char="•"/>
            </a:pPr>
            <a:r>
              <a:rPr lang="en-US" dirty="0"/>
              <a:t>Data protection principles:</a:t>
            </a:r>
          </a:p>
          <a:p>
            <a:pPr marL="342900" lvl="0" indent="-342900" algn="l" rtl="0">
              <a:spcBef>
                <a:spcPts val="0"/>
              </a:spcBef>
              <a:spcAft>
                <a:spcPts val="0"/>
              </a:spcAft>
              <a:buClr>
                <a:srgbClr val="A6A6A6"/>
              </a:buClr>
              <a:buSzPts val="2800"/>
              <a:buFont typeface="Corbel"/>
              <a:buChar char="•"/>
            </a:pPr>
            <a:endParaRPr lang="en-US" dirty="0"/>
          </a:p>
          <a:p>
            <a:pPr marL="800100" lvl="1">
              <a:buClr>
                <a:srgbClr val="A6A6A6"/>
              </a:buClr>
              <a:buSzPts val="2800"/>
              <a:buFont typeface="Corbel"/>
              <a:buChar char="•"/>
            </a:pPr>
            <a:r>
              <a:rPr lang="en-US" b="1" dirty="0"/>
              <a:t>Lawfulness, fairness and transparency </a:t>
            </a:r>
            <a:r>
              <a:rPr lang="en-US" dirty="0"/>
              <a:t>— Processing must be lawful, fair, and transparent to the data subject.</a:t>
            </a:r>
          </a:p>
          <a:p>
            <a:pPr marL="800100" lvl="1">
              <a:buClr>
                <a:srgbClr val="A6A6A6"/>
              </a:buClr>
              <a:buSzPts val="2800"/>
              <a:buFont typeface="Corbel"/>
              <a:buChar char="•"/>
            </a:pPr>
            <a:r>
              <a:rPr lang="en-US" b="1" dirty="0"/>
              <a:t>Purpose limitation </a:t>
            </a:r>
            <a:r>
              <a:rPr lang="en-US" dirty="0"/>
              <a:t>— You must process data for the legitimate purposes specified explicitly to the data subject when you collected it.</a:t>
            </a:r>
          </a:p>
          <a:p>
            <a:pPr marL="800100" lvl="1">
              <a:buClr>
                <a:srgbClr val="A6A6A6"/>
              </a:buClr>
              <a:buSzPts val="2800"/>
              <a:buFont typeface="Corbel"/>
              <a:buChar char="•"/>
            </a:pPr>
            <a:r>
              <a:rPr lang="en-US" b="1" dirty="0"/>
              <a:t>Data minimization </a:t>
            </a:r>
            <a:r>
              <a:rPr lang="en-US" dirty="0"/>
              <a:t>— You should collect and process only as much data as absolutely necessary for the purposes specified.</a:t>
            </a:r>
          </a:p>
          <a:p>
            <a:pPr marL="800100" lvl="1">
              <a:buClr>
                <a:srgbClr val="A6A6A6"/>
              </a:buClr>
              <a:buSzPts val="2800"/>
              <a:buFont typeface="Corbel"/>
              <a:buChar char="•"/>
            </a:pPr>
            <a:r>
              <a:rPr lang="en-US" b="1" dirty="0"/>
              <a:t>Accuracy </a:t>
            </a:r>
            <a:r>
              <a:rPr lang="en-US" dirty="0"/>
              <a:t>— You must keep personal data accurate and up to date.</a:t>
            </a:r>
          </a:p>
          <a:p>
            <a:pPr marL="800100" lvl="1">
              <a:buClr>
                <a:srgbClr val="A6A6A6"/>
              </a:buClr>
              <a:buSzPts val="2800"/>
              <a:buFont typeface="Corbel"/>
              <a:buChar char="•"/>
            </a:pPr>
            <a:r>
              <a:rPr lang="en-US" b="1" dirty="0"/>
              <a:t>Storage limitation </a:t>
            </a:r>
            <a:r>
              <a:rPr lang="en-US" dirty="0"/>
              <a:t>— You may only store personally identifying data for as long as necessary for the specified purpose.</a:t>
            </a:r>
          </a:p>
          <a:p>
            <a:pPr marL="800100" lvl="1">
              <a:buClr>
                <a:srgbClr val="A6A6A6"/>
              </a:buClr>
              <a:buSzPts val="2800"/>
              <a:buFont typeface="Corbel"/>
              <a:buChar char="•"/>
            </a:pPr>
            <a:r>
              <a:rPr lang="en-US" b="1" dirty="0"/>
              <a:t>Integrity and confidentiality </a:t>
            </a:r>
            <a:r>
              <a:rPr lang="en-US" dirty="0"/>
              <a:t>— Processing must be done in such a way as to ensure appropriate security, integrity, and confidentiality (e.g. by using encryption).</a:t>
            </a:r>
          </a:p>
          <a:p>
            <a:pPr marL="800100" lvl="1">
              <a:buClr>
                <a:srgbClr val="A6A6A6"/>
              </a:buClr>
              <a:buSzPts val="2800"/>
              <a:buFont typeface="Corbel"/>
              <a:buChar char="•"/>
            </a:pPr>
            <a:r>
              <a:rPr lang="en-US" b="1" dirty="0"/>
              <a:t>Accountability </a:t>
            </a:r>
            <a:r>
              <a:rPr lang="en-US" dirty="0"/>
              <a:t>— The data controller is responsible for being able to demonstrate GDPR compliance with all of these principles.</a:t>
            </a:r>
          </a:p>
        </p:txBody>
      </p:sp>
      <p:sp>
        <p:nvSpPr>
          <p:cNvPr id="574" name="Google Shape;574;p6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ts val="3600"/>
              <a:buFont typeface="Corbel"/>
              <a:buNone/>
            </a:pPr>
            <a:r>
              <a:rPr lang="en-US" b="0" i="0" dirty="0">
                <a:solidFill>
                  <a:srgbClr val="000000"/>
                </a:solidFill>
                <a:effectLst/>
                <a:latin typeface="Open Sans" panose="020B0604020202020204" pitchFamily="34" charset="0"/>
              </a:rPr>
              <a:t>General Data Protection Regulation (GDPR)</a:t>
            </a:r>
            <a:endParaRPr dirty="0"/>
          </a:p>
        </p:txBody>
      </p:sp>
      <p:sp>
        <p:nvSpPr>
          <p:cNvPr id="575" name="Google Shape;575;p6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
        <p:nvSpPr>
          <p:cNvPr id="2" name="TextBox 1">
            <a:extLst>
              <a:ext uri="{FF2B5EF4-FFF2-40B4-BE49-F238E27FC236}">
                <a16:creationId xmlns:a16="http://schemas.microsoft.com/office/drawing/2014/main" id="{68CEA099-449B-4FEF-9F18-D50BD45C05E5}"/>
              </a:ext>
            </a:extLst>
          </p:cNvPr>
          <p:cNvSpPr txBox="1"/>
          <p:nvPr/>
        </p:nvSpPr>
        <p:spPr>
          <a:xfrm>
            <a:off x="5920847" y="5939473"/>
            <a:ext cx="2637260" cy="246221"/>
          </a:xfrm>
          <a:prstGeom prst="rect">
            <a:avLst/>
          </a:prstGeom>
          <a:noFill/>
        </p:spPr>
        <p:txBody>
          <a:bodyPr wrap="none" rtlCol="0">
            <a:spAutoFit/>
          </a:bodyPr>
          <a:lstStyle/>
          <a:p>
            <a:r>
              <a:rPr lang="en-MY" sz="1000" i="1" dirty="0"/>
              <a:t>Extracted from https://gdpr.eu/what-is-gdpr/</a:t>
            </a:r>
          </a:p>
        </p:txBody>
      </p:sp>
    </p:spTree>
    <p:extLst>
      <p:ext uri="{BB962C8B-B14F-4D97-AF65-F5344CB8AC3E}">
        <p14:creationId xmlns:p14="http://schemas.microsoft.com/office/powerpoint/2010/main" val="1066996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Different to that taken in European states</a:t>
            </a:r>
            <a:endParaRPr/>
          </a:p>
          <a:p>
            <a:pPr marL="342900" lvl="0" indent="-342900" algn="l" rtl="0">
              <a:spcBef>
                <a:spcPts val="0"/>
              </a:spcBef>
              <a:spcAft>
                <a:spcPts val="0"/>
              </a:spcAft>
              <a:buSzPts val="2800"/>
              <a:buFont typeface="Corbel"/>
              <a:buChar char="•"/>
            </a:pPr>
            <a:r>
              <a:rPr lang="en-US"/>
              <a:t>Uses market-driven approach </a:t>
            </a:r>
            <a:endParaRPr/>
          </a:p>
          <a:p>
            <a:pPr marL="342900" lvl="0" indent="-342900" algn="l" rtl="0">
              <a:spcBef>
                <a:spcPts val="0"/>
              </a:spcBef>
              <a:spcAft>
                <a:spcPts val="0"/>
              </a:spcAft>
              <a:buSzPts val="2800"/>
              <a:buFont typeface="Corbel"/>
              <a:buChar char="•"/>
            </a:pPr>
            <a:r>
              <a:rPr lang="en-US"/>
              <a:t>Federal Trade Commission (FTC www.ftc.gov) has general guidelines about appropriate privacy polices and enforces adherence to published policies. </a:t>
            </a:r>
            <a:endParaRPr/>
          </a:p>
        </p:txBody>
      </p:sp>
      <p:sp>
        <p:nvSpPr>
          <p:cNvPr id="658" name="Google Shape;658;p7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Protection Issues in US Regulation</a:t>
            </a:r>
            <a:endParaRPr/>
          </a:p>
        </p:txBody>
      </p:sp>
      <p:sp>
        <p:nvSpPr>
          <p:cNvPr id="659" name="Google Shape;659;p7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None/>
            </a:pPr>
            <a:r>
              <a:rPr lang="en-US"/>
              <a:t>Benefits of Privacy</a:t>
            </a:r>
            <a:endParaRPr/>
          </a:p>
          <a:p>
            <a:pPr marL="342900" lvl="0" indent="-342900" algn="l" rtl="0">
              <a:spcBef>
                <a:spcPts val="0"/>
              </a:spcBef>
              <a:spcAft>
                <a:spcPts val="0"/>
              </a:spcAft>
              <a:buSzPts val="2800"/>
              <a:buFont typeface="Corbel"/>
              <a:buChar char="•"/>
            </a:pPr>
            <a:r>
              <a:rPr lang="en-US"/>
              <a:t>Individual growth</a:t>
            </a:r>
            <a:endParaRPr/>
          </a:p>
          <a:p>
            <a:pPr marL="342900" lvl="0" indent="-342900" algn="l" rtl="0">
              <a:spcBef>
                <a:spcPts val="0"/>
              </a:spcBef>
              <a:spcAft>
                <a:spcPts val="0"/>
              </a:spcAft>
              <a:buSzPts val="2800"/>
              <a:buFont typeface="Corbel"/>
              <a:buChar char="•"/>
            </a:pPr>
            <a:r>
              <a:rPr lang="en-US"/>
              <a:t>Individual responsibility</a:t>
            </a:r>
            <a:endParaRPr/>
          </a:p>
          <a:p>
            <a:pPr marL="342900" lvl="0" indent="-342900" algn="l" rtl="0">
              <a:spcBef>
                <a:spcPts val="0"/>
              </a:spcBef>
              <a:spcAft>
                <a:spcPts val="0"/>
              </a:spcAft>
              <a:buSzPts val="2800"/>
              <a:buFont typeface="Corbel"/>
              <a:buChar char="•"/>
            </a:pPr>
            <a:r>
              <a:rPr lang="en-US"/>
              <a:t>Freedom to be yourself</a:t>
            </a:r>
            <a:endParaRPr/>
          </a:p>
          <a:p>
            <a:pPr marL="342900" lvl="0" indent="-342900" algn="l" rtl="0">
              <a:spcBef>
                <a:spcPts val="0"/>
              </a:spcBef>
              <a:spcAft>
                <a:spcPts val="0"/>
              </a:spcAft>
              <a:buSzPts val="2800"/>
              <a:buFont typeface="Corbel"/>
              <a:buChar char="•"/>
            </a:pPr>
            <a:r>
              <a:rPr lang="en-US"/>
              <a:t>Intellectual and spiritual growth</a:t>
            </a:r>
            <a:endParaRPr/>
          </a:p>
          <a:p>
            <a:pPr marL="342900" lvl="0" indent="-342900" algn="l" rtl="0">
              <a:spcBef>
                <a:spcPts val="0"/>
              </a:spcBef>
              <a:spcAft>
                <a:spcPts val="0"/>
              </a:spcAft>
              <a:buSzPts val="2800"/>
              <a:buFont typeface="Corbel"/>
              <a:buChar char="•"/>
            </a:pPr>
            <a:r>
              <a:rPr lang="en-US"/>
              <a:t>Development of loving, trusting, caring, intimate relationships</a:t>
            </a:r>
            <a:endParaRPr/>
          </a:p>
        </p:txBody>
      </p:sp>
      <p:sp>
        <p:nvSpPr>
          <p:cNvPr id="110" name="Google Shape;110;p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Harms and Benefits of Privacy</a:t>
            </a:r>
            <a:endParaRPr/>
          </a:p>
        </p:txBody>
      </p:sp>
      <p:sp>
        <p:nvSpPr>
          <p:cNvPr id="112" name="Google Shape;112;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Concept: if data protection is important to consumers then they will use companies with the more protective regimes will ensue among commercial organizations to provide suitable protection</a:t>
            </a:r>
            <a:endParaRPr/>
          </a:p>
          <a:p>
            <a:pPr marL="342900" lvl="0" indent="-342900" algn="l" rtl="0">
              <a:spcBef>
                <a:spcPts val="0"/>
              </a:spcBef>
              <a:spcAft>
                <a:spcPts val="0"/>
              </a:spcAft>
              <a:buClr>
                <a:srgbClr val="A6A6A6"/>
              </a:buClr>
              <a:buSzPts val="2800"/>
              <a:buFont typeface="Corbel"/>
              <a:buChar char="•"/>
            </a:pPr>
            <a:r>
              <a:rPr lang="en-US"/>
              <a:t>Different ways of handling personal data is a problem with data transfer (international movement of data) between EU and US</a:t>
            </a:r>
            <a:endParaRPr/>
          </a:p>
          <a:p>
            <a:pPr marL="342900" lvl="0" indent="-342900" algn="l" rtl="0">
              <a:spcBef>
                <a:spcPts val="0"/>
              </a:spcBef>
              <a:spcAft>
                <a:spcPts val="0"/>
              </a:spcAft>
              <a:buClr>
                <a:srgbClr val="A6A6A6"/>
              </a:buClr>
              <a:buSzPts val="2800"/>
              <a:buFont typeface="Corbel"/>
              <a:buChar char="•"/>
            </a:pPr>
            <a:r>
              <a:rPr lang="en-US"/>
              <a:t>US Govt. - criticized for ignoring violations of policies, market monopolies</a:t>
            </a:r>
            <a:endParaRPr/>
          </a:p>
        </p:txBody>
      </p:sp>
      <p:sp>
        <p:nvSpPr>
          <p:cNvPr id="665" name="Google Shape;665;p7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Data Protection Issues in US Regulation</a:t>
            </a:r>
            <a:endParaRPr/>
          </a:p>
        </p:txBody>
      </p:sp>
      <p:sp>
        <p:nvSpPr>
          <p:cNvPr id="666" name="Google Shape;666;p7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Char char="•"/>
            </a:pPr>
            <a:r>
              <a:rPr lang="en-US"/>
              <a:t>Malaysia has recently implemented its own version of the Personal Data Protection Act (PDPA) 2010. </a:t>
            </a:r>
            <a:endParaRPr/>
          </a:p>
          <a:p>
            <a:pPr marL="342900" lvl="0" indent="-342900" algn="l" rtl="0">
              <a:spcBef>
                <a:spcPts val="0"/>
              </a:spcBef>
              <a:spcAft>
                <a:spcPts val="0"/>
              </a:spcAft>
              <a:buClr>
                <a:srgbClr val="A6A6A6"/>
              </a:buClr>
              <a:buSzPts val="2800"/>
              <a:buFont typeface="Corbel"/>
              <a:buChar char="•"/>
            </a:pPr>
            <a:r>
              <a:rPr lang="en-US"/>
              <a:t>This will have many implications for digital marketing companies</a:t>
            </a:r>
            <a:endParaRPr sz="3200"/>
          </a:p>
        </p:txBody>
      </p:sp>
      <p:sp>
        <p:nvSpPr>
          <p:cNvPr id="672" name="Google Shape;672;p8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673" name="Google Shape;673;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Anyone who breaches any of the above principles will be liable to a fine not exceeding MYR300,000 and / or a jail term not exceeding 2 years.</a:t>
            </a:r>
            <a:endParaRPr/>
          </a:p>
          <a:p>
            <a:pPr marL="342900" lvl="0" indent="-342900" algn="l" rtl="0">
              <a:spcBef>
                <a:spcPts val="0"/>
              </a:spcBef>
              <a:spcAft>
                <a:spcPts val="0"/>
              </a:spcAft>
              <a:buSzPts val="2800"/>
              <a:buFont typeface="Corbel"/>
              <a:buChar char="•"/>
            </a:pPr>
            <a:r>
              <a:rPr lang="en-US"/>
              <a:t>A </a:t>
            </a:r>
            <a:r>
              <a:rPr lang="en-US" b="1"/>
              <a:t>data user</a:t>
            </a:r>
            <a:r>
              <a:rPr lang="en-US"/>
              <a:t> is a person or persons who has control over or is able to authorize the processing of any personal data.</a:t>
            </a:r>
            <a:endParaRPr/>
          </a:p>
        </p:txBody>
      </p:sp>
      <p:sp>
        <p:nvSpPr>
          <p:cNvPr id="679" name="Google Shape;679;p8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680" name="Google Shape;680;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Corbel"/>
              <a:buChar char="•"/>
            </a:pPr>
            <a:r>
              <a:rPr lang="en-US"/>
              <a:t>Malaysia’s Personal Data Protection Act (2010) comprises of the following principles:</a:t>
            </a:r>
            <a:endParaRPr/>
          </a:p>
          <a:p>
            <a:pPr marL="742950" lvl="1" indent="-285750" algn="l" rtl="0">
              <a:spcBef>
                <a:spcPts val="0"/>
              </a:spcBef>
              <a:spcAft>
                <a:spcPts val="0"/>
              </a:spcAft>
              <a:buSzPts val="2400"/>
              <a:buFont typeface="Corbel"/>
              <a:buChar char="–"/>
            </a:pPr>
            <a:r>
              <a:rPr lang="en-US"/>
              <a:t>General Principle</a:t>
            </a:r>
            <a:endParaRPr/>
          </a:p>
          <a:p>
            <a:pPr marL="742950" lvl="1" indent="-285750" algn="l" rtl="0">
              <a:spcBef>
                <a:spcPts val="0"/>
              </a:spcBef>
              <a:spcAft>
                <a:spcPts val="0"/>
              </a:spcAft>
              <a:buSzPts val="2400"/>
              <a:buFont typeface="Corbel"/>
              <a:buChar char="–"/>
            </a:pPr>
            <a:r>
              <a:rPr lang="en-US"/>
              <a:t>Notice and Choice Principle</a:t>
            </a:r>
            <a:endParaRPr/>
          </a:p>
          <a:p>
            <a:pPr marL="742950" lvl="1" indent="-285750" algn="l" rtl="0">
              <a:spcBef>
                <a:spcPts val="0"/>
              </a:spcBef>
              <a:spcAft>
                <a:spcPts val="0"/>
              </a:spcAft>
              <a:buSzPts val="2400"/>
              <a:buFont typeface="Corbel"/>
              <a:buChar char="–"/>
            </a:pPr>
            <a:r>
              <a:rPr lang="en-US"/>
              <a:t>Disclosure Principle</a:t>
            </a:r>
            <a:endParaRPr/>
          </a:p>
          <a:p>
            <a:pPr marL="742950" lvl="1" indent="-285750" algn="l" rtl="0">
              <a:spcBef>
                <a:spcPts val="0"/>
              </a:spcBef>
              <a:spcAft>
                <a:spcPts val="0"/>
              </a:spcAft>
              <a:buSzPts val="2400"/>
              <a:buFont typeface="Corbel"/>
              <a:buChar char="–"/>
            </a:pPr>
            <a:r>
              <a:rPr lang="en-US"/>
              <a:t>Security Principle</a:t>
            </a:r>
            <a:endParaRPr/>
          </a:p>
          <a:p>
            <a:pPr marL="742950" lvl="1" indent="-285750" algn="l" rtl="0">
              <a:spcBef>
                <a:spcPts val="0"/>
              </a:spcBef>
              <a:spcAft>
                <a:spcPts val="0"/>
              </a:spcAft>
              <a:buSzPts val="2400"/>
              <a:buFont typeface="Corbel"/>
              <a:buChar char="–"/>
            </a:pPr>
            <a:r>
              <a:rPr lang="en-US"/>
              <a:t>Retention Principle</a:t>
            </a:r>
            <a:endParaRPr/>
          </a:p>
          <a:p>
            <a:pPr marL="742950" lvl="1" indent="-285750" algn="l" rtl="0">
              <a:spcBef>
                <a:spcPts val="0"/>
              </a:spcBef>
              <a:spcAft>
                <a:spcPts val="0"/>
              </a:spcAft>
              <a:buSzPts val="2400"/>
              <a:buFont typeface="Corbel"/>
              <a:buChar char="–"/>
            </a:pPr>
            <a:r>
              <a:rPr lang="en-US"/>
              <a:t>Data Integrity Principle</a:t>
            </a:r>
            <a:endParaRPr/>
          </a:p>
          <a:p>
            <a:pPr marL="742950" lvl="1" indent="-285750" algn="l" rtl="0">
              <a:spcBef>
                <a:spcPts val="0"/>
              </a:spcBef>
              <a:spcAft>
                <a:spcPts val="0"/>
              </a:spcAft>
              <a:buSzPts val="2400"/>
              <a:buFont typeface="Corbel"/>
              <a:buChar char="–"/>
            </a:pPr>
            <a:r>
              <a:rPr lang="en-US"/>
              <a:t>Access Principle</a:t>
            </a:r>
            <a:endParaRPr/>
          </a:p>
        </p:txBody>
      </p:sp>
      <p:sp>
        <p:nvSpPr>
          <p:cNvPr id="686" name="Google Shape;686;p8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687" name="Google Shape;687;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8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General Principle</a:t>
            </a:r>
            <a:endParaRPr/>
          </a:p>
          <a:p>
            <a:pPr marL="342900" lvl="0" indent="-342900" algn="l" rtl="0">
              <a:spcBef>
                <a:spcPts val="0"/>
              </a:spcBef>
              <a:spcAft>
                <a:spcPts val="0"/>
              </a:spcAft>
              <a:buClr>
                <a:srgbClr val="A6A6A6"/>
              </a:buClr>
              <a:buSzPts val="2800"/>
              <a:buFont typeface="Corbel"/>
              <a:buChar char="•"/>
            </a:pPr>
            <a:r>
              <a:rPr lang="en-US"/>
              <a:t>you’ll have to </a:t>
            </a:r>
            <a:r>
              <a:rPr lang="en-US" b="1"/>
              <a:t>obtain the consent</a:t>
            </a:r>
            <a:r>
              <a:rPr lang="en-US"/>
              <a:t> of an individual (E.g. Alicia) if you want to process that data. </a:t>
            </a:r>
            <a:endParaRPr/>
          </a:p>
          <a:p>
            <a:pPr marL="742950" lvl="1" indent="-285750" algn="l" rtl="0">
              <a:spcBef>
                <a:spcPts val="0"/>
              </a:spcBef>
              <a:spcAft>
                <a:spcPts val="0"/>
              </a:spcAft>
              <a:buClr>
                <a:srgbClr val="A6A6A6"/>
              </a:buClr>
              <a:buSzPts val="2000"/>
              <a:buFont typeface="Corbel"/>
              <a:buChar char="–"/>
            </a:pPr>
            <a:r>
              <a:rPr lang="en-US" sz="2000"/>
              <a:t>Processing is necessary for the performance of a contract in which Alicia is a party</a:t>
            </a:r>
            <a:endParaRPr/>
          </a:p>
          <a:p>
            <a:pPr marL="742950" lvl="1" indent="-285750" algn="l" rtl="0">
              <a:spcBef>
                <a:spcPts val="0"/>
              </a:spcBef>
              <a:spcAft>
                <a:spcPts val="0"/>
              </a:spcAft>
              <a:buClr>
                <a:srgbClr val="A6A6A6"/>
              </a:buClr>
              <a:buSzPts val="2000"/>
              <a:buFont typeface="Corbel"/>
              <a:buChar char="–"/>
            </a:pPr>
            <a:r>
              <a:rPr lang="en-US" sz="2000"/>
              <a:t>You need to process the data because Alicia is considering entering into a contract with you</a:t>
            </a:r>
            <a:endParaRPr/>
          </a:p>
          <a:p>
            <a:pPr marL="742950" lvl="1" indent="-285750" algn="l" rtl="0">
              <a:spcBef>
                <a:spcPts val="0"/>
              </a:spcBef>
              <a:spcAft>
                <a:spcPts val="0"/>
              </a:spcAft>
              <a:buClr>
                <a:srgbClr val="A6A6A6"/>
              </a:buClr>
              <a:buSzPts val="2000"/>
              <a:buFont typeface="Corbel"/>
              <a:buChar char="–"/>
            </a:pPr>
            <a:r>
              <a:rPr lang="en-US" sz="2000"/>
              <a:t>To comply with any legal obligations in which Alicia is a subject</a:t>
            </a:r>
            <a:endParaRPr/>
          </a:p>
          <a:p>
            <a:pPr marL="742950" lvl="1" indent="-285750" algn="l" rtl="0">
              <a:spcBef>
                <a:spcPts val="0"/>
              </a:spcBef>
              <a:spcAft>
                <a:spcPts val="0"/>
              </a:spcAft>
              <a:buClr>
                <a:srgbClr val="A6A6A6"/>
              </a:buClr>
              <a:buSzPts val="2000"/>
              <a:buFont typeface="Corbel"/>
              <a:buChar char="–"/>
            </a:pPr>
            <a:r>
              <a:rPr lang="en-US" sz="2000"/>
              <a:t>You need to protect Alicia’s vital interests</a:t>
            </a:r>
            <a:endParaRPr/>
          </a:p>
          <a:p>
            <a:pPr marL="742950" lvl="1" indent="-285750" algn="l" rtl="0">
              <a:spcBef>
                <a:spcPts val="0"/>
              </a:spcBef>
              <a:spcAft>
                <a:spcPts val="0"/>
              </a:spcAft>
              <a:buClr>
                <a:srgbClr val="A6A6A6"/>
              </a:buClr>
              <a:buSzPts val="2000"/>
              <a:buFont typeface="Corbel"/>
              <a:buChar char="–"/>
            </a:pPr>
            <a:r>
              <a:rPr lang="en-US" sz="2000"/>
              <a:t>For the administration of justice</a:t>
            </a:r>
            <a:endParaRPr/>
          </a:p>
        </p:txBody>
      </p:sp>
      <p:sp>
        <p:nvSpPr>
          <p:cNvPr id="693" name="Google Shape;693;p8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694" name="Google Shape;694;p8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Notice &amp; Choice Principle</a:t>
            </a:r>
            <a:endParaRPr/>
          </a:p>
          <a:p>
            <a:pPr marL="342900" lvl="0" indent="-342900" algn="l" rtl="0">
              <a:spcBef>
                <a:spcPts val="0"/>
              </a:spcBef>
              <a:spcAft>
                <a:spcPts val="0"/>
              </a:spcAft>
              <a:buClr>
                <a:srgbClr val="A6A6A6"/>
              </a:buClr>
              <a:buSzPts val="2800"/>
              <a:buFont typeface="Corbel"/>
              <a:buChar char="•"/>
            </a:pPr>
            <a:r>
              <a:rPr lang="en-US"/>
              <a:t>For marketers, the most crucial element will be getting consent and providing adequate notice.</a:t>
            </a:r>
            <a:endParaRPr/>
          </a:p>
        </p:txBody>
      </p:sp>
      <p:sp>
        <p:nvSpPr>
          <p:cNvPr id="700" name="Google Shape;700;p8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01" name="Google Shape;701;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5"/>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Notice &amp; Choice Principle</a:t>
            </a:r>
            <a:endParaRPr/>
          </a:p>
          <a:p>
            <a:pPr marL="342900" lvl="0" indent="-342900" algn="l" rtl="0">
              <a:spcBef>
                <a:spcPts val="0"/>
              </a:spcBef>
              <a:spcAft>
                <a:spcPts val="0"/>
              </a:spcAft>
              <a:buSzPts val="2800"/>
              <a:buFont typeface="Corbel"/>
              <a:buChar char="•"/>
            </a:pPr>
            <a:r>
              <a:rPr lang="en-US"/>
              <a:t>you need to provide a </a:t>
            </a:r>
            <a:r>
              <a:rPr lang="en-US" b="1"/>
              <a:t>written notice </a:t>
            </a:r>
            <a:r>
              <a:rPr lang="en-US"/>
              <a:t>that includes:</a:t>
            </a:r>
            <a:endParaRPr/>
          </a:p>
          <a:p>
            <a:pPr marL="742950" lvl="1" indent="-285750" algn="l" rtl="0">
              <a:spcBef>
                <a:spcPts val="0"/>
              </a:spcBef>
              <a:spcAft>
                <a:spcPts val="0"/>
              </a:spcAft>
              <a:buSzPts val="2400"/>
              <a:buFont typeface="Corbel"/>
              <a:buChar char="–"/>
            </a:pPr>
            <a:r>
              <a:rPr lang="en-US"/>
              <a:t>A </a:t>
            </a:r>
            <a:r>
              <a:rPr lang="en-US" b="1"/>
              <a:t>description</a:t>
            </a:r>
            <a:r>
              <a:rPr lang="en-US"/>
              <a:t> of the personal data being processed</a:t>
            </a:r>
            <a:endParaRPr/>
          </a:p>
          <a:p>
            <a:pPr marL="742950" lvl="1" indent="-285750" algn="l" rtl="0">
              <a:spcBef>
                <a:spcPts val="0"/>
              </a:spcBef>
              <a:spcAft>
                <a:spcPts val="0"/>
              </a:spcAft>
              <a:buSzPts val="2400"/>
              <a:buFont typeface="Corbel"/>
              <a:buChar char="–"/>
            </a:pPr>
            <a:r>
              <a:rPr lang="en-US"/>
              <a:t>The </a:t>
            </a:r>
            <a:r>
              <a:rPr lang="en-US" b="1"/>
              <a:t>purpose</a:t>
            </a:r>
            <a:r>
              <a:rPr lang="en-US"/>
              <a:t> for which the data is being collected or processed</a:t>
            </a:r>
            <a:endParaRPr/>
          </a:p>
          <a:p>
            <a:pPr marL="742950" lvl="1" indent="-285750" algn="l" rtl="0">
              <a:spcBef>
                <a:spcPts val="0"/>
              </a:spcBef>
              <a:spcAft>
                <a:spcPts val="0"/>
              </a:spcAft>
              <a:buSzPts val="2400"/>
              <a:buFont typeface="Corbel"/>
              <a:buChar char="–"/>
            </a:pPr>
            <a:r>
              <a:rPr lang="en-US" b="1"/>
              <a:t>Source</a:t>
            </a:r>
            <a:r>
              <a:rPr lang="en-US"/>
              <a:t> of that personal data, if available</a:t>
            </a:r>
            <a:endParaRPr/>
          </a:p>
          <a:p>
            <a:pPr marL="742950" lvl="1" indent="-285750" algn="l" rtl="0">
              <a:spcBef>
                <a:spcPts val="0"/>
              </a:spcBef>
              <a:spcAft>
                <a:spcPts val="0"/>
              </a:spcAft>
              <a:buClr>
                <a:srgbClr val="A6A6A6"/>
              </a:buClr>
              <a:buSzPts val="2400"/>
              <a:buFont typeface="Corbel"/>
              <a:buChar char="–"/>
            </a:pPr>
            <a:r>
              <a:rPr lang="en-US"/>
              <a:t>Alicia’s right to </a:t>
            </a:r>
            <a:r>
              <a:rPr lang="en-US" b="1"/>
              <a:t>access</a:t>
            </a:r>
            <a:r>
              <a:rPr lang="en-US"/>
              <a:t> her personal data as well as to request correction of any errors or omissions and </a:t>
            </a:r>
            <a:r>
              <a:rPr lang="en-US" b="1"/>
              <a:t>how to contact</a:t>
            </a:r>
            <a:r>
              <a:rPr lang="en-US"/>
              <a:t> you (the data user) to gain access</a:t>
            </a:r>
            <a:endParaRPr/>
          </a:p>
          <a:p>
            <a:pPr marL="742950" lvl="1" indent="-285750" algn="l" rtl="0">
              <a:spcBef>
                <a:spcPts val="0"/>
              </a:spcBef>
              <a:spcAft>
                <a:spcPts val="0"/>
              </a:spcAft>
              <a:buClr>
                <a:srgbClr val="A6A6A6"/>
              </a:buClr>
              <a:buSzPts val="2400"/>
              <a:buFont typeface="Corbel"/>
              <a:buChar char="–"/>
            </a:pPr>
            <a:r>
              <a:rPr lang="en-US"/>
              <a:t>If you are disclosing Alicia’s personal data to any third party users, you must inform her of the </a:t>
            </a:r>
            <a:r>
              <a:rPr lang="en-US" b="1"/>
              <a:t>class of third party users</a:t>
            </a:r>
            <a:endParaRPr/>
          </a:p>
        </p:txBody>
      </p:sp>
      <p:sp>
        <p:nvSpPr>
          <p:cNvPr id="707" name="Google Shape;707;p85"/>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08" name="Google Shape;708;p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86"/>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Notice &amp; Choice Principle</a:t>
            </a:r>
            <a:endParaRPr/>
          </a:p>
          <a:p>
            <a:pPr marL="342900" lvl="0" indent="-342900" algn="l" rtl="0">
              <a:spcBef>
                <a:spcPts val="0"/>
              </a:spcBef>
              <a:spcAft>
                <a:spcPts val="0"/>
              </a:spcAft>
              <a:buSzPts val="2800"/>
              <a:buFont typeface="Corbel"/>
              <a:buChar char="•"/>
            </a:pPr>
            <a:r>
              <a:rPr lang="en-US"/>
              <a:t>you need to provide a </a:t>
            </a:r>
            <a:r>
              <a:rPr lang="en-US" b="1"/>
              <a:t>written notice </a:t>
            </a:r>
            <a:r>
              <a:rPr lang="en-US"/>
              <a:t>that includes:</a:t>
            </a:r>
            <a:endParaRPr/>
          </a:p>
          <a:p>
            <a:pPr marL="742950" lvl="1" indent="-285750" algn="l" rtl="0">
              <a:spcBef>
                <a:spcPts val="0"/>
              </a:spcBef>
              <a:spcAft>
                <a:spcPts val="0"/>
              </a:spcAft>
              <a:buClr>
                <a:srgbClr val="A6A6A6"/>
              </a:buClr>
              <a:buSzPts val="2400"/>
              <a:buFont typeface="Corbel"/>
              <a:buChar char="–"/>
            </a:pPr>
            <a:r>
              <a:rPr lang="en-US"/>
              <a:t>Whatever choices or options you have that Alicia can opt </a:t>
            </a:r>
            <a:r>
              <a:rPr lang="en-US" b="1"/>
              <a:t>to limit the process of personal data</a:t>
            </a:r>
            <a:r>
              <a:rPr lang="en-US"/>
              <a:t>, including that data that might relate to other people that might be identified from Alicia’s personal data</a:t>
            </a:r>
            <a:endParaRPr/>
          </a:p>
          <a:p>
            <a:pPr marL="742950" lvl="1" indent="-285750" algn="l" rtl="0">
              <a:spcBef>
                <a:spcPts val="0"/>
              </a:spcBef>
              <a:spcAft>
                <a:spcPts val="0"/>
              </a:spcAft>
              <a:buClr>
                <a:srgbClr val="A6A6A6"/>
              </a:buClr>
              <a:buSzPts val="2400"/>
              <a:buFont typeface="Corbel"/>
              <a:buChar char="–"/>
            </a:pPr>
            <a:r>
              <a:rPr lang="en-US"/>
              <a:t>Whether Alicia has an </a:t>
            </a:r>
            <a:r>
              <a:rPr lang="en-US" b="1"/>
              <a:t>option</a:t>
            </a:r>
            <a:r>
              <a:rPr lang="en-US"/>
              <a:t> to submit the data or it is </a:t>
            </a:r>
            <a:r>
              <a:rPr lang="en-US" i="1"/>
              <a:t>compulsory</a:t>
            </a:r>
            <a:endParaRPr/>
          </a:p>
          <a:p>
            <a:pPr marL="742950" lvl="1" indent="-285750" algn="l" rtl="0">
              <a:spcBef>
                <a:spcPts val="0"/>
              </a:spcBef>
              <a:spcAft>
                <a:spcPts val="0"/>
              </a:spcAft>
              <a:buClr>
                <a:srgbClr val="A6A6A6"/>
              </a:buClr>
              <a:buSzPts val="2400"/>
              <a:buFont typeface="Corbel"/>
              <a:buChar char="–"/>
            </a:pPr>
            <a:r>
              <a:rPr lang="en-US"/>
              <a:t>If it is compulsory, the </a:t>
            </a:r>
            <a:r>
              <a:rPr lang="en-US" b="1"/>
              <a:t>consequences of not submitting</a:t>
            </a:r>
            <a:r>
              <a:rPr lang="en-US"/>
              <a:t> that data must be made known to Alicia</a:t>
            </a:r>
            <a:endParaRPr/>
          </a:p>
        </p:txBody>
      </p:sp>
      <p:sp>
        <p:nvSpPr>
          <p:cNvPr id="714" name="Google Shape;714;p86"/>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15" name="Google Shape;715;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87"/>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Notice &amp; Choice Principle</a:t>
            </a:r>
            <a:endParaRPr/>
          </a:p>
          <a:p>
            <a:pPr marL="342900" lvl="0" indent="-342900" algn="l" rtl="0">
              <a:spcBef>
                <a:spcPts val="0"/>
              </a:spcBef>
              <a:spcAft>
                <a:spcPts val="0"/>
              </a:spcAft>
              <a:buSzPts val="2800"/>
              <a:buFont typeface="Corbel"/>
              <a:buChar char="•"/>
            </a:pPr>
            <a:r>
              <a:rPr lang="en-US"/>
              <a:t>When to notify:</a:t>
            </a:r>
            <a:endParaRPr/>
          </a:p>
          <a:p>
            <a:pPr marL="742950" lvl="1" indent="-285750" algn="l" rtl="0">
              <a:spcBef>
                <a:spcPts val="0"/>
              </a:spcBef>
              <a:spcAft>
                <a:spcPts val="0"/>
              </a:spcAft>
              <a:buSzPts val="2400"/>
              <a:buFont typeface="Corbel"/>
              <a:buChar char="–"/>
            </a:pPr>
            <a:r>
              <a:rPr lang="en-US"/>
              <a:t>At the point the data is being collected or when it is first requested</a:t>
            </a:r>
            <a:endParaRPr/>
          </a:p>
          <a:p>
            <a:pPr marL="742950" lvl="1" indent="-285750" algn="l" rtl="0">
              <a:spcBef>
                <a:spcPts val="0"/>
              </a:spcBef>
              <a:spcAft>
                <a:spcPts val="0"/>
              </a:spcAft>
              <a:buSzPts val="2400"/>
              <a:buFont typeface="Corbel"/>
              <a:buChar char="–"/>
            </a:pPr>
            <a:r>
              <a:rPr lang="en-US"/>
              <a:t>When you are using that data for purposes other than which it was collected</a:t>
            </a:r>
            <a:endParaRPr/>
          </a:p>
          <a:p>
            <a:pPr marL="742950" lvl="1" indent="-285750" algn="l" rtl="0">
              <a:spcBef>
                <a:spcPts val="0"/>
              </a:spcBef>
              <a:spcAft>
                <a:spcPts val="0"/>
              </a:spcAft>
              <a:buSzPts val="2400"/>
              <a:buFont typeface="Corbel"/>
              <a:buChar char="–"/>
            </a:pPr>
            <a:r>
              <a:rPr lang="en-US"/>
              <a:t>Before that data is being disclosed to a third party</a:t>
            </a:r>
            <a:endParaRPr/>
          </a:p>
        </p:txBody>
      </p:sp>
      <p:sp>
        <p:nvSpPr>
          <p:cNvPr id="721" name="Google Shape;721;p87"/>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22" name="Google Shape;722;p8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88"/>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Disclosure Principle</a:t>
            </a:r>
            <a:endParaRPr/>
          </a:p>
          <a:p>
            <a:pPr marL="342900" lvl="0" indent="-342900" algn="l" rtl="0">
              <a:spcBef>
                <a:spcPts val="0"/>
              </a:spcBef>
              <a:spcAft>
                <a:spcPts val="0"/>
              </a:spcAft>
              <a:buSzPts val="2800"/>
              <a:buFont typeface="Corbel"/>
              <a:buChar char="•"/>
            </a:pPr>
            <a:r>
              <a:rPr lang="en-US"/>
              <a:t>You will need to get Alicia’s express consent (again) if:</a:t>
            </a:r>
            <a:endParaRPr/>
          </a:p>
          <a:p>
            <a:pPr marL="742950" lvl="1" indent="-285750" algn="l" rtl="0">
              <a:spcBef>
                <a:spcPts val="0"/>
              </a:spcBef>
              <a:spcAft>
                <a:spcPts val="0"/>
              </a:spcAft>
              <a:buSzPts val="2400"/>
              <a:buFont typeface="Corbel"/>
              <a:buChar char="–"/>
            </a:pPr>
            <a:r>
              <a:rPr lang="en-US"/>
              <a:t>You are going to use the data you have previously collected for a </a:t>
            </a:r>
            <a:r>
              <a:rPr lang="en-US" b="1"/>
              <a:t>purpose other than</a:t>
            </a:r>
            <a:r>
              <a:rPr lang="en-US"/>
              <a:t> for which it was initially collected</a:t>
            </a:r>
            <a:endParaRPr/>
          </a:p>
          <a:p>
            <a:pPr marL="742950" lvl="1" indent="-285750" algn="l" rtl="0">
              <a:spcBef>
                <a:spcPts val="0"/>
              </a:spcBef>
              <a:spcAft>
                <a:spcPts val="0"/>
              </a:spcAft>
              <a:buSzPts val="2400"/>
              <a:buFont typeface="Corbel"/>
              <a:buChar char="–"/>
            </a:pPr>
            <a:r>
              <a:rPr lang="en-US"/>
              <a:t>You are releasing Alicia’s data to a third party that is </a:t>
            </a:r>
            <a:r>
              <a:rPr lang="en-US" b="1"/>
              <a:t>in a different class</a:t>
            </a:r>
            <a:r>
              <a:rPr lang="en-US"/>
              <a:t> than which she has consented her data to be released to</a:t>
            </a:r>
            <a:endParaRPr/>
          </a:p>
        </p:txBody>
      </p:sp>
      <p:sp>
        <p:nvSpPr>
          <p:cNvPr id="728" name="Google Shape;728;p8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29" name="Google Shape;729;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Privacy rights stem from property rights: “a man’s home is his castle”</a:t>
            </a:r>
            <a:endParaRPr/>
          </a:p>
          <a:p>
            <a:pPr marL="342900" lvl="0" indent="-342900" algn="l" rtl="0">
              <a:lnSpc>
                <a:spcPct val="90000"/>
              </a:lnSpc>
              <a:spcBef>
                <a:spcPts val="0"/>
              </a:spcBef>
              <a:spcAft>
                <a:spcPts val="0"/>
              </a:spcAft>
              <a:buSzPts val="2800"/>
              <a:buFont typeface="Corbel"/>
              <a:buChar char="•"/>
            </a:pPr>
            <a:r>
              <a:rPr lang="en-US"/>
              <a:t>Samuel Warren and Louis Brandeis: People have “the right to be let alone”</a:t>
            </a:r>
            <a:endParaRPr/>
          </a:p>
          <a:p>
            <a:pPr marL="342900" lvl="0" indent="-342900" algn="l" rtl="0">
              <a:lnSpc>
                <a:spcPct val="90000"/>
              </a:lnSpc>
              <a:spcBef>
                <a:spcPts val="0"/>
              </a:spcBef>
              <a:spcAft>
                <a:spcPts val="0"/>
              </a:spcAft>
              <a:buSzPts val="2800"/>
              <a:buFont typeface="Corbel"/>
              <a:buChar char="•"/>
            </a:pPr>
            <a:r>
              <a:rPr lang="en-US"/>
              <a:t>Judith Jarvis Thomson: “Privacy rights” overlap other rights</a:t>
            </a:r>
            <a:endParaRPr/>
          </a:p>
          <a:p>
            <a:pPr marL="342900" lvl="0" indent="-342900" algn="l" rtl="0">
              <a:lnSpc>
                <a:spcPct val="90000"/>
              </a:lnSpc>
              <a:spcBef>
                <a:spcPts val="0"/>
              </a:spcBef>
              <a:spcAft>
                <a:spcPts val="0"/>
              </a:spcAft>
              <a:buSzPts val="2800"/>
              <a:buFont typeface="Corbel"/>
              <a:buChar char="•"/>
            </a:pPr>
            <a:r>
              <a:rPr lang="en-US"/>
              <a:t>Conclusion: Privacy is not a natural right, but it is a prudential right</a:t>
            </a:r>
            <a:endParaRPr/>
          </a:p>
        </p:txBody>
      </p:sp>
      <p:sp>
        <p:nvSpPr>
          <p:cNvPr id="118" name="Google Shape;118;p8"/>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Is There a Natural Right to Privacy?</a:t>
            </a:r>
            <a:endParaRPr/>
          </a:p>
        </p:txBody>
      </p:sp>
      <p:sp>
        <p:nvSpPr>
          <p:cNvPr id="120" name="Google Shape;120;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89"/>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A6A6A6"/>
              </a:buClr>
              <a:buSzPts val="2800"/>
              <a:buFont typeface="Corbel"/>
              <a:buNone/>
            </a:pPr>
            <a:r>
              <a:rPr lang="en-US"/>
              <a:t>Security Principle</a:t>
            </a:r>
            <a:endParaRPr/>
          </a:p>
          <a:p>
            <a:pPr marL="342900" lvl="0" indent="-342900" algn="l" rtl="0">
              <a:lnSpc>
                <a:spcPct val="90000"/>
              </a:lnSpc>
              <a:spcBef>
                <a:spcPts val="0"/>
              </a:spcBef>
              <a:spcAft>
                <a:spcPts val="0"/>
              </a:spcAft>
              <a:buSzPts val="2800"/>
              <a:buFont typeface="Corbel"/>
              <a:buChar char="•"/>
            </a:pPr>
            <a:r>
              <a:rPr lang="en-US"/>
              <a:t>You must take reasonable precautions to keep the data safe. </a:t>
            </a:r>
            <a:endParaRPr/>
          </a:p>
          <a:p>
            <a:pPr marL="342900" lvl="0" indent="-342900" algn="l" rtl="0">
              <a:lnSpc>
                <a:spcPct val="90000"/>
              </a:lnSpc>
              <a:spcBef>
                <a:spcPts val="0"/>
              </a:spcBef>
              <a:spcAft>
                <a:spcPts val="0"/>
              </a:spcAft>
              <a:buSzPts val="2800"/>
              <a:buFont typeface="Corbel"/>
              <a:buChar char="•"/>
            </a:pPr>
            <a:r>
              <a:rPr lang="en-US"/>
              <a:t>If you are processing the data or hiring someone else (‘data processor’) to process the data for you, the data processor must </a:t>
            </a:r>
            <a:r>
              <a:rPr lang="en-US" b="1"/>
              <a:t>make sufficient guarantees</a:t>
            </a:r>
            <a:r>
              <a:rPr lang="en-US"/>
              <a:t> in respect of the </a:t>
            </a:r>
            <a:r>
              <a:rPr lang="en-US" b="1"/>
              <a:t>technical</a:t>
            </a:r>
            <a:r>
              <a:rPr lang="en-US"/>
              <a:t> and </a:t>
            </a:r>
            <a:r>
              <a:rPr lang="en-US" b="1"/>
              <a:t>organizational security measures</a:t>
            </a:r>
            <a:r>
              <a:rPr lang="en-US"/>
              <a:t> governing the processing to be carried out </a:t>
            </a:r>
            <a:endParaRPr/>
          </a:p>
          <a:p>
            <a:pPr marL="342900" lvl="0" indent="-342900" algn="l" rtl="0">
              <a:lnSpc>
                <a:spcPct val="90000"/>
              </a:lnSpc>
              <a:spcBef>
                <a:spcPts val="0"/>
              </a:spcBef>
              <a:spcAft>
                <a:spcPts val="0"/>
              </a:spcAft>
              <a:buSzPts val="2800"/>
              <a:buFont typeface="Corbel"/>
              <a:buChar char="•"/>
            </a:pPr>
            <a:r>
              <a:rPr lang="en-US"/>
              <a:t>You must take </a:t>
            </a:r>
            <a:r>
              <a:rPr lang="en-US" b="1"/>
              <a:t>reasonable measures</a:t>
            </a:r>
            <a:r>
              <a:rPr lang="en-US"/>
              <a:t> to ensure compliance with those measures.</a:t>
            </a:r>
            <a:endParaRPr/>
          </a:p>
        </p:txBody>
      </p:sp>
      <p:sp>
        <p:nvSpPr>
          <p:cNvPr id="735" name="Google Shape;735;p8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36" name="Google Shape;736;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0"/>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Retention Principle</a:t>
            </a:r>
            <a:endParaRPr/>
          </a:p>
          <a:p>
            <a:pPr marL="342900" lvl="0" indent="-342900" algn="l" rtl="0">
              <a:spcBef>
                <a:spcPts val="0"/>
              </a:spcBef>
              <a:spcAft>
                <a:spcPts val="0"/>
              </a:spcAft>
              <a:buSzPts val="2800"/>
              <a:buFont typeface="Corbel"/>
              <a:buChar char="•"/>
            </a:pPr>
            <a:r>
              <a:rPr lang="en-US"/>
              <a:t>Malaysia’s PDPA 2010 states that you </a:t>
            </a:r>
            <a:r>
              <a:rPr lang="en-US" b="1"/>
              <a:t>cannot retain personal data longer than necessary</a:t>
            </a:r>
            <a:r>
              <a:rPr lang="en-US"/>
              <a:t> to fulfill the function in which it was collected. </a:t>
            </a:r>
            <a:endParaRPr/>
          </a:p>
          <a:p>
            <a:pPr marL="342900" lvl="0" indent="-342900" algn="l" rtl="0">
              <a:spcBef>
                <a:spcPts val="0"/>
              </a:spcBef>
              <a:spcAft>
                <a:spcPts val="0"/>
              </a:spcAft>
              <a:buSzPts val="2800"/>
              <a:buFont typeface="Corbel"/>
              <a:buChar char="•"/>
            </a:pPr>
            <a:r>
              <a:rPr lang="en-US"/>
              <a:t>Once that purpose has been fulfilled, you must take all reasonable precautions to </a:t>
            </a:r>
            <a:r>
              <a:rPr lang="en-US" b="1"/>
              <a:t>destroy or permanently delete</a:t>
            </a:r>
            <a:r>
              <a:rPr lang="en-US"/>
              <a:t> that data.</a:t>
            </a:r>
            <a:endParaRPr/>
          </a:p>
        </p:txBody>
      </p:sp>
      <p:sp>
        <p:nvSpPr>
          <p:cNvPr id="742" name="Google Shape;742;p90"/>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43" name="Google Shape;743;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91"/>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dirty="0"/>
              <a:t>Data Integrity Principle</a:t>
            </a:r>
            <a:endParaRPr dirty="0"/>
          </a:p>
          <a:p>
            <a:pPr marL="342900" lvl="0" indent="-342900" algn="l" rtl="0">
              <a:spcBef>
                <a:spcPts val="0"/>
              </a:spcBef>
              <a:spcAft>
                <a:spcPts val="0"/>
              </a:spcAft>
              <a:buSzPts val="2800"/>
              <a:buFont typeface="Corbel"/>
              <a:buChar char="•"/>
            </a:pPr>
            <a:r>
              <a:rPr lang="en-US" dirty="0"/>
              <a:t>It is your responsibility to take reasonable steps to ensure that any data collected is accurate, complete, not misleading and kept up-to-date.</a:t>
            </a:r>
            <a:endParaRPr dirty="0"/>
          </a:p>
        </p:txBody>
      </p:sp>
      <p:sp>
        <p:nvSpPr>
          <p:cNvPr id="749" name="Google Shape;749;p91"/>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dirty="0"/>
              <a:t>Personal Data Protection Act 2010, Malaysia</a:t>
            </a:r>
            <a:endParaRPr sz="3240" dirty="0"/>
          </a:p>
        </p:txBody>
      </p:sp>
      <p:sp>
        <p:nvSpPr>
          <p:cNvPr id="750" name="Google Shape;750;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92"/>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dirty="0"/>
              <a:t>Access Principle</a:t>
            </a:r>
            <a:endParaRPr dirty="0"/>
          </a:p>
          <a:p>
            <a:pPr marL="342900" lvl="0" indent="-342900" algn="l" rtl="0">
              <a:spcBef>
                <a:spcPts val="0"/>
              </a:spcBef>
              <a:spcAft>
                <a:spcPts val="0"/>
              </a:spcAft>
              <a:buSzPts val="2800"/>
              <a:buFont typeface="Corbel"/>
              <a:buChar char="•"/>
            </a:pPr>
            <a:r>
              <a:rPr lang="en-US" dirty="0"/>
              <a:t>You must provide Alicia access to her personal data and she must be able to correct any errors or omissions with regard to that data unless it is expressly refused by the PDPA 2010.</a:t>
            </a:r>
            <a:endParaRPr dirty="0"/>
          </a:p>
        </p:txBody>
      </p:sp>
      <p:sp>
        <p:nvSpPr>
          <p:cNvPr id="756" name="Google Shape;756;p92"/>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dirty="0"/>
              <a:t>Personal Data Protection Act 2010, Malaysia</a:t>
            </a:r>
            <a:endParaRPr sz="3240" dirty="0"/>
          </a:p>
        </p:txBody>
      </p:sp>
      <p:sp>
        <p:nvSpPr>
          <p:cNvPr id="757" name="Google Shape;757;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30FE48-97D1-4E47-9B7E-00A57D2311FA}"/>
              </a:ext>
            </a:extLst>
          </p:cNvPr>
          <p:cNvSpPr>
            <a:spLocks noGrp="1"/>
          </p:cNvSpPr>
          <p:nvPr>
            <p:ph type="body" idx="1"/>
          </p:nvPr>
        </p:nvSpPr>
        <p:spPr/>
        <p:txBody>
          <a:bodyPr>
            <a:normAutofit/>
          </a:bodyPr>
          <a:lstStyle/>
          <a:p>
            <a:pPr algn="l">
              <a:buFont typeface="Arial" panose="020B0604020202020204" pitchFamily="34" charset="0"/>
              <a:buChar char="•"/>
            </a:pPr>
            <a:r>
              <a:rPr lang="en-US" b="0" i="0" dirty="0">
                <a:solidFill>
                  <a:schemeClr val="tx1"/>
                </a:solidFill>
                <a:effectLst/>
                <a:latin typeface="Corbel" panose="020B0503020204020204" pitchFamily="34" charset="0"/>
              </a:rPr>
              <a:t>the right to access personal data</a:t>
            </a:r>
          </a:p>
          <a:p>
            <a:pPr algn="l">
              <a:buFont typeface="Arial" panose="020B0604020202020204" pitchFamily="34" charset="0"/>
              <a:buChar char="•"/>
            </a:pPr>
            <a:r>
              <a:rPr lang="en-US" b="0" i="0" dirty="0">
                <a:solidFill>
                  <a:schemeClr val="tx1"/>
                </a:solidFill>
                <a:effectLst/>
                <a:latin typeface="Corbel" panose="020B0503020204020204" pitchFamily="34" charset="0"/>
              </a:rPr>
              <a:t>the right to correct  personal data</a:t>
            </a:r>
          </a:p>
          <a:p>
            <a:pPr algn="l">
              <a:buFont typeface="Arial" panose="020B0604020202020204" pitchFamily="34" charset="0"/>
              <a:buChar char="•"/>
            </a:pPr>
            <a:r>
              <a:rPr lang="en-US" b="0" i="0" dirty="0">
                <a:solidFill>
                  <a:schemeClr val="tx1"/>
                </a:solidFill>
                <a:effectLst/>
                <a:latin typeface="Corbel" panose="020B0503020204020204" pitchFamily="34" charset="0"/>
              </a:rPr>
              <a:t>the right to withdraw consent to process personal data</a:t>
            </a:r>
          </a:p>
          <a:p>
            <a:pPr algn="l">
              <a:buFont typeface="Arial" panose="020B0604020202020204" pitchFamily="34" charset="0"/>
              <a:buChar char="•"/>
            </a:pPr>
            <a:r>
              <a:rPr lang="en-US" b="0" i="0" dirty="0">
                <a:solidFill>
                  <a:schemeClr val="tx1"/>
                </a:solidFill>
                <a:effectLst/>
                <a:latin typeface="Corbel" panose="020B0503020204020204" pitchFamily="34" charset="0"/>
              </a:rPr>
              <a:t>the right to prevent processing likely to cause damage and distress</a:t>
            </a:r>
          </a:p>
          <a:p>
            <a:pPr algn="l">
              <a:buFont typeface="Arial" panose="020B0604020202020204" pitchFamily="34" charset="0"/>
              <a:buChar char="•"/>
            </a:pPr>
            <a:r>
              <a:rPr lang="en-US" b="0" i="0" dirty="0">
                <a:solidFill>
                  <a:schemeClr val="tx1"/>
                </a:solidFill>
                <a:effectLst/>
                <a:latin typeface="Corbel" panose="020B0503020204020204" pitchFamily="34" charset="0"/>
              </a:rPr>
              <a:t>the right to prevent  processing for direct marketing</a:t>
            </a:r>
          </a:p>
          <a:p>
            <a:endParaRPr lang="en-MY" dirty="0"/>
          </a:p>
        </p:txBody>
      </p:sp>
      <p:sp>
        <p:nvSpPr>
          <p:cNvPr id="3" name="Title 2">
            <a:extLst>
              <a:ext uri="{FF2B5EF4-FFF2-40B4-BE49-F238E27FC236}">
                <a16:creationId xmlns:a16="http://schemas.microsoft.com/office/drawing/2014/main" id="{F6B0FBBA-9B48-4494-9960-E4FBE249D461}"/>
              </a:ext>
            </a:extLst>
          </p:cNvPr>
          <p:cNvSpPr>
            <a:spLocks noGrp="1"/>
          </p:cNvSpPr>
          <p:nvPr>
            <p:ph type="title"/>
          </p:nvPr>
        </p:nvSpPr>
        <p:spPr/>
        <p:txBody>
          <a:bodyPr>
            <a:normAutofit/>
          </a:bodyPr>
          <a:lstStyle/>
          <a:p>
            <a:r>
              <a:rPr lang="en-US" i="0" dirty="0">
                <a:solidFill>
                  <a:schemeClr val="tx1"/>
                </a:solidFill>
                <a:effectLst/>
                <a:latin typeface="Corbel" panose="020B0503020204020204" pitchFamily="34" charset="0"/>
              </a:rPr>
              <a:t>Rights of the Individual under PDPA</a:t>
            </a:r>
            <a:endParaRPr lang="en-MY" dirty="0">
              <a:latin typeface="Corbel" panose="020B0503020204020204" pitchFamily="34" charset="0"/>
            </a:endParaRPr>
          </a:p>
        </p:txBody>
      </p:sp>
      <p:sp>
        <p:nvSpPr>
          <p:cNvPr id="4" name="Slide Number Placeholder 3">
            <a:extLst>
              <a:ext uri="{FF2B5EF4-FFF2-40B4-BE49-F238E27FC236}">
                <a16:creationId xmlns:a16="http://schemas.microsoft.com/office/drawing/2014/main" id="{F7302C1D-08E9-4F2D-B753-93836E9102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84</a:t>
            </a:fld>
            <a:endParaRPr lang="en-US"/>
          </a:p>
        </p:txBody>
      </p:sp>
    </p:spTree>
    <p:extLst>
      <p:ext uri="{BB962C8B-B14F-4D97-AF65-F5344CB8AC3E}">
        <p14:creationId xmlns:p14="http://schemas.microsoft.com/office/powerpoint/2010/main" val="2850345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93"/>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Who must register:</a:t>
            </a:r>
            <a:endParaRPr/>
          </a:p>
          <a:p>
            <a:pPr marL="342900" lvl="0" indent="-342900" algn="l" rtl="0">
              <a:spcBef>
                <a:spcPts val="560"/>
              </a:spcBef>
              <a:spcAft>
                <a:spcPts val="0"/>
              </a:spcAft>
              <a:buClr>
                <a:srgbClr val="A6A6A6"/>
              </a:buClr>
              <a:buSzPts val="2800"/>
              <a:buFont typeface="Calibri"/>
              <a:buChar char="•"/>
            </a:pPr>
            <a:r>
              <a:rPr lang="en-US">
                <a:latin typeface="Calibri"/>
                <a:ea typeface="Calibri"/>
                <a:cs typeface="Calibri"/>
                <a:sym typeface="Calibri"/>
              </a:rPr>
              <a:t>Communications</a:t>
            </a:r>
            <a:endParaRPr/>
          </a:p>
          <a:p>
            <a:pPr marL="342900" lvl="0" indent="-342900" algn="l" rtl="0">
              <a:spcBef>
                <a:spcPts val="560"/>
              </a:spcBef>
              <a:spcAft>
                <a:spcPts val="0"/>
              </a:spcAft>
              <a:buClr>
                <a:srgbClr val="A6A6A6"/>
              </a:buClr>
              <a:buSzPts val="2800"/>
              <a:buFont typeface="Calibri"/>
              <a:buChar char="•"/>
            </a:pPr>
            <a:r>
              <a:rPr lang="en-US">
                <a:latin typeface="Calibri"/>
                <a:ea typeface="Calibri"/>
                <a:cs typeface="Calibri"/>
                <a:sym typeface="Calibri"/>
              </a:rPr>
              <a:t>Banking &amp; Financial Institutions</a:t>
            </a:r>
            <a:endParaRPr/>
          </a:p>
          <a:p>
            <a:pPr marL="342900" lvl="0" indent="-342900" algn="l" rtl="0">
              <a:spcBef>
                <a:spcPts val="560"/>
              </a:spcBef>
              <a:spcAft>
                <a:spcPts val="0"/>
              </a:spcAft>
              <a:buClr>
                <a:srgbClr val="A6A6A6"/>
              </a:buClr>
              <a:buSzPts val="2800"/>
              <a:buFont typeface="Calibri"/>
              <a:buChar char="•"/>
            </a:pPr>
            <a:r>
              <a:rPr lang="en-US">
                <a:latin typeface="Calibri"/>
                <a:ea typeface="Calibri"/>
                <a:cs typeface="Calibri"/>
                <a:sym typeface="Calibri"/>
              </a:rPr>
              <a:t>Insurance</a:t>
            </a:r>
            <a:endParaRPr/>
          </a:p>
          <a:p>
            <a:pPr marL="342900" lvl="0" indent="-342900" algn="l" rtl="0">
              <a:spcBef>
                <a:spcPts val="560"/>
              </a:spcBef>
              <a:spcAft>
                <a:spcPts val="0"/>
              </a:spcAft>
              <a:buClr>
                <a:srgbClr val="A6A6A6"/>
              </a:buClr>
              <a:buSzPts val="2800"/>
              <a:buFont typeface="Calibri"/>
              <a:buChar char="•"/>
            </a:pPr>
            <a:r>
              <a:rPr lang="en-US">
                <a:latin typeface="Calibri"/>
                <a:ea typeface="Calibri"/>
                <a:cs typeface="Calibri"/>
                <a:sym typeface="Calibri"/>
              </a:rPr>
              <a:t>Health</a:t>
            </a:r>
            <a:endParaRPr/>
          </a:p>
          <a:p>
            <a:pPr marL="342900" lvl="0" indent="-342900" algn="l" rtl="0">
              <a:spcBef>
                <a:spcPts val="560"/>
              </a:spcBef>
              <a:spcAft>
                <a:spcPts val="0"/>
              </a:spcAft>
              <a:buClr>
                <a:srgbClr val="A6A6A6"/>
              </a:buClr>
              <a:buSzPts val="2800"/>
              <a:buFont typeface="Calibri"/>
              <a:buChar char="•"/>
            </a:pPr>
            <a:r>
              <a:rPr lang="en-US">
                <a:latin typeface="Calibri"/>
                <a:ea typeface="Calibri"/>
                <a:cs typeface="Calibri"/>
                <a:sym typeface="Calibri"/>
              </a:rPr>
              <a:t>Tourism &amp; Hospitality</a:t>
            </a:r>
            <a:endParaRPr/>
          </a:p>
          <a:p>
            <a:pPr marL="342900" lvl="0" indent="-342900" algn="l" rtl="0">
              <a:spcBef>
                <a:spcPts val="560"/>
              </a:spcBef>
              <a:spcAft>
                <a:spcPts val="0"/>
              </a:spcAft>
              <a:buClr>
                <a:srgbClr val="A6A6A6"/>
              </a:buClr>
              <a:buSzPts val="2800"/>
              <a:buFont typeface="Calibri"/>
              <a:buChar char="•"/>
            </a:pPr>
            <a:r>
              <a:rPr lang="en-US">
                <a:latin typeface="Calibri"/>
                <a:ea typeface="Calibri"/>
                <a:cs typeface="Calibri"/>
                <a:sym typeface="Calibri"/>
              </a:rPr>
              <a:t>Transportation</a:t>
            </a:r>
            <a:endParaRPr/>
          </a:p>
          <a:p>
            <a:pPr marL="342900" lvl="0" indent="-165100" algn="l" rtl="0">
              <a:spcBef>
                <a:spcPts val="0"/>
              </a:spcBef>
              <a:spcAft>
                <a:spcPts val="0"/>
              </a:spcAft>
              <a:buSzPts val="2800"/>
              <a:buFont typeface="Corbel"/>
              <a:buNone/>
            </a:pPr>
            <a:endParaRPr/>
          </a:p>
        </p:txBody>
      </p:sp>
      <p:sp>
        <p:nvSpPr>
          <p:cNvPr id="763" name="Google Shape;763;p93"/>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64" name="Google Shape;764;p9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94"/>
          <p:cNvSpPr txBox="1">
            <a:spLocks noGrp="1"/>
          </p:cNvSpPr>
          <p:nvPr>
            <p:ph type="body" idx="1"/>
          </p:nvPr>
        </p:nvSpPr>
        <p:spPr>
          <a:xfrm>
            <a:off x="457200" y="1600200"/>
            <a:ext cx="8229600" cy="475775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6A6A6"/>
              </a:buClr>
              <a:buSzPts val="2800"/>
              <a:buFont typeface="Corbel"/>
              <a:buNone/>
            </a:pPr>
            <a:r>
              <a:rPr lang="en-US"/>
              <a:t>Who must register:</a:t>
            </a:r>
            <a:endParaRPr/>
          </a:p>
          <a:p>
            <a:pPr marL="441325" lvl="0" indent="-441325" algn="l" rtl="0">
              <a:spcBef>
                <a:spcPts val="0"/>
              </a:spcBef>
              <a:spcAft>
                <a:spcPts val="0"/>
              </a:spcAft>
              <a:buSzPts val="2800"/>
              <a:buFont typeface="Corbel"/>
              <a:buChar char="•"/>
            </a:pPr>
            <a:r>
              <a:rPr lang="en-US"/>
              <a:t>Education</a:t>
            </a:r>
            <a:endParaRPr/>
          </a:p>
          <a:p>
            <a:pPr marL="441325" lvl="0" indent="-441325" algn="l" rtl="0">
              <a:spcBef>
                <a:spcPts val="0"/>
              </a:spcBef>
              <a:spcAft>
                <a:spcPts val="0"/>
              </a:spcAft>
              <a:buSzPts val="2800"/>
              <a:buFont typeface="Corbel"/>
              <a:buChar char="•"/>
            </a:pPr>
            <a:r>
              <a:rPr lang="en-US"/>
              <a:t>Direct Selling</a:t>
            </a:r>
            <a:endParaRPr/>
          </a:p>
          <a:p>
            <a:pPr marL="441325" lvl="0" indent="-441325" algn="l" rtl="0">
              <a:spcBef>
                <a:spcPts val="0"/>
              </a:spcBef>
              <a:spcAft>
                <a:spcPts val="0"/>
              </a:spcAft>
              <a:buSzPts val="2800"/>
              <a:buFont typeface="Corbel"/>
              <a:buChar char="•"/>
            </a:pPr>
            <a:r>
              <a:rPr lang="en-US"/>
              <a:t>Services (includes companies registered under the Companies Act 1965)</a:t>
            </a:r>
            <a:endParaRPr/>
          </a:p>
          <a:p>
            <a:pPr marL="441325" lvl="0" indent="-441325" algn="l" rtl="0">
              <a:spcBef>
                <a:spcPts val="0"/>
              </a:spcBef>
              <a:spcAft>
                <a:spcPts val="0"/>
              </a:spcAft>
              <a:buSzPts val="2800"/>
              <a:buFont typeface="Corbel"/>
              <a:buChar char="•"/>
            </a:pPr>
            <a:r>
              <a:rPr lang="en-US"/>
              <a:t>Real Estate</a:t>
            </a:r>
            <a:endParaRPr/>
          </a:p>
          <a:p>
            <a:pPr marL="441325" lvl="0" indent="-441325" algn="l" rtl="0">
              <a:spcBef>
                <a:spcPts val="0"/>
              </a:spcBef>
              <a:spcAft>
                <a:spcPts val="0"/>
              </a:spcAft>
              <a:buSzPts val="2800"/>
              <a:buFont typeface="Corbel"/>
              <a:buChar char="•"/>
            </a:pPr>
            <a:r>
              <a:rPr lang="en-US"/>
              <a:t>Utilities</a:t>
            </a:r>
            <a:endParaRPr/>
          </a:p>
          <a:p>
            <a:pPr marL="342900" lvl="0" indent="-165100" algn="l" rtl="0">
              <a:spcBef>
                <a:spcPts val="560"/>
              </a:spcBef>
              <a:spcAft>
                <a:spcPts val="0"/>
              </a:spcAft>
              <a:buClr>
                <a:srgbClr val="A6A6A6"/>
              </a:buClr>
              <a:buSzPts val="2800"/>
              <a:buFont typeface="Corbel"/>
              <a:buNone/>
            </a:pPr>
            <a:endParaRPr>
              <a:latin typeface="Calibri"/>
              <a:ea typeface="Calibri"/>
              <a:cs typeface="Calibri"/>
              <a:sym typeface="Calibri"/>
            </a:endParaRPr>
          </a:p>
          <a:p>
            <a:pPr marL="342900" lvl="0" indent="-165100" algn="l" rtl="0">
              <a:spcBef>
                <a:spcPts val="0"/>
              </a:spcBef>
              <a:spcAft>
                <a:spcPts val="0"/>
              </a:spcAft>
              <a:buSzPts val="2800"/>
              <a:buFont typeface="Corbel"/>
              <a:buNone/>
            </a:pPr>
            <a:endParaRPr/>
          </a:p>
        </p:txBody>
      </p:sp>
      <p:sp>
        <p:nvSpPr>
          <p:cNvPr id="770" name="Google Shape;770;p94"/>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40"/>
              <a:buFont typeface="Corbel"/>
              <a:buNone/>
            </a:pPr>
            <a:r>
              <a:rPr lang="en-US" sz="3240"/>
              <a:t>Personal Data Protection Act 2010, Malaysia</a:t>
            </a:r>
            <a:endParaRPr sz="3240"/>
          </a:p>
        </p:txBody>
      </p:sp>
      <p:sp>
        <p:nvSpPr>
          <p:cNvPr id="771" name="Google Shape;771;p9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800"/>
              <a:buFont typeface="Corbel"/>
              <a:buChar char="•"/>
            </a:pPr>
            <a:r>
              <a:rPr lang="en-US"/>
              <a:t>Perhaps modern life is actually more private than life centuries ago</a:t>
            </a:r>
            <a:endParaRPr/>
          </a:p>
          <a:p>
            <a:pPr marL="742950" lvl="1" indent="-285750" algn="l" rtl="0">
              <a:lnSpc>
                <a:spcPct val="90000"/>
              </a:lnSpc>
              <a:spcBef>
                <a:spcPts val="0"/>
              </a:spcBef>
              <a:spcAft>
                <a:spcPts val="0"/>
              </a:spcAft>
              <a:buSzPts val="2000"/>
              <a:buFont typeface="Corbel"/>
              <a:buChar char="–"/>
            </a:pPr>
            <a:r>
              <a:rPr lang="en-US" sz="2000"/>
              <a:t>Most people don’t live with extended families</a:t>
            </a:r>
            <a:endParaRPr/>
          </a:p>
          <a:p>
            <a:pPr marL="742950" lvl="1" indent="-285750" algn="l" rtl="0">
              <a:lnSpc>
                <a:spcPct val="90000"/>
              </a:lnSpc>
              <a:spcBef>
                <a:spcPts val="0"/>
              </a:spcBef>
              <a:spcAft>
                <a:spcPts val="0"/>
              </a:spcAft>
              <a:buSzPts val="2000"/>
              <a:buFont typeface="Corbel"/>
              <a:buChar char="–"/>
            </a:pPr>
            <a:r>
              <a:rPr lang="en-US" sz="2000"/>
              <a:t>Automobile allows us to travel alone</a:t>
            </a:r>
            <a:endParaRPr/>
          </a:p>
          <a:p>
            <a:pPr marL="742950" lvl="1" indent="-285750" algn="l" rtl="0">
              <a:lnSpc>
                <a:spcPct val="90000"/>
              </a:lnSpc>
              <a:spcBef>
                <a:spcPts val="0"/>
              </a:spcBef>
              <a:spcAft>
                <a:spcPts val="0"/>
              </a:spcAft>
              <a:buSzPts val="2000"/>
              <a:buFont typeface="Corbel"/>
              <a:buChar char="–"/>
            </a:pPr>
            <a:r>
              <a:rPr lang="en-US" sz="2000"/>
              <a:t>Television v. public entertainment</a:t>
            </a:r>
            <a:endParaRPr/>
          </a:p>
          <a:p>
            <a:pPr marL="342900" lvl="0" indent="-342900" algn="l" rtl="0">
              <a:lnSpc>
                <a:spcPct val="90000"/>
              </a:lnSpc>
              <a:spcBef>
                <a:spcPts val="0"/>
              </a:spcBef>
              <a:spcAft>
                <a:spcPts val="0"/>
              </a:spcAft>
              <a:buSzPts val="2800"/>
              <a:buFont typeface="Corbel"/>
              <a:buChar char="•"/>
            </a:pPr>
            <a:r>
              <a:rPr lang="en-US"/>
              <a:t>Challenge: we now live among strangers</a:t>
            </a:r>
            <a:endParaRPr/>
          </a:p>
          <a:p>
            <a:pPr marL="342900" lvl="0" indent="-342900" algn="l" rtl="0">
              <a:lnSpc>
                <a:spcPct val="90000"/>
              </a:lnSpc>
              <a:spcBef>
                <a:spcPts val="0"/>
              </a:spcBef>
              <a:spcAft>
                <a:spcPts val="0"/>
              </a:spcAft>
              <a:buSzPts val="2800"/>
              <a:buFont typeface="Corbel"/>
              <a:buChar char="•"/>
            </a:pPr>
            <a:r>
              <a:rPr lang="en-US"/>
              <a:t>Remedy: establishing reputations</a:t>
            </a:r>
            <a:endParaRPr/>
          </a:p>
          <a:p>
            <a:pPr marL="742950" lvl="1" indent="-285750" algn="l" rtl="0">
              <a:lnSpc>
                <a:spcPct val="90000"/>
              </a:lnSpc>
              <a:spcBef>
                <a:spcPts val="0"/>
              </a:spcBef>
              <a:spcAft>
                <a:spcPts val="0"/>
              </a:spcAft>
              <a:buSzPts val="2000"/>
              <a:buFont typeface="Corbel"/>
              <a:buChar char="–"/>
            </a:pPr>
            <a:r>
              <a:rPr lang="en-US" sz="2000"/>
              <a:t>Ordeal, such as lie detector test or drug test</a:t>
            </a:r>
            <a:endParaRPr/>
          </a:p>
          <a:p>
            <a:pPr marL="742950" lvl="1" indent="-285750" algn="l" rtl="0">
              <a:lnSpc>
                <a:spcPct val="90000"/>
              </a:lnSpc>
              <a:spcBef>
                <a:spcPts val="0"/>
              </a:spcBef>
              <a:spcAft>
                <a:spcPts val="0"/>
              </a:spcAft>
              <a:buSzPts val="2000"/>
              <a:buFont typeface="Corbel"/>
              <a:buChar char="–"/>
            </a:pPr>
            <a:r>
              <a:rPr lang="en-US" sz="2000"/>
              <a:t>Credential, such as driver’s license, key, ID card, college degree</a:t>
            </a:r>
            <a:endParaRPr/>
          </a:p>
          <a:p>
            <a:pPr marL="342900" lvl="0" indent="-342900" algn="l" rtl="0">
              <a:lnSpc>
                <a:spcPct val="90000"/>
              </a:lnSpc>
              <a:spcBef>
                <a:spcPts val="0"/>
              </a:spcBef>
              <a:spcAft>
                <a:spcPts val="0"/>
              </a:spcAft>
              <a:buSzPts val="2800"/>
              <a:buFont typeface="Corbel"/>
              <a:buChar char="•"/>
            </a:pPr>
            <a:r>
              <a:rPr lang="en-US"/>
              <a:t>Establishing reputation is done at the cost of reducing privacy</a:t>
            </a:r>
            <a:endParaRPr/>
          </a:p>
        </p:txBody>
      </p:sp>
      <p:sp>
        <p:nvSpPr>
          <p:cNvPr id="126" name="Google Shape;126;p9"/>
          <p:cNvSpPr txBox="1">
            <a:spLocks noGrp="1"/>
          </p:cNvSpPr>
          <p:nvPr>
            <p:ph type="title"/>
          </p:nvPr>
        </p:nvSpPr>
        <p:spPr>
          <a:xfrm>
            <a:off x="457200" y="359465"/>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Corbel"/>
              <a:buNone/>
            </a:pPr>
            <a:r>
              <a:rPr lang="en-US"/>
              <a:t>Privacy and Trust</a:t>
            </a:r>
            <a:endParaRPr/>
          </a:p>
        </p:txBody>
      </p:sp>
      <p:sp>
        <p:nvSpPr>
          <p:cNvPr id="128" name="Google Shape;128;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Design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rgbClr val="000000"/>
      </a:dk1>
      <a:lt1>
        <a:srgbClr val="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4396</Words>
  <Application>Microsoft Office PowerPoint</Application>
  <PresentationFormat>On-screen Show (4:3)</PresentationFormat>
  <Paragraphs>560</Paragraphs>
  <Slides>86</Slides>
  <Notes>84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Corbel</vt:lpstr>
      <vt:lpstr>Balto</vt:lpstr>
      <vt:lpstr>Calibri</vt:lpstr>
      <vt:lpstr>Noto Sans Symbols</vt:lpstr>
      <vt:lpstr>Open Sans</vt:lpstr>
      <vt:lpstr>Arial</vt:lpstr>
      <vt:lpstr>DesignTemplate</vt:lpstr>
      <vt:lpstr>Chapter 6 Privacy and Surveillance</vt:lpstr>
      <vt:lpstr>Table of Contents</vt:lpstr>
      <vt:lpstr>Introduction to Information Privacy</vt:lpstr>
      <vt:lpstr>Perspective on Privacy</vt:lpstr>
      <vt:lpstr>Perspective on Privacy</vt:lpstr>
      <vt:lpstr>Harms and Benefits of Privacy</vt:lpstr>
      <vt:lpstr>Harms and Benefits of Privacy</vt:lpstr>
      <vt:lpstr>Is There a Natural Right to Privacy?</vt:lpstr>
      <vt:lpstr>Privacy and Trust</vt:lpstr>
      <vt:lpstr>Case Study</vt:lpstr>
      <vt:lpstr>Case Study – Rule Utilitarian Evaluation</vt:lpstr>
      <vt:lpstr>Case Study – Social Contract Theory Evaluation</vt:lpstr>
      <vt:lpstr>Case Study – Kantian Evaluation</vt:lpstr>
      <vt:lpstr>Case Study – Summary</vt:lpstr>
      <vt:lpstr>Information Disclosures</vt:lpstr>
      <vt:lpstr>Information Disclosures</vt:lpstr>
      <vt:lpstr>Information Disclosures</vt:lpstr>
      <vt:lpstr>Information Disclosures</vt:lpstr>
      <vt:lpstr>Facebook Tags</vt:lpstr>
      <vt:lpstr>Enhanced 911 Services</vt:lpstr>
      <vt:lpstr>Rewards or Loyalty Programs</vt:lpstr>
      <vt:lpstr>Body Scanners</vt:lpstr>
      <vt:lpstr>Body Scanners</vt:lpstr>
      <vt:lpstr>RFID Tags</vt:lpstr>
      <vt:lpstr>Implanted Chips</vt:lpstr>
      <vt:lpstr>OnStar</vt:lpstr>
      <vt:lpstr>Automobile “Black Boxes”</vt:lpstr>
      <vt:lpstr>Medical Records</vt:lpstr>
      <vt:lpstr>Digital Video Recorders</vt:lpstr>
      <vt:lpstr>Cookies and Flash Cookies</vt:lpstr>
      <vt:lpstr>Cookies and Flash Cookies</vt:lpstr>
      <vt:lpstr>Data Mining</vt:lpstr>
      <vt:lpstr>Data Mining</vt:lpstr>
      <vt:lpstr>Data Mining</vt:lpstr>
      <vt:lpstr>Data Mining</vt:lpstr>
      <vt:lpstr>Opt-in Versus Op-out Policies</vt:lpstr>
      <vt:lpstr>Examples of Data Mining – Credit Reports</vt:lpstr>
      <vt:lpstr>Examples of Data Mining – Microtargeting</vt:lpstr>
      <vt:lpstr>PowerPoint Presentation</vt:lpstr>
      <vt:lpstr>Organizations Push the Boundaries</vt:lpstr>
      <vt:lpstr>Organizations Push the Boundaries</vt:lpstr>
      <vt:lpstr>Organizations Push the Boundaries</vt:lpstr>
      <vt:lpstr>Social Network Analysis</vt:lpstr>
      <vt:lpstr>Communication Technology and Eavesdropping</vt:lpstr>
      <vt:lpstr>Ways to Eavesdrop</vt:lpstr>
      <vt:lpstr>Ways to Eavesdrop – Direct Speech</vt:lpstr>
      <vt:lpstr>Ways to Eavesdrop – Direct Speech</vt:lpstr>
      <vt:lpstr>Ways to Eavesdrop – Written Communication</vt:lpstr>
      <vt:lpstr>Ways to Eavesdrop – Telephone</vt:lpstr>
      <vt:lpstr>Ways to Eavesdrop – E-Mail &amp; Other Internet-Based Systems</vt:lpstr>
      <vt:lpstr>Ways to Eavesdrop – Mobile Telephones</vt:lpstr>
      <vt:lpstr>Ways to Eavesdrop – Mobile Telephones</vt:lpstr>
      <vt:lpstr>Identity of Eavesdropper</vt:lpstr>
      <vt:lpstr>Legality of Eavesdropping</vt:lpstr>
      <vt:lpstr>Legality of Eavesdropping</vt:lpstr>
      <vt:lpstr>Legality of Eavesdropping</vt:lpstr>
      <vt:lpstr>Legality of Eavesdropping</vt:lpstr>
      <vt:lpstr>Data Protection</vt:lpstr>
      <vt:lpstr>Technology and Markets</vt:lpstr>
      <vt:lpstr>Rights and Laws</vt:lpstr>
      <vt:lpstr>Rights and Laws</vt:lpstr>
      <vt:lpstr>Rights and Laws</vt:lpstr>
      <vt:lpstr>Rights and Laws</vt:lpstr>
      <vt:lpstr>Data Protection</vt:lpstr>
      <vt:lpstr>Data Protection</vt:lpstr>
      <vt:lpstr>Data Protection</vt:lpstr>
      <vt:lpstr>General Data Protection Regulation (GDPR)</vt:lpstr>
      <vt:lpstr>General Data Protection Regulation (GDPR)</vt:lpstr>
      <vt:lpstr>Data Protection Issues in US Regulation</vt:lpstr>
      <vt:lpstr>Data Protection Issues in US Regulation</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Personal Data Protection Act 2010, Malaysia</vt:lpstr>
      <vt:lpstr>Rights of the Individual under PDPA</vt:lpstr>
      <vt:lpstr>Personal Data Protection Act 2010, Malaysia</vt:lpstr>
      <vt:lpstr>Personal Data Protection Act 2010, Malaysia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Privacy and Surveillance</dc:title>
  <cp:lastModifiedBy>LIM SIEW MOOI</cp:lastModifiedBy>
  <cp:revision>11</cp:revision>
  <dcterms:created xsi:type="dcterms:W3CDTF">2015-01-23T20:24:12Z</dcterms:created>
  <dcterms:modified xsi:type="dcterms:W3CDTF">2021-11-20T02:56:40Z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