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53"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Lst>
  <p:sldSz cx="9144000" cy="6858000" type="screen4x3"/>
  <p:notesSz cx="6946900" cy="9283700"/>
  <p:embeddedFontLst>
    <p:embeddedFont>
      <p:font typeface="Arial Narrow" panose="020B0606020202030204" pitchFamily="34" charset="0"/>
      <p:regular r:id="rId101"/>
      <p:bold r:id="rId102"/>
      <p:italic r:id="rId103"/>
      <p:boldItalic r:id="rId1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08" roundtripDataSignature="AMtx7mhQLjM0QEnPfnkAsmzj6qOn76m2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459BA0-2F32-4298-A300-CD215B3A664D}">
  <a:tblStyle styleId="{9E459BA0-2F32-4298-A300-CD215B3A664D}" styleName="Table_0">
    <a:wholeTbl>
      <a:tcTxStyle b="off" i="off">
        <a:font>
          <a:latin typeface="Arial Narrow"/>
          <a:ea typeface="Arial Narrow"/>
          <a:cs typeface="Arial Narrow"/>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EF"/>
          </a:solidFill>
        </a:fill>
      </a:tcStyle>
    </a:wholeTbl>
    <a:band1H>
      <a:tcTxStyle/>
      <a:tcStyle>
        <a:tcBdr/>
        <a:fill>
          <a:solidFill>
            <a:srgbClr val="CAECDD"/>
          </a:solidFill>
        </a:fill>
      </a:tcStyle>
    </a:band1H>
    <a:band2H>
      <a:tcTxStyle/>
      <a:tcStyle>
        <a:tcBdr/>
      </a:tcStyle>
    </a:band2H>
    <a:band1V>
      <a:tcTxStyle/>
      <a:tcStyle>
        <a:tcBdr/>
        <a:fill>
          <a:solidFill>
            <a:srgbClr val="CAECDD"/>
          </a:solidFill>
        </a:fill>
      </a:tcStyle>
    </a:band1V>
    <a:band2V>
      <a:tcTxStyle/>
      <a:tcStyle>
        <a:tcBdr/>
      </a:tcStyle>
    </a:band2V>
    <a:lastCol>
      <a:tcTxStyle b="on" i="off">
        <a:font>
          <a:latin typeface="Arial Narrow"/>
          <a:ea typeface="Arial Narrow"/>
          <a:cs typeface="Arial Narrow"/>
        </a:font>
        <a:schemeClr val="lt1"/>
      </a:tcTxStyle>
      <a:tcStyle>
        <a:tcBdr/>
        <a:fill>
          <a:solidFill>
            <a:schemeClr val="accent1"/>
          </a:solidFill>
        </a:fill>
      </a:tcStyle>
    </a:lastCol>
    <a:firstCol>
      <a:tcTxStyle b="on" i="off">
        <a:font>
          <a:latin typeface="Arial Narrow"/>
          <a:ea typeface="Arial Narrow"/>
          <a:cs typeface="Arial Narrow"/>
        </a:font>
        <a:schemeClr val="lt1"/>
      </a:tcTxStyle>
      <a:tcStyle>
        <a:tcBdr/>
        <a:fill>
          <a:solidFill>
            <a:schemeClr val="accent1"/>
          </a:solidFill>
        </a:fill>
      </a:tcStyle>
    </a:firstCol>
    <a:lastRow>
      <a:tcTxStyle b="on" i="off">
        <a:font>
          <a:latin typeface="Arial Narrow"/>
          <a:ea typeface="Arial Narrow"/>
          <a:cs typeface="Arial Narrow"/>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Narrow"/>
          <a:ea typeface="Arial Narrow"/>
          <a:cs typeface="Arial Narrow"/>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4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3.fntdata"/><Relationship Id="rId108" Type="http://customschemas.google.com/relationships/presentationmetadata" Target="meta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09900" cy="463550"/>
          </a:xfrm>
          <a:prstGeom prst="rect">
            <a:avLst/>
          </a:prstGeom>
          <a:noFill/>
          <a:ln>
            <a:noFill/>
          </a:ln>
        </p:spPr>
        <p:txBody>
          <a:bodyPr spcFirstLastPara="1" wrap="square" lIns="92725" tIns="46350" rIns="92725" bIns="4635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3"/>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 name="Google Shape;5;n"/>
          <p:cNvSpPr txBox="1">
            <a:spLocks noGrp="1"/>
          </p:cNvSpPr>
          <p:nvPr>
            <p:ph type="body" idx="1"/>
          </p:nvPr>
        </p:nvSpPr>
        <p:spPr>
          <a:xfrm>
            <a:off x="925513" y="4410075"/>
            <a:ext cx="5095875" cy="4176713"/>
          </a:xfrm>
          <a:prstGeom prst="rect">
            <a:avLst/>
          </a:prstGeom>
          <a:noFill/>
          <a:ln>
            <a:noFill/>
          </a:ln>
        </p:spPr>
        <p:txBody>
          <a:bodyPr spcFirstLastPara="1" wrap="square" lIns="92725" tIns="46350" rIns="92725" bIns="463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3937000" y="0"/>
            <a:ext cx="3009900" cy="463550"/>
          </a:xfrm>
          <a:prstGeom prst="rect">
            <a:avLst/>
          </a:prstGeom>
          <a:noFill/>
          <a:ln>
            <a:noFill/>
          </a:ln>
        </p:spPr>
        <p:txBody>
          <a:bodyPr spcFirstLastPara="1" wrap="square" lIns="92725" tIns="46350" rIns="92725" bIns="4635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820150"/>
            <a:ext cx="3009900" cy="463550"/>
          </a:xfrm>
          <a:prstGeom prst="rect">
            <a:avLst/>
          </a:prstGeom>
          <a:noFill/>
          <a:ln>
            <a:noFill/>
          </a:ln>
        </p:spPr>
        <p:txBody>
          <a:bodyPr spcFirstLastPara="1" wrap="square" lIns="92725" tIns="46350" rIns="92725" bIns="4635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 name="Google Shape;51;p1:notes"/>
          <p:cNvSpPr txBox="1">
            <a:spLocks noGrp="1"/>
          </p:cNvSpPr>
          <p:nvPr>
            <p:ph type="body" idx="1"/>
          </p:nvPr>
        </p:nvSpPr>
        <p:spPr>
          <a:xfrm>
            <a:off x="925513" y="4410075"/>
            <a:ext cx="5095875" cy="4176713"/>
          </a:xfrm>
          <a:prstGeom prst="rect">
            <a:avLst/>
          </a:prstGeom>
          <a:noFill/>
          <a:ln>
            <a:noFill/>
          </a:ln>
        </p:spPr>
        <p:txBody>
          <a:bodyPr spcFirstLastPara="1" wrap="square" lIns="92725" tIns="46350" rIns="92725" bIns="46350" anchor="t" anchorCtr="0">
            <a:noAutofit/>
          </a:bodyPr>
          <a:lstStyle/>
          <a:p>
            <a:pPr marL="0" lvl="0" indent="0" algn="l" rtl="0">
              <a:spcBef>
                <a:spcPts val="0"/>
              </a:spcBef>
              <a:spcAft>
                <a:spcPts val="0"/>
              </a:spcAft>
              <a:buNone/>
            </a:pPr>
            <a:endParaRPr/>
          </a:p>
        </p:txBody>
      </p:sp>
      <p:sp>
        <p:nvSpPr>
          <p:cNvPr id="52" name="Google Shape;52;p1: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07" name="Google Shape;107;p10: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13" name="Google Shape;113;p11: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20" name="Google Shape;120;p12: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35" name="Google Shape;135;p13: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41" name="Google Shape;141;p14: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5: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47" name="Google Shape;147;p15: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6: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53" name="Google Shape;153;p16: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7: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60" name="Google Shape;160;p17: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8: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67" name="Google Shape;167;p18: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74" name="Google Shape;174;p19: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8" name="Google Shape;58;p2: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0: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81" name="Google Shape;181;p20: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1: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88" name="Google Shape;188;p21: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2: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95" name="Google Shape;195;p22: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3: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02" name="Google Shape;202;p23: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4: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09" name="Google Shape;209;p24: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5: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16" name="Google Shape;216;p25: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6: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23" name="Google Shape;223;p26: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7: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30" name="Google Shape;230;p27: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8: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37" name="Google Shape;237;p28: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9: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44" name="Google Shape;244;p29: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64" name="Google Shape;64;p3: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0: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51" name="Google Shape;251;p30: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1: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58" name="Google Shape;258;p31: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2: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65" name="Google Shape;265;p32: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3: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72" name="Google Shape;272;p33: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4: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79" name="Google Shape;279;p34: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5: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86" name="Google Shape;286;p35: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6: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93" name="Google Shape;293;p36: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7: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00" name="Google Shape;300;p37: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8: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07" name="Google Shape;307;p38: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9: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14" name="Google Shape;314;p39: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70" name="Google Shape;70;p4: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40: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21" name="Google Shape;321;p40: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1: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28" name="Google Shape;328;p41: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2: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35" name="Google Shape;335;p42: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3: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42" name="Google Shape;342;p43: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4: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49" name="Google Shape;349;p44: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5: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56" name="Google Shape;356;p45: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6: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63" name="Google Shape;363;p46: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7: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70" name="Google Shape;370;p47: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8: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77" name="Google Shape;377;p48: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9: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84" name="Google Shape;384;p49: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76" name="Google Shape;76;p5: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50: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91" name="Google Shape;391;p50: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51: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398" name="Google Shape;398;p51: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52: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05" name="Google Shape;405;p52: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3: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12" name="Google Shape;412;p53: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4: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19" name="Google Shape;419;p54: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5: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26" name="Google Shape;426;p55: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6: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33" name="Google Shape;433;p56: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57: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40" name="Google Shape;440;p57: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8: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47" name="Google Shape;447;p58: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59: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54" name="Google Shape;454;p59: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82" name="Google Shape;82;p6: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60: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61" name="Google Shape;461;p60: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1: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68" name="Google Shape;468;p61: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62: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75" name="Google Shape;475;p62: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63: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82" name="Google Shape;482;p63: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64: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89" name="Google Shape;489;p64: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65: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496" name="Google Shape;496;p65: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66: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03" name="Google Shape;503;p66: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67: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10" name="Google Shape;510;p67: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8: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17" name="Google Shape;517;p68: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69: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24" name="Google Shape;524;p69: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88" name="Google Shape;88;p7: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70: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31" name="Google Shape;531;p70: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71: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37" name="Google Shape;537;p71: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72: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43" name="Google Shape;543;p72: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3: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49" name="Google Shape;549;p73: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4: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56" name="Google Shape;556;p74: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75: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63" name="Google Shape;563;p75: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76: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70" name="Google Shape;570;p76: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77: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77" name="Google Shape;577;p77: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78: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84" name="Google Shape;584;p78: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79: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91" name="Google Shape;591;p79: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95" name="Google Shape;95;p8: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80: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598" name="Google Shape;598;p80: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81: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605" name="Google Shape;605;p81: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82: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612" name="Google Shape;612;p82: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83: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619" name="Google Shape;619;p83: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84: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626" name="Google Shape;626;p84: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85: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633" name="Google Shape;633;p85: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86: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660" name="Google Shape;660;p86: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87: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668" name="Google Shape;668;p87: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88: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675" name="Google Shape;675;p88: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89: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683" name="Google Shape;683;p89: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01" name="Google Shape;101;p9: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90:notes"/>
          <p:cNvSpPr txBox="1">
            <a:spLocks noGrp="1"/>
          </p:cNvSpPr>
          <p:nvPr>
            <p:ph type="body" idx="1"/>
          </p:nvPr>
        </p:nvSpPr>
        <p:spPr>
          <a:xfrm>
            <a:off x="925513" y="4410075"/>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689" name="Google Shape;689;p90: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91: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5" name="Google Shape;695;p91:notes"/>
          <p:cNvSpPr txBox="1">
            <a:spLocks noGrp="1"/>
          </p:cNvSpPr>
          <p:nvPr>
            <p:ph type="body" idx="1"/>
          </p:nvPr>
        </p:nvSpPr>
        <p:spPr>
          <a:xfrm>
            <a:off x="925513" y="4410075"/>
            <a:ext cx="5095875" cy="4176713"/>
          </a:xfrm>
          <a:prstGeom prst="rect">
            <a:avLst/>
          </a:prstGeom>
          <a:noFill/>
          <a:ln>
            <a:noFill/>
          </a:ln>
        </p:spPr>
        <p:txBody>
          <a:bodyPr spcFirstLastPara="1" wrap="square" lIns="92725" tIns="46350" rIns="92725" bIns="46350" anchor="t" anchorCtr="0">
            <a:noAutofit/>
          </a:bodyPr>
          <a:lstStyle/>
          <a:p>
            <a:pPr marL="0" lvl="0" indent="0" algn="l" rtl="0">
              <a:spcBef>
                <a:spcPts val="0"/>
              </a:spcBef>
              <a:spcAft>
                <a:spcPts val="0"/>
              </a:spcAft>
              <a:buNone/>
            </a:pPr>
            <a:r>
              <a:rPr lang="en-US"/>
              <a:t>http://www.themalaymailonline.com/money/article/malaysia-lost-rm2m-to-phishing-last-year-says-mcmc</a:t>
            </a:r>
            <a:endParaRPr/>
          </a:p>
        </p:txBody>
      </p:sp>
      <p:sp>
        <p:nvSpPr>
          <p:cNvPr id="696" name="Google Shape;696;p91: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92</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92: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2" name="Google Shape;702;p92:notes"/>
          <p:cNvSpPr txBox="1">
            <a:spLocks noGrp="1"/>
          </p:cNvSpPr>
          <p:nvPr>
            <p:ph type="body" idx="1"/>
          </p:nvPr>
        </p:nvSpPr>
        <p:spPr>
          <a:xfrm>
            <a:off x="925513" y="4410075"/>
            <a:ext cx="5095875" cy="4176713"/>
          </a:xfrm>
          <a:prstGeom prst="rect">
            <a:avLst/>
          </a:prstGeom>
          <a:noFill/>
          <a:ln>
            <a:noFill/>
          </a:ln>
        </p:spPr>
        <p:txBody>
          <a:bodyPr spcFirstLastPara="1" wrap="square" lIns="92725" tIns="46350" rIns="92725" bIns="46350" anchor="t" anchorCtr="0">
            <a:noAutofit/>
          </a:bodyPr>
          <a:lstStyle/>
          <a:p>
            <a:pPr marL="0" lvl="0" indent="0" algn="l" rtl="0">
              <a:spcBef>
                <a:spcPts val="0"/>
              </a:spcBef>
              <a:spcAft>
                <a:spcPts val="0"/>
              </a:spcAft>
              <a:buNone/>
            </a:pPr>
            <a:r>
              <a:rPr lang="en-US"/>
              <a:t>http://www.themalaymailonline.com/money/article/malaysia-lost-rm2m-to-phishing-last-year-says-mcmc</a:t>
            </a:r>
            <a:endParaRPr/>
          </a:p>
        </p:txBody>
      </p:sp>
      <p:sp>
        <p:nvSpPr>
          <p:cNvPr id="703" name="Google Shape;703;p92: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93: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9" name="Google Shape;709;p93:notes"/>
          <p:cNvSpPr txBox="1">
            <a:spLocks noGrp="1"/>
          </p:cNvSpPr>
          <p:nvPr>
            <p:ph type="body" idx="1"/>
          </p:nvPr>
        </p:nvSpPr>
        <p:spPr>
          <a:xfrm>
            <a:off x="925513" y="4410075"/>
            <a:ext cx="5095875" cy="4176713"/>
          </a:xfrm>
          <a:prstGeom prst="rect">
            <a:avLst/>
          </a:prstGeom>
          <a:noFill/>
          <a:ln>
            <a:noFill/>
          </a:ln>
        </p:spPr>
        <p:txBody>
          <a:bodyPr spcFirstLastPara="1" wrap="square" lIns="92725" tIns="46350" rIns="92725" bIns="46350" anchor="t" anchorCtr="0">
            <a:noAutofit/>
          </a:bodyPr>
          <a:lstStyle/>
          <a:p>
            <a:pPr marL="0" lvl="0" indent="0" algn="l" rtl="0">
              <a:spcBef>
                <a:spcPts val="0"/>
              </a:spcBef>
              <a:spcAft>
                <a:spcPts val="0"/>
              </a:spcAft>
              <a:buNone/>
            </a:pPr>
            <a:r>
              <a:rPr lang="en-US"/>
              <a:t>http://www.themalaymailonline.com/money/article/malaysia-lost-rm2m-to-phishing-last-year-says-mcmc</a:t>
            </a:r>
            <a:endParaRPr/>
          </a:p>
        </p:txBody>
      </p:sp>
      <p:sp>
        <p:nvSpPr>
          <p:cNvPr id="710" name="Google Shape;710;p93: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94</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94: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6" name="Google Shape;716;p94:notes"/>
          <p:cNvSpPr txBox="1">
            <a:spLocks noGrp="1"/>
          </p:cNvSpPr>
          <p:nvPr>
            <p:ph type="body" idx="1"/>
          </p:nvPr>
        </p:nvSpPr>
        <p:spPr>
          <a:xfrm>
            <a:off x="925513" y="4410075"/>
            <a:ext cx="5095875" cy="4176713"/>
          </a:xfrm>
          <a:prstGeom prst="rect">
            <a:avLst/>
          </a:prstGeom>
          <a:noFill/>
          <a:ln>
            <a:noFill/>
          </a:ln>
        </p:spPr>
        <p:txBody>
          <a:bodyPr spcFirstLastPara="1" wrap="square" lIns="92725" tIns="46350" rIns="92725" bIns="46350" anchor="t" anchorCtr="0">
            <a:noAutofit/>
          </a:bodyPr>
          <a:lstStyle/>
          <a:p>
            <a:pPr marL="0" lvl="0" indent="0" algn="l" rtl="0">
              <a:spcBef>
                <a:spcPts val="0"/>
              </a:spcBef>
              <a:spcAft>
                <a:spcPts val="0"/>
              </a:spcAft>
              <a:buNone/>
            </a:pPr>
            <a:r>
              <a:rPr lang="en-US"/>
              <a:t>http://www.themalaymailonline.com/money/article/malaysia-lost-rm2m-to-phishing-last-year-says-mcmc</a:t>
            </a:r>
            <a:endParaRPr/>
          </a:p>
        </p:txBody>
      </p:sp>
      <p:sp>
        <p:nvSpPr>
          <p:cNvPr id="717" name="Google Shape;717;p94: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95: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23" name="Google Shape;723;p95:notes"/>
          <p:cNvSpPr txBox="1">
            <a:spLocks noGrp="1"/>
          </p:cNvSpPr>
          <p:nvPr>
            <p:ph type="body" idx="1"/>
          </p:nvPr>
        </p:nvSpPr>
        <p:spPr>
          <a:xfrm>
            <a:off x="925513" y="4410075"/>
            <a:ext cx="5095875" cy="4176713"/>
          </a:xfrm>
          <a:prstGeom prst="rect">
            <a:avLst/>
          </a:prstGeom>
          <a:noFill/>
          <a:ln>
            <a:noFill/>
          </a:ln>
        </p:spPr>
        <p:txBody>
          <a:bodyPr spcFirstLastPara="1" wrap="square" lIns="92725" tIns="46350" rIns="92725" bIns="46350" anchor="t" anchorCtr="0">
            <a:noAutofit/>
          </a:bodyPr>
          <a:lstStyle/>
          <a:p>
            <a:pPr marL="0" lvl="0" indent="0" algn="l" rtl="0">
              <a:spcBef>
                <a:spcPts val="0"/>
              </a:spcBef>
              <a:spcAft>
                <a:spcPts val="0"/>
              </a:spcAft>
              <a:buNone/>
            </a:pPr>
            <a:r>
              <a:rPr lang="en-US"/>
              <a:t>http://www.themalaymailonline.com/money/article/malaysia-lost-rm2m-to-phishing-last-year-says-mcmc</a:t>
            </a:r>
            <a:endParaRPr/>
          </a:p>
        </p:txBody>
      </p:sp>
      <p:sp>
        <p:nvSpPr>
          <p:cNvPr id="724" name="Google Shape;724;p95: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96</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96: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0" name="Google Shape;730;p96:notes"/>
          <p:cNvSpPr txBox="1">
            <a:spLocks noGrp="1"/>
          </p:cNvSpPr>
          <p:nvPr>
            <p:ph type="body" idx="1"/>
          </p:nvPr>
        </p:nvSpPr>
        <p:spPr>
          <a:xfrm>
            <a:off x="925513" y="4410075"/>
            <a:ext cx="5095875" cy="4176713"/>
          </a:xfrm>
          <a:prstGeom prst="rect">
            <a:avLst/>
          </a:prstGeom>
          <a:noFill/>
          <a:ln>
            <a:noFill/>
          </a:ln>
        </p:spPr>
        <p:txBody>
          <a:bodyPr spcFirstLastPara="1" wrap="square" lIns="92725" tIns="46350" rIns="92725" bIns="46350" anchor="t" anchorCtr="0">
            <a:noAutofit/>
          </a:bodyPr>
          <a:lstStyle/>
          <a:p>
            <a:pPr marL="0" lvl="0" indent="0" algn="l" rtl="0">
              <a:spcBef>
                <a:spcPts val="0"/>
              </a:spcBef>
              <a:spcAft>
                <a:spcPts val="0"/>
              </a:spcAft>
              <a:buNone/>
            </a:pPr>
            <a:r>
              <a:rPr lang="en-US"/>
              <a:t>http://www.themalaymailonline.com/money/article/malaysia-lost-rm2m-to-phishing-last-year-says-mcmc</a:t>
            </a:r>
            <a:endParaRPr/>
          </a:p>
        </p:txBody>
      </p:sp>
      <p:sp>
        <p:nvSpPr>
          <p:cNvPr id="731" name="Google Shape;731;p96: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97</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97:notes"/>
          <p:cNvSpPr>
            <a:spLocks noGrp="1" noRot="1" noChangeAspect="1"/>
          </p:cNvSpPr>
          <p:nvPr>
            <p:ph type="sldImg" idx="2"/>
          </p:nvPr>
        </p:nvSpPr>
        <p:spPr>
          <a:xfrm>
            <a:off x="11525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7" name="Google Shape;737;p97:notes"/>
          <p:cNvSpPr txBox="1">
            <a:spLocks noGrp="1"/>
          </p:cNvSpPr>
          <p:nvPr>
            <p:ph type="body" idx="1"/>
          </p:nvPr>
        </p:nvSpPr>
        <p:spPr>
          <a:xfrm>
            <a:off x="925513" y="4410075"/>
            <a:ext cx="5095875" cy="4176713"/>
          </a:xfrm>
          <a:prstGeom prst="rect">
            <a:avLst/>
          </a:prstGeom>
          <a:noFill/>
          <a:ln>
            <a:noFill/>
          </a:ln>
        </p:spPr>
        <p:txBody>
          <a:bodyPr spcFirstLastPara="1" wrap="square" lIns="92725" tIns="46350" rIns="92725" bIns="46350" anchor="t" anchorCtr="0">
            <a:noAutofit/>
          </a:bodyPr>
          <a:lstStyle/>
          <a:p>
            <a:pPr marL="0" lvl="0" indent="0" algn="l" rtl="0">
              <a:spcBef>
                <a:spcPts val="0"/>
              </a:spcBef>
              <a:spcAft>
                <a:spcPts val="0"/>
              </a:spcAft>
              <a:buNone/>
            </a:pPr>
            <a:r>
              <a:rPr lang="en-US"/>
              <a:t>http://www.themalaymailonline.com/money/article/malaysia-lost-rm2m-to-phishing-last-year-says-mcmc</a:t>
            </a:r>
            <a:endParaRPr/>
          </a:p>
        </p:txBody>
      </p:sp>
      <p:sp>
        <p:nvSpPr>
          <p:cNvPr id="738" name="Google Shape;738;p97: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99"/>
          <p:cNvSpPr txBox="1">
            <a:spLocks noGrp="1"/>
          </p:cNvSpPr>
          <p:nvPr>
            <p:ph type="ctrTitle"/>
          </p:nvPr>
        </p:nvSpPr>
        <p:spPr>
          <a:xfrm>
            <a:off x="2438400" y="3352800"/>
            <a:ext cx="6324600"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9"/>
          <p:cNvSpPr txBox="1">
            <a:spLocks noGrp="1"/>
          </p:cNvSpPr>
          <p:nvPr>
            <p:ph type="subTitle" idx="1"/>
          </p:nvPr>
        </p:nvSpPr>
        <p:spPr>
          <a:xfrm>
            <a:off x="2438400" y="4724400"/>
            <a:ext cx="6324600" cy="685800"/>
          </a:xfrm>
          <a:prstGeom prst="rect">
            <a:avLst/>
          </a:prstGeom>
          <a:noFill/>
          <a:ln>
            <a:noFill/>
          </a:ln>
        </p:spPr>
        <p:txBody>
          <a:bodyPr spcFirstLastPara="1" wrap="square" lIns="91425" tIns="45700" rIns="91425" bIns="45700" anchor="t" anchorCtr="0">
            <a:noAutofit/>
          </a:bodyPr>
          <a:lstStyle>
            <a:lvl1pPr lvl="0" algn="l">
              <a:lnSpc>
                <a:spcPct val="80000"/>
              </a:lnSpc>
              <a:spcBef>
                <a:spcPts val="640"/>
              </a:spcBef>
              <a:spcAft>
                <a:spcPts val="0"/>
              </a:spcAft>
              <a:buSzPts val="1600"/>
              <a:buFont typeface="Noto Sans Symbols"/>
              <a:buNone/>
              <a:defRPr sz="3200"/>
            </a:lvl1pPr>
            <a:lvl2pPr lvl="1" algn="l">
              <a:spcBef>
                <a:spcPts val="360"/>
              </a:spcBef>
              <a:spcAft>
                <a:spcPts val="0"/>
              </a:spcAft>
              <a:buSzPts val="900"/>
              <a:buChar char="■"/>
              <a:defRPr/>
            </a:lvl2pPr>
            <a:lvl3pPr lvl="2" algn="l">
              <a:spcBef>
                <a:spcPts val="360"/>
              </a:spcBef>
              <a:spcAft>
                <a:spcPts val="0"/>
              </a:spcAft>
              <a:buSzPts val="900"/>
              <a:buChar char="■"/>
              <a:defRPr/>
            </a:lvl3pPr>
            <a:lvl4pPr lvl="3" algn="l">
              <a:spcBef>
                <a:spcPts val="360"/>
              </a:spcBef>
              <a:spcAft>
                <a:spcPts val="0"/>
              </a:spcAft>
              <a:buSzPts val="90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
        <p:cNvGrpSpPr/>
        <p:nvPr/>
      </p:nvGrpSpPr>
      <p:grpSpPr>
        <a:xfrm>
          <a:off x="0" y="0"/>
          <a:ext cx="0" cy="0"/>
          <a:chOff x="0" y="0"/>
          <a:chExt cx="0" cy="0"/>
        </a:xfrm>
      </p:grpSpPr>
      <p:sp>
        <p:nvSpPr>
          <p:cNvPr id="44" name="Google Shape;44;p108"/>
          <p:cNvSpPr txBox="1">
            <a:spLocks noGrp="1"/>
          </p:cNvSpPr>
          <p:nvPr>
            <p:ph type="title"/>
          </p:nvPr>
        </p:nvSpPr>
        <p:spPr>
          <a:xfrm>
            <a:off x="571472" y="214290"/>
            <a:ext cx="8039128" cy="107157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8"/>
          <p:cNvSpPr txBox="1">
            <a:spLocks noGrp="1"/>
          </p:cNvSpPr>
          <p:nvPr>
            <p:ph type="body" idx="1"/>
          </p:nvPr>
        </p:nvSpPr>
        <p:spPr>
          <a:xfrm rot="5400000">
            <a:off x="2090706" y="-90498"/>
            <a:ext cx="5000660" cy="8039128"/>
          </a:xfrm>
          <a:prstGeom prst="rect">
            <a:avLst/>
          </a:prstGeom>
          <a:noFill/>
          <a:ln>
            <a:noFill/>
          </a:ln>
        </p:spPr>
        <p:txBody>
          <a:bodyPr spcFirstLastPara="1" wrap="square" lIns="91425" tIns="45700" rIns="91425" bIns="45700" anchor="t" anchorCtr="0">
            <a:noAutofit/>
          </a:bodyPr>
          <a:lstStyle>
            <a:lvl1pPr marL="457200" lvl="0" indent="-285750" algn="l">
              <a:spcBef>
                <a:spcPts val="360"/>
              </a:spcBef>
              <a:spcAft>
                <a:spcPts val="0"/>
              </a:spcAft>
              <a:buSzPts val="900"/>
              <a:buChar char="■"/>
              <a:defRPr/>
            </a:lvl1pPr>
            <a:lvl2pPr marL="914400" lvl="1" indent="-285750" algn="l">
              <a:spcBef>
                <a:spcPts val="360"/>
              </a:spcBef>
              <a:spcAft>
                <a:spcPts val="0"/>
              </a:spcAft>
              <a:buSzPts val="900"/>
              <a:buChar char="■"/>
              <a:defRPr/>
            </a:lvl2pPr>
            <a:lvl3pPr marL="1371600" lvl="2" indent="-285750" algn="l">
              <a:spcBef>
                <a:spcPts val="360"/>
              </a:spcBef>
              <a:spcAft>
                <a:spcPts val="0"/>
              </a:spcAft>
              <a:buSzPts val="900"/>
              <a:buChar char="■"/>
              <a:defRPr/>
            </a:lvl3pPr>
            <a:lvl4pPr marL="1828800" lvl="3" indent="-285750" algn="l">
              <a:spcBef>
                <a:spcPts val="360"/>
              </a:spcBef>
              <a:spcAft>
                <a:spcPts val="0"/>
              </a:spcAft>
              <a:buSzPts val="90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6"/>
        <p:cNvGrpSpPr/>
        <p:nvPr/>
      </p:nvGrpSpPr>
      <p:grpSpPr>
        <a:xfrm>
          <a:off x="0" y="0"/>
          <a:ext cx="0" cy="0"/>
          <a:chOff x="0" y="0"/>
          <a:chExt cx="0" cy="0"/>
        </a:xfrm>
      </p:grpSpPr>
      <p:sp>
        <p:nvSpPr>
          <p:cNvPr id="47" name="Google Shape;47;p109"/>
          <p:cNvSpPr txBox="1">
            <a:spLocks noGrp="1"/>
          </p:cNvSpPr>
          <p:nvPr>
            <p:ph type="title"/>
          </p:nvPr>
        </p:nvSpPr>
        <p:spPr>
          <a:xfrm rot="5400000">
            <a:off x="5286375" y="2238375"/>
            <a:ext cx="4876800" cy="17716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9"/>
          <p:cNvSpPr txBox="1">
            <a:spLocks noGrp="1"/>
          </p:cNvSpPr>
          <p:nvPr>
            <p:ph type="body" idx="1"/>
          </p:nvPr>
        </p:nvSpPr>
        <p:spPr>
          <a:xfrm rot="5400000">
            <a:off x="1666875" y="542925"/>
            <a:ext cx="4876800" cy="5162550"/>
          </a:xfrm>
          <a:prstGeom prst="rect">
            <a:avLst/>
          </a:prstGeom>
          <a:noFill/>
          <a:ln>
            <a:noFill/>
          </a:ln>
        </p:spPr>
        <p:txBody>
          <a:bodyPr spcFirstLastPara="1" wrap="square" lIns="91425" tIns="45700" rIns="91425" bIns="45700" anchor="t" anchorCtr="0">
            <a:noAutofit/>
          </a:bodyPr>
          <a:lstStyle>
            <a:lvl1pPr marL="457200" lvl="0" indent="-285750" algn="l">
              <a:spcBef>
                <a:spcPts val="360"/>
              </a:spcBef>
              <a:spcAft>
                <a:spcPts val="0"/>
              </a:spcAft>
              <a:buSzPts val="900"/>
              <a:buChar char="■"/>
              <a:defRPr/>
            </a:lvl1pPr>
            <a:lvl2pPr marL="914400" lvl="1" indent="-285750" algn="l">
              <a:spcBef>
                <a:spcPts val="360"/>
              </a:spcBef>
              <a:spcAft>
                <a:spcPts val="0"/>
              </a:spcAft>
              <a:buSzPts val="900"/>
              <a:buChar char="■"/>
              <a:defRPr/>
            </a:lvl2pPr>
            <a:lvl3pPr marL="1371600" lvl="2" indent="-285750" algn="l">
              <a:spcBef>
                <a:spcPts val="360"/>
              </a:spcBef>
              <a:spcAft>
                <a:spcPts val="0"/>
              </a:spcAft>
              <a:buSzPts val="900"/>
              <a:buChar char="■"/>
              <a:defRPr/>
            </a:lvl3pPr>
            <a:lvl4pPr marL="1828800" lvl="3" indent="-285750" algn="l">
              <a:spcBef>
                <a:spcPts val="360"/>
              </a:spcBef>
              <a:spcAft>
                <a:spcPts val="0"/>
              </a:spcAft>
              <a:buSzPts val="90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00"/>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0"/>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lvl1pPr marL="457200" lvl="0" indent="-285750" algn="l">
              <a:spcBef>
                <a:spcPts val="360"/>
              </a:spcBef>
              <a:spcAft>
                <a:spcPts val="0"/>
              </a:spcAft>
              <a:buSzPts val="900"/>
              <a:buChar char="■"/>
              <a:defRPr/>
            </a:lvl1pPr>
            <a:lvl2pPr marL="914400" lvl="1" indent="-285750" algn="l">
              <a:spcBef>
                <a:spcPts val="360"/>
              </a:spcBef>
              <a:spcAft>
                <a:spcPts val="0"/>
              </a:spcAft>
              <a:buSzPts val="900"/>
              <a:buChar char="■"/>
              <a:defRPr/>
            </a:lvl2pPr>
            <a:lvl3pPr marL="1371600" lvl="2" indent="-285750" algn="l">
              <a:spcBef>
                <a:spcPts val="360"/>
              </a:spcBef>
              <a:spcAft>
                <a:spcPts val="0"/>
              </a:spcAft>
              <a:buSzPts val="900"/>
              <a:buChar char="■"/>
              <a:defRPr/>
            </a:lvl3pPr>
            <a:lvl4pPr marL="1828800" lvl="3" indent="-285750" algn="l">
              <a:spcBef>
                <a:spcPts val="360"/>
              </a:spcBef>
              <a:spcAft>
                <a:spcPts val="0"/>
              </a:spcAft>
              <a:buSzPts val="90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0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000"/>
              <a:buNone/>
              <a:defRPr sz="2000"/>
            </a:lvl1pPr>
            <a:lvl2pPr marL="914400" lvl="1" indent="-228600" algn="l">
              <a:spcBef>
                <a:spcPts val="360"/>
              </a:spcBef>
              <a:spcAft>
                <a:spcPts val="0"/>
              </a:spcAft>
              <a:buSzPts val="90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0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102"/>
          <p:cNvSpPr txBox="1">
            <a:spLocks noGrp="1"/>
          </p:cNvSpPr>
          <p:nvPr>
            <p:ph type="title"/>
          </p:nvPr>
        </p:nvSpPr>
        <p:spPr>
          <a:xfrm>
            <a:off x="571472" y="214290"/>
            <a:ext cx="8039128" cy="107157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2"/>
          <p:cNvSpPr txBox="1">
            <a:spLocks noGrp="1"/>
          </p:cNvSpPr>
          <p:nvPr>
            <p:ph type="body" idx="1"/>
          </p:nvPr>
        </p:nvSpPr>
        <p:spPr>
          <a:xfrm>
            <a:off x="1524000" y="2057400"/>
            <a:ext cx="3467100" cy="3505200"/>
          </a:xfrm>
          <a:prstGeom prst="rect">
            <a:avLst/>
          </a:prstGeom>
          <a:noFill/>
          <a:ln>
            <a:noFill/>
          </a:ln>
        </p:spPr>
        <p:txBody>
          <a:bodyPr spcFirstLastPara="1" wrap="square" lIns="91425" tIns="45700" rIns="91425" bIns="45700" anchor="t" anchorCtr="0">
            <a:noAutofit/>
          </a:bodyPr>
          <a:lstStyle>
            <a:lvl1pPr marL="457200" lvl="0" indent="-317500" algn="l">
              <a:spcBef>
                <a:spcPts val="560"/>
              </a:spcBef>
              <a:spcAft>
                <a:spcPts val="0"/>
              </a:spcAft>
              <a:buSzPts val="1400"/>
              <a:buChar char="■"/>
              <a:defRPr sz="2800"/>
            </a:lvl1pPr>
            <a:lvl2pPr marL="914400" lvl="1" indent="-304800" algn="l">
              <a:spcBef>
                <a:spcPts val="480"/>
              </a:spcBef>
              <a:spcAft>
                <a:spcPts val="0"/>
              </a:spcAft>
              <a:buSzPts val="1200"/>
              <a:buChar char="■"/>
              <a:defRPr sz="2400"/>
            </a:lvl2pPr>
            <a:lvl3pPr marL="1371600" lvl="2" indent="-292100" algn="l">
              <a:spcBef>
                <a:spcPts val="400"/>
              </a:spcBef>
              <a:spcAft>
                <a:spcPts val="0"/>
              </a:spcAft>
              <a:buSzPts val="1000"/>
              <a:buChar char="■"/>
              <a:defRPr sz="2000"/>
            </a:lvl3pPr>
            <a:lvl4pPr marL="1828800" lvl="3" indent="-285750" algn="l">
              <a:spcBef>
                <a:spcPts val="360"/>
              </a:spcBef>
              <a:spcAft>
                <a:spcPts val="0"/>
              </a:spcAft>
              <a:buSzPts val="90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25" name="Google Shape;25;p102"/>
          <p:cNvSpPr txBox="1">
            <a:spLocks noGrp="1"/>
          </p:cNvSpPr>
          <p:nvPr>
            <p:ph type="body" idx="2"/>
          </p:nvPr>
        </p:nvSpPr>
        <p:spPr>
          <a:xfrm>
            <a:off x="5143500" y="2057400"/>
            <a:ext cx="3467100" cy="3505200"/>
          </a:xfrm>
          <a:prstGeom prst="rect">
            <a:avLst/>
          </a:prstGeom>
          <a:noFill/>
          <a:ln>
            <a:noFill/>
          </a:ln>
        </p:spPr>
        <p:txBody>
          <a:bodyPr spcFirstLastPara="1" wrap="square" lIns="91425" tIns="45700" rIns="91425" bIns="45700" anchor="t" anchorCtr="0">
            <a:noAutofit/>
          </a:bodyPr>
          <a:lstStyle>
            <a:lvl1pPr marL="457200" lvl="0" indent="-317500" algn="l">
              <a:spcBef>
                <a:spcPts val="560"/>
              </a:spcBef>
              <a:spcAft>
                <a:spcPts val="0"/>
              </a:spcAft>
              <a:buSzPts val="1400"/>
              <a:buChar char="■"/>
              <a:defRPr sz="2800"/>
            </a:lvl1pPr>
            <a:lvl2pPr marL="914400" lvl="1" indent="-304800" algn="l">
              <a:spcBef>
                <a:spcPts val="480"/>
              </a:spcBef>
              <a:spcAft>
                <a:spcPts val="0"/>
              </a:spcAft>
              <a:buSzPts val="1200"/>
              <a:buChar char="■"/>
              <a:defRPr sz="2400"/>
            </a:lvl2pPr>
            <a:lvl3pPr marL="1371600" lvl="2" indent="-292100" algn="l">
              <a:spcBef>
                <a:spcPts val="400"/>
              </a:spcBef>
              <a:spcAft>
                <a:spcPts val="0"/>
              </a:spcAft>
              <a:buSzPts val="1000"/>
              <a:buChar char="■"/>
              <a:defRPr sz="2000"/>
            </a:lvl3pPr>
            <a:lvl4pPr marL="1828800" lvl="3" indent="-285750" algn="l">
              <a:spcBef>
                <a:spcPts val="360"/>
              </a:spcBef>
              <a:spcAft>
                <a:spcPts val="0"/>
              </a:spcAft>
              <a:buSzPts val="90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
        <p:cNvGrpSpPr/>
        <p:nvPr/>
      </p:nvGrpSpPr>
      <p:grpSpPr>
        <a:xfrm>
          <a:off x="0" y="0"/>
          <a:ext cx="0" cy="0"/>
          <a:chOff x="0" y="0"/>
          <a:chExt cx="0" cy="0"/>
        </a:xfrm>
      </p:grpSpPr>
      <p:sp>
        <p:nvSpPr>
          <p:cNvPr id="27" name="Google Shape;27;p10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20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0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29" name="Google Shape;29;p10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04800" algn="l">
              <a:spcBef>
                <a:spcPts val="480"/>
              </a:spcBef>
              <a:spcAft>
                <a:spcPts val="0"/>
              </a:spcAft>
              <a:buSzPts val="1200"/>
              <a:buChar char="■"/>
              <a:defRPr sz="2400"/>
            </a:lvl1pPr>
            <a:lvl2pPr marL="914400" lvl="1" indent="-292100" algn="l">
              <a:spcBef>
                <a:spcPts val="400"/>
              </a:spcBef>
              <a:spcAft>
                <a:spcPts val="0"/>
              </a:spcAft>
              <a:buSzPts val="1000"/>
              <a:buChar char="■"/>
              <a:defRPr sz="2000"/>
            </a:lvl2pPr>
            <a:lvl3pPr marL="1371600" lvl="2" indent="-285750" algn="l">
              <a:spcBef>
                <a:spcPts val="360"/>
              </a:spcBef>
              <a:spcAft>
                <a:spcPts val="0"/>
              </a:spcAft>
              <a:buSzPts val="900"/>
              <a:buChar char="■"/>
              <a:defRPr sz="1800"/>
            </a:lvl3pPr>
            <a:lvl4pPr marL="1828800" lvl="3" indent="-279400" algn="l">
              <a:spcBef>
                <a:spcPts val="320"/>
              </a:spcBef>
              <a:spcAft>
                <a:spcPts val="0"/>
              </a:spcAft>
              <a:buSzPts val="80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30" name="Google Shape;30;p10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20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0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31" name="Google Shape;31;p10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04800" algn="l">
              <a:spcBef>
                <a:spcPts val="480"/>
              </a:spcBef>
              <a:spcAft>
                <a:spcPts val="0"/>
              </a:spcAft>
              <a:buSzPts val="1200"/>
              <a:buChar char="■"/>
              <a:defRPr sz="2400"/>
            </a:lvl1pPr>
            <a:lvl2pPr marL="914400" lvl="1" indent="-292100" algn="l">
              <a:spcBef>
                <a:spcPts val="400"/>
              </a:spcBef>
              <a:spcAft>
                <a:spcPts val="0"/>
              </a:spcAft>
              <a:buSzPts val="1000"/>
              <a:buChar char="■"/>
              <a:defRPr sz="2000"/>
            </a:lvl2pPr>
            <a:lvl3pPr marL="1371600" lvl="2" indent="-285750" algn="l">
              <a:spcBef>
                <a:spcPts val="360"/>
              </a:spcBef>
              <a:spcAft>
                <a:spcPts val="0"/>
              </a:spcAft>
              <a:buSzPts val="900"/>
              <a:buChar char="■"/>
              <a:defRPr sz="1800"/>
            </a:lvl3pPr>
            <a:lvl4pPr marL="1828800" lvl="3" indent="-279400" algn="l">
              <a:spcBef>
                <a:spcPts val="320"/>
              </a:spcBef>
              <a:spcAft>
                <a:spcPts val="0"/>
              </a:spcAft>
              <a:buSzPts val="80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104"/>
          <p:cNvSpPr txBox="1">
            <a:spLocks noGrp="1"/>
          </p:cNvSpPr>
          <p:nvPr>
            <p:ph type="title"/>
          </p:nvPr>
        </p:nvSpPr>
        <p:spPr>
          <a:xfrm>
            <a:off x="571472" y="214290"/>
            <a:ext cx="8039128" cy="107157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
        <p:cNvGrpSpPr/>
        <p:nvPr/>
      </p:nvGrpSpPr>
      <p:grpSpPr>
        <a:xfrm>
          <a:off x="0" y="0"/>
          <a:ext cx="0" cy="0"/>
          <a:chOff x="0" y="0"/>
          <a:chExt cx="0" cy="0"/>
        </a:xfrm>
      </p:grpSpPr>
      <p:sp>
        <p:nvSpPr>
          <p:cNvPr id="36" name="Google Shape;36;p10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30200" algn="l">
              <a:spcBef>
                <a:spcPts val="640"/>
              </a:spcBef>
              <a:spcAft>
                <a:spcPts val="0"/>
              </a:spcAft>
              <a:buSzPts val="1600"/>
              <a:buChar char="■"/>
              <a:defRPr sz="3200"/>
            </a:lvl1pPr>
            <a:lvl2pPr marL="914400" lvl="1" indent="-317500" algn="l">
              <a:spcBef>
                <a:spcPts val="560"/>
              </a:spcBef>
              <a:spcAft>
                <a:spcPts val="0"/>
              </a:spcAft>
              <a:buSzPts val="1400"/>
              <a:buChar char="■"/>
              <a:defRPr sz="2800"/>
            </a:lvl2pPr>
            <a:lvl3pPr marL="1371600" lvl="2" indent="-304800" algn="l">
              <a:spcBef>
                <a:spcPts val="480"/>
              </a:spcBef>
              <a:spcAft>
                <a:spcPts val="0"/>
              </a:spcAft>
              <a:buSzPts val="1200"/>
              <a:buChar char="■"/>
              <a:defRPr sz="2400"/>
            </a:lvl3pPr>
            <a:lvl4pPr marL="1828800" lvl="3" indent="-292100" algn="l">
              <a:spcBef>
                <a:spcPts val="400"/>
              </a:spcBef>
              <a:spcAft>
                <a:spcPts val="0"/>
              </a:spcAft>
              <a:buSzPts val="10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38" name="Google Shape;38;p10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70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50"/>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0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0000"/>
              </a:buClr>
              <a:buSzPts val="1600"/>
              <a:buFont typeface="Noto Sans Symbols"/>
              <a:buNone/>
              <a:defRPr sz="3200" b="0" i="0" u="none" strike="noStrike" cap="none">
                <a:solidFill>
                  <a:srgbClr val="000000"/>
                </a:solidFill>
                <a:latin typeface="Arial Narrow"/>
                <a:ea typeface="Arial Narrow"/>
                <a:cs typeface="Arial Narrow"/>
                <a:sym typeface="Arial Narrow"/>
              </a:defRPr>
            </a:lvl1pPr>
            <a:lvl2pPr marR="0" lvl="1" algn="l" rtl="0">
              <a:spcBef>
                <a:spcPts val="560"/>
              </a:spcBef>
              <a:spcAft>
                <a:spcPts val="0"/>
              </a:spcAft>
              <a:buClr>
                <a:srgbClr val="000000"/>
              </a:buClr>
              <a:buSzPts val="1400"/>
              <a:buFont typeface="Noto Sans Symbols"/>
              <a:buNone/>
              <a:defRPr sz="2800" b="0" i="0" u="none" strike="noStrike" cap="none">
                <a:solidFill>
                  <a:srgbClr val="000000"/>
                </a:solidFill>
                <a:latin typeface="Arial Narrow"/>
                <a:ea typeface="Arial Narrow"/>
                <a:cs typeface="Arial Narrow"/>
                <a:sym typeface="Arial Narrow"/>
              </a:defRPr>
            </a:lvl2pPr>
            <a:lvl3pPr marR="0" lvl="2" algn="l" rtl="0">
              <a:spcBef>
                <a:spcPts val="480"/>
              </a:spcBef>
              <a:spcAft>
                <a:spcPts val="0"/>
              </a:spcAft>
              <a:buClr>
                <a:srgbClr val="000000"/>
              </a:buClr>
              <a:buSzPts val="1200"/>
              <a:buFont typeface="Noto Sans Symbols"/>
              <a:buNone/>
              <a:defRPr sz="2400" b="0" i="0" u="none" strike="noStrike" cap="none">
                <a:solidFill>
                  <a:srgbClr val="000000"/>
                </a:solidFill>
                <a:latin typeface="Arial Narrow"/>
                <a:ea typeface="Arial Narrow"/>
                <a:cs typeface="Arial Narrow"/>
                <a:sym typeface="Arial Narrow"/>
              </a:defRPr>
            </a:lvl3pPr>
            <a:lvl4pPr marR="0" lvl="3" algn="l" rtl="0">
              <a:spcBef>
                <a:spcPts val="400"/>
              </a:spcBef>
              <a:spcAft>
                <a:spcPts val="0"/>
              </a:spcAft>
              <a:buClr>
                <a:srgbClr val="000000"/>
              </a:buClr>
              <a:buSzPts val="1000"/>
              <a:buFont typeface="Noto Sans Symbols"/>
              <a:buNone/>
              <a:defRPr sz="2000" b="0" i="0" u="none" strike="noStrike" cap="none">
                <a:solidFill>
                  <a:srgbClr val="000000"/>
                </a:solidFill>
                <a:latin typeface="Arial Narrow"/>
                <a:ea typeface="Arial Narrow"/>
                <a:cs typeface="Arial Narrow"/>
                <a:sym typeface="Arial Narrow"/>
              </a:defRPr>
            </a:lvl4pPr>
            <a:lvl5pPr marR="0" lvl="4" algn="l" rtl="0">
              <a:spcBef>
                <a:spcPts val="400"/>
              </a:spcBef>
              <a:spcAft>
                <a:spcPts val="0"/>
              </a:spcAft>
              <a:buClr>
                <a:srgbClr val="000000"/>
              </a:buClr>
              <a:buSzPts val="1000"/>
              <a:buFont typeface="Noto Sans Symbols"/>
              <a:buNone/>
              <a:defRPr sz="2000" b="0" i="0" u="none" strike="noStrike" cap="none">
                <a:solidFill>
                  <a:srgbClr val="000000"/>
                </a:solidFill>
                <a:latin typeface="Arial Narrow"/>
                <a:ea typeface="Arial Narrow"/>
                <a:cs typeface="Arial Narrow"/>
                <a:sym typeface="Arial Narrow"/>
              </a:defRPr>
            </a:lvl5pPr>
            <a:lvl6pPr marR="0" lvl="5" algn="l" rtl="0">
              <a:spcBef>
                <a:spcPts val="400"/>
              </a:spcBef>
              <a:spcAft>
                <a:spcPts val="0"/>
              </a:spcAft>
              <a:buClr>
                <a:srgbClr val="000000"/>
              </a:buClr>
              <a:buSzPts val="1000"/>
              <a:buFont typeface="Noto Sans Symbols"/>
              <a:buNone/>
              <a:defRPr sz="2000" b="0" i="0" u="none" strike="noStrike" cap="none">
                <a:solidFill>
                  <a:srgbClr val="000000"/>
                </a:solidFill>
                <a:latin typeface="Arial Narrow"/>
                <a:ea typeface="Arial Narrow"/>
                <a:cs typeface="Arial Narrow"/>
                <a:sym typeface="Arial Narrow"/>
              </a:defRPr>
            </a:lvl6pPr>
            <a:lvl7pPr marR="0" lvl="6" algn="l" rtl="0">
              <a:spcBef>
                <a:spcPts val="400"/>
              </a:spcBef>
              <a:spcAft>
                <a:spcPts val="0"/>
              </a:spcAft>
              <a:buClr>
                <a:srgbClr val="000000"/>
              </a:buClr>
              <a:buSzPts val="1000"/>
              <a:buFont typeface="Noto Sans Symbols"/>
              <a:buNone/>
              <a:defRPr sz="2000" b="0" i="0" u="none" strike="noStrike" cap="none">
                <a:solidFill>
                  <a:srgbClr val="000000"/>
                </a:solidFill>
                <a:latin typeface="Arial Narrow"/>
                <a:ea typeface="Arial Narrow"/>
                <a:cs typeface="Arial Narrow"/>
                <a:sym typeface="Arial Narrow"/>
              </a:defRPr>
            </a:lvl7pPr>
            <a:lvl8pPr marR="0" lvl="7" algn="l" rtl="0">
              <a:spcBef>
                <a:spcPts val="400"/>
              </a:spcBef>
              <a:spcAft>
                <a:spcPts val="0"/>
              </a:spcAft>
              <a:buClr>
                <a:srgbClr val="000000"/>
              </a:buClr>
              <a:buSzPts val="1000"/>
              <a:buFont typeface="Noto Sans Symbols"/>
              <a:buNone/>
              <a:defRPr sz="2000" b="0" i="0" u="none" strike="noStrike" cap="none">
                <a:solidFill>
                  <a:srgbClr val="000000"/>
                </a:solidFill>
                <a:latin typeface="Arial Narrow"/>
                <a:ea typeface="Arial Narrow"/>
                <a:cs typeface="Arial Narrow"/>
                <a:sym typeface="Arial Narrow"/>
              </a:defRPr>
            </a:lvl8pPr>
            <a:lvl9pPr marR="0" lvl="8" algn="l" rtl="0">
              <a:spcBef>
                <a:spcPts val="400"/>
              </a:spcBef>
              <a:spcAft>
                <a:spcPts val="0"/>
              </a:spcAft>
              <a:buClr>
                <a:srgbClr val="000000"/>
              </a:buClr>
              <a:buSzPts val="1000"/>
              <a:buFont typeface="Noto Sans Symbols"/>
              <a:buNone/>
              <a:defRPr sz="2000" b="0" i="0" u="none" strike="noStrike" cap="none">
                <a:solidFill>
                  <a:srgbClr val="000000"/>
                </a:solidFill>
                <a:latin typeface="Arial Narrow"/>
                <a:ea typeface="Arial Narrow"/>
                <a:cs typeface="Arial Narrow"/>
                <a:sym typeface="Arial Narrow"/>
              </a:defRPr>
            </a:lvl9pPr>
          </a:lstStyle>
          <a:p>
            <a:endParaRPr/>
          </a:p>
        </p:txBody>
      </p:sp>
      <p:sp>
        <p:nvSpPr>
          <p:cNvPr id="42" name="Google Shape;42;p10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70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50"/>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98"/>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lvl1pPr marL="457200" marR="0" lvl="0" indent="-317500" algn="l" rtl="0">
              <a:spcBef>
                <a:spcPts val="560"/>
              </a:spcBef>
              <a:spcAft>
                <a:spcPts val="0"/>
              </a:spcAft>
              <a:buClr>
                <a:srgbClr val="000000"/>
              </a:buClr>
              <a:buSzPts val="1400"/>
              <a:buFont typeface="Noto Sans Symbols"/>
              <a:buChar char="■"/>
              <a:defRPr sz="2800" b="0" i="0" u="none" strike="noStrike" cap="none">
                <a:solidFill>
                  <a:srgbClr val="000000"/>
                </a:solidFill>
                <a:latin typeface="Arial Narrow"/>
                <a:ea typeface="Arial Narrow"/>
                <a:cs typeface="Arial Narrow"/>
                <a:sym typeface="Arial Narrow"/>
              </a:defRPr>
            </a:lvl1pPr>
            <a:lvl2pPr marL="914400" marR="0" lvl="1" indent="-304800" algn="l" rtl="0">
              <a:spcBef>
                <a:spcPts val="480"/>
              </a:spcBef>
              <a:spcAft>
                <a:spcPts val="0"/>
              </a:spcAft>
              <a:buClr>
                <a:srgbClr val="000000"/>
              </a:buClr>
              <a:buSzPts val="1200"/>
              <a:buFont typeface="Noto Sans Symbols"/>
              <a:buChar char="■"/>
              <a:defRPr sz="2400" b="0" i="0" u="none" strike="noStrike" cap="none">
                <a:solidFill>
                  <a:srgbClr val="000000"/>
                </a:solidFill>
                <a:latin typeface="Arial Narrow"/>
                <a:ea typeface="Arial Narrow"/>
                <a:cs typeface="Arial Narrow"/>
                <a:sym typeface="Arial Narrow"/>
              </a:defRPr>
            </a:lvl2pPr>
            <a:lvl3pPr marL="1371600" marR="0" lvl="2" indent="-292100" algn="l" rtl="0">
              <a:spcBef>
                <a:spcPts val="400"/>
              </a:spcBef>
              <a:spcAft>
                <a:spcPts val="0"/>
              </a:spcAft>
              <a:buClr>
                <a:srgbClr val="000000"/>
              </a:buClr>
              <a:buSzPts val="1000"/>
              <a:buFont typeface="Noto Sans Symbols"/>
              <a:buChar char="■"/>
              <a:defRPr sz="2000" b="0" i="0" u="none" strike="noStrike" cap="none">
                <a:solidFill>
                  <a:srgbClr val="000000"/>
                </a:solidFill>
                <a:latin typeface="Arial Narrow"/>
                <a:ea typeface="Arial Narrow"/>
                <a:cs typeface="Arial Narrow"/>
                <a:sym typeface="Arial Narrow"/>
              </a:defRPr>
            </a:lvl3pPr>
            <a:lvl4pPr marL="1828800" marR="0" lvl="3" indent="-285750" algn="l" rtl="0">
              <a:spcBef>
                <a:spcPts val="360"/>
              </a:spcBef>
              <a:spcAft>
                <a:spcPts val="0"/>
              </a:spcAft>
              <a:buClr>
                <a:srgbClr val="000000"/>
              </a:buClr>
              <a:buSzPts val="900"/>
              <a:buFont typeface="Noto Sans Symbols"/>
              <a:buChar char="■"/>
              <a:defRPr sz="1800" b="0" i="0" u="none" strike="noStrike" cap="none">
                <a:solidFill>
                  <a:srgbClr val="000000"/>
                </a:solidFill>
                <a:latin typeface="Arial Narrow"/>
                <a:ea typeface="Arial Narrow"/>
                <a:cs typeface="Arial Narrow"/>
                <a:sym typeface="Arial Narrow"/>
              </a:defRPr>
            </a:lvl4pPr>
            <a:lvl5pPr marL="2286000" marR="0" lvl="4" indent="-285750" algn="l" rtl="0">
              <a:spcBef>
                <a:spcPts val="360"/>
              </a:spcBef>
              <a:spcAft>
                <a:spcPts val="0"/>
              </a:spcAft>
              <a:buClr>
                <a:srgbClr val="000000"/>
              </a:buClr>
              <a:buSzPts val="900"/>
              <a:buFont typeface="Noto Sans Symbols"/>
              <a:buChar char="■"/>
              <a:defRPr sz="1800" b="0" i="0" u="none" strike="noStrike" cap="none">
                <a:solidFill>
                  <a:srgbClr val="000000"/>
                </a:solidFill>
                <a:latin typeface="Arial Narrow"/>
                <a:ea typeface="Arial Narrow"/>
                <a:cs typeface="Arial Narrow"/>
                <a:sym typeface="Arial Narrow"/>
              </a:defRPr>
            </a:lvl5pPr>
            <a:lvl6pPr marL="2743200" marR="0" lvl="5" indent="-285750" algn="l" rtl="0">
              <a:spcBef>
                <a:spcPts val="360"/>
              </a:spcBef>
              <a:spcAft>
                <a:spcPts val="0"/>
              </a:spcAft>
              <a:buClr>
                <a:srgbClr val="000000"/>
              </a:buClr>
              <a:buSzPts val="900"/>
              <a:buFont typeface="Noto Sans Symbols"/>
              <a:buChar char="■"/>
              <a:defRPr sz="1800" b="0" i="0" u="none" strike="noStrike" cap="none">
                <a:solidFill>
                  <a:srgbClr val="000000"/>
                </a:solidFill>
                <a:latin typeface="Arial Narrow"/>
                <a:ea typeface="Arial Narrow"/>
                <a:cs typeface="Arial Narrow"/>
                <a:sym typeface="Arial Narrow"/>
              </a:defRPr>
            </a:lvl6pPr>
            <a:lvl7pPr marL="3200400" marR="0" lvl="6" indent="-285750" algn="l" rtl="0">
              <a:spcBef>
                <a:spcPts val="360"/>
              </a:spcBef>
              <a:spcAft>
                <a:spcPts val="0"/>
              </a:spcAft>
              <a:buClr>
                <a:srgbClr val="000000"/>
              </a:buClr>
              <a:buSzPts val="900"/>
              <a:buFont typeface="Noto Sans Symbols"/>
              <a:buChar char="■"/>
              <a:defRPr sz="1800" b="0" i="0" u="none" strike="noStrike" cap="none">
                <a:solidFill>
                  <a:srgbClr val="000000"/>
                </a:solidFill>
                <a:latin typeface="Arial Narrow"/>
                <a:ea typeface="Arial Narrow"/>
                <a:cs typeface="Arial Narrow"/>
                <a:sym typeface="Arial Narrow"/>
              </a:defRPr>
            </a:lvl7pPr>
            <a:lvl8pPr marL="3657600" marR="0" lvl="7" indent="-285750" algn="l" rtl="0">
              <a:spcBef>
                <a:spcPts val="360"/>
              </a:spcBef>
              <a:spcAft>
                <a:spcPts val="0"/>
              </a:spcAft>
              <a:buClr>
                <a:srgbClr val="000000"/>
              </a:buClr>
              <a:buSzPts val="900"/>
              <a:buFont typeface="Noto Sans Symbols"/>
              <a:buChar char="■"/>
              <a:defRPr sz="1800" b="0" i="0" u="none" strike="noStrike" cap="none">
                <a:solidFill>
                  <a:srgbClr val="000000"/>
                </a:solidFill>
                <a:latin typeface="Arial Narrow"/>
                <a:ea typeface="Arial Narrow"/>
                <a:cs typeface="Arial Narrow"/>
                <a:sym typeface="Arial Narrow"/>
              </a:defRPr>
            </a:lvl8pPr>
            <a:lvl9pPr marL="4114800" marR="0" lvl="8" indent="-285750" algn="l" rtl="0">
              <a:spcBef>
                <a:spcPts val="360"/>
              </a:spcBef>
              <a:spcAft>
                <a:spcPts val="0"/>
              </a:spcAft>
              <a:buClr>
                <a:srgbClr val="000000"/>
              </a:buClr>
              <a:buSzPts val="900"/>
              <a:buFont typeface="Noto Sans Symbols"/>
              <a:buChar char="■"/>
              <a:defRPr sz="1800" b="0" i="0" u="none" strike="noStrike" cap="none">
                <a:solidFill>
                  <a:srgbClr val="000000"/>
                </a:solidFill>
                <a:latin typeface="Arial Narrow"/>
                <a:ea typeface="Arial Narrow"/>
                <a:cs typeface="Arial Narrow"/>
                <a:sym typeface="Arial Narrow"/>
              </a:defRPr>
            </a:lvl9pPr>
          </a:lstStyle>
          <a:p>
            <a:endParaRPr/>
          </a:p>
        </p:txBody>
      </p:sp>
      <p:sp>
        <p:nvSpPr>
          <p:cNvPr id="11" name="Google Shape;11;p98"/>
          <p:cNvSpPr txBox="1">
            <a:spLocks noGrp="1"/>
          </p:cNvSpPr>
          <p:nvPr>
            <p:ph type="title"/>
          </p:nvPr>
        </p:nvSpPr>
        <p:spPr>
          <a:xfrm>
            <a:off x="571472" y="214290"/>
            <a:ext cx="8039128" cy="107157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000" b="1" i="0" u="none" strike="noStrike" cap="none">
                <a:solidFill>
                  <a:srgbClr val="000000"/>
                </a:solidFill>
                <a:latin typeface="Arial Narrow"/>
                <a:ea typeface="Arial Narrow"/>
                <a:cs typeface="Arial Narrow"/>
                <a:sym typeface="Arial Narrow"/>
              </a:defRPr>
            </a:lvl1pPr>
            <a:lvl2pPr marR="0" lvl="1" algn="l" rtl="0">
              <a:spcBef>
                <a:spcPts val="0"/>
              </a:spcBef>
              <a:spcAft>
                <a:spcPts val="0"/>
              </a:spcAft>
              <a:buSzPts val="1400"/>
              <a:buNone/>
              <a:defRPr sz="4000" b="1" i="0" u="none" strike="noStrike" cap="none">
                <a:solidFill>
                  <a:srgbClr val="000000"/>
                </a:solidFill>
                <a:latin typeface="Arial Narrow"/>
                <a:ea typeface="Arial Narrow"/>
                <a:cs typeface="Arial Narrow"/>
                <a:sym typeface="Arial Narrow"/>
              </a:defRPr>
            </a:lvl2pPr>
            <a:lvl3pPr marR="0" lvl="2" algn="l" rtl="0">
              <a:spcBef>
                <a:spcPts val="0"/>
              </a:spcBef>
              <a:spcAft>
                <a:spcPts val="0"/>
              </a:spcAft>
              <a:buSzPts val="1400"/>
              <a:buNone/>
              <a:defRPr sz="4000" b="1" i="0" u="none" strike="noStrike" cap="none">
                <a:solidFill>
                  <a:srgbClr val="000000"/>
                </a:solidFill>
                <a:latin typeface="Arial Narrow"/>
                <a:ea typeface="Arial Narrow"/>
                <a:cs typeface="Arial Narrow"/>
                <a:sym typeface="Arial Narrow"/>
              </a:defRPr>
            </a:lvl3pPr>
            <a:lvl4pPr marR="0" lvl="3" algn="l" rtl="0">
              <a:spcBef>
                <a:spcPts val="0"/>
              </a:spcBef>
              <a:spcAft>
                <a:spcPts val="0"/>
              </a:spcAft>
              <a:buSzPts val="1400"/>
              <a:buNone/>
              <a:defRPr sz="4000" b="1" i="0" u="none" strike="noStrike" cap="none">
                <a:solidFill>
                  <a:srgbClr val="000000"/>
                </a:solidFill>
                <a:latin typeface="Arial Narrow"/>
                <a:ea typeface="Arial Narrow"/>
                <a:cs typeface="Arial Narrow"/>
                <a:sym typeface="Arial Narrow"/>
              </a:defRPr>
            </a:lvl4pPr>
            <a:lvl5pPr marR="0" lvl="4" algn="l" rtl="0">
              <a:spcBef>
                <a:spcPts val="0"/>
              </a:spcBef>
              <a:spcAft>
                <a:spcPts val="0"/>
              </a:spcAft>
              <a:buSzPts val="1400"/>
              <a:buNone/>
              <a:defRPr sz="4000" b="1" i="0" u="none" strike="noStrike" cap="none">
                <a:solidFill>
                  <a:srgbClr val="000000"/>
                </a:solidFill>
                <a:latin typeface="Arial Narrow"/>
                <a:ea typeface="Arial Narrow"/>
                <a:cs typeface="Arial Narrow"/>
                <a:sym typeface="Arial Narrow"/>
              </a:defRPr>
            </a:lvl5pPr>
            <a:lvl6pPr marR="0" lvl="5" algn="l" rtl="0">
              <a:spcBef>
                <a:spcPts val="0"/>
              </a:spcBef>
              <a:spcAft>
                <a:spcPts val="0"/>
              </a:spcAft>
              <a:buSzPts val="1400"/>
              <a:buNone/>
              <a:defRPr sz="4000" b="1" i="0" u="none" strike="noStrike" cap="none">
                <a:solidFill>
                  <a:srgbClr val="000000"/>
                </a:solidFill>
                <a:latin typeface="Arial Narrow"/>
                <a:ea typeface="Arial Narrow"/>
                <a:cs typeface="Arial Narrow"/>
                <a:sym typeface="Arial Narrow"/>
              </a:defRPr>
            </a:lvl6pPr>
            <a:lvl7pPr marR="0" lvl="6" algn="l" rtl="0">
              <a:spcBef>
                <a:spcPts val="0"/>
              </a:spcBef>
              <a:spcAft>
                <a:spcPts val="0"/>
              </a:spcAft>
              <a:buSzPts val="1400"/>
              <a:buNone/>
              <a:defRPr sz="4000" b="1" i="0" u="none" strike="noStrike" cap="none">
                <a:solidFill>
                  <a:srgbClr val="000000"/>
                </a:solidFill>
                <a:latin typeface="Arial Narrow"/>
                <a:ea typeface="Arial Narrow"/>
                <a:cs typeface="Arial Narrow"/>
                <a:sym typeface="Arial Narrow"/>
              </a:defRPr>
            </a:lvl7pPr>
            <a:lvl8pPr marR="0" lvl="7" algn="l" rtl="0">
              <a:spcBef>
                <a:spcPts val="0"/>
              </a:spcBef>
              <a:spcAft>
                <a:spcPts val="0"/>
              </a:spcAft>
              <a:buSzPts val="1400"/>
              <a:buNone/>
              <a:defRPr sz="4000" b="1" i="0" u="none" strike="noStrike" cap="none">
                <a:solidFill>
                  <a:srgbClr val="000000"/>
                </a:solidFill>
                <a:latin typeface="Arial Narrow"/>
                <a:ea typeface="Arial Narrow"/>
                <a:cs typeface="Arial Narrow"/>
                <a:sym typeface="Arial Narrow"/>
              </a:defRPr>
            </a:lvl8pPr>
            <a:lvl9pPr marR="0" lvl="8" algn="l" rtl="0">
              <a:spcBef>
                <a:spcPts val="0"/>
              </a:spcBef>
              <a:spcAft>
                <a:spcPts val="0"/>
              </a:spcAft>
              <a:buSzPts val="1400"/>
              <a:buNone/>
              <a:defRPr sz="4000" b="1" i="0" u="none" strike="noStrike" cap="none">
                <a:solidFill>
                  <a:srgbClr val="000000"/>
                </a:solidFill>
                <a:latin typeface="Arial Narrow"/>
                <a:ea typeface="Arial Narrow"/>
                <a:cs typeface="Arial Narrow"/>
                <a:sym typeface="Arial Narrow"/>
              </a:defRPr>
            </a:lvl9pPr>
          </a:lstStyle>
          <a:p>
            <a:endParaRPr/>
          </a:p>
        </p:txBody>
      </p:sp>
      <p:sp>
        <p:nvSpPr>
          <p:cNvPr id="12" name="Google Shape;12;p98"/>
          <p:cNvSpPr txBox="1"/>
          <p:nvPr/>
        </p:nvSpPr>
        <p:spPr>
          <a:xfrm>
            <a:off x="8532440" y="6577607"/>
            <a:ext cx="611560" cy="27699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643042" y="285728"/>
            <a:ext cx="7119958" cy="308135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dirty="0"/>
              <a:t>Chapter 7</a:t>
            </a:r>
            <a:br>
              <a:rPr lang="en-US" dirty="0"/>
            </a:br>
            <a:r>
              <a:rPr lang="en-US" dirty="0"/>
              <a:t>Information Age Warfare, Online Crime &amp; Punishment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0"/>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History of Warfare</a:t>
            </a:r>
            <a:endParaRPr/>
          </a:p>
        </p:txBody>
      </p:sp>
      <p:sp>
        <p:nvSpPr>
          <p:cNvPr id="110" name="Google Shape;110;p10"/>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dirty="0"/>
              <a:t>Internet fostering the development of technology and also its negative consequences: hacking &amp; terrorism</a:t>
            </a:r>
            <a:endParaRPr dirty="0"/>
          </a:p>
          <a:p>
            <a:pPr marL="342900" lvl="0" indent="-342900" algn="l" rtl="0">
              <a:spcBef>
                <a:spcPts val="560"/>
              </a:spcBef>
              <a:spcAft>
                <a:spcPts val="0"/>
              </a:spcAft>
              <a:buSzPts val="1400"/>
              <a:buChar char="■"/>
            </a:pPr>
            <a:r>
              <a:rPr lang="en-US" dirty="0"/>
              <a:t>Anarchist's Cookbook</a:t>
            </a:r>
            <a:endParaRPr dirty="0"/>
          </a:p>
          <a:p>
            <a:pPr marL="742950" lvl="1" indent="-285750" algn="l" rtl="0">
              <a:spcBef>
                <a:spcPts val="480"/>
              </a:spcBef>
              <a:spcAft>
                <a:spcPts val="0"/>
              </a:spcAft>
              <a:buSzPts val="1200"/>
              <a:buChar char="■"/>
            </a:pPr>
            <a:r>
              <a:rPr lang="en-US" dirty="0"/>
              <a:t>details for making explosives from household chemicals</a:t>
            </a:r>
            <a:endParaRPr dirty="0"/>
          </a:p>
          <a:p>
            <a:pPr marL="742950" lvl="1" indent="-285750" algn="l" rtl="0">
              <a:spcBef>
                <a:spcPts val="480"/>
              </a:spcBef>
              <a:spcAft>
                <a:spcPts val="0"/>
              </a:spcAft>
              <a:buSzPts val="1200"/>
              <a:buChar char="■"/>
            </a:pPr>
            <a:r>
              <a:rPr lang="en-US" dirty="0"/>
              <a:t>detonation device construction and similar material</a:t>
            </a:r>
            <a:endParaRPr dirty="0"/>
          </a:p>
          <a:p>
            <a:pPr marL="742950" lvl="1" indent="-285750" algn="l" rtl="0">
              <a:spcBef>
                <a:spcPts val="480"/>
              </a:spcBef>
              <a:spcAft>
                <a:spcPts val="0"/>
              </a:spcAft>
              <a:buSzPts val="1200"/>
              <a:buChar char="■"/>
            </a:pPr>
            <a:r>
              <a:rPr lang="en-US" dirty="0"/>
              <a:t>how to hide objects so that they will not be detected during frisking; </a:t>
            </a:r>
            <a:endParaRPr dirty="0"/>
          </a:p>
          <a:p>
            <a:pPr marL="742950" lvl="1" indent="-285750" algn="l" rtl="0">
              <a:spcBef>
                <a:spcPts val="480"/>
              </a:spcBef>
              <a:spcAft>
                <a:spcPts val="0"/>
              </a:spcAft>
              <a:buSzPts val="1200"/>
              <a:buChar char="■"/>
            </a:pPr>
            <a:r>
              <a:rPr lang="en-US" dirty="0"/>
              <a:t>cryptographic techniques for use with physical as well as electronic messages. </a:t>
            </a:r>
            <a:endParaRPr dirty="0"/>
          </a:p>
          <a:p>
            <a:pPr marL="742950" lvl="1" indent="-285750" algn="l" rtl="0">
              <a:spcBef>
                <a:spcPts val="480"/>
              </a:spcBef>
              <a:spcAft>
                <a:spcPts val="0"/>
              </a:spcAft>
              <a:buSzPts val="1200"/>
              <a:buChar char="■"/>
            </a:pPr>
            <a:r>
              <a:rPr lang="en-US" i="1" dirty="0"/>
              <a:t>downloadable</a:t>
            </a:r>
            <a:r>
              <a:rPr lang="en-US" dirty="0"/>
              <a:t> without detection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p:nvPr/>
        </p:nvSpPr>
        <p:spPr>
          <a:xfrm>
            <a:off x="0" y="0"/>
            <a:ext cx="9144000" cy="6858000"/>
          </a:xfrm>
          <a:prstGeom prst="rect">
            <a:avLst/>
          </a:prstGeom>
          <a:solidFill>
            <a:srgbClr val="FFFFFF"/>
          </a:solidFill>
          <a:ln w="9525" cap="flat" cmpd="sng">
            <a:solidFill>
              <a:srgbClr val="00CB9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16" name="Google Shape;116;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TECHNOLOGY OF WAR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2"/>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The Technology of War</a:t>
            </a:r>
            <a:endParaRPr/>
          </a:p>
        </p:txBody>
      </p:sp>
      <p:sp>
        <p:nvSpPr>
          <p:cNvPr id="123" name="Google Shape;123;p12"/>
          <p:cNvSpPr txBox="1">
            <a:spLocks noGrp="1"/>
          </p:cNvSpPr>
          <p:nvPr>
            <p:ph type="body" idx="1"/>
          </p:nvPr>
        </p:nvSpPr>
        <p:spPr>
          <a:xfrm>
            <a:off x="571472" y="1428736"/>
            <a:ext cx="8039128" cy="14287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The technologies employed by societies in conflict are closely related to the social and technical developments of the period:</a:t>
            </a:r>
            <a:endParaRPr/>
          </a:p>
        </p:txBody>
      </p:sp>
      <p:grpSp>
        <p:nvGrpSpPr>
          <p:cNvPr id="124" name="Google Shape;124;p12"/>
          <p:cNvGrpSpPr/>
          <p:nvPr/>
        </p:nvGrpSpPr>
        <p:grpSpPr>
          <a:xfrm>
            <a:off x="1158240" y="2959947"/>
            <a:ext cx="2628053" cy="1040558"/>
            <a:chOff x="1785" y="1562946"/>
            <a:chExt cx="2175867" cy="1040558"/>
          </a:xfrm>
        </p:grpSpPr>
        <p:sp>
          <p:nvSpPr>
            <p:cNvPr id="125" name="Google Shape;125;p12"/>
            <p:cNvSpPr/>
            <p:nvPr/>
          </p:nvSpPr>
          <p:spPr>
            <a:xfrm>
              <a:off x="1785" y="1596826"/>
              <a:ext cx="2175867" cy="870346"/>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436958" y="1562946"/>
              <a:ext cx="1305521" cy="1040558"/>
            </a:xfrm>
            <a:prstGeom prst="rect">
              <a:avLst/>
            </a:prstGeom>
            <a:noFill/>
            <a:ln>
              <a:noFill/>
            </a:ln>
          </p:spPr>
          <p:txBody>
            <a:bodyPr spcFirstLastPara="1" wrap="square" lIns="88000" tIns="29325" rIns="29325" bIns="29325" anchor="ctr" anchorCtr="0">
              <a:noAutofit/>
            </a:bodyPr>
            <a:lstStyle/>
            <a:p>
              <a:pPr marL="0" marR="0" lvl="0" indent="0" algn="ctr" rtl="0">
                <a:lnSpc>
                  <a:spcPct val="90000"/>
                </a:lnSpc>
                <a:spcBef>
                  <a:spcPts val="0"/>
                </a:spcBef>
                <a:spcAft>
                  <a:spcPts val="0"/>
                </a:spcAft>
                <a:buNone/>
              </a:pPr>
              <a:r>
                <a:rPr lang="en-US" sz="2200" b="0" i="0" u="none" strike="noStrike" cap="none" dirty="0">
                  <a:solidFill>
                    <a:schemeClr val="lt1"/>
                  </a:solidFill>
                  <a:latin typeface="Arial"/>
                  <a:ea typeface="Arial"/>
                  <a:cs typeface="Arial"/>
                  <a:sym typeface="Arial"/>
                </a:rPr>
                <a:t>Agricultural revolution</a:t>
              </a:r>
              <a:endParaRPr sz="2200" b="0" i="0" u="none" strike="noStrike" cap="none" dirty="0">
                <a:solidFill>
                  <a:schemeClr val="lt1"/>
                </a:solidFill>
                <a:latin typeface="Arial"/>
                <a:ea typeface="Arial"/>
                <a:cs typeface="Arial"/>
                <a:sym typeface="Arial"/>
              </a:endParaRPr>
            </a:p>
          </p:txBody>
        </p:sp>
      </p:grpSp>
      <p:grpSp>
        <p:nvGrpSpPr>
          <p:cNvPr id="127" name="Google Shape;127;p12"/>
          <p:cNvGrpSpPr/>
          <p:nvPr/>
        </p:nvGrpSpPr>
        <p:grpSpPr>
          <a:xfrm>
            <a:off x="3484067" y="2993827"/>
            <a:ext cx="2293586" cy="870346"/>
            <a:chOff x="1960066" y="1596826"/>
            <a:chExt cx="2293586" cy="870346"/>
          </a:xfrm>
        </p:grpSpPr>
        <p:sp>
          <p:nvSpPr>
            <p:cNvPr id="128" name="Google Shape;128;p12"/>
            <p:cNvSpPr/>
            <p:nvPr/>
          </p:nvSpPr>
          <p:spPr>
            <a:xfrm>
              <a:off x="1960066" y="1596826"/>
              <a:ext cx="2293586" cy="870346"/>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2395239" y="1596826"/>
              <a:ext cx="1423240" cy="870346"/>
            </a:xfrm>
            <a:prstGeom prst="rect">
              <a:avLst/>
            </a:prstGeom>
            <a:noFill/>
            <a:ln>
              <a:noFill/>
            </a:ln>
          </p:spPr>
          <p:txBody>
            <a:bodyPr spcFirstLastPara="1" wrap="square" lIns="88000" tIns="29325" rIns="29325" bIns="29325" anchor="ctr" anchorCtr="0">
              <a:noAutofit/>
            </a:bodyPr>
            <a:lstStyle/>
            <a:p>
              <a:pPr marL="0" marR="0" lvl="0" indent="0" algn="ctr" rtl="0">
                <a:lnSpc>
                  <a:spcPct val="90000"/>
                </a:lnSpc>
                <a:spcBef>
                  <a:spcPts val="0"/>
                </a:spcBef>
                <a:spcAft>
                  <a:spcPts val="0"/>
                </a:spcAft>
                <a:buNone/>
              </a:pPr>
              <a:r>
                <a:rPr lang="en-US" sz="2200" b="0" i="0" u="none" strike="noStrike" cap="none" dirty="0">
                  <a:solidFill>
                    <a:schemeClr val="lt1"/>
                  </a:solidFill>
                  <a:latin typeface="Arial"/>
                  <a:ea typeface="Arial"/>
                  <a:cs typeface="Arial"/>
                  <a:sym typeface="Arial"/>
                </a:rPr>
                <a:t>Industrial revolution</a:t>
              </a:r>
              <a:endParaRPr sz="2200" b="0" i="0" u="none" strike="noStrike" cap="none" dirty="0">
                <a:solidFill>
                  <a:schemeClr val="lt1"/>
                </a:solidFill>
                <a:latin typeface="Arial"/>
                <a:ea typeface="Arial"/>
                <a:cs typeface="Arial"/>
                <a:sym typeface="Arial"/>
              </a:endParaRPr>
            </a:p>
          </p:txBody>
        </p:sp>
      </p:grpSp>
      <p:grpSp>
        <p:nvGrpSpPr>
          <p:cNvPr id="130" name="Google Shape;130;p12"/>
          <p:cNvGrpSpPr/>
          <p:nvPr/>
        </p:nvGrpSpPr>
        <p:grpSpPr>
          <a:xfrm>
            <a:off x="5475427" y="2993827"/>
            <a:ext cx="2510333" cy="870346"/>
            <a:chOff x="3918346" y="1596826"/>
            <a:chExt cx="2175867" cy="870346"/>
          </a:xfrm>
        </p:grpSpPr>
        <p:sp>
          <p:nvSpPr>
            <p:cNvPr id="131" name="Google Shape;131;p12"/>
            <p:cNvSpPr/>
            <p:nvPr/>
          </p:nvSpPr>
          <p:spPr>
            <a:xfrm>
              <a:off x="3918346" y="1596826"/>
              <a:ext cx="2175867" cy="870346"/>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2"/>
            <p:cNvSpPr/>
            <p:nvPr/>
          </p:nvSpPr>
          <p:spPr>
            <a:xfrm>
              <a:off x="4353519" y="1596826"/>
              <a:ext cx="1400183" cy="870346"/>
            </a:xfrm>
            <a:prstGeom prst="rect">
              <a:avLst/>
            </a:prstGeom>
            <a:noFill/>
            <a:ln>
              <a:noFill/>
            </a:ln>
          </p:spPr>
          <p:txBody>
            <a:bodyPr spcFirstLastPara="1" wrap="square" lIns="88000" tIns="29325" rIns="29325" bIns="29325" anchor="ctr" anchorCtr="0">
              <a:noAutofit/>
            </a:bodyPr>
            <a:lstStyle/>
            <a:p>
              <a:pPr marL="0" marR="0" lvl="0" indent="0" algn="ctr" rtl="0">
                <a:lnSpc>
                  <a:spcPct val="90000"/>
                </a:lnSpc>
                <a:spcBef>
                  <a:spcPts val="0"/>
                </a:spcBef>
                <a:spcAft>
                  <a:spcPts val="0"/>
                </a:spcAft>
                <a:buNone/>
              </a:pPr>
              <a:r>
                <a:rPr lang="en-US" sz="2200" b="0" i="0" u="none" strike="noStrike" cap="none" dirty="0">
                  <a:solidFill>
                    <a:schemeClr val="lt1"/>
                  </a:solidFill>
                  <a:latin typeface="Arial"/>
                  <a:ea typeface="Arial"/>
                  <a:cs typeface="Arial"/>
                  <a:sym typeface="Arial"/>
                </a:rPr>
                <a:t>Information age</a:t>
              </a:r>
              <a:endParaRPr sz="2200" b="0" i="0" u="none" strike="noStrike" cap="none" dirty="0">
                <a:solidFill>
                  <a:schemeClr val="lt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3"/>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The Technology of War</a:t>
            </a:r>
            <a:endParaRPr/>
          </a:p>
        </p:txBody>
      </p:sp>
      <p:sp>
        <p:nvSpPr>
          <p:cNvPr id="138" name="Google Shape;138;p13"/>
          <p:cNvSpPr txBox="1">
            <a:spLocks noGrp="1"/>
          </p:cNvSpPr>
          <p:nvPr>
            <p:ph type="body" idx="1"/>
          </p:nvPr>
        </p:nvSpPr>
        <p:spPr>
          <a:xfrm>
            <a:off x="571472" y="1428736"/>
            <a:ext cx="8039128" cy="14287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Wars were linked to the acquisition of land, property and wealth and then later to industrial and commercial resources.</a:t>
            </a:r>
            <a:endParaRPr/>
          </a:p>
          <a:p>
            <a:pPr marL="342900" lvl="0" indent="-342900" algn="l" rtl="0">
              <a:spcBef>
                <a:spcPts val="560"/>
              </a:spcBef>
              <a:spcAft>
                <a:spcPts val="0"/>
              </a:spcAft>
              <a:buSzPts val="1400"/>
              <a:buChar char="■"/>
            </a:pPr>
            <a:r>
              <a:rPr lang="en-US"/>
              <a:t>Today, conflicts are also linked to the desire for nations and nation states to control data, knowledge and the consumable resources needed to sustain mankind.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The Technology of War</a:t>
            </a:r>
            <a:endParaRPr/>
          </a:p>
        </p:txBody>
      </p:sp>
      <p:sp>
        <p:nvSpPr>
          <p:cNvPr id="144" name="Google Shape;144;p14"/>
          <p:cNvSpPr txBox="1">
            <a:spLocks noGrp="1"/>
          </p:cNvSpPr>
          <p:nvPr>
            <p:ph type="body" idx="1"/>
          </p:nvPr>
        </p:nvSpPr>
        <p:spPr>
          <a:xfrm>
            <a:off x="571472" y="1428736"/>
            <a:ext cx="8039128" cy="52149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What is today’s weapons technology?</a:t>
            </a:r>
            <a:endParaRPr/>
          </a:p>
          <a:p>
            <a:pPr marL="342900" lvl="0" indent="-342900" algn="l" rtl="0">
              <a:spcBef>
                <a:spcPts val="560"/>
              </a:spcBef>
              <a:spcAft>
                <a:spcPts val="0"/>
              </a:spcAft>
              <a:buSzPts val="1400"/>
              <a:buChar char="■"/>
            </a:pPr>
            <a:r>
              <a:rPr lang="en-US"/>
              <a:t>Computer Technology:</a:t>
            </a:r>
            <a:endParaRPr/>
          </a:p>
          <a:p>
            <a:pPr marL="742950" lvl="1" indent="-285750" algn="l" rtl="0">
              <a:spcBef>
                <a:spcPts val="480"/>
              </a:spcBef>
              <a:spcAft>
                <a:spcPts val="0"/>
              </a:spcAft>
              <a:buSzPts val="1200"/>
              <a:buChar char="■"/>
            </a:pPr>
            <a:r>
              <a:rPr lang="en-US"/>
              <a:t>E.g. military environments: strategic decisions and military scenarios are generated by computer technology, solutions are analyzed and strategies determined from the data to ensure success and to minimize one’s own casualties.</a:t>
            </a:r>
            <a:endParaRPr/>
          </a:p>
          <a:p>
            <a:pPr marL="342900" lvl="0" indent="-342900" algn="l" rtl="0">
              <a:spcBef>
                <a:spcPts val="560"/>
              </a:spcBef>
              <a:spcAft>
                <a:spcPts val="0"/>
              </a:spcAft>
              <a:buSzPts val="1400"/>
              <a:buChar char="■"/>
            </a:pPr>
            <a:r>
              <a:rPr lang="en-US"/>
              <a:t>Today, we rely on high-speed, electronic, encoded communications across and between battlefields which can be local or global.</a:t>
            </a:r>
            <a:endParaRPr/>
          </a:p>
          <a:p>
            <a:pPr marL="342900" lvl="0" indent="-342900" algn="l" rtl="0">
              <a:spcBef>
                <a:spcPts val="560"/>
              </a:spcBef>
              <a:spcAft>
                <a:spcPts val="0"/>
              </a:spcAft>
              <a:buSzPts val="1400"/>
              <a:buChar char="■"/>
            </a:pPr>
            <a:r>
              <a:rPr lang="en-US"/>
              <a:t>However, is communications technology secure?</a:t>
            </a:r>
            <a:endParaRPr/>
          </a:p>
          <a:p>
            <a:pPr marL="742950" lvl="1" indent="-209550" algn="l" rtl="0">
              <a:spcBef>
                <a:spcPts val="480"/>
              </a:spcBef>
              <a:spcAft>
                <a:spcPts val="0"/>
              </a:spcAft>
              <a:buSzPts val="12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The Technology of War</a:t>
            </a:r>
            <a:endParaRPr/>
          </a:p>
        </p:txBody>
      </p:sp>
      <p:sp>
        <p:nvSpPr>
          <p:cNvPr id="150" name="Google Shape;150;p15"/>
          <p:cNvSpPr txBox="1">
            <a:spLocks noGrp="1"/>
          </p:cNvSpPr>
          <p:nvPr>
            <p:ph type="body" idx="1"/>
          </p:nvPr>
        </p:nvSpPr>
        <p:spPr>
          <a:xfrm>
            <a:off x="571472" y="1428736"/>
            <a:ext cx="8039128" cy="52149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Cyber-warfare has now developed not only in terms of breaching or interfering with military systems but, possibly more importantly, entering, altering and controlling worldwide economies and commercial environments such as banking, major corporations, criminal records and so on.</a:t>
            </a:r>
            <a:endParaRPr/>
          </a:p>
          <a:p>
            <a:pPr marL="342900" lvl="0" indent="-342900" algn="l" rtl="0">
              <a:spcBef>
                <a:spcPts val="560"/>
              </a:spcBef>
              <a:spcAft>
                <a:spcPts val="0"/>
              </a:spcAft>
              <a:buSzPts val="1400"/>
              <a:buChar char="■"/>
            </a:pPr>
            <a:r>
              <a:rPr lang="en-US"/>
              <a:t>Information-age warfare is not restricted to the battlefield; the tools available can be used to influence potential enemies before and after the conflict.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War News</a:t>
            </a:r>
            <a:endParaRPr/>
          </a:p>
        </p:txBody>
      </p:sp>
      <p:sp>
        <p:nvSpPr>
          <p:cNvPr id="156" name="Google Shape;156;p16"/>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400"/>
              <a:buChar char="■"/>
            </a:pPr>
            <a:r>
              <a:rPr lang="en-US"/>
              <a:t>modern communications technologies and the development of photography had substantially changed war reporting</a:t>
            </a:r>
            <a:endParaRPr/>
          </a:p>
          <a:p>
            <a:pPr marL="457200" lvl="0" indent="-457200" algn="l" rtl="0">
              <a:spcBef>
                <a:spcPts val="560"/>
              </a:spcBef>
              <a:spcAft>
                <a:spcPts val="0"/>
              </a:spcAft>
              <a:buSzPts val="1400"/>
              <a:buChar char="■"/>
            </a:pPr>
            <a:r>
              <a:rPr lang="en-US"/>
              <a:t>potential political bias of war reporting have always been controversial</a:t>
            </a:r>
            <a:endParaRPr/>
          </a:p>
          <a:p>
            <a:pPr marL="457200" lvl="0" indent="-457200" algn="l" rtl="0">
              <a:spcBef>
                <a:spcPts val="560"/>
              </a:spcBef>
              <a:spcAft>
                <a:spcPts val="0"/>
              </a:spcAft>
              <a:buSzPts val="1400"/>
              <a:buChar char="■"/>
            </a:pPr>
            <a:r>
              <a:rPr lang="en-US"/>
              <a:t>modern technology is creating a new culture of amateur or ‘citizen’ reporters. Members of the public use mobile phone photographs, videos and text messages to report an event before official news crews can get anywhere near the scene – “backpack journalism”</a:t>
            </a:r>
            <a:endParaRPr/>
          </a:p>
        </p:txBody>
      </p:sp>
      <p:sp>
        <p:nvSpPr>
          <p:cNvPr id="157" name="Google Shape;157;p16"/>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The Technology of War</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Cyber-Wars</a:t>
            </a:r>
            <a:endParaRPr/>
          </a:p>
        </p:txBody>
      </p:sp>
      <p:sp>
        <p:nvSpPr>
          <p:cNvPr id="163" name="Google Shape;163;p17"/>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p>
            <a:pPr marL="363538" lvl="0" indent="-363538" algn="l" rtl="0">
              <a:spcBef>
                <a:spcPts val="0"/>
              </a:spcBef>
              <a:spcAft>
                <a:spcPts val="0"/>
              </a:spcAft>
              <a:buSzPts val="1400"/>
              <a:buChar char="■"/>
            </a:pPr>
            <a:r>
              <a:rPr lang="en-US"/>
              <a:t>Electro-Magnetic Pulse (EMP) generated by atomic explosions would destroy and render useless many of the electrical and electronic systems controlling public utilities. </a:t>
            </a:r>
            <a:endParaRPr/>
          </a:p>
          <a:p>
            <a:pPr marL="342900" lvl="0" indent="-342900" algn="l" rtl="0">
              <a:spcBef>
                <a:spcPts val="560"/>
              </a:spcBef>
              <a:spcAft>
                <a:spcPts val="0"/>
              </a:spcAft>
              <a:buSzPts val="1400"/>
              <a:buChar char="■"/>
            </a:pPr>
            <a:r>
              <a:rPr lang="en-US"/>
              <a:t>Practically all commercial, military and personal systems are computer controlled and many are linked to the Internet 🡪 there are many ways to sabotage these controlling networks</a:t>
            </a:r>
            <a:endParaRPr/>
          </a:p>
          <a:p>
            <a:pPr marL="342900" lvl="0" indent="-342900" algn="l" rtl="0">
              <a:spcBef>
                <a:spcPts val="0"/>
              </a:spcBef>
              <a:spcAft>
                <a:spcPts val="0"/>
              </a:spcAft>
              <a:buSzPts val="1400"/>
              <a:buChar char="■"/>
            </a:pPr>
            <a:r>
              <a:rPr lang="en-US"/>
              <a:t>Virus attacks on systems worldwide, where programs are introduced to cause chaos and destroy systems through the use of worms and Trojan horses</a:t>
            </a:r>
            <a:endParaRPr/>
          </a:p>
          <a:p>
            <a:pPr marL="342900" lvl="0" indent="-254000" algn="l" rtl="0">
              <a:spcBef>
                <a:spcPts val="0"/>
              </a:spcBef>
              <a:spcAft>
                <a:spcPts val="0"/>
              </a:spcAft>
              <a:buSzPts val="1400"/>
              <a:buNone/>
            </a:pPr>
            <a:endParaRPr/>
          </a:p>
          <a:p>
            <a:pPr marL="342900" lvl="0" indent="-254000" algn="l" rtl="0">
              <a:spcBef>
                <a:spcPts val="0"/>
              </a:spcBef>
              <a:spcAft>
                <a:spcPts val="0"/>
              </a:spcAft>
              <a:buSzPts val="1400"/>
              <a:buNone/>
            </a:pPr>
            <a:endParaRPr/>
          </a:p>
        </p:txBody>
      </p:sp>
      <p:sp>
        <p:nvSpPr>
          <p:cNvPr id="164" name="Google Shape;164;p17"/>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The Technology of War</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Cyber-Wars</a:t>
            </a:r>
            <a:endParaRPr/>
          </a:p>
        </p:txBody>
      </p:sp>
      <p:sp>
        <p:nvSpPr>
          <p:cNvPr id="170" name="Google Shape;170;p18"/>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400"/>
              <a:buChar char="■"/>
            </a:pPr>
            <a:r>
              <a:rPr lang="en-US"/>
              <a:t>Small company - Acxiom is the world's largest processor of consumer data; its customers include 9 of the top 10 US credit-card issuers, as well as nearly all the retail banks, insurers and automobile manufacturers</a:t>
            </a:r>
            <a:endParaRPr/>
          </a:p>
          <a:p>
            <a:pPr marL="457200" lvl="0" indent="-457200" algn="l" rtl="0">
              <a:spcBef>
                <a:spcPts val="0"/>
              </a:spcBef>
              <a:spcAft>
                <a:spcPts val="0"/>
              </a:spcAft>
              <a:buSzPts val="1400"/>
              <a:buChar char="■"/>
            </a:pPr>
            <a:r>
              <a:rPr lang="en-US"/>
              <a:t>after the FBI released the names of some of the hijackers following the 9/11 tragedy in New York, Acxiom ran a computer search and located some of them in its databases</a:t>
            </a:r>
            <a:endParaRPr/>
          </a:p>
          <a:p>
            <a:pPr marL="457200" lvl="0" indent="-457200" algn="l" rtl="0">
              <a:spcBef>
                <a:spcPts val="0"/>
              </a:spcBef>
              <a:spcAft>
                <a:spcPts val="0"/>
              </a:spcAft>
              <a:buSzPts val="1400"/>
              <a:buChar char="■"/>
            </a:pPr>
            <a:r>
              <a:rPr lang="en-US"/>
              <a:t>Government interconnected with commercial databases</a:t>
            </a:r>
            <a:endParaRPr/>
          </a:p>
        </p:txBody>
      </p:sp>
      <p:sp>
        <p:nvSpPr>
          <p:cNvPr id="171" name="Google Shape;171;p18"/>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The Technology of War</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Satellites – the View from Space</a:t>
            </a:r>
            <a:endParaRPr/>
          </a:p>
        </p:txBody>
      </p:sp>
      <p:sp>
        <p:nvSpPr>
          <p:cNvPr id="177" name="Google Shape;177;p19"/>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400"/>
              <a:buAutoNum type="arabicPeriod"/>
            </a:pPr>
            <a:r>
              <a:rPr lang="en-US"/>
              <a:t>Commercial applications </a:t>
            </a:r>
            <a:endParaRPr/>
          </a:p>
          <a:p>
            <a:pPr marL="914400" lvl="1" indent="-457200" algn="l" rtl="0">
              <a:spcBef>
                <a:spcPts val="480"/>
              </a:spcBef>
              <a:spcAft>
                <a:spcPts val="0"/>
              </a:spcAft>
              <a:buSzPts val="1200"/>
              <a:buAutoNum type="alphaLcPeriod"/>
            </a:pPr>
            <a:r>
              <a:rPr lang="en-US"/>
              <a:t>television transmissions</a:t>
            </a:r>
            <a:endParaRPr/>
          </a:p>
          <a:p>
            <a:pPr marL="914400" lvl="1" indent="-457200" algn="l" rtl="0">
              <a:spcBef>
                <a:spcPts val="480"/>
              </a:spcBef>
              <a:spcAft>
                <a:spcPts val="0"/>
              </a:spcAft>
              <a:buSzPts val="1200"/>
              <a:buAutoNum type="alphaLcPeriod"/>
            </a:pPr>
            <a:r>
              <a:rPr lang="en-US"/>
              <a:t>global positioning</a:t>
            </a:r>
            <a:endParaRPr/>
          </a:p>
          <a:p>
            <a:pPr marL="914400" lvl="1" indent="-457200" algn="l" rtl="0">
              <a:spcBef>
                <a:spcPts val="480"/>
              </a:spcBef>
              <a:spcAft>
                <a:spcPts val="0"/>
              </a:spcAft>
              <a:buSzPts val="1200"/>
              <a:buAutoNum type="alphaLcPeriod"/>
            </a:pPr>
            <a:r>
              <a:rPr lang="en-US"/>
              <a:t>data communications</a:t>
            </a:r>
            <a:endParaRPr/>
          </a:p>
          <a:p>
            <a:pPr marL="914400" lvl="1" indent="-457200" algn="l" rtl="0">
              <a:spcBef>
                <a:spcPts val="480"/>
              </a:spcBef>
              <a:spcAft>
                <a:spcPts val="0"/>
              </a:spcAft>
              <a:buSzPts val="1200"/>
              <a:buAutoNum type="alphaLcPeriod"/>
            </a:pPr>
            <a:r>
              <a:rPr lang="en-US"/>
              <a:t>Internet traffic</a:t>
            </a:r>
            <a:endParaRPr/>
          </a:p>
        </p:txBody>
      </p:sp>
      <p:sp>
        <p:nvSpPr>
          <p:cNvPr id="178" name="Google Shape;178;p19"/>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The Technology of War</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Table of Contents</a:t>
            </a:r>
            <a:endParaRPr/>
          </a:p>
        </p:txBody>
      </p:sp>
      <p:sp>
        <p:nvSpPr>
          <p:cNvPr id="61" name="Google Shape;61;p2"/>
          <p:cNvSpPr txBox="1">
            <a:spLocks noGrp="1"/>
          </p:cNvSpPr>
          <p:nvPr>
            <p:ph type="body" idx="1"/>
          </p:nvPr>
        </p:nvSpPr>
        <p:spPr>
          <a:xfrm>
            <a:off x="375529" y="1417850"/>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solidFill>
                  <a:srgbClr val="000033"/>
                </a:solidFill>
              </a:rPr>
              <a:t>Introduction</a:t>
            </a:r>
            <a:endParaRPr>
              <a:solidFill>
                <a:srgbClr val="000033"/>
              </a:solidFill>
            </a:endParaRPr>
          </a:p>
          <a:p>
            <a:pPr marL="342900" lvl="0" indent="-342900" algn="l" rtl="0">
              <a:spcBef>
                <a:spcPts val="560"/>
              </a:spcBef>
              <a:spcAft>
                <a:spcPts val="0"/>
              </a:spcAft>
              <a:buSzPts val="1400"/>
              <a:buChar char="■"/>
            </a:pPr>
            <a:r>
              <a:rPr lang="en-US">
                <a:solidFill>
                  <a:srgbClr val="000033"/>
                </a:solidFill>
              </a:rPr>
              <a:t>History of warfare</a:t>
            </a:r>
            <a:endParaRPr>
              <a:solidFill>
                <a:srgbClr val="000033"/>
              </a:solidFill>
            </a:endParaRPr>
          </a:p>
          <a:p>
            <a:pPr marL="342900" lvl="0" indent="-342900" algn="l" rtl="0">
              <a:spcBef>
                <a:spcPts val="560"/>
              </a:spcBef>
              <a:spcAft>
                <a:spcPts val="0"/>
              </a:spcAft>
              <a:buSzPts val="1400"/>
              <a:buChar char="■"/>
            </a:pPr>
            <a:r>
              <a:rPr lang="en-US">
                <a:solidFill>
                  <a:srgbClr val="000033"/>
                </a:solidFill>
              </a:rPr>
              <a:t>The Technology of War</a:t>
            </a:r>
            <a:endParaRPr/>
          </a:p>
          <a:p>
            <a:pPr marL="987425" lvl="1" indent="-530225" algn="l" rtl="0">
              <a:spcBef>
                <a:spcPts val="480"/>
              </a:spcBef>
              <a:spcAft>
                <a:spcPts val="0"/>
              </a:spcAft>
              <a:buSzPts val="1200"/>
              <a:buFont typeface="Noto Sans Symbols"/>
              <a:buChar char="⮚"/>
            </a:pPr>
            <a:r>
              <a:rPr lang="en-US">
                <a:solidFill>
                  <a:srgbClr val="000033"/>
                </a:solidFill>
              </a:rPr>
              <a:t>War News</a:t>
            </a:r>
            <a:endParaRPr>
              <a:solidFill>
                <a:srgbClr val="000033"/>
              </a:solidFill>
            </a:endParaRPr>
          </a:p>
          <a:p>
            <a:pPr marL="987425" lvl="1" indent="-530225" algn="l" rtl="0">
              <a:spcBef>
                <a:spcPts val="480"/>
              </a:spcBef>
              <a:spcAft>
                <a:spcPts val="0"/>
              </a:spcAft>
              <a:buSzPts val="1200"/>
              <a:buFont typeface="Noto Sans Symbols"/>
              <a:buChar char="⮚"/>
            </a:pPr>
            <a:r>
              <a:rPr lang="en-US">
                <a:solidFill>
                  <a:srgbClr val="000033"/>
                </a:solidFill>
              </a:rPr>
              <a:t>Cyber Wars</a:t>
            </a:r>
            <a:endParaRPr>
              <a:solidFill>
                <a:srgbClr val="000033"/>
              </a:solidFill>
            </a:endParaRPr>
          </a:p>
          <a:p>
            <a:pPr marL="987425" lvl="1" indent="-530225" algn="l" rtl="0">
              <a:spcBef>
                <a:spcPts val="480"/>
              </a:spcBef>
              <a:spcAft>
                <a:spcPts val="0"/>
              </a:spcAft>
              <a:buSzPts val="1200"/>
              <a:buFont typeface="Noto Sans Symbols"/>
              <a:buChar char="⮚"/>
            </a:pPr>
            <a:r>
              <a:rPr lang="en-US">
                <a:solidFill>
                  <a:srgbClr val="000033"/>
                </a:solidFill>
              </a:rPr>
              <a:t>Satellites - The View from Space</a:t>
            </a:r>
            <a:endParaRPr>
              <a:solidFill>
                <a:srgbClr val="000033"/>
              </a:solidFill>
            </a:endParaRPr>
          </a:p>
          <a:p>
            <a:pPr marL="987425" lvl="1" indent="-530225" algn="l" rtl="0">
              <a:spcBef>
                <a:spcPts val="480"/>
              </a:spcBef>
              <a:spcAft>
                <a:spcPts val="0"/>
              </a:spcAft>
              <a:buSzPts val="1200"/>
              <a:buFont typeface="Noto Sans Symbols"/>
              <a:buChar char="⮚"/>
            </a:pPr>
            <a:r>
              <a:rPr lang="en-US">
                <a:solidFill>
                  <a:srgbClr val="000033"/>
                </a:solidFill>
              </a:rPr>
              <a:t>Star Wars Technology</a:t>
            </a:r>
            <a:endParaRPr>
              <a:solidFill>
                <a:srgbClr val="000033"/>
              </a:solidFill>
            </a:endParaRPr>
          </a:p>
          <a:p>
            <a:pPr marL="987425" lvl="1" indent="-530225" algn="l" rtl="0">
              <a:spcBef>
                <a:spcPts val="480"/>
              </a:spcBef>
              <a:spcAft>
                <a:spcPts val="0"/>
              </a:spcAft>
              <a:buSzPts val="1200"/>
              <a:buFont typeface="Noto Sans Symbols"/>
              <a:buChar char="⮚"/>
            </a:pPr>
            <a:r>
              <a:rPr lang="en-US">
                <a:solidFill>
                  <a:srgbClr val="000033"/>
                </a:solidFill>
              </a:rPr>
              <a:t>Network-centric warfare</a:t>
            </a:r>
            <a:endParaRPr>
              <a:solidFill>
                <a:srgbClr val="000033"/>
              </a:solidFill>
            </a:endParaRPr>
          </a:p>
          <a:p>
            <a:pPr marL="342900" lvl="0" indent="-254000" algn="l" rtl="0">
              <a:spcBef>
                <a:spcPts val="560"/>
              </a:spcBef>
              <a:spcAft>
                <a:spcPts val="0"/>
              </a:spcAft>
              <a:buSzPts val="1400"/>
              <a:buNone/>
            </a:pPr>
            <a:endParaRPr>
              <a:solidFill>
                <a:srgbClr val="00003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Satellites – the View from Space</a:t>
            </a:r>
            <a:endParaRPr/>
          </a:p>
        </p:txBody>
      </p:sp>
      <p:sp>
        <p:nvSpPr>
          <p:cNvPr id="184" name="Google Shape;184;p20"/>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SzPts val="1400"/>
              <a:buFont typeface="Arial Narrow"/>
              <a:buAutoNum type="arabicPeriod" startAt="2"/>
            </a:pPr>
            <a:r>
              <a:rPr lang="en-US"/>
              <a:t>Military applications</a:t>
            </a:r>
            <a:endParaRPr/>
          </a:p>
          <a:p>
            <a:pPr marL="914400" lvl="1" indent="-457200" algn="l" rtl="0">
              <a:spcBef>
                <a:spcPts val="480"/>
              </a:spcBef>
              <a:spcAft>
                <a:spcPts val="0"/>
              </a:spcAft>
              <a:buSzPts val="1200"/>
              <a:buAutoNum type="alphaLcPeriod"/>
            </a:pPr>
            <a:r>
              <a:rPr lang="en-US"/>
              <a:t>Surveillance</a:t>
            </a:r>
            <a:endParaRPr/>
          </a:p>
          <a:p>
            <a:pPr marL="914400" lvl="1" indent="-457200" algn="l" rtl="0">
              <a:spcBef>
                <a:spcPts val="480"/>
              </a:spcBef>
              <a:spcAft>
                <a:spcPts val="0"/>
              </a:spcAft>
              <a:buSzPts val="1200"/>
              <a:buAutoNum type="alphaLcPeriod"/>
            </a:pPr>
            <a:r>
              <a:rPr lang="en-US"/>
              <a:t>Espionage</a:t>
            </a:r>
            <a:endParaRPr/>
          </a:p>
          <a:p>
            <a:pPr marL="914400" lvl="1" indent="-457200" algn="l" rtl="0">
              <a:spcBef>
                <a:spcPts val="480"/>
              </a:spcBef>
              <a:spcAft>
                <a:spcPts val="0"/>
              </a:spcAft>
              <a:buSzPts val="1200"/>
              <a:buAutoNum type="alphaLcPeriod"/>
            </a:pPr>
            <a:r>
              <a:rPr lang="en-US"/>
              <a:t>Secure communications</a:t>
            </a:r>
            <a:endParaRPr/>
          </a:p>
          <a:p>
            <a:pPr marL="914400" lvl="1" indent="-457200" algn="l" rtl="0">
              <a:spcBef>
                <a:spcPts val="480"/>
              </a:spcBef>
              <a:spcAft>
                <a:spcPts val="0"/>
              </a:spcAft>
              <a:buSzPts val="1200"/>
              <a:buAutoNum type="alphaLcPeriod"/>
            </a:pPr>
            <a:r>
              <a:rPr lang="en-US"/>
              <a:t>Potential delivery of offensive and defensive weapons systems.</a:t>
            </a:r>
            <a:endParaRPr/>
          </a:p>
          <a:p>
            <a:pPr marL="457200" lvl="0" indent="-368300" algn="l" rtl="0">
              <a:spcBef>
                <a:spcPts val="0"/>
              </a:spcBef>
              <a:spcAft>
                <a:spcPts val="0"/>
              </a:spcAft>
              <a:buSzPts val="1400"/>
              <a:buNone/>
            </a:pPr>
            <a:endParaRPr/>
          </a:p>
        </p:txBody>
      </p:sp>
      <p:sp>
        <p:nvSpPr>
          <p:cNvPr id="185" name="Google Shape;185;p20"/>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The Technology of War</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Satellites – the View from Space</a:t>
            </a:r>
            <a:endParaRPr/>
          </a:p>
        </p:txBody>
      </p:sp>
      <p:sp>
        <p:nvSpPr>
          <p:cNvPr id="191" name="Google Shape;191;p21"/>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Satellite-data-driven tools such as Google Earth are also now being used by terrorists to help plan their attacks</a:t>
            </a:r>
            <a:endParaRPr/>
          </a:p>
          <a:p>
            <a:pPr marL="342900" lvl="0" indent="-342900" algn="l" rtl="0">
              <a:spcBef>
                <a:spcPts val="560"/>
              </a:spcBef>
              <a:spcAft>
                <a:spcPts val="0"/>
              </a:spcAft>
              <a:buSzPts val="1400"/>
              <a:buChar char="■"/>
            </a:pPr>
            <a:r>
              <a:rPr lang="en-US"/>
              <a:t>Number of satellites is huge! 10 times more satellite capacity being used during the Iraq War (2003) than the Gulf War (1991)</a:t>
            </a:r>
            <a:endParaRPr/>
          </a:p>
          <a:p>
            <a:pPr marL="342900" lvl="0" indent="-342900" algn="l" rtl="0">
              <a:spcBef>
                <a:spcPts val="560"/>
              </a:spcBef>
              <a:spcAft>
                <a:spcPts val="0"/>
              </a:spcAft>
              <a:buSzPts val="1400"/>
              <a:buChar char="■"/>
            </a:pPr>
            <a:r>
              <a:rPr lang="en-US"/>
              <a:t>For example, although many precision-guided weapons use the US-operated global positioning system (GPS) satellite constellation or laser guidance, some weapons (such as unmanned Predator drones) </a:t>
            </a:r>
            <a:endParaRPr/>
          </a:p>
        </p:txBody>
      </p:sp>
      <p:sp>
        <p:nvSpPr>
          <p:cNvPr id="192" name="Google Shape;192;p21"/>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The Technology of War</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Satellites – the View from Space</a:t>
            </a:r>
            <a:endParaRPr/>
          </a:p>
        </p:txBody>
      </p:sp>
      <p:sp>
        <p:nvSpPr>
          <p:cNvPr id="198" name="Google Shape;198;p22"/>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dirty="0"/>
              <a:t>Cruise missiles may also transmit live video footage or receive updated target information via satellite.</a:t>
            </a:r>
            <a:endParaRPr dirty="0"/>
          </a:p>
          <a:p>
            <a:pPr marL="342900" lvl="0" indent="-342900" algn="l" rtl="0">
              <a:spcBef>
                <a:spcPts val="560"/>
              </a:spcBef>
              <a:spcAft>
                <a:spcPts val="0"/>
              </a:spcAft>
              <a:buSzPts val="1400"/>
              <a:buChar char="■"/>
            </a:pPr>
            <a:r>
              <a:rPr lang="en-US" dirty="0"/>
              <a:t>1967 Outer Space Treaty - outlaws the use of offensive weapons in orbit</a:t>
            </a:r>
            <a:endParaRPr dirty="0"/>
          </a:p>
        </p:txBody>
      </p:sp>
      <p:sp>
        <p:nvSpPr>
          <p:cNvPr id="199" name="Google Shape;199;p22"/>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The Technology of War</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Star Wars Technology</a:t>
            </a:r>
            <a:endParaRPr/>
          </a:p>
        </p:txBody>
      </p:sp>
      <p:sp>
        <p:nvSpPr>
          <p:cNvPr id="205" name="Google Shape;205;p23"/>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dirty="0"/>
              <a:t>There is growing evidence that space will become an increasingly important environment for weapons and systems.</a:t>
            </a:r>
            <a:endParaRPr dirty="0"/>
          </a:p>
          <a:p>
            <a:pPr marL="342900" lvl="0" indent="-342900" algn="l" rtl="0">
              <a:spcBef>
                <a:spcPts val="560"/>
              </a:spcBef>
              <a:spcAft>
                <a:spcPts val="0"/>
              </a:spcAft>
              <a:buSzPts val="1400"/>
              <a:buChar char="■"/>
            </a:pPr>
            <a:r>
              <a:rPr lang="en-US" dirty="0"/>
              <a:t>Will new arms race emerge?</a:t>
            </a:r>
            <a:endParaRPr dirty="0"/>
          </a:p>
          <a:p>
            <a:pPr marL="342900" lvl="0" indent="-342900" algn="l" rtl="0">
              <a:spcBef>
                <a:spcPts val="560"/>
              </a:spcBef>
              <a:spcAft>
                <a:spcPts val="0"/>
              </a:spcAft>
              <a:buSzPts val="1400"/>
              <a:buChar char="■"/>
            </a:pPr>
            <a:r>
              <a:rPr lang="en-US" dirty="0"/>
              <a:t>E.g. US, Russia, China and India are aggressively pursuing military space </a:t>
            </a:r>
            <a:r>
              <a:rPr lang="en-US" dirty="0" err="1"/>
              <a:t>programmes</a:t>
            </a:r>
            <a:endParaRPr dirty="0"/>
          </a:p>
          <a:p>
            <a:pPr marL="342900" lvl="0" indent="-254000" algn="l" rtl="0">
              <a:spcBef>
                <a:spcPts val="560"/>
              </a:spcBef>
              <a:spcAft>
                <a:spcPts val="0"/>
              </a:spcAft>
              <a:buSzPts val="1400"/>
              <a:buNone/>
            </a:pPr>
            <a:endParaRPr dirty="0"/>
          </a:p>
        </p:txBody>
      </p:sp>
      <p:sp>
        <p:nvSpPr>
          <p:cNvPr id="206" name="Google Shape;206;p23"/>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The Technology of War</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4E5AD-F2AB-4FD5-ACAA-6E2F111BE467}"/>
              </a:ext>
            </a:extLst>
          </p:cNvPr>
          <p:cNvPicPr>
            <a:picLocks noChangeAspect="1"/>
          </p:cNvPicPr>
          <p:nvPr/>
        </p:nvPicPr>
        <p:blipFill>
          <a:blip r:embed="rId2"/>
          <a:stretch>
            <a:fillRect/>
          </a:stretch>
        </p:blipFill>
        <p:spPr>
          <a:xfrm>
            <a:off x="944597" y="80656"/>
            <a:ext cx="6587350" cy="6135398"/>
          </a:xfrm>
          <a:prstGeom prst="rect">
            <a:avLst/>
          </a:prstGeom>
        </p:spPr>
      </p:pic>
      <p:sp>
        <p:nvSpPr>
          <p:cNvPr id="7" name="TextBox 6">
            <a:extLst>
              <a:ext uri="{FF2B5EF4-FFF2-40B4-BE49-F238E27FC236}">
                <a16:creationId xmlns:a16="http://schemas.microsoft.com/office/drawing/2014/main" id="{A5CF6A10-8486-4E1E-8C4A-DAFEBFC627D6}"/>
              </a:ext>
            </a:extLst>
          </p:cNvPr>
          <p:cNvSpPr txBox="1"/>
          <p:nvPr/>
        </p:nvSpPr>
        <p:spPr>
          <a:xfrm>
            <a:off x="4572000" y="6271934"/>
            <a:ext cx="4572000" cy="215444"/>
          </a:xfrm>
          <a:prstGeom prst="rect">
            <a:avLst/>
          </a:prstGeom>
          <a:noFill/>
        </p:spPr>
        <p:txBody>
          <a:bodyPr wrap="square">
            <a:spAutoFit/>
          </a:bodyPr>
          <a:lstStyle/>
          <a:p>
            <a:r>
              <a:rPr lang="en-MY" sz="800" dirty="0"/>
              <a:t>Source: https://nypost.com/2018/06/18/trump-calls-for-new-space-force-as-part-of-us-military/</a:t>
            </a:r>
          </a:p>
        </p:txBody>
      </p:sp>
    </p:spTree>
    <p:extLst>
      <p:ext uri="{BB962C8B-B14F-4D97-AF65-F5344CB8AC3E}">
        <p14:creationId xmlns:p14="http://schemas.microsoft.com/office/powerpoint/2010/main" val="4244854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Star Wars Technology</a:t>
            </a:r>
            <a:endParaRPr/>
          </a:p>
        </p:txBody>
      </p:sp>
      <p:sp>
        <p:nvSpPr>
          <p:cNvPr id="212" name="Google Shape;212;p24"/>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dirty="0"/>
              <a:t>Now US military space </a:t>
            </a:r>
            <a:r>
              <a:rPr lang="en-US" dirty="0" err="1"/>
              <a:t>programme</a:t>
            </a:r>
            <a:r>
              <a:rPr lang="en-US" dirty="0"/>
              <a:t> is on the creation of a missile </a:t>
            </a:r>
            <a:r>
              <a:rPr lang="en-US" dirty="0" err="1"/>
              <a:t>defence</a:t>
            </a:r>
            <a:r>
              <a:rPr lang="en-US" dirty="0"/>
              <a:t> system: a laser </a:t>
            </a:r>
            <a:r>
              <a:rPr lang="en-US" dirty="0" err="1"/>
              <a:t>defence</a:t>
            </a:r>
            <a:r>
              <a:rPr lang="en-US" dirty="0"/>
              <a:t> network designed to shoot down incoming enemy ballistic missiles.</a:t>
            </a:r>
            <a:endParaRPr dirty="0"/>
          </a:p>
          <a:p>
            <a:pPr marL="342900" lvl="0" indent="-342900" algn="l" rtl="0">
              <a:spcBef>
                <a:spcPts val="560"/>
              </a:spcBef>
              <a:spcAft>
                <a:spcPts val="0"/>
              </a:spcAft>
              <a:buSzPts val="1400"/>
              <a:buChar char="■"/>
            </a:pPr>
            <a:r>
              <a:rPr lang="en-US" dirty="0"/>
              <a:t>In future: develop </a:t>
            </a:r>
            <a:r>
              <a:rPr lang="en-US" dirty="0">
                <a:solidFill>
                  <a:schemeClr val="bg2"/>
                </a:solidFill>
              </a:rPr>
              <a:t>offensive weapons </a:t>
            </a:r>
            <a:r>
              <a:rPr lang="en-US" dirty="0"/>
              <a:t>with the ultimate ambition of achieving ‘full-spectrum dominance’ in all areas of warfare.	</a:t>
            </a:r>
            <a:endParaRPr dirty="0"/>
          </a:p>
          <a:p>
            <a:pPr marL="742950" lvl="1" indent="-285750" algn="l" rtl="0">
              <a:spcBef>
                <a:spcPts val="480"/>
              </a:spcBef>
              <a:spcAft>
                <a:spcPts val="0"/>
              </a:spcAft>
              <a:buSzPts val="1200"/>
              <a:buChar char="■"/>
            </a:pPr>
            <a:r>
              <a:rPr lang="en-US" dirty="0"/>
              <a:t>Such a network would enable </a:t>
            </a:r>
            <a:r>
              <a:rPr lang="en-US" dirty="0">
                <a:solidFill>
                  <a:schemeClr val="bg2"/>
                </a:solidFill>
              </a:rPr>
              <a:t>real-time </a:t>
            </a:r>
            <a:r>
              <a:rPr lang="en-US" dirty="0"/>
              <a:t>predictive information to locate, identify, track and target enemies on any battlefield on Earth.</a:t>
            </a:r>
            <a:endParaRPr dirty="0"/>
          </a:p>
          <a:p>
            <a:pPr marL="342900" lvl="0" indent="-254000" algn="l" rtl="0">
              <a:spcBef>
                <a:spcPts val="560"/>
              </a:spcBef>
              <a:spcAft>
                <a:spcPts val="0"/>
              </a:spcAft>
              <a:buSzPts val="1400"/>
              <a:buNone/>
            </a:pPr>
            <a:endParaRPr dirty="0"/>
          </a:p>
        </p:txBody>
      </p:sp>
      <p:sp>
        <p:nvSpPr>
          <p:cNvPr id="213" name="Google Shape;213;p24"/>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The Technology of War</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Network-centric Warfare</a:t>
            </a:r>
            <a:endParaRPr/>
          </a:p>
        </p:txBody>
      </p:sp>
      <p:sp>
        <p:nvSpPr>
          <p:cNvPr id="219" name="Google Shape;219;p25"/>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400"/>
              <a:buChar char="■"/>
            </a:pPr>
            <a:r>
              <a:rPr lang="en-US"/>
              <a:t>In the future it is expected that warfare will experience a shift from being platform-centric, concentrating on its vehicles, to being network-centric, built around a system of shared data and communications</a:t>
            </a:r>
            <a:endParaRPr/>
          </a:p>
          <a:p>
            <a:pPr marL="457200" lvl="0" indent="-457200" algn="l" rtl="0">
              <a:spcBef>
                <a:spcPts val="0"/>
              </a:spcBef>
              <a:spcAft>
                <a:spcPts val="0"/>
              </a:spcAft>
              <a:buSzPts val="1400"/>
              <a:buChar char="■"/>
            </a:pPr>
            <a:r>
              <a:rPr lang="en-US"/>
              <a:t>E.g. the development of smart missiles with radar-link sensors and short-range weapons with similar velocities to tank shells will provide a substantial advantage over the enemy.</a:t>
            </a:r>
            <a:endParaRPr/>
          </a:p>
        </p:txBody>
      </p:sp>
      <p:sp>
        <p:nvSpPr>
          <p:cNvPr id="220" name="Google Shape;220;p25"/>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The Technology of War</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Network-centric Warfare</a:t>
            </a:r>
            <a:endParaRPr/>
          </a:p>
        </p:txBody>
      </p:sp>
      <p:sp>
        <p:nvSpPr>
          <p:cNvPr id="226" name="Google Shape;226;p26"/>
          <p:cNvSpPr txBox="1">
            <a:spLocks noGrp="1"/>
          </p:cNvSpPr>
          <p:nvPr>
            <p:ph type="body" idx="1"/>
          </p:nvPr>
        </p:nvSpPr>
        <p:spPr>
          <a:xfrm>
            <a:off x="571472" y="1428736"/>
            <a:ext cx="8039128" cy="5000660"/>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400"/>
              <a:buChar char="■"/>
            </a:pPr>
            <a:r>
              <a:rPr lang="en-US"/>
              <a:t>the soldiers of tomorrow can be deployed in hostile conditions in relatively small numbers and launch multiple weapon systems from safe locations</a:t>
            </a:r>
            <a:endParaRPr/>
          </a:p>
          <a:p>
            <a:pPr marL="457200" lvl="0" indent="-368300" algn="l" rtl="0">
              <a:spcBef>
                <a:spcPts val="0"/>
              </a:spcBef>
              <a:spcAft>
                <a:spcPts val="0"/>
              </a:spcAft>
              <a:buSzPts val="1400"/>
              <a:buNone/>
            </a:pPr>
            <a:endParaRPr/>
          </a:p>
          <a:p>
            <a:pPr marL="457200" lvl="0" indent="-457200" algn="l" rtl="0">
              <a:spcBef>
                <a:spcPts val="0"/>
              </a:spcBef>
              <a:spcAft>
                <a:spcPts val="0"/>
              </a:spcAft>
              <a:buSzPts val="1400"/>
              <a:buChar char="■"/>
            </a:pPr>
            <a:r>
              <a:rPr lang="en-US"/>
              <a:t>smart robots which would replace humans in the battlefield</a:t>
            </a:r>
            <a:endParaRPr/>
          </a:p>
          <a:p>
            <a:pPr marL="342900" lvl="0" indent="-254000" algn="l" rtl="0">
              <a:spcBef>
                <a:spcPts val="560"/>
              </a:spcBef>
              <a:spcAft>
                <a:spcPts val="0"/>
              </a:spcAft>
              <a:buSzPts val="1400"/>
              <a:buNone/>
            </a:pPr>
            <a:endParaRPr/>
          </a:p>
        </p:txBody>
      </p:sp>
      <p:sp>
        <p:nvSpPr>
          <p:cNvPr id="227" name="Google Shape;227;p26"/>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The Technology of War</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p:nvPr/>
        </p:nvSpPr>
        <p:spPr>
          <a:xfrm>
            <a:off x="0" y="0"/>
            <a:ext cx="9144000" cy="6858000"/>
          </a:xfrm>
          <a:prstGeom prst="rect">
            <a:avLst/>
          </a:prstGeom>
          <a:solidFill>
            <a:srgbClr val="FFFFFF"/>
          </a:solidFill>
          <a:ln w="9525" cap="flat" cmpd="sng">
            <a:solidFill>
              <a:srgbClr val="00CB9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33" name="Google Shape;233;p2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INTRODUCTION TO ONLINE CRIME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240" name="Google Shape;240;p28"/>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400"/>
              <a:buChar char="■"/>
            </a:pPr>
            <a:r>
              <a:rPr lang="en-US"/>
              <a:t>Intentional, unauthorized access to computer systems</a:t>
            </a:r>
            <a:endParaRPr/>
          </a:p>
          <a:p>
            <a:pPr marL="342900" lvl="0" indent="-342900" algn="l" rtl="0">
              <a:lnSpc>
                <a:spcPct val="80000"/>
              </a:lnSpc>
              <a:spcBef>
                <a:spcPts val="560"/>
              </a:spcBef>
              <a:spcAft>
                <a:spcPts val="0"/>
              </a:spcAft>
              <a:buSzPts val="1400"/>
              <a:buChar char="■"/>
            </a:pPr>
            <a:r>
              <a:rPr lang="en-US"/>
              <a:t>The term has changed over time</a:t>
            </a:r>
            <a:endParaRPr/>
          </a:p>
          <a:p>
            <a:pPr marL="342900" lvl="0" indent="-342900" algn="l" rtl="0">
              <a:lnSpc>
                <a:spcPct val="80000"/>
              </a:lnSpc>
              <a:spcBef>
                <a:spcPts val="560"/>
              </a:spcBef>
              <a:spcAft>
                <a:spcPts val="0"/>
              </a:spcAft>
              <a:buSzPts val="1400"/>
              <a:buChar char="■"/>
            </a:pPr>
            <a:r>
              <a:rPr lang="en-US"/>
              <a:t>Phase 1: The joy of programming </a:t>
            </a:r>
            <a:endParaRPr/>
          </a:p>
          <a:p>
            <a:pPr marL="742950" lvl="1" indent="-285750" algn="l" rtl="0">
              <a:lnSpc>
                <a:spcPct val="80000"/>
              </a:lnSpc>
              <a:spcBef>
                <a:spcPts val="520"/>
              </a:spcBef>
              <a:spcAft>
                <a:spcPts val="0"/>
              </a:spcAft>
              <a:buSzPts val="1300"/>
              <a:buChar char="■"/>
            </a:pPr>
            <a:r>
              <a:rPr lang="en-US" sz="2600"/>
              <a:t>Early 1960s to 1970s </a:t>
            </a:r>
            <a:endParaRPr/>
          </a:p>
          <a:p>
            <a:pPr marL="742950" lvl="1" indent="-285750" algn="l" rtl="0">
              <a:lnSpc>
                <a:spcPct val="80000"/>
              </a:lnSpc>
              <a:spcBef>
                <a:spcPts val="520"/>
              </a:spcBef>
              <a:spcAft>
                <a:spcPts val="0"/>
              </a:spcAft>
              <a:buSzPts val="1300"/>
              <a:buChar char="■"/>
            </a:pPr>
            <a:r>
              <a:rPr lang="en-US" sz="2600"/>
              <a:t>It was a positive term</a:t>
            </a:r>
            <a:endParaRPr/>
          </a:p>
          <a:p>
            <a:pPr marL="742950" lvl="1" indent="-285750" algn="l" rtl="0">
              <a:lnSpc>
                <a:spcPct val="80000"/>
              </a:lnSpc>
              <a:spcBef>
                <a:spcPts val="520"/>
              </a:spcBef>
              <a:spcAft>
                <a:spcPts val="0"/>
              </a:spcAft>
              <a:buSzPts val="1300"/>
              <a:buChar char="■"/>
            </a:pPr>
            <a:r>
              <a:rPr lang="en-US" sz="2600"/>
              <a:t>A "hacker" was a creative programmer who wrote elegant or clever code</a:t>
            </a:r>
            <a:endParaRPr/>
          </a:p>
          <a:p>
            <a:pPr marL="742950" lvl="1" indent="-285750" algn="l" rtl="0">
              <a:lnSpc>
                <a:spcPct val="80000"/>
              </a:lnSpc>
              <a:spcBef>
                <a:spcPts val="520"/>
              </a:spcBef>
              <a:spcAft>
                <a:spcPts val="0"/>
              </a:spcAft>
              <a:buSzPts val="1300"/>
              <a:buChar char="■"/>
            </a:pPr>
            <a:r>
              <a:rPr lang="en-US" sz="2600"/>
              <a:t>A "hack" was an especially clever piece of code</a:t>
            </a:r>
            <a:endParaRPr/>
          </a:p>
        </p:txBody>
      </p:sp>
      <p:sp>
        <p:nvSpPr>
          <p:cNvPr id="241" name="Google Shape;241;p28"/>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Table of Contents</a:t>
            </a:r>
            <a:endParaRPr/>
          </a:p>
        </p:txBody>
      </p:sp>
      <p:sp>
        <p:nvSpPr>
          <p:cNvPr id="67" name="Google Shape;67;p3"/>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Introduction to Online Crime</a:t>
            </a:r>
            <a:endParaRPr/>
          </a:p>
          <a:p>
            <a:pPr marL="987425" lvl="1" indent="-530225" algn="l" rtl="0">
              <a:spcBef>
                <a:spcPts val="480"/>
              </a:spcBef>
              <a:spcAft>
                <a:spcPts val="0"/>
              </a:spcAft>
              <a:buSzPts val="1200"/>
              <a:buFont typeface="Noto Sans Symbols"/>
              <a:buChar char="⮚"/>
            </a:pPr>
            <a:r>
              <a:rPr lang="en-US"/>
              <a:t>A brief history of crime and computers</a:t>
            </a:r>
            <a:endParaRPr sz="2000"/>
          </a:p>
          <a:p>
            <a:pPr marL="987425" lvl="1" indent="-530225" algn="l" rtl="0">
              <a:spcBef>
                <a:spcPts val="480"/>
              </a:spcBef>
              <a:spcAft>
                <a:spcPts val="0"/>
              </a:spcAft>
              <a:buSzPts val="1200"/>
              <a:buFont typeface="Noto Sans Symbols"/>
              <a:buChar char="⮚"/>
            </a:pPr>
            <a:r>
              <a:rPr lang="en-US"/>
              <a:t>Computer Fraud</a:t>
            </a:r>
            <a:endParaRPr sz="2000"/>
          </a:p>
          <a:p>
            <a:pPr marL="987425" lvl="1" indent="-530225" algn="l" rtl="0">
              <a:spcBef>
                <a:spcPts val="480"/>
              </a:spcBef>
              <a:spcAft>
                <a:spcPts val="0"/>
              </a:spcAft>
              <a:buSzPts val="1200"/>
              <a:buFont typeface="Noto Sans Symbols"/>
              <a:buChar char="⮚"/>
            </a:pPr>
            <a:r>
              <a:rPr lang="en-US"/>
              <a:t>Hacking</a:t>
            </a:r>
            <a:endParaRPr/>
          </a:p>
          <a:p>
            <a:pPr marL="987425" lvl="1" indent="-530225" algn="l" rtl="0">
              <a:spcBef>
                <a:spcPts val="480"/>
              </a:spcBef>
              <a:spcAft>
                <a:spcPts val="0"/>
              </a:spcAft>
              <a:buSzPts val="1200"/>
              <a:buFont typeface="Noto Sans Symbols"/>
              <a:buChar char="⮚"/>
            </a:pPr>
            <a:r>
              <a:rPr lang="en-US"/>
              <a:t>Identity Theft and Credit Card Fraud</a:t>
            </a:r>
            <a:endParaRPr/>
          </a:p>
          <a:p>
            <a:pPr marL="987425" lvl="1" indent="-530225" algn="l" rtl="0">
              <a:spcBef>
                <a:spcPts val="480"/>
              </a:spcBef>
              <a:spcAft>
                <a:spcPts val="0"/>
              </a:spcAft>
              <a:buSzPts val="1200"/>
              <a:buFont typeface="Noto Sans Symbols"/>
              <a:buChar char="⮚"/>
            </a:pPr>
            <a:r>
              <a:rPr lang="en-US"/>
              <a:t>Malware</a:t>
            </a:r>
            <a:endParaRPr sz="2000"/>
          </a:p>
          <a:p>
            <a:pPr marL="987425" lvl="1" indent="-530225" algn="l" rtl="0">
              <a:spcBef>
                <a:spcPts val="480"/>
              </a:spcBef>
              <a:spcAft>
                <a:spcPts val="0"/>
              </a:spcAft>
              <a:buSzPts val="1200"/>
              <a:buFont typeface="Noto Sans Symbols"/>
              <a:buChar char="⮚"/>
            </a:pPr>
            <a:r>
              <a:rPr lang="en-US"/>
              <a:t>Cyber crime and Cyber Attacks</a:t>
            </a:r>
            <a:endParaRPr>
              <a:solidFill>
                <a:srgbClr val="D0EFE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247" name="Google Shape;247;p29"/>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6A6A6"/>
              </a:buClr>
              <a:buSzPts val="1400"/>
              <a:buNone/>
            </a:pPr>
            <a:r>
              <a:rPr lang="en-US"/>
              <a:t>Phase 2: 1970s to mid 1990s </a:t>
            </a:r>
            <a:endParaRPr/>
          </a:p>
          <a:p>
            <a:pPr marL="742950" lvl="1" indent="-285750" algn="l" rtl="0">
              <a:lnSpc>
                <a:spcPct val="90000"/>
              </a:lnSpc>
              <a:spcBef>
                <a:spcPts val="520"/>
              </a:spcBef>
              <a:spcAft>
                <a:spcPts val="0"/>
              </a:spcAft>
              <a:buClr>
                <a:srgbClr val="A6A6A6"/>
              </a:buClr>
              <a:buSzPts val="1300"/>
              <a:buChar char="■"/>
            </a:pPr>
            <a:r>
              <a:rPr lang="en-US" sz="2600"/>
              <a:t>Hacking took on negative connotations</a:t>
            </a:r>
            <a:endParaRPr/>
          </a:p>
          <a:p>
            <a:pPr marL="742950" lvl="1" indent="-285750" algn="l" rtl="0">
              <a:lnSpc>
                <a:spcPct val="90000"/>
              </a:lnSpc>
              <a:spcBef>
                <a:spcPts val="520"/>
              </a:spcBef>
              <a:spcAft>
                <a:spcPts val="0"/>
              </a:spcAft>
              <a:buClr>
                <a:srgbClr val="A6A6A6"/>
              </a:buClr>
              <a:buSzPts val="1300"/>
              <a:buChar char="■"/>
            </a:pPr>
            <a:r>
              <a:rPr lang="en-US" sz="2600"/>
              <a:t>Breaking into computers for which the hacker does not have authorized access</a:t>
            </a:r>
            <a:endParaRPr/>
          </a:p>
          <a:p>
            <a:pPr marL="742950" lvl="1" indent="-285750" algn="l" rtl="0">
              <a:lnSpc>
                <a:spcPct val="90000"/>
              </a:lnSpc>
              <a:spcBef>
                <a:spcPts val="520"/>
              </a:spcBef>
              <a:spcAft>
                <a:spcPts val="0"/>
              </a:spcAft>
              <a:buClr>
                <a:srgbClr val="A6A6A6"/>
              </a:buClr>
              <a:buSzPts val="1300"/>
              <a:buChar char="■"/>
            </a:pPr>
            <a:r>
              <a:rPr lang="en-US" sz="2600"/>
              <a:t>Still primarily individuals</a:t>
            </a:r>
            <a:endParaRPr/>
          </a:p>
          <a:p>
            <a:pPr marL="742950" lvl="1" indent="-285750" algn="l" rtl="0">
              <a:lnSpc>
                <a:spcPct val="90000"/>
              </a:lnSpc>
              <a:spcBef>
                <a:spcPts val="520"/>
              </a:spcBef>
              <a:spcAft>
                <a:spcPts val="0"/>
              </a:spcAft>
              <a:buClr>
                <a:srgbClr val="A6A6A6"/>
              </a:buClr>
              <a:buSzPts val="1300"/>
              <a:buChar char="■"/>
            </a:pPr>
            <a:r>
              <a:rPr lang="en-US" sz="2600"/>
              <a:t>Includes the spreading of computer worms and viruses and ‘phone phreaking’</a:t>
            </a:r>
            <a:endParaRPr/>
          </a:p>
          <a:p>
            <a:pPr marL="742950" lvl="1" indent="-285750" algn="l" rtl="0">
              <a:lnSpc>
                <a:spcPct val="90000"/>
              </a:lnSpc>
              <a:spcBef>
                <a:spcPts val="520"/>
              </a:spcBef>
              <a:spcAft>
                <a:spcPts val="0"/>
              </a:spcAft>
              <a:buClr>
                <a:srgbClr val="A6A6A6"/>
              </a:buClr>
              <a:buSzPts val="1300"/>
              <a:buChar char="■"/>
            </a:pPr>
            <a:r>
              <a:rPr lang="en-US" sz="2600"/>
              <a:t>Companies began using hackers to analyze and improve security</a:t>
            </a:r>
            <a:endParaRPr/>
          </a:p>
        </p:txBody>
      </p:sp>
      <p:sp>
        <p:nvSpPr>
          <p:cNvPr id="248" name="Google Shape;248;p29"/>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254" name="Google Shape;254;p30"/>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A6A6A6"/>
              </a:buClr>
              <a:buSzPts val="1400"/>
              <a:buNone/>
            </a:pPr>
            <a:r>
              <a:rPr lang="en-US"/>
              <a:t>Phase 3: The growth of the Web and mobile devices</a:t>
            </a:r>
            <a:endParaRPr/>
          </a:p>
          <a:p>
            <a:pPr marL="742950" lvl="1" indent="-285750" algn="l" rtl="0">
              <a:spcBef>
                <a:spcPts val="520"/>
              </a:spcBef>
              <a:spcAft>
                <a:spcPts val="0"/>
              </a:spcAft>
              <a:buClr>
                <a:srgbClr val="A6A6A6"/>
              </a:buClr>
              <a:buSzPts val="1300"/>
              <a:buChar char="■"/>
            </a:pPr>
            <a:r>
              <a:rPr lang="en-US" sz="2600"/>
              <a:t>Beginning in mid 1990s</a:t>
            </a:r>
            <a:endParaRPr/>
          </a:p>
          <a:p>
            <a:pPr marL="742950" lvl="1" indent="-285750" algn="l" rtl="0">
              <a:spcBef>
                <a:spcPts val="520"/>
              </a:spcBef>
              <a:spcAft>
                <a:spcPts val="0"/>
              </a:spcAft>
              <a:buClr>
                <a:srgbClr val="A6A6A6"/>
              </a:buClr>
              <a:buSzPts val="1300"/>
              <a:buChar char="■"/>
            </a:pPr>
            <a:r>
              <a:rPr lang="en-US" sz="2600"/>
              <a:t>The growth of the Web changed hacking; viruses and worms could be spread rapidly</a:t>
            </a:r>
            <a:endParaRPr/>
          </a:p>
          <a:p>
            <a:pPr marL="742950" lvl="1" indent="-285750" algn="l" rtl="0">
              <a:spcBef>
                <a:spcPts val="520"/>
              </a:spcBef>
              <a:spcAft>
                <a:spcPts val="0"/>
              </a:spcAft>
              <a:buClr>
                <a:srgbClr val="A6A6A6"/>
              </a:buClr>
              <a:buSzPts val="1300"/>
              <a:buChar char="■"/>
            </a:pPr>
            <a:r>
              <a:rPr lang="en-US" sz="2600"/>
              <a:t>Political hacking (Hacktivism) surfaced</a:t>
            </a:r>
            <a:endParaRPr/>
          </a:p>
          <a:p>
            <a:pPr marL="742950" lvl="1" indent="-285750" algn="l" rtl="0">
              <a:spcBef>
                <a:spcPts val="520"/>
              </a:spcBef>
              <a:spcAft>
                <a:spcPts val="0"/>
              </a:spcAft>
              <a:buClr>
                <a:srgbClr val="A6A6A6"/>
              </a:buClr>
              <a:buSzPts val="1300"/>
              <a:buChar char="■"/>
            </a:pPr>
            <a:r>
              <a:rPr lang="en-US" sz="2600"/>
              <a:t>Denial-of-service (DoS) attacks used to shut down Web sites</a:t>
            </a:r>
            <a:endParaRPr/>
          </a:p>
          <a:p>
            <a:pPr marL="742950" lvl="1" indent="-285750" algn="l" rtl="0">
              <a:spcBef>
                <a:spcPts val="520"/>
              </a:spcBef>
              <a:spcAft>
                <a:spcPts val="0"/>
              </a:spcAft>
              <a:buClr>
                <a:srgbClr val="A6A6A6"/>
              </a:buClr>
              <a:buSzPts val="1300"/>
              <a:buChar char="■"/>
            </a:pPr>
            <a:r>
              <a:rPr lang="en-US" sz="2600"/>
              <a:t>Large scale theft of personal and financial information</a:t>
            </a:r>
            <a:endParaRPr/>
          </a:p>
          <a:p>
            <a:pPr marL="0" lvl="0" indent="0" algn="l" rtl="0">
              <a:spcBef>
                <a:spcPts val="560"/>
              </a:spcBef>
              <a:spcAft>
                <a:spcPts val="0"/>
              </a:spcAft>
              <a:buClr>
                <a:srgbClr val="A6A6A6"/>
              </a:buClr>
              <a:buSzPts val="1400"/>
              <a:buNone/>
            </a:pPr>
            <a:endParaRPr/>
          </a:p>
        </p:txBody>
      </p:sp>
      <p:sp>
        <p:nvSpPr>
          <p:cNvPr id="255" name="Google Shape;255;p30"/>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261" name="Google Shape;261;p31"/>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a:t>Is “harmless hacking” harmless?</a:t>
            </a:r>
            <a:endParaRPr/>
          </a:p>
          <a:p>
            <a:pPr marL="342900" lvl="0" indent="-342900" algn="l" rtl="0">
              <a:spcBef>
                <a:spcPts val="560"/>
              </a:spcBef>
              <a:spcAft>
                <a:spcPts val="0"/>
              </a:spcAft>
              <a:buSzPts val="1400"/>
              <a:buChar char="■"/>
            </a:pPr>
            <a:r>
              <a:rPr lang="en-US"/>
              <a:t>Responding to nonmalicious or prank (trick) hacking uses resources.</a:t>
            </a:r>
            <a:endParaRPr/>
          </a:p>
          <a:p>
            <a:pPr marL="342900" lvl="0" indent="-342900" algn="l" rtl="0">
              <a:spcBef>
                <a:spcPts val="560"/>
              </a:spcBef>
              <a:spcAft>
                <a:spcPts val="0"/>
              </a:spcAft>
              <a:buSzPts val="1400"/>
              <a:buChar char="■"/>
            </a:pPr>
            <a:r>
              <a:rPr lang="en-US"/>
              <a:t>Hackers could accidentally do significant damage.</a:t>
            </a:r>
            <a:endParaRPr/>
          </a:p>
          <a:p>
            <a:pPr marL="342900" lvl="0" indent="-342900" algn="l" rtl="0">
              <a:spcBef>
                <a:spcPts val="560"/>
              </a:spcBef>
              <a:spcAft>
                <a:spcPts val="0"/>
              </a:spcAft>
              <a:buSzPts val="1400"/>
              <a:buChar char="■"/>
            </a:pPr>
            <a:r>
              <a:rPr lang="en-US"/>
              <a:t>Almost all hacking is a form of trespass.</a:t>
            </a:r>
            <a:endParaRPr/>
          </a:p>
        </p:txBody>
      </p:sp>
      <p:sp>
        <p:nvSpPr>
          <p:cNvPr id="262" name="Google Shape;262;p31"/>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2"/>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268" name="Google Shape;268;p32"/>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A6A6A6"/>
              </a:buClr>
              <a:buSzPts val="1400"/>
              <a:buFont typeface="Arial Narrow"/>
              <a:buNone/>
            </a:pPr>
            <a:r>
              <a:rPr lang="en-US"/>
              <a:t>Hacktivism, or Political Hacking</a:t>
            </a:r>
            <a:endParaRPr/>
          </a:p>
          <a:p>
            <a:pPr marL="342900" lvl="0" indent="-342900" algn="l" rtl="0">
              <a:lnSpc>
                <a:spcPct val="90000"/>
              </a:lnSpc>
              <a:spcBef>
                <a:spcPts val="560"/>
              </a:spcBef>
              <a:spcAft>
                <a:spcPts val="0"/>
              </a:spcAft>
              <a:buClr>
                <a:srgbClr val="A6A6A6"/>
              </a:buClr>
              <a:buSzPts val="1400"/>
              <a:buChar char="■"/>
            </a:pPr>
            <a:r>
              <a:rPr lang="en-US"/>
              <a:t>Use of hacking to promote a political cause</a:t>
            </a:r>
            <a:endParaRPr/>
          </a:p>
          <a:p>
            <a:pPr marL="342900" lvl="0" indent="-342900" algn="l" rtl="0">
              <a:lnSpc>
                <a:spcPct val="90000"/>
              </a:lnSpc>
              <a:spcBef>
                <a:spcPts val="560"/>
              </a:spcBef>
              <a:spcAft>
                <a:spcPts val="0"/>
              </a:spcAft>
              <a:buClr>
                <a:srgbClr val="A6A6A6"/>
              </a:buClr>
              <a:buSzPts val="1400"/>
              <a:buChar char="■"/>
            </a:pPr>
            <a:r>
              <a:rPr lang="en-US"/>
              <a:t>Disagreement about whether it is a form of civil disobedience and how (whether) it should be punished</a:t>
            </a:r>
            <a:endParaRPr/>
          </a:p>
          <a:p>
            <a:pPr marL="342900" lvl="0" indent="-342900" algn="l" rtl="0">
              <a:lnSpc>
                <a:spcPct val="90000"/>
              </a:lnSpc>
              <a:spcBef>
                <a:spcPts val="560"/>
              </a:spcBef>
              <a:spcAft>
                <a:spcPts val="0"/>
              </a:spcAft>
              <a:buClr>
                <a:srgbClr val="A6A6A6"/>
              </a:buClr>
              <a:buSzPts val="1400"/>
              <a:buChar char="■"/>
            </a:pPr>
            <a:r>
              <a:rPr lang="en-US"/>
              <a:t>Some use the appearance of hacktivism to hide other criminal activities</a:t>
            </a:r>
            <a:endParaRPr/>
          </a:p>
          <a:p>
            <a:pPr marL="342900" lvl="0" indent="-342900" algn="l" rtl="0">
              <a:lnSpc>
                <a:spcPct val="90000"/>
              </a:lnSpc>
              <a:spcBef>
                <a:spcPts val="560"/>
              </a:spcBef>
              <a:spcAft>
                <a:spcPts val="0"/>
              </a:spcAft>
              <a:buClr>
                <a:srgbClr val="A6A6A6"/>
              </a:buClr>
              <a:buSzPts val="1400"/>
              <a:buChar char="■"/>
            </a:pPr>
            <a:r>
              <a:rPr lang="en-US"/>
              <a:t>How do you determine whether something is hacktivism or simple vandalism?</a:t>
            </a:r>
            <a:endParaRPr/>
          </a:p>
        </p:txBody>
      </p:sp>
      <p:sp>
        <p:nvSpPr>
          <p:cNvPr id="269" name="Google Shape;269;p32"/>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3"/>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275" name="Google Shape;275;p33"/>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A6A6A6"/>
              </a:buClr>
              <a:buSzPts val="1400"/>
              <a:buNone/>
            </a:pPr>
            <a:r>
              <a:rPr lang="en-US"/>
              <a:t>Hackers as Security Researchers</a:t>
            </a:r>
            <a:endParaRPr/>
          </a:p>
          <a:p>
            <a:pPr marL="0" lvl="0" indent="-88900" algn="l" rtl="0">
              <a:spcBef>
                <a:spcPts val="560"/>
              </a:spcBef>
              <a:spcAft>
                <a:spcPts val="0"/>
              </a:spcAft>
              <a:buClr>
                <a:srgbClr val="A6A6A6"/>
              </a:buClr>
              <a:buSzPts val="1400"/>
              <a:buChar char="■"/>
            </a:pPr>
            <a:r>
              <a:rPr lang="en-US"/>
              <a:t>“White hat hackers” use their skills to demonstrate system vulnerabilities and improve security</a:t>
            </a:r>
            <a:endParaRPr/>
          </a:p>
        </p:txBody>
      </p:sp>
      <p:sp>
        <p:nvSpPr>
          <p:cNvPr id="276" name="Google Shape;276;p33"/>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282" name="Google Shape;282;p34"/>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a:t>Hacking as Foreign Policy</a:t>
            </a:r>
            <a:endParaRPr/>
          </a:p>
          <a:p>
            <a:pPr marL="342900" lvl="0" indent="-342900" algn="l" rtl="0">
              <a:spcBef>
                <a:spcPts val="560"/>
              </a:spcBef>
              <a:spcAft>
                <a:spcPts val="0"/>
              </a:spcAft>
              <a:buSzPts val="1400"/>
              <a:buChar char="■"/>
            </a:pPr>
            <a:r>
              <a:rPr lang="en-US"/>
              <a:t>Hacking governmental databases has increased</a:t>
            </a:r>
            <a:endParaRPr/>
          </a:p>
          <a:p>
            <a:pPr marL="342900" lvl="0" indent="-342900" algn="l" rtl="0">
              <a:spcBef>
                <a:spcPts val="560"/>
              </a:spcBef>
              <a:spcAft>
                <a:spcPts val="0"/>
              </a:spcAft>
              <a:buSzPts val="1400"/>
              <a:buChar char="■"/>
            </a:pPr>
            <a:r>
              <a:rPr lang="en-US"/>
              <a:t>Pentagon has announced it would consider and treat some cyber attacks as acts of war, and the U.S. might respond with military force.</a:t>
            </a:r>
            <a:endParaRPr/>
          </a:p>
          <a:p>
            <a:pPr marL="342900" lvl="0" indent="-342900" algn="l" rtl="0">
              <a:spcBef>
                <a:spcPts val="560"/>
              </a:spcBef>
              <a:spcAft>
                <a:spcPts val="0"/>
              </a:spcAft>
              <a:buSzPts val="1400"/>
              <a:buChar char="■"/>
            </a:pPr>
            <a:r>
              <a:rPr lang="en-US"/>
              <a:t>How can we make critical systems safer from attacks?</a:t>
            </a:r>
            <a:endParaRPr/>
          </a:p>
        </p:txBody>
      </p:sp>
      <p:sp>
        <p:nvSpPr>
          <p:cNvPr id="283" name="Google Shape;283;p34"/>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Hacking</a:t>
            </a:r>
            <a:endParaRPr dirty="0"/>
          </a:p>
        </p:txBody>
      </p:sp>
      <p:sp>
        <p:nvSpPr>
          <p:cNvPr id="289" name="Google Shape;289;p35"/>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A6A6A6"/>
              </a:buClr>
              <a:buSzPts val="1400"/>
              <a:buNone/>
            </a:pPr>
            <a:r>
              <a:rPr lang="en-US" dirty="0"/>
              <a:t>Stuxnet</a:t>
            </a:r>
            <a:endParaRPr dirty="0"/>
          </a:p>
          <a:p>
            <a:pPr marL="368300" lvl="0" indent="-457200" algn="l" rtl="0">
              <a:spcBef>
                <a:spcPts val="560"/>
              </a:spcBef>
              <a:spcAft>
                <a:spcPts val="0"/>
              </a:spcAft>
              <a:buClr>
                <a:srgbClr val="A6A6A6"/>
              </a:buClr>
              <a:buSzPts val="1400"/>
              <a:buFont typeface="Wingdings" panose="05000000000000000000" pitchFamily="2" charset="2"/>
              <a:buChar char="§"/>
            </a:pPr>
            <a:r>
              <a:rPr lang="en-US" dirty="0"/>
              <a:t>An extremely sophisticated worm</a:t>
            </a:r>
            <a:endParaRPr dirty="0"/>
          </a:p>
          <a:p>
            <a:pPr marL="368300" lvl="0" indent="-457200" algn="l" rtl="0">
              <a:spcBef>
                <a:spcPts val="560"/>
              </a:spcBef>
              <a:spcAft>
                <a:spcPts val="0"/>
              </a:spcAft>
              <a:buClr>
                <a:srgbClr val="A6A6A6"/>
              </a:buClr>
              <a:buSzPts val="1400"/>
              <a:buFont typeface="Wingdings" panose="05000000000000000000" pitchFamily="2" charset="2"/>
              <a:buChar char="§"/>
            </a:pPr>
            <a:r>
              <a:rPr lang="en-US" dirty="0"/>
              <a:t>Targets a particular type of control system</a:t>
            </a:r>
            <a:endParaRPr dirty="0"/>
          </a:p>
          <a:p>
            <a:pPr marL="368300" lvl="0" indent="-457200" algn="l" rtl="0">
              <a:spcBef>
                <a:spcPts val="560"/>
              </a:spcBef>
              <a:spcAft>
                <a:spcPts val="0"/>
              </a:spcAft>
              <a:buClr>
                <a:srgbClr val="A6A6A6"/>
              </a:buClr>
              <a:buSzPts val="1400"/>
              <a:buFont typeface="Wingdings" panose="05000000000000000000" pitchFamily="2" charset="2"/>
              <a:buChar char="§"/>
            </a:pPr>
            <a:r>
              <a:rPr lang="en-US" dirty="0"/>
              <a:t>Beginning in 2008, damaged equipment in a uranium enrichment plant in Iran</a:t>
            </a:r>
            <a:endParaRPr dirty="0"/>
          </a:p>
          <a:p>
            <a:pPr marL="0" lvl="0" indent="0" algn="l" rtl="0">
              <a:spcBef>
                <a:spcPts val="560"/>
              </a:spcBef>
              <a:spcAft>
                <a:spcPts val="0"/>
              </a:spcAft>
              <a:buClr>
                <a:srgbClr val="A6A6A6"/>
              </a:buClr>
              <a:buSzPts val="1400"/>
              <a:buNone/>
            </a:pPr>
            <a:endParaRPr dirty="0"/>
          </a:p>
        </p:txBody>
      </p:sp>
      <p:sp>
        <p:nvSpPr>
          <p:cNvPr id="290" name="Google Shape;290;p35"/>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6"/>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296" name="Google Shape;296;p36"/>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a:t>Security</a:t>
            </a:r>
            <a:endParaRPr/>
          </a:p>
          <a:p>
            <a:pPr marL="342900" lvl="0" indent="-342900" algn="l" rtl="0">
              <a:spcBef>
                <a:spcPts val="560"/>
              </a:spcBef>
              <a:spcAft>
                <a:spcPts val="0"/>
              </a:spcAft>
              <a:buSzPts val="1400"/>
              <a:buChar char="■"/>
            </a:pPr>
            <a:r>
              <a:rPr lang="en-US"/>
              <a:t>Hacking is a problem, but so is poor security.</a:t>
            </a:r>
            <a:endParaRPr/>
          </a:p>
          <a:p>
            <a:pPr marL="342900" lvl="0" indent="-342900" algn="l" rtl="0">
              <a:spcBef>
                <a:spcPts val="560"/>
              </a:spcBef>
              <a:spcAft>
                <a:spcPts val="0"/>
              </a:spcAft>
              <a:buSzPts val="1400"/>
              <a:buChar char="■"/>
            </a:pPr>
            <a:r>
              <a:rPr lang="en-US"/>
              <a:t>Variety of factors contribute to security weaknesses:</a:t>
            </a:r>
            <a:endParaRPr/>
          </a:p>
          <a:p>
            <a:pPr marL="742950" lvl="1" indent="-285750" algn="l" rtl="0">
              <a:spcBef>
                <a:spcPts val="520"/>
              </a:spcBef>
              <a:spcAft>
                <a:spcPts val="0"/>
              </a:spcAft>
              <a:buSzPts val="1300"/>
              <a:buChar char="■"/>
            </a:pPr>
            <a:r>
              <a:rPr lang="en-US" sz="2600"/>
              <a:t>History of the Internet and the Web</a:t>
            </a:r>
            <a:endParaRPr/>
          </a:p>
          <a:p>
            <a:pPr marL="742950" lvl="1" indent="-285750" algn="l" rtl="0">
              <a:spcBef>
                <a:spcPts val="520"/>
              </a:spcBef>
              <a:spcAft>
                <a:spcPts val="0"/>
              </a:spcAft>
              <a:buSzPts val="1300"/>
              <a:buChar char="■"/>
            </a:pPr>
            <a:r>
              <a:rPr lang="en-US" sz="2600"/>
              <a:t>Inherent complexity of computer systems</a:t>
            </a:r>
            <a:endParaRPr/>
          </a:p>
          <a:p>
            <a:pPr marL="742950" lvl="1" indent="-285750" algn="l" rtl="0">
              <a:spcBef>
                <a:spcPts val="520"/>
              </a:spcBef>
              <a:spcAft>
                <a:spcPts val="0"/>
              </a:spcAft>
              <a:buSzPts val="1300"/>
              <a:buChar char="■"/>
            </a:pPr>
            <a:r>
              <a:rPr lang="en-US" sz="2600"/>
              <a:t>Speed at which new applications develop</a:t>
            </a:r>
            <a:endParaRPr/>
          </a:p>
          <a:p>
            <a:pPr marL="742950" lvl="1" indent="-285750" algn="l" rtl="0">
              <a:spcBef>
                <a:spcPts val="520"/>
              </a:spcBef>
              <a:spcAft>
                <a:spcPts val="0"/>
              </a:spcAft>
              <a:buSzPts val="1300"/>
              <a:buChar char="■"/>
            </a:pPr>
            <a:r>
              <a:rPr lang="en-US" sz="2600"/>
              <a:t>Economic and business factors</a:t>
            </a:r>
            <a:endParaRPr/>
          </a:p>
          <a:p>
            <a:pPr marL="742950" lvl="1" indent="-285750" algn="l" rtl="0">
              <a:spcBef>
                <a:spcPts val="520"/>
              </a:spcBef>
              <a:spcAft>
                <a:spcPts val="0"/>
              </a:spcAft>
              <a:buSzPts val="1300"/>
              <a:buChar char="■"/>
            </a:pPr>
            <a:r>
              <a:rPr lang="en-US" sz="2600"/>
              <a:t>Human nature</a:t>
            </a:r>
            <a:endParaRPr/>
          </a:p>
        </p:txBody>
      </p:sp>
      <p:sp>
        <p:nvSpPr>
          <p:cNvPr id="297" name="Google Shape;297;p36"/>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7"/>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303" name="Google Shape;303;p37"/>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400"/>
              <a:buNone/>
            </a:pPr>
            <a:r>
              <a:rPr lang="en-US"/>
              <a:t>Security</a:t>
            </a:r>
            <a:endParaRPr/>
          </a:p>
          <a:p>
            <a:pPr marL="342900" lvl="0" indent="-342900" algn="l" rtl="0">
              <a:lnSpc>
                <a:spcPct val="80000"/>
              </a:lnSpc>
              <a:spcBef>
                <a:spcPts val="560"/>
              </a:spcBef>
              <a:spcAft>
                <a:spcPts val="0"/>
              </a:spcAft>
              <a:buSzPts val="1400"/>
              <a:buChar char="■"/>
            </a:pPr>
            <a:r>
              <a:rPr lang="en-US"/>
              <a:t>Internet started with open access as a means of sharing information for research.</a:t>
            </a:r>
            <a:endParaRPr/>
          </a:p>
          <a:p>
            <a:pPr marL="342900" lvl="0" indent="-342900" algn="l" rtl="0">
              <a:lnSpc>
                <a:spcPct val="80000"/>
              </a:lnSpc>
              <a:spcBef>
                <a:spcPts val="560"/>
              </a:spcBef>
              <a:spcAft>
                <a:spcPts val="0"/>
              </a:spcAft>
              <a:buSzPts val="1400"/>
              <a:buChar char="■"/>
            </a:pPr>
            <a:r>
              <a:rPr lang="en-US"/>
              <a:t>Attitudes about security were slow to catch up with the risks.</a:t>
            </a:r>
            <a:endParaRPr/>
          </a:p>
          <a:p>
            <a:pPr marL="342900" lvl="0" indent="-342900" algn="l" rtl="0">
              <a:lnSpc>
                <a:spcPct val="80000"/>
              </a:lnSpc>
              <a:spcBef>
                <a:spcPts val="560"/>
              </a:spcBef>
              <a:spcAft>
                <a:spcPts val="0"/>
              </a:spcAft>
              <a:buSzPts val="1400"/>
              <a:buChar char="■"/>
            </a:pPr>
            <a:r>
              <a:rPr lang="en-US"/>
              <a:t>Firewalls are used to monitor and filter out communication from untrusted sites or that fit a profile of suspicious activity.</a:t>
            </a:r>
            <a:endParaRPr/>
          </a:p>
          <a:p>
            <a:pPr marL="342900" lvl="0" indent="-342900" algn="l" rtl="0">
              <a:lnSpc>
                <a:spcPct val="80000"/>
              </a:lnSpc>
              <a:spcBef>
                <a:spcPts val="560"/>
              </a:spcBef>
              <a:spcAft>
                <a:spcPts val="0"/>
              </a:spcAft>
              <a:buSzPts val="1400"/>
              <a:buChar char="■"/>
            </a:pPr>
            <a:r>
              <a:rPr lang="en-US"/>
              <a:t>Security is often playing catch-up to hackers as new vulnerabilities are discovered and exploited.</a:t>
            </a:r>
            <a:endParaRPr/>
          </a:p>
        </p:txBody>
      </p:sp>
      <p:sp>
        <p:nvSpPr>
          <p:cNvPr id="304" name="Google Shape;304;p37"/>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310" name="Google Shape;310;p38"/>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
              <a:buNone/>
            </a:pPr>
            <a:r>
              <a:rPr lang="en-US"/>
              <a:t>Responsibility for Security</a:t>
            </a:r>
            <a:endParaRPr/>
          </a:p>
          <a:p>
            <a:pPr marL="342900" lvl="0" indent="-342900" algn="l" rtl="0">
              <a:lnSpc>
                <a:spcPct val="90000"/>
              </a:lnSpc>
              <a:spcBef>
                <a:spcPts val="560"/>
              </a:spcBef>
              <a:spcAft>
                <a:spcPts val="0"/>
              </a:spcAft>
              <a:buSzPts val="1400"/>
              <a:buChar char="■"/>
            </a:pPr>
            <a:r>
              <a:rPr lang="en-US"/>
              <a:t>Developers have a responsibility to develop with security as a goal.</a:t>
            </a:r>
            <a:endParaRPr/>
          </a:p>
          <a:p>
            <a:pPr marL="342900" lvl="0" indent="-342900" algn="l" rtl="0">
              <a:lnSpc>
                <a:spcPct val="90000"/>
              </a:lnSpc>
              <a:spcBef>
                <a:spcPts val="560"/>
              </a:spcBef>
              <a:spcAft>
                <a:spcPts val="0"/>
              </a:spcAft>
              <a:buSzPts val="1400"/>
              <a:buChar char="■"/>
            </a:pPr>
            <a:r>
              <a:rPr lang="en-US"/>
              <a:t>Businesses have a responsibility to use security tools and monitor their systems to prevent attacks from succeeding.</a:t>
            </a:r>
            <a:endParaRPr/>
          </a:p>
          <a:p>
            <a:pPr marL="342900" lvl="0" indent="-342900" algn="l" rtl="0">
              <a:lnSpc>
                <a:spcPct val="90000"/>
              </a:lnSpc>
              <a:spcBef>
                <a:spcPts val="560"/>
              </a:spcBef>
              <a:spcAft>
                <a:spcPts val="0"/>
              </a:spcAft>
              <a:buSzPts val="1400"/>
              <a:buChar char="■"/>
            </a:pPr>
            <a:r>
              <a:rPr lang="en-US"/>
              <a:t>Home users have a responsibility to ask questions and educate themselves on the tools to maintain security (personal firewalls, anti-virus and anti-spyware).</a:t>
            </a:r>
            <a:endParaRPr/>
          </a:p>
        </p:txBody>
      </p:sp>
      <p:sp>
        <p:nvSpPr>
          <p:cNvPr id="311" name="Google Shape;311;p38"/>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Table of Contents</a:t>
            </a:r>
            <a:endParaRPr/>
          </a:p>
        </p:txBody>
      </p:sp>
      <p:sp>
        <p:nvSpPr>
          <p:cNvPr id="73" name="Google Shape;73;p4"/>
          <p:cNvSpPr txBox="1">
            <a:spLocks noGrp="1"/>
          </p:cNvSpPr>
          <p:nvPr>
            <p:ph type="body" idx="1"/>
          </p:nvPr>
        </p:nvSpPr>
        <p:spPr>
          <a:xfrm>
            <a:off x="571472" y="1428736"/>
            <a:ext cx="8202414" cy="503737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Laws Against Computer Misuse and Cyberlaw</a:t>
            </a:r>
            <a:endParaRPr/>
          </a:p>
          <a:p>
            <a:pPr marL="987425" lvl="1" indent="-530225" algn="l" rtl="0">
              <a:spcBef>
                <a:spcPts val="480"/>
              </a:spcBef>
              <a:spcAft>
                <a:spcPts val="0"/>
              </a:spcAft>
              <a:buSzPts val="1200"/>
              <a:buFont typeface="Noto Sans Symbols"/>
              <a:buChar char="⮚"/>
            </a:pPr>
            <a:r>
              <a:rPr lang="en-US"/>
              <a:t>US Computer Misuse Act</a:t>
            </a:r>
            <a:endParaRPr sz="2000"/>
          </a:p>
          <a:p>
            <a:pPr marL="987425" lvl="1" indent="-530225" algn="l" rtl="0">
              <a:spcBef>
                <a:spcPts val="480"/>
              </a:spcBef>
              <a:spcAft>
                <a:spcPts val="0"/>
              </a:spcAft>
              <a:buSzPts val="1200"/>
              <a:buFont typeface="Noto Sans Symbols"/>
              <a:buChar char="⮚"/>
            </a:pPr>
            <a:r>
              <a:rPr lang="en-US"/>
              <a:t>US Sequence of Laws</a:t>
            </a:r>
            <a:endParaRPr sz="2000"/>
          </a:p>
          <a:p>
            <a:pPr marL="987425" lvl="1" indent="-530225" algn="l" rtl="0">
              <a:spcBef>
                <a:spcPts val="480"/>
              </a:spcBef>
              <a:spcAft>
                <a:spcPts val="0"/>
              </a:spcAft>
              <a:buSzPts val="1200"/>
              <a:buFont typeface="Noto Sans Symbols"/>
              <a:buChar char="⮚"/>
            </a:pPr>
            <a:r>
              <a:rPr lang="en-US"/>
              <a:t>Council of Europe Convention of Cybercrime</a:t>
            </a:r>
            <a:endParaRPr sz="2000"/>
          </a:p>
          <a:p>
            <a:pPr marL="987425" lvl="1" indent="-530225" algn="l" rtl="0">
              <a:spcBef>
                <a:spcPts val="480"/>
              </a:spcBef>
              <a:spcAft>
                <a:spcPts val="0"/>
              </a:spcAft>
              <a:buSzPts val="1200"/>
              <a:buFont typeface="Noto Sans Symbols"/>
              <a:buChar char="⮚"/>
            </a:pPr>
            <a:r>
              <a:rPr lang="en-US"/>
              <a:t>Cyberlaws of Malaysia</a:t>
            </a:r>
            <a:endParaRPr>
              <a:solidFill>
                <a:srgbClr val="D0EFE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9"/>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317" name="Google Shape;317;p39"/>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a:t>Discussion Questions</a:t>
            </a:r>
            <a:endParaRPr/>
          </a:p>
          <a:p>
            <a:pPr marL="342900" lvl="0" indent="-342900" algn="l" rtl="0">
              <a:spcBef>
                <a:spcPts val="560"/>
              </a:spcBef>
              <a:spcAft>
                <a:spcPts val="0"/>
              </a:spcAft>
              <a:buSzPts val="1400"/>
              <a:buChar char="■"/>
            </a:pPr>
            <a:r>
              <a:rPr lang="en-US" i="1"/>
              <a:t>Is hacking that does no direct damage  a victimless crime?</a:t>
            </a:r>
            <a:endParaRPr/>
          </a:p>
          <a:p>
            <a:pPr marL="342900" lvl="0" indent="-342900" algn="l" rtl="0">
              <a:spcBef>
                <a:spcPts val="560"/>
              </a:spcBef>
              <a:spcAft>
                <a:spcPts val="0"/>
              </a:spcAft>
              <a:buSzPts val="1400"/>
              <a:buChar char="■"/>
            </a:pPr>
            <a:r>
              <a:rPr lang="en-US" i="1"/>
              <a:t>Do you think hiring former hackers to enhance security is a good idea or a bad idea?  Why?</a:t>
            </a:r>
            <a:endParaRPr/>
          </a:p>
        </p:txBody>
      </p:sp>
      <p:sp>
        <p:nvSpPr>
          <p:cNvPr id="318" name="Google Shape;318;p39"/>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0"/>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324" name="Google Shape;324;p40"/>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A6A6A6"/>
              </a:buClr>
              <a:buSzPts val="1400"/>
              <a:buFont typeface="Arial Narrow"/>
              <a:buNone/>
            </a:pPr>
            <a:r>
              <a:rPr lang="en-US"/>
              <a:t>The Law: Catching and Punishing Hackers</a:t>
            </a:r>
            <a:endParaRPr/>
          </a:p>
          <a:p>
            <a:pPr marL="342900" lvl="0" indent="-342900" algn="l" rtl="0">
              <a:lnSpc>
                <a:spcPct val="90000"/>
              </a:lnSpc>
              <a:spcBef>
                <a:spcPts val="560"/>
              </a:spcBef>
              <a:spcAft>
                <a:spcPts val="0"/>
              </a:spcAft>
              <a:buClr>
                <a:srgbClr val="A6A6A6"/>
              </a:buClr>
              <a:buSzPts val="1400"/>
              <a:buChar char="■"/>
            </a:pPr>
            <a:r>
              <a:rPr lang="en-US"/>
              <a:t>1984 Congress passed the Computer Fraud and Abuse Act (CFAA)</a:t>
            </a:r>
            <a:endParaRPr/>
          </a:p>
          <a:p>
            <a:pPr marL="742950" lvl="1" indent="-285750" algn="l" rtl="0">
              <a:lnSpc>
                <a:spcPct val="90000"/>
              </a:lnSpc>
              <a:spcBef>
                <a:spcPts val="480"/>
              </a:spcBef>
              <a:spcAft>
                <a:spcPts val="0"/>
              </a:spcAft>
              <a:buClr>
                <a:srgbClr val="A6A6A6"/>
              </a:buClr>
              <a:buSzPts val="1200"/>
              <a:buChar char="■"/>
            </a:pPr>
            <a:r>
              <a:rPr lang="en-US"/>
              <a:t>Covers government computers, financial and medical systems, and activities that involve computers in more than one state, including computers connected to the Internet</a:t>
            </a:r>
            <a:endParaRPr/>
          </a:p>
          <a:p>
            <a:pPr marL="742950" lvl="1" indent="-285750" algn="l" rtl="0">
              <a:lnSpc>
                <a:spcPct val="90000"/>
              </a:lnSpc>
              <a:spcBef>
                <a:spcPts val="480"/>
              </a:spcBef>
              <a:spcAft>
                <a:spcPts val="0"/>
              </a:spcAft>
              <a:buClr>
                <a:srgbClr val="A6A6A6"/>
              </a:buClr>
              <a:buSzPts val="1200"/>
              <a:buChar char="■"/>
            </a:pPr>
            <a:r>
              <a:rPr lang="en-US"/>
              <a:t>Under CFAA, it is illegal to access a computer without authorization</a:t>
            </a:r>
            <a:endParaRPr/>
          </a:p>
          <a:p>
            <a:pPr marL="742950" lvl="1" indent="-285750" algn="l" rtl="0">
              <a:lnSpc>
                <a:spcPct val="90000"/>
              </a:lnSpc>
              <a:spcBef>
                <a:spcPts val="480"/>
              </a:spcBef>
              <a:spcAft>
                <a:spcPts val="0"/>
              </a:spcAft>
              <a:buClr>
                <a:srgbClr val="A6A6A6"/>
              </a:buClr>
              <a:buSzPts val="1200"/>
              <a:buChar char="■"/>
            </a:pPr>
            <a:r>
              <a:rPr lang="en-US"/>
              <a:t>The USA PATRIOT Act expanded the definition of loss to include the cost of responding to an attack, assessing damage and restoring systems</a:t>
            </a:r>
            <a:endParaRPr/>
          </a:p>
        </p:txBody>
      </p:sp>
      <p:sp>
        <p:nvSpPr>
          <p:cNvPr id="325" name="Google Shape;325;p40"/>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1"/>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331" name="Google Shape;331;p41"/>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400"/>
              <a:buFont typeface="Arial Narrow"/>
              <a:buNone/>
            </a:pPr>
            <a:r>
              <a:rPr lang="en-US"/>
              <a:t>The Law: Catching and Punishing Hackers</a:t>
            </a:r>
            <a:endParaRPr/>
          </a:p>
          <a:p>
            <a:pPr marL="342900" lvl="0" indent="-342900" algn="l" rtl="0">
              <a:lnSpc>
                <a:spcPct val="90000"/>
              </a:lnSpc>
              <a:spcBef>
                <a:spcPts val="560"/>
              </a:spcBef>
              <a:spcAft>
                <a:spcPts val="0"/>
              </a:spcAft>
              <a:buSzPts val="1400"/>
              <a:buChar char="■"/>
            </a:pPr>
            <a:r>
              <a:rPr lang="en-US"/>
              <a:t>Catching hackers</a:t>
            </a:r>
            <a:endParaRPr/>
          </a:p>
          <a:p>
            <a:pPr marL="742950" lvl="1" indent="-285750" algn="l" rtl="0">
              <a:lnSpc>
                <a:spcPct val="90000"/>
              </a:lnSpc>
              <a:spcBef>
                <a:spcPts val="480"/>
              </a:spcBef>
              <a:spcAft>
                <a:spcPts val="0"/>
              </a:spcAft>
              <a:buSzPts val="1200"/>
              <a:buChar char="■"/>
            </a:pPr>
            <a:r>
              <a:rPr lang="en-US"/>
              <a:t>Law enforcement agents read hacker newsletters and participate in chat rooms undercover</a:t>
            </a:r>
            <a:endParaRPr/>
          </a:p>
          <a:p>
            <a:pPr marL="742950" lvl="1" indent="-285750" algn="l" rtl="0">
              <a:lnSpc>
                <a:spcPct val="90000"/>
              </a:lnSpc>
              <a:spcBef>
                <a:spcPts val="480"/>
              </a:spcBef>
              <a:spcAft>
                <a:spcPts val="0"/>
              </a:spcAft>
              <a:buSzPts val="1200"/>
              <a:buChar char="■"/>
            </a:pPr>
            <a:r>
              <a:rPr lang="en-US"/>
              <a:t>They can often track a handle by looking through newsgroup or other archives</a:t>
            </a:r>
            <a:endParaRPr/>
          </a:p>
          <a:p>
            <a:pPr marL="742950" lvl="1" indent="-285750" algn="l" rtl="0">
              <a:lnSpc>
                <a:spcPct val="90000"/>
              </a:lnSpc>
              <a:spcBef>
                <a:spcPts val="480"/>
              </a:spcBef>
              <a:spcAft>
                <a:spcPts val="0"/>
              </a:spcAft>
              <a:buSzPts val="1200"/>
              <a:buChar char="■"/>
            </a:pPr>
            <a:r>
              <a:rPr lang="en-US"/>
              <a:t>Security professionals set up ‘honey pots’ which are Web sites that attract hackers, to record and study</a:t>
            </a:r>
            <a:endParaRPr/>
          </a:p>
          <a:p>
            <a:pPr marL="742950" lvl="1" indent="-285750" algn="l" rtl="0">
              <a:lnSpc>
                <a:spcPct val="90000"/>
              </a:lnSpc>
              <a:spcBef>
                <a:spcPts val="480"/>
              </a:spcBef>
              <a:spcAft>
                <a:spcPts val="0"/>
              </a:spcAft>
              <a:buSzPts val="1200"/>
              <a:buChar char="■"/>
            </a:pPr>
            <a:r>
              <a:rPr lang="en-US"/>
              <a:t>Computer forensics specialists can retrieve evidence from computers, even if the user has deleted files and erased the disks</a:t>
            </a:r>
            <a:endParaRPr/>
          </a:p>
          <a:p>
            <a:pPr marL="742950" lvl="1" indent="-285750" algn="l" rtl="0">
              <a:lnSpc>
                <a:spcPct val="90000"/>
              </a:lnSpc>
              <a:spcBef>
                <a:spcPts val="480"/>
              </a:spcBef>
              <a:spcAft>
                <a:spcPts val="0"/>
              </a:spcAft>
              <a:buSzPts val="1200"/>
              <a:buChar char="■"/>
            </a:pPr>
            <a:r>
              <a:rPr lang="en-US"/>
              <a:t>Investigators trace viruses and hacking attacks by using ISP records and router logs</a:t>
            </a:r>
            <a:endParaRPr/>
          </a:p>
        </p:txBody>
      </p:sp>
      <p:sp>
        <p:nvSpPr>
          <p:cNvPr id="332" name="Google Shape;332;p41"/>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2"/>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338" name="Google Shape;338;p42"/>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400"/>
              <a:buFont typeface="Arial Narrow"/>
              <a:buNone/>
            </a:pPr>
            <a:r>
              <a:rPr lang="en-US"/>
              <a:t>The Law: Catching and Punishing Hackers</a:t>
            </a:r>
            <a:endParaRPr/>
          </a:p>
          <a:p>
            <a:pPr marL="342900" lvl="0" indent="-342900" algn="l" rtl="0">
              <a:lnSpc>
                <a:spcPct val="80000"/>
              </a:lnSpc>
              <a:spcBef>
                <a:spcPts val="560"/>
              </a:spcBef>
              <a:spcAft>
                <a:spcPts val="0"/>
              </a:spcAft>
              <a:buSzPts val="1400"/>
              <a:buChar char="■"/>
            </a:pPr>
            <a:r>
              <a:rPr lang="en-US"/>
              <a:t>Penalties for young hackers</a:t>
            </a:r>
            <a:endParaRPr/>
          </a:p>
          <a:p>
            <a:pPr marL="742950" lvl="1" indent="-285750" algn="l" rtl="0">
              <a:lnSpc>
                <a:spcPct val="80000"/>
              </a:lnSpc>
              <a:spcBef>
                <a:spcPts val="480"/>
              </a:spcBef>
              <a:spcAft>
                <a:spcPts val="0"/>
              </a:spcAft>
              <a:buSzPts val="1200"/>
              <a:buChar char="■"/>
            </a:pPr>
            <a:r>
              <a:rPr lang="en-US"/>
              <a:t>Many young hackers have matured and gone on to productive and responsible careers</a:t>
            </a:r>
            <a:endParaRPr/>
          </a:p>
          <a:p>
            <a:pPr marL="742950" lvl="1" indent="-285750" algn="l" rtl="0">
              <a:lnSpc>
                <a:spcPct val="80000"/>
              </a:lnSpc>
              <a:spcBef>
                <a:spcPts val="480"/>
              </a:spcBef>
              <a:spcAft>
                <a:spcPts val="0"/>
              </a:spcAft>
              <a:buSzPts val="1200"/>
              <a:buChar char="■"/>
            </a:pPr>
            <a:r>
              <a:rPr lang="en-US"/>
              <a:t>Temptation to over or under punish</a:t>
            </a:r>
            <a:endParaRPr/>
          </a:p>
          <a:p>
            <a:pPr marL="742950" lvl="1" indent="-285750" algn="l" rtl="0">
              <a:lnSpc>
                <a:spcPct val="80000"/>
              </a:lnSpc>
              <a:spcBef>
                <a:spcPts val="480"/>
              </a:spcBef>
              <a:spcAft>
                <a:spcPts val="0"/>
              </a:spcAft>
              <a:buSzPts val="1200"/>
              <a:buChar char="■"/>
            </a:pPr>
            <a:r>
              <a:rPr lang="en-US"/>
              <a:t>Sentencing depends on intent and damage done</a:t>
            </a:r>
            <a:endParaRPr/>
          </a:p>
          <a:p>
            <a:pPr marL="742950" lvl="1" indent="-285750" algn="l" rtl="0">
              <a:lnSpc>
                <a:spcPct val="80000"/>
              </a:lnSpc>
              <a:spcBef>
                <a:spcPts val="480"/>
              </a:spcBef>
              <a:spcAft>
                <a:spcPts val="0"/>
              </a:spcAft>
              <a:buSzPts val="1200"/>
              <a:buChar char="■"/>
            </a:pPr>
            <a:r>
              <a:rPr lang="en-US"/>
              <a:t>Most young hackers receive probation, community service, and/or fines</a:t>
            </a:r>
            <a:endParaRPr/>
          </a:p>
          <a:p>
            <a:pPr marL="742950" lvl="1" indent="-285750" algn="l" rtl="0">
              <a:lnSpc>
                <a:spcPct val="80000"/>
              </a:lnSpc>
              <a:spcBef>
                <a:spcPts val="480"/>
              </a:spcBef>
              <a:spcAft>
                <a:spcPts val="0"/>
              </a:spcAft>
              <a:buSzPts val="1200"/>
              <a:buChar char="■"/>
            </a:pPr>
            <a:r>
              <a:rPr lang="en-US"/>
              <a:t>Not until 2000 did a young hacker receive time in juvenile detention</a:t>
            </a:r>
            <a:endParaRPr/>
          </a:p>
        </p:txBody>
      </p:sp>
      <p:sp>
        <p:nvSpPr>
          <p:cNvPr id="339" name="Google Shape;339;p42"/>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3"/>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345" name="Google Shape;345;p43"/>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rgbClr val="A6A6A6"/>
              </a:buClr>
              <a:buSzPts val="1400"/>
              <a:buFont typeface="Arial Narrow"/>
              <a:buNone/>
            </a:pPr>
            <a:r>
              <a:rPr lang="en-US"/>
              <a:t>The Law: Catching and Punishing Hackers</a:t>
            </a:r>
            <a:endParaRPr/>
          </a:p>
          <a:p>
            <a:pPr marL="342900" lvl="0" indent="-342900" algn="l" rtl="0">
              <a:lnSpc>
                <a:spcPct val="80000"/>
              </a:lnSpc>
              <a:spcBef>
                <a:spcPts val="560"/>
              </a:spcBef>
              <a:spcAft>
                <a:spcPts val="0"/>
              </a:spcAft>
              <a:buClr>
                <a:srgbClr val="A6A6A6"/>
              </a:buClr>
              <a:buSzPts val="1400"/>
              <a:buChar char="■"/>
            </a:pPr>
            <a:r>
              <a:rPr lang="en-US"/>
              <a:t>Criminalize virus writing and hacker tools?</a:t>
            </a:r>
            <a:endParaRPr/>
          </a:p>
        </p:txBody>
      </p:sp>
      <p:sp>
        <p:nvSpPr>
          <p:cNvPr id="346" name="Google Shape;346;p43"/>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Hacking</a:t>
            </a:r>
            <a:endParaRPr/>
          </a:p>
        </p:txBody>
      </p:sp>
      <p:sp>
        <p:nvSpPr>
          <p:cNvPr id="352" name="Google Shape;352;p44"/>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rgbClr val="A6A6A6"/>
              </a:buClr>
              <a:buSzPts val="1400"/>
              <a:buFont typeface="Arial Narrow"/>
              <a:buNone/>
            </a:pPr>
            <a:r>
              <a:rPr lang="en-US"/>
              <a:t>The Law: Catching and Punishing Hackers</a:t>
            </a:r>
            <a:endParaRPr/>
          </a:p>
          <a:p>
            <a:pPr marL="342900" lvl="0" indent="-342900" algn="l" rtl="0">
              <a:lnSpc>
                <a:spcPct val="80000"/>
              </a:lnSpc>
              <a:spcBef>
                <a:spcPts val="560"/>
              </a:spcBef>
              <a:spcAft>
                <a:spcPts val="0"/>
              </a:spcAft>
              <a:buClr>
                <a:srgbClr val="A6A6A6"/>
              </a:buClr>
              <a:buSzPts val="1400"/>
              <a:buChar char="■"/>
            </a:pPr>
            <a:r>
              <a:rPr lang="en-US"/>
              <a:t>Expansion of the Computer Fraud and Abuse Act</a:t>
            </a:r>
            <a:endParaRPr/>
          </a:p>
          <a:p>
            <a:pPr marL="742950" lvl="1" indent="-285750" algn="l" rtl="0">
              <a:lnSpc>
                <a:spcPct val="80000"/>
              </a:lnSpc>
              <a:spcBef>
                <a:spcPts val="480"/>
              </a:spcBef>
              <a:spcAft>
                <a:spcPts val="0"/>
              </a:spcAft>
              <a:buClr>
                <a:srgbClr val="A6A6A6"/>
              </a:buClr>
              <a:buSzPts val="1200"/>
              <a:buChar char="■"/>
            </a:pPr>
            <a:r>
              <a:rPr lang="en-US"/>
              <a:t>The CFAA predates social networks, smartphones, and sophisticated invisible information gathering.</a:t>
            </a:r>
            <a:endParaRPr/>
          </a:p>
          <a:p>
            <a:pPr marL="742950" lvl="1" indent="-285750" algn="l" rtl="0">
              <a:lnSpc>
                <a:spcPct val="80000"/>
              </a:lnSpc>
              <a:spcBef>
                <a:spcPts val="480"/>
              </a:spcBef>
              <a:spcAft>
                <a:spcPts val="0"/>
              </a:spcAft>
              <a:buClr>
                <a:srgbClr val="A6A6A6"/>
              </a:buClr>
              <a:buSzPts val="1200"/>
              <a:buChar char="■"/>
            </a:pPr>
            <a:r>
              <a:rPr lang="en-US"/>
              <a:t>Some prosecutors use the CFAA to bring charges against people or businesses that do unauthorized data collection.</a:t>
            </a:r>
            <a:endParaRPr/>
          </a:p>
          <a:p>
            <a:pPr marL="742950" lvl="1" indent="-285750" algn="l" rtl="0">
              <a:lnSpc>
                <a:spcPct val="80000"/>
              </a:lnSpc>
              <a:spcBef>
                <a:spcPts val="480"/>
              </a:spcBef>
              <a:spcAft>
                <a:spcPts val="0"/>
              </a:spcAft>
              <a:buClr>
                <a:srgbClr val="A6A6A6"/>
              </a:buClr>
              <a:buSzPts val="1200"/>
              <a:buChar char="■"/>
            </a:pPr>
            <a:r>
              <a:rPr lang="en-US"/>
              <a:t>Is violating terms of agreement a form of hacking?</a:t>
            </a:r>
            <a:endParaRPr/>
          </a:p>
          <a:p>
            <a:pPr marL="742950" lvl="1" indent="-285750" algn="l" rtl="0">
              <a:lnSpc>
                <a:spcPct val="80000"/>
              </a:lnSpc>
              <a:spcBef>
                <a:spcPts val="480"/>
              </a:spcBef>
              <a:spcAft>
                <a:spcPts val="0"/>
              </a:spcAft>
              <a:buClr>
                <a:srgbClr val="A6A6A6"/>
              </a:buClr>
              <a:buSzPts val="1200"/>
              <a:buNone/>
            </a:pPr>
            <a:endParaRPr/>
          </a:p>
        </p:txBody>
      </p:sp>
      <p:sp>
        <p:nvSpPr>
          <p:cNvPr id="353" name="Google Shape;353;p44"/>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5"/>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Identity Theft &amp; Credit Card Fraud</a:t>
            </a:r>
            <a:endParaRPr/>
          </a:p>
        </p:txBody>
      </p:sp>
      <p:sp>
        <p:nvSpPr>
          <p:cNvPr id="359" name="Google Shape;359;p45"/>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400"/>
              <a:buFont typeface="Arial Narrow"/>
              <a:buNone/>
            </a:pPr>
            <a:r>
              <a:rPr lang="en-US"/>
              <a:t>Stealing Identities</a:t>
            </a:r>
            <a:endParaRPr/>
          </a:p>
          <a:p>
            <a:pPr marL="342900" lvl="0" indent="-342900" algn="l" rtl="0">
              <a:lnSpc>
                <a:spcPct val="90000"/>
              </a:lnSpc>
              <a:spcBef>
                <a:spcPts val="480"/>
              </a:spcBef>
              <a:spcAft>
                <a:spcPts val="0"/>
              </a:spcAft>
              <a:buSzPts val="1200"/>
              <a:buChar char="■"/>
            </a:pPr>
            <a:r>
              <a:rPr lang="en-US" sz="2400"/>
              <a:t>Identity Theft –various crimes in which criminals use the identity of an unknowing, innocent person</a:t>
            </a:r>
            <a:endParaRPr/>
          </a:p>
          <a:p>
            <a:pPr marL="742950" lvl="1" indent="-285750" algn="l" rtl="0">
              <a:lnSpc>
                <a:spcPct val="90000"/>
              </a:lnSpc>
              <a:spcBef>
                <a:spcPts val="480"/>
              </a:spcBef>
              <a:spcAft>
                <a:spcPts val="0"/>
              </a:spcAft>
              <a:buSzPts val="1200"/>
              <a:buChar char="■"/>
            </a:pPr>
            <a:r>
              <a:rPr lang="en-US"/>
              <a:t>Use credit/debit card numbers, personal information, and social security numbers</a:t>
            </a:r>
            <a:endParaRPr/>
          </a:p>
          <a:p>
            <a:pPr marL="742950" lvl="1" indent="-285750" algn="l" rtl="0">
              <a:lnSpc>
                <a:spcPct val="90000"/>
              </a:lnSpc>
              <a:spcBef>
                <a:spcPts val="480"/>
              </a:spcBef>
              <a:spcAft>
                <a:spcPts val="0"/>
              </a:spcAft>
              <a:buSzPts val="1200"/>
              <a:buChar char="■"/>
            </a:pPr>
            <a:r>
              <a:rPr lang="en-US"/>
              <a:t>18-29 year-olds are the most common victims because they use the Web most and are unaware of risks</a:t>
            </a:r>
            <a:endParaRPr/>
          </a:p>
          <a:p>
            <a:pPr marL="742950" lvl="1" indent="-285750" algn="l" rtl="0">
              <a:lnSpc>
                <a:spcPct val="90000"/>
              </a:lnSpc>
              <a:spcBef>
                <a:spcPts val="480"/>
              </a:spcBef>
              <a:spcAft>
                <a:spcPts val="0"/>
              </a:spcAft>
              <a:buSzPts val="1200"/>
              <a:buChar char="■"/>
            </a:pPr>
            <a:r>
              <a:rPr lang="en-US"/>
              <a:t>E-commerce has made it easier to steal and use card numbers without having the physical card</a:t>
            </a:r>
            <a:endParaRPr/>
          </a:p>
        </p:txBody>
      </p:sp>
      <p:sp>
        <p:nvSpPr>
          <p:cNvPr id="360" name="Google Shape;360;p45"/>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6"/>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Identity Theft &amp; Credit Card Fraud</a:t>
            </a:r>
            <a:endParaRPr/>
          </a:p>
        </p:txBody>
      </p:sp>
      <p:sp>
        <p:nvSpPr>
          <p:cNvPr id="366" name="Google Shape;366;p46"/>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400"/>
              <a:buFont typeface="Arial Narrow"/>
              <a:buNone/>
            </a:pPr>
            <a:r>
              <a:rPr lang="en-US"/>
              <a:t>Stealing Identities </a:t>
            </a:r>
            <a:endParaRPr/>
          </a:p>
          <a:p>
            <a:pPr marL="342900" lvl="0" indent="-342900" algn="l" rtl="0">
              <a:lnSpc>
                <a:spcPct val="80000"/>
              </a:lnSpc>
              <a:spcBef>
                <a:spcPts val="480"/>
              </a:spcBef>
              <a:spcAft>
                <a:spcPts val="0"/>
              </a:spcAft>
              <a:buSzPts val="1200"/>
              <a:buChar char="■"/>
            </a:pPr>
            <a:r>
              <a:rPr lang="en-US" sz="2400"/>
              <a:t>Techniques used to steal personal and financial information</a:t>
            </a:r>
            <a:endParaRPr/>
          </a:p>
          <a:p>
            <a:pPr marL="742950" lvl="1" indent="-285750" algn="l" rtl="0">
              <a:lnSpc>
                <a:spcPct val="80000"/>
              </a:lnSpc>
              <a:spcBef>
                <a:spcPts val="480"/>
              </a:spcBef>
              <a:spcAft>
                <a:spcPts val="0"/>
              </a:spcAft>
              <a:buSzPts val="1200"/>
              <a:buChar char="■"/>
            </a:pPr>
            <a:r>
              <a:rPr lang="en-US"/>
              <a:t>Requests for personal and financial information disguised as legitimate business communication</a:t>
            </a:r>
            <a:endParaRPr/>
          </a:p>
          <a:p>
            <a:pPr marL="1143000" lvl="2" indent="-228600" algn="l" rtl="0">
              <a:lnSpc>
                <a:spcPct val="80000"/>
              </a:lnSpc>
              <a:spcBef>
                <a:spcPts val="400"/>
              </a:spcBef>
              <a:spcAft>
                <a:spcPts val="0"/>
              </a:spcAft>
              <a:buSzPts val="1000"/>
              <a:buChar char="■"/>
            </a:pPr>
            <a:r>
              <a:rPr lang="en-US"/>
              <a:t>Phishing – e-mail </a:t>
            </a:r>
            <a:endParaRPr/>
          </a:p>
          <a:p>
            <a:pPr marL="1143000" lvl="2" indent="-228600" algn="l" rtl="0">
              <a:lnSpc>
                <a:spcPct val="80000"/>
              </a:lnSpc>
              <a:spcBef>
                <a:spcPts val="400"/>
              </a:spcBef>
              <a:spcAft>
                <a:spcPts val="0"/>
              </a:spcAft>
              <a:buSzPts val="1000"/>
              <a:buChar char="■"/>
            </a:pPr>
            <a:r>
              <a:rPr lang="en-US"/>
              <a:t>Smishing – text messaging</a:t>
            </a:r>
            <a:endParaRPr/>
          </a:p>
          <a:p>
            <a:pPr marL="1143000" lvl="2" indent="-228600" algn="l" rtl="0">
              <a:lnSpc>
                <a:spcPct val="80000"/>
              </a:lnSpc>
              <a:spcBef>
                <a:spcPts val="400"/>
              </a:spcBef>
              <a:spcAft>
                <a:spcPts val="0"/>
              </a:spcAft>
              <a:buSzPts val="1000"/>
              <a:buChar char="■"/>
            </a:pPr>
            <a:r>
              <a:rPr lang="en-US"/>
              <a:t>Vishing – voice phishing</a:t>
            </a:r>
            <a:endParaRPr/>
          </a:p>
          <a:p>
            <a:pPr marL="742950" lvl="1" indent="-285750" algn="l" rtl="0">
              <a:lnSpc>
                <a:spcPct val="80000"/>
              </a:lnSpc>
              <a:spcBef>
                <a:spcPts val="480"/>
              </a:spcBef>
              <a:spcAft>
                <a:spcPts val="0"/>
              </a:spcAft>
              <a:buSzPts val="1200"/>
              <a:buChar char="■"/>
            </a:pPr>
            <a:r>
              <a:rPr lang="en-US"/>
              <a:t>Pharming – false Web sites that fish for personal and financial information by planting false URLs in Domain Name Servers</a:t>
            </a:r>
            <a:endParaRPr/>
          </a:p>
          <a:p>
            <a:pPr marL="742950" lvl="1" indent="-285750" algn="l" rtl="0">
              <a:lnSpc>
                <a:spcPct val="80000"/>
              </a:lnSpc>
              <a:spcBef>
                <a:spcPts val="480"/>
              </a:spcBef>
              <a:spcAft>
                <a:spcPts val="0"/>
              </a:spcAft>
              <a:buSzPts val="1200"/>
              <a:buChar char="■"/>
            </a:pPr>
            <a:r>
              <a:rPr lang="en-US"/>
              <a:t>Online resumés and job hunting sites may reveal SSNs, work history, birth dates and other information that can be used in identity theft</a:t>
            </a:r>
            <a:endParaRPr/>
          </a:p>
        </p:txBody>
      </p:sp>
      <p:sp>
        <p:nvSpPr>
          <p:cNvPr id="367" name="Google Shape;367;p46"/>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7"/>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Identity Theft &amp; Credit Card Fraud</a:t>
            </a:r>
            <a:endParaRPr/>
          </a:p>
        </p:txBody>
      </p:sp>
      <p:sp>
        <p:nvSpPr>
          <p:cNvPr id="373" name="Google Shape;373;p47"/>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400"/>
              <a:buFont typeface="Arial Narrow"/>
              <a:buNone/>
            </a:pPr>
            <a:r>
              <a:rPr lang="en-US"/>
              <a:t>Responses to Identity Theft</a:t>
            </a:r>
            <a:endParaRPr/>
          </a:p>
          <a:p>
            <a:pPr marL="342900" lvl="0" indent="-342900" algn="l" rtl="0">
              <a:lnSpc>
                <a:spcPct val="90000"/>
              </a:lnSpc>
              <a:spcBef>
                <a:spcPts val="560"/>
              </a:spcBef>
              <a:spcAft>
                <a:spcPts val="0"/>
              </a:spcAft>
              <a:buSzPts val="1400"/>
              <a:buChar char="■"/>
            </a:pPr>
            <a:r>
              <a:rPr lang="en-US"/>
              <a:t>Authentication of email and Web sites</a:t>
            </a:r>
            <a:endParaRPr/>
          </a:p>
          <a:p>
            <a:pPr marL="342900" lvl="0" indent="-342900" algn="l" rtl="0">
              <a:lnSpc>
                <a:spcPct val="90000"/>
              </a:lnSpc>
              <a:spcBef>
                <a:spcPts val="560"/>
              </a:spcBef>
              <a:spcAft>
                <a:spcPts val="0"/>
              </a:spcAft>
              <a:buSzPts val="1400"/>
              <a:buChar char="■"/>
            </a:pPr>
            <a:r>
              <a:rPr lang="en-US"/>
              <a:t>Use of encryption to securely store data, so it is useless if stolen</a:t>
            </a:r>
            <a:endParaRPr/>
          </a:p>
          <a:p>
            <a:pPr marL="342900" lvl="0" indent="-342900" algn="l" rtl="0">
              <a:lnSpc>
                <a:spcPct val="90000"/>
              </a:lnSpc>
              <a:spcBef>
                <a:spcPts val="560"/>
              </a:spcBef>
              <a:spcAft>
                <a:spcPts val="0"/>
              </a:spcAft>
              <a:buSzPts val="1400"/>
              <a:buChar char="■"/>
            </a:pPr>
            <a:r>
              <a:rPr lang="en-US"/>
              <a:t>Authenticating customers to prevent use of stolen numbers, may trade convenience for security</a:t>
            </a:r>
            <a:endParaRPr/>
          </a:p>
          <a:p>
            <a:pPr marL="342900" lvl="0" indent="-342900" algn="l" rtl="0">
              <a:lnSpc>
                <a:spcPct val="90000"/>
              </a:lnSpc>
              <a:spcBef>
                <a:spcPts val="560"/>
              </a:spcBef>
              <a:spcAft>
                <a:spcPts val="0"/>
              </a:spcAft>
              <a:buSzPts val="1400"/>
              <a:buChar char="■"/>
            </a:pPr>
            <a:r>
              <a:rPr lang="en-US"/>
              <a:t>In the event information is stolen, a fraud alert can flag your credit report; some businesses will cover the cost of a credit report if your information has been stolen</a:t>
            </a:r>
            <a:endParaRPr/>
          </a:p>
        </p:txBody>
      </p:sp>
      <p:sp>
        <p:nvSpPr>
          <p:cNvPr id="374" name="Google Shape;374;p47"/>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8"/>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Identity Theft &amp; Credit Card Fraud</a:t>
            </a:r>
            <a:endParaRPr/>
          </a:p>
        </p:txBody>
      </p:sp>
      <p:sp>
        <p:nvSpPr>
          <p:cNvPr id="380" name="Google Shape;380;p48"/>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400"/>
              <a:buFont typeface="Arial Narrow"/>
              <a:buNone/>
            </a:pPr>
            <a:r>
              <a:rPr lang="en-US"/>
              <a:t>Responses to Identity Theft</a:t>
            </a:r>
            <a:endParaRPr/>
          </a:p>
          <a:p>
            <a:pPr marL="342900" lvl="0" indent="-342900" algn="l" rtl="0">
              <a:lnSpc>
                <a:spcPct val="80000"/>
              </a:lnSpc>
              <a:spcBef>
                <a:spcPts val="480"/>
              </a:spcBef>
              <a:spcAft>
                <a:spcPts val="0"/>
              </a:spcAft>
              <a:buSzPts val="1200"/>
              <a:buChar char="■"/>
            </a:pPr>
            <a:r>
              <a:rPr lang="en-US" sz="2400"/>
              <a:t>Authenticating customers and preventing use of stolen numbers</a:t>
            </a:r>
            <a:endParaRPr/>
          </a:p>
          <a:p>
            <a:pPr marL="742950" lvl="1" indent="-285750" algn="l" rtl="0">
              <a:lnSpc>
                <a:spcPct val="80000"/>
              </a:lnSpc>
              <a:spcBef>
                <a:spcPts val="480"/>
              </a:spcBef>
              <a:spcAft>
                <a:spcPts val="0"/>
              </a:spcAft>
              <a:buSzPts val="1200"/>
              <a:buChar char="■"/>
            </a:pPr>
            <a:r>
              <a:rPr lang="en-US"/>
              <a:t>Activation for new credit cards</a:t>
            </a:r>
            <a:endParaRPr/>
          </a:p>
          <a:p>
            <a:pPr marL="742950" lvl="1" indent="-285750" algn="l" rtl="0">
              <a:lnSpc>
                <a:spcPct val="80000"/>
              </a:lnSpc>
              <a:spcBef>
                <a:spcPts val="480"/>
              </a:spcBef>
              <a:spcAft>
                <a:spcPts val="0"/>
              </a:spcAft>
              <a:buSzPts val="1200"/>
              <a:buChar char="■"/>
            </a:pPr>
            <a:r>
              <a:rPr lang="en-US"/>
              <a:t>Retailers do not print the full card number and expiration date on receipts</a:t>
            </a:r>
            <a:endParaRPr/>
          </a:p>
          <a:p>
            <a:pPr marL="742950" lvl="1" indent="-285750" algn="l" rtl="0">
              <a:lnSpc>
                <a:spcPct val="80000"/>
              </a:lnSpc>
              <a:spcBef>
                <a:spcPts val="480"/>
              </a:spcBef>
              <a:spcAft>
                <a:spcPts val="0"/>
              </a:spcAft>
              <a:buSzPts val="1200"/>
              <a:buChar char="■"/>
            </a:pPr>
            <a:r>
              <a:rPr lang="en-US"/>
              <a:t>Software detects unusual spending activities and will prompt retailers to ask for identifying information</a:t>
            </a:r>
            <a:endParaRPr/>
          </a:p>
          <a:p>
            <a:pPr marL="742950" lvl="1" indent="-285750" algn="l" rtl="0">
              <a:lnSpc>
                <a:spcPct val="80000"/>
              </a:lnSpc>
              <a:spcBef>
                <a:spcPts val="480"/>
              </a:spcBef>
              <a:spcAft>
                <a:spcPts val="0"/>
              </a:spcAft>
              <a:buSzPts val="1200"/>
              <a:buChar char="■"/>
            </a:pPr>
            <a:r>
              <a:rPr lang="en-US"/>
              <a:t>Services, like PayPal, act as third party allowing a customer to make a purchase without revealing their credit card information to a stranger</a:t>
            </a:r>
            <a:endParaRPr/>
          </a:p>
        </p:txBody>
      </p:sp>
      <p:sp>
        <p:nvSpPr>
          <p:cNvPr id="381" name="Google Shape;381;p48"/>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Introduction</a:t>
            </a:r>
            <a:endParaRPr/>
          </a:p>
        </p:txBody>
      </p:sp>
      <p:sp>
        <p:nvSpPr>
          <p:cNvPr id="79" name="Google Shape;79;p5"/>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Today the military arena is dominated by global conflicts within an information age</a:t>
            </a:r>
            <a:endParaRPr/>
          </a:p>
          <a:p>
            <a:pPr marL="342900" lvl="0" indent="-342900" algn="l" rtl="0">
              <a:spcBef>
                <a:spcPts val="560"/>
              </a:spcBef>
              <a:spcAft>
                <a:spcPts val="0"/>
              </a:spcAft>
              <a:buSzPts val="1400"/>
              <a:buChar char="■"/>
            </a:pPr>
            <a:r>
              <a:rPr lang="en-US"/>
              <a:t>Warfare and conflict now also include political and fundamentalist adversaries who wage war from within the online environment</a:t>
            </a:r>
            <a:endParaRPr/>
          </a:p>
          <a:p>
            <a:pPr marL="342900" lvl="0" indent="-342900" algn="l" rtl="0">
              <a:spcBef>
                <a:spcPts val="560"/>
              </a:spcBef>
              <a:spcAft>
                <a:spcPts val="0"/>
              </a:spcAft>
              <a:buSzPts val="1400"/>
              <a:buChar char="■"/>
            </a:pPr>
            <a:r>
              <a:rPr lang="en-US"/>
              <a:t>Society also places increasing reliance on electronic control systems which causes huge potential for cyber-attack and a breakdown in a nation’s communications infrastructure, by targeting areas such as air-traffic control, public utilities, civil administration and telecommunications.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Identity Theft &amp; Credit Card Fraud</a:t>
            </a:r>
            <a:endParaRPr/>
          </a:p>
        </p:txBody>
      </p:sp>
      <p:sp>
        <p:nvSpPr>
          <p:cNvPr id="387" name="Google Shape;387;p49"/>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rgbClr val="A6A6A6"/>
              </a:buClr>
              <a:buSzPts val="1400"/>
              <a:buFont typeface="Arial Narrow"/>
              <a:buNone/>
            </a:pPr>
            <a:r>
              <a:rPr lang="en-US"/>
              <a:t>Biometrics</a:t>
            </a:r>
            <a:endParaRPr/>
          </a:p>
          <a:p>
            <a:pPr marL="342900" lvl="0" indent="-342900" algn="l" rtl="0">
              <a:lnSpc>
                <a:spcPct val="80000"/>
              </a:lnSpc>
              <a:spcBef>
                <a:spcPts val="480"/>
              </a:spcBef>
              <a:spcAft>
                <a:spcPts val="0"/>
              </a:spcAft>
              <a:buClr>
                <a:srgbClr val="A6A6A6"/>
              </a:buClr>
              <a:buSzPts val="1200"/>
              <a:buChar char="■"/>
            </a:pPr>
            <a:r>
              <a:rPr lang="en-US" sz="2400"/>
              <a:t>Biological characteristics unique to an individual</a:t>
            </a:r>
            <a:endParaRPr/>
          </a:p>
          <a:p>
            <a:pPr marL="342900" lvl="0" indent="-342900" algn="l" rtl="0">
              <a:lnSpc>
                <a:spcPct val="80000"/>
              </a:lnSpc>
              <a:spcBef>
                <a:spcPts val="480"/>
              </a:spcBef>
              <a:spcAft>
                <a:spcPts val="0"/>
              </a:spcAft>
              <a:buClr>
                <a:srgbClr val="A6A6A6"/>
              </a:buClr>
              <a:buSzPts val="1200"/>
              <a:buChar char="■"/>
            </a:pPr>
            <a:r>
              <a:rPr lang="en-US" sz="2400"/>
              <a:t>No external item (card, keys, etc.) to be stolen</a:t>
            </a:r>
            <a:endParaRPr/>
          </a:p>
          <a:p>
            <a:pPr marL="342900" lvl="0" indent="-342900" algn="l" rtl="0">
              <a:lnSpc>
                <a:spcPct val="80000"/>
              </a:lnSpc>
              <a:spcBef>
                <a:spcPts val="480"/>
              </a:spcBef>
              <a:spcAft>
                <a:spcPts val="0"/>
              </a:spcAft>
              <a:buClr>
                <a:srgbClr val="A6A6A6"/>
              </a:buClr>
              <a:buSzPts val="1200"/>
              <a:buChar char="■"/>
            </a:pPr>
            <a:r>
              <a:rPr lang="en-US" sz="2400"/>
              <a:t>Used in areas where security needs to be high, such as identifying airport personnel</a:t>
            </a:r>
            <a:endParaRPr/>
          </a:p>
          <a:p>
            <a:pPr marL="342900" lvl="0" indent="-342900" algn="l" rtl="0">
              <a:lnSpc>
                <a:spcPct val="80000"/>
              </a:lnSpc>
              <a:spcBef>
                <a:spcPts val="480"/>
              </a:spcBef>
              <a:spcAft>
                <a:spcPts val="0"/>
              </a:spcAft>
              <a:buClr>
                <a:srgbClr val="A6A6A6"/>
              </a:buClr>
              <a:buSzPts val="1200"/>
              <a:buChar char="■"/>
            </a:pPr>
            <a:r>
              <a:rPr lang="en-US" sz="2400"/>
              <a:t>Biometrics can be fooled, but more difficult to do so, especially as more sophisticated systems are developed</a:t>
            </a:r>
            <a:endParaRPr/>
          </a:p>
        </p:txBody>
      </p:sp>
      <p:sp>
        <p:nvSpPr>
          <p:cNvPr id="388" name="Google Shape;388;p49"/>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Introduction to Online Crime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0"/>
          <p:cNvSpPr/>
          <p:nvPr/>
        </p:nvSpPr>
        <p:spPr>
          <a:xfrm>
            <a:off x="0" y="0"/>
            <a:ext cx="9144000" cy="6858000"/>
          </a:xfrm>
          <a:prstGeom prst="rect">
            <a:avLst/>
          </a:prstGeom>
          <a:solidFill>
            <a:srgbClr val="FFFFFF"/>
          </a:solidFill>
          <a:ln w="9525" cap="flat" cmpd="sng">
            <a:solidFill>
              <a:srgbClr val="00CB9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4" name="Google Shape;394;p5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MALWARE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1"/>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 Taxonomy of Malware</a:t>
            </a:r>
            <a:endParaRPr/>
          </a:p>
        </p:txBody>
      </p:sp>
      <p:sp>
        <p:nvSpPr>
          <p:cNvPr id="401" name="Google Shape;401;p51"/>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Malware: malicious programs running unwanted and usually covertly</a:t>
            </a:r>
            <a:endParaRPr/>
          </a:p>
        </p:txBody>
      </p:sp>
      <p:sp>
        <p:nvSpPr>
          <p:cNvPr id="402" name="Google Shape;402;p51"/>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Malware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2"/>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 Taxonomy of Malware – Trojan Horse</a:t>
            </a:r>
            <a:endParaRPr/>
          </a:p>
        </p:txBody>
      </p:sp>
      <p:sp>
        <p:nvSpPr>
          <p:cNvPr id="408" name="Google Shape;408;p52"/>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400"/>
              <a:buChar char="■"/>
            </a:pPr>
            <a:r>
              <a:rPr lang="en-US"/>
              <a:t>Trojan horse programs masquerade as something else (a program or data file) but once run or opened do something unexpected.</a:t>
            </a:r>
            <a:endParaRPr/>
          </a:p>
          <a:p>
            <a:pPr marL="342900" lvl="0" indent="-342900" algn="l" rtl="0">
              <a:lnSpc>
                <a:spcPct val="90000"/>
              </a:lnSpc>
              <a:spcBef>
                <a:spcPts val="560"/>
              </a:spcBef>
              <a:spcAft>
                <a:spcPts val="0"/>
              </a:spcAft>
              <a:buSzPts val="1400"/>
              <a:buChar char="■"/>
            </a:pPr>
            <a:r>
              <a:rPr lang="en-US"/>
              <a:t>Effects:</a:t>
            </a:r>
            <a:endParaRPr/>
          </a:p>
          <a:p>
            <a:pPr marL="742950" lvl="1" indent="-285750" algn="l" rtl="0">
              <a:lnSpc>
                <a:spcPct val="90000"/>
              </a:lnSpc>
              <a:spcBef>
                <a:spcPts val="480"/>
              </a:spcBef>
              <a:spcAft>
                <a:spcPts val="0"/>
              </a:spcAft>
              <a:buSzPts val="1200"/>
              <a:buChar char="■"/>
            </a:pPr>
            <a:r>
              <a:rPr lang="en-US"/>
              <a:t>Printing out an insult</a:t>
            </a:r>
            <a:endParaRPr/>
          </a:p>
          <a:p>
            <a:pPr marL="742950" lvl="1" indent="-285750" algn="l" rtl="0">
              <a:lnSpc>
                <a:spcPct val="90000"/>
              </a:lnSpc>
              <a:spcBef>
                <a:spcPts val="480"/>
              </a:spcBef>
              <a:spcAft>
                <a:spcPts val="0"/>
              </a:spcAft>
              <a:buSzPts val="1200"/>
              <a:buChar char="■"/>
            </a:pPr>
            <a:r>
              <a:rPr lang="en-US"/>
              <a:t>Deleting all the files </a:t>
            </a:r>
            <a:endParaRPr/>
          </a:p>
          <a:p>
            <a:pPr marL="742950" lvl="1" indent="-285750" algn="l" rtl="0">
              <a:lnSpc>
                <a:spcPct val="90000"/>
              </a:lnSpc>
              <a:spcBef>
                <a:spcPts val="480"/>
              </a:spcBef>
              <a:spcAft>
                <a:spcPts val="0"/>
              </a:spcAft>
              <a:buSzPts val="1200"/>
              <a:buChar char="■"/>
            </a:pPr>
            <a:r>
              <a:rPr lang="en-US"/>
              <a:t>Damaging operating system</a:t>
            </a:r>
            <a:endParaRPr/>
          </a:p>
          <a:p>
            <a:pPr marL="742950" lvl="1" indent="-285750" algn="l" rtl="0">
              <a:lnSpc>
                <a:spcPct val="90000"/>
              </a:lnSpc>
              <a:spcBef>
                <a:spcPts val="480"/>
              </a:spcBef>
              <a:spcAft>
                <a:spcPts val="0"/>
              </a:spcAft>
              <a:buSzPts val="1200"/>
              <a:buChar char="■"/>
            </a:pPr>
            <a:r>
              <a:rPr lang="en-US"/>
              <a:t>Damaging hardware</a:t>
            </a:r>
            <a:endParaRPr/>
          </a:p>
        </p:txBody>
      </p:sp>
      <p:sp>
        <p:nvSpPr>
          <p:cNvPr id="409" name="Google Shape;409;p52"/>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Malware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3"/>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 Taxonomy of Malware - Virus</a:t>
            </a:r>
            <a:endParaRPr/>
          </a:p>
        </p:txBody>
      </p:sp>
      <p:sp>
        <p:nvSpPr>
          <p:cNvPr id="415" name="Google Shape;415;p53"/>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400"/>
              <a:buChar char="■"/>
            </a:pPr>
            <a:r>
              <a:rPr lang="en-US"/>
              <a:t>Virus: Piece of self-replicating code embedded within another program (host)</a:t>
            </a:r>
            <a:endParaRPr/>
          </a:p>
          <a:p>
            <a:pPr marL="342900" lvl="0" indent="-342900" algn="l" rtl="0">
              <a:lnSpc>
                <a:spcPct val="90000"/>
              </a:lnSpc>
              <a:spcBef>
                <a:spcPts val="560"/>
              </a:spcBef>
              <a:spcAft>
                <a:spcPts val="0"/>
              </a:spcAft>
              <a:buSzPts val="1400"/>
              <a:buChar char="■"/>
            </a:pPr>
            <a:r>
              <a:rPr lang="en-US"/>
              <a:t>How viruses spread</a:t>
            </a:r>
            <a:endParaRPr/>
          </a:p>
          <a:p>
            <a:pPr marL="742950" lvl="1" indent="-285750" algn="l" rtl="0">
              <a:lnSpc>
                <a:spcPct val="90000"/>
              </a:lnSpc>
              <a:spcBef>
                <a:spcPts val="480"/>
              </a:spcBef>
              <a:spcAft>
                <a:spcPts val="0"/>
              </a:spcAft>
              <a:buSzPts val="1200"/>
              <a:buChar char="■"/>
            </a:pPr>
            <a:r>
              <a:rPr lang="en-US"/>
              <a:t>DVD or CDs</a:t>
            </a:r>
            <a:endParaRPr/>
          </a:p>
          <a:p>
            <a:pPr marL="742950" lvl="1" indent="-285750" algn="l" rtl="0">
              <a:lnSpc>
                <a:spcPct val="90000"/>
              </a:lnSpc>
              <a:spcBef>
                <a:spcPts val="480"/>
              </a:spcBef>
              <a:spcAft>
                <a:spcPts val="0"/>
              </a:spcAft>
              <a:buSzPts val="1200"/>
              <a:buChar char="■"/>
            </a:pPr>
            <a:r>
              <a:rPr lang="en-US"/>
              <a:t>Email</a:t>
            </a:r>
            <a:endParaRPr/>
          </a:p>
          <a:p>
            <a:pPr marL="742950" lvl="1" indent="-285750" algn="l" rtl="0">
              <a:lnSpc>
                <a:spcPct val="90000"/>
              </a:lnSpc>
              <a:spcBef>
                <a:spcPts val="480"/>
              </a:spcBef>
              <a:spcAft>
                <a:spcPts val="0"/>
              </a:spcAft>
              <a:buSzPts val="1200"/>
              <a:buChar char="■"/>
            </a:pPr>
            <a:r>
              <a:rPr lang="en-US"/>
              <a:t>Files downloaded from Internet</a:t>
            </a:r>
            <a:endParaRPr/>
          </a:p>
        </p:txBody>
      </p:sp>
      <p:sp>
        <p:nvSpPr>
          <p:cNvPr id="416" name="Google Shape;416;p53"/>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Malware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4"/>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 Taxonomy of Malware - Worm</a:t>
            </a:r>
            <a:endParaRPr/>
          </a:p>
        </p:txBody>
      </p:sp>
      <p:sp>
        <p:nvSpPr>
          <p:cNvPr id="422" name="Google Shape;422;p54"/>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Self-contained program</a:t>
            </a:r>
            <a:endParaRPr/>
          </a:p>
          <a:p>
            <a:pPr marL="342900" lvl="0" indent="-342900" algn="l" rtl="0">
              <a:spcBef>
                <a:spcPts val="560"/>
              </a:spcBef>
              <a:spcAft>
                <a:spcPts val="0"/>
              </a:spcAft>
              <a:buSzPts val="1400"/>
              <a:buChar char="■"/>
            </a:pPr>
            <a:r>
              <a:rPr lang="en-US"/>
              <a:t>Spreads through a computer network</a:t>
            </a:r>
            <a:endParaRPr/>
          </a:p>
          <a:p>
            <a:pPr marL="342900" lvl="0" indent="-342900" algn="l" rtl="0">
              <a:spcBef>
                <a:spcPts val="560"/>
              </a:spcBef>
              <a:spcAft>
                <a:spcPts val="0"/>
              </a:spcAft>
              <a:buSzPts val="1400"/>
              <a:buChar char="■"/>
            </a:pPr>
            <a:r>
              <a:rPr lang="en-US"/>
              <a:t>Exploits security holes in networked computers</a:t>
            </a:r>
            <a:endParaRPr/>
          </a:p>
        </p:txBody>
      </p:sp>
      <p:sp>
        <p:nvSpPr>
          <p:cNvPr id="423" name="Google Shape;423;p54"/>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Malware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5"/>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 Taxonomy of Malware - Rootkit</a:t>
            </a:r>
            <a:endParaRPr/>
          </a:p>
        </p:txBody>
      </p:sp>
      <p:sp>
        <p:nvSpPr>
          <p:cNvPr id="429" name="Google Shape;429;p55"/>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Rootkit: A set of programs that provides privileged access to a computer</a:t>
            </a:r>
            <a:endParaRPr/>
          </a:p>
          <a:p>
            <a:pPr marL="342900" lvl="0" indent="-342900" algn="l" rtl="0">
              <a:spcBef>
                <a:spcPts val="560"/>
              </a:spcBef>
              <a:spcAft>
                <a:spcPts val="0"/>
              </a:spcAft>
              <a:buSzPts val="1400"/>
              <a:buChar char="■"/>
            </a:pPr>
            <a:r>
              <a:rPr lang="en-US"/>
              <a:t>Activated every time computer is booted</a:t>
            </a:r>
            <a:endParaRPr/>
          </a:p>
          <a:p>
            <a:pPr marL="342900" lvl="0" indent="-342900" algn="l" rtl="0">
              <a:spcBef>
                <a:spcPts val="560"/>
              </a:spcBef>
              <a:spcAft>
                <a:spcPts val="0"/>
              </a:spcAft>
              <a:buSzPts val="1400"/>
              <a:buChar char="■"/>
            </a:pPr>
            <a:r>
              <a:rPr lang="en-US"/>
              <a:t>Uses security privileges to mask its presence </a:t>
            </a:r>
            <a:endParaRPr/>
          </a:p>
        </p:txBody>
      </p:sp>
      <p:sp>
        <p:nvSpPr>
          <p:cNvPr id="430" name="Google Shape;430;p55"/>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Malware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6"/>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 Taxonomy of Malware – Spyware &amp; Adware</a:t>
            </a:r>
            <a:endParaRPr/>
          </a:p>
        </p:txBody>
      </p:sp>
      <p:sp>
        <p:nvSpPr>
          <p:cNvPr id="436" name="Google Shape;436;p56"/>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200"/>
              <a:buChar char="■"/>
            </a:pPr>
            <a:r>
              <a:rPr lang="en-US" sz="2400"/>
              <a:t>Spyware: Program that communicates over an Internet connection without user’s knowledge or consent</a:t>
            </a:r>
            <a:endParaRPr/>
          </a:p>
          <a:p>
            <a:pPr marL="742950" lvl="1" indent="-285750" algn="l" rtl="0">
              <a:spcBef>
                <a:spcPts val="400"/>
              </a:spcBef>
              <a:spcAft>
                <a:spcPts val="0"/>
              </a:spcAft>
              <a:buSzPts val="1000"/>
              <a:buChar char="■"/>
            </a:pPr>
            <a:r>
              <a:rPr lang="en-US" sz="2000"/>
              <a:t>Monitor Web surfing</a:t>
            </a:r>
            <a:endParaRPr/>
          </a:p>
          <a:p>
            <a:pPr marL="742950" lvl="1" indent="-285750" algn="l" rtl="0">
              <a:spcBef>
                <a:spcPts val="400"/>
              </a:spcBef>
              <a:spcAft>
                <a:spcPts val="0"/>
              </a:spcAft>
              <a:buSzPts val="1000"/>
              <a:buChar char="■"/>
            </a:pPr>
            <a:r>
              <a:rPr lang="en-US" sz="2000"/>
              <a:t>Log keystrokes</a:t>
            </a:r>
            <a:endParaRPr/>
          </a:p>
          <a:p>
            <a:pPr marL="742950" lvl="1" indent="-285750" algn="l" rtl="0">
              <a:spcBef>
                <a:spcPts val="400"/>
              </a:spcBef>
              <a:spcAft>
                <a:spcPts val="0"/>
              </a:spcAft>
              <a:buSzPts val="1000"/>
              <a:buChar char="■"/>
            </a:pPr>
            <a:r>
              <a:rPr lang="en-US" sz="2000"/>
              <a:t>Take snapshots of computer screen</a:t>
            </a:r>
            <a:endParaRPr/>
          </a:p>
          <a:p>
            <a:pPr marL="742950" lvl="1" indent="-285750" algn="l" rtl="0">
              <a:spcBef>
                <a:spcPts val="400"/>
              </a:spcBef>
              <a:spcAft>
                <a:spcPts val="0"/>
              </a:spcAft>
              <a:buSzPts val="1000"/>
              <a:buChar char="■"/>
            </a:pPr>
            <a:r>
              <a:rPr lang="en-US" sz="2000"/>
              <a:t>Send reports back to host computer</a:t>
            </a:r>
            <a:endParaRPr/>
          </a:p>
          <a:p>
            <a:pPr marL="342900" lvl="0" indent="-342900" algn="l" rtl="0">
              <a:spcBef>
                <a:spcPts val="480"/>
              </a:spcBef>
              <a:spcAft>
                <a:spcPts val="0"/>
              </a:spcAft>
              <a:buSzPts val="1200"/>
              <a:buChar char="■"/>
            </a:pPr>
            <a:r>
              <a:rPr lang="en-US" sz="2400"/>
              <a:t>Adware: Type of spyware that displays pop-up advertisements related to user’s activity</a:t>
            </a:r>
            <a:endParaRPr/>
          </a:p>
          <a:p>
            <a:pPr marL="342900" lvl="0" indent="-342900" algn="l" rtl="0">
              <a:spcBef>
                <a:spcPts val="480"/>
              </a:spcBef>
              <a:spcAft>
                <a:spcPts val="0"/>
              </a:spcAft>
              <a:buSzPts val="1200"/>
              <a:buChar char="■"/>
            </a:pPr>
            <a:r>
              <a:rPr lang="en-US" sz="2400"/>
              <a:t>Backdoor Trojans often used to deliver spyware and adware</a:t>
            </a:r>
            <a:endParaRPr/>
          </a:p>
        </p:txBody>
      </p:sp>
      <p:sp>
        <p:nvSpPr>
          <p:cNvPr id="437" name="Google Shape;437;p56"/>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Malware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7"/>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 Taxonomy of Malware – Bot</a:t>
            </a:r>
            <a:endParaRPr/>
          </a:p>
        </p:txBody>
      </p:sp>
      <p:sp>
        <p:nvSpPr>
          <p:cNvPr id="443" name="Google Shape;443;p57"/>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Bot: A kind of backdoor Trojan that responds to commands sent by a command-and-control program on another computer</a:t>
            </a:r>
            <a:endParaRPr/>
          </a:p>
          <a:p>
            <a:pPr marL="342900" lvl="0" indent="-342900" algn="l" rtl="0">
              <a:spcBef>
                <a:spcPts val="560"/>
              </a:spcBef>
              <a:spcAft>
                <a:spcPts val="0"/>
              </a:spcAft>
              <a:buSzPts val="1400"/>
              <a:buChar char="■"/>
            </a:pPr>
            <a:r>
              <a:rPr lang="en-US"/>
              <a:t>First bots supported legitimate activities</a:t>
            </a:r>
            <a:endParaRPr/>
          </a:p>
          <a:p>
            <a:pPr marL="742950" lvl="1" indent="-285750" algn="l" rtl="0">
              <a:spcBef>
                <a:spcPts val="480"/>
              </a:spcBef>
              <a:spcAft>
                <a:spcPts val="0"/>
              </a:spcAft>
              <a:buSzPts val="1200"/>
              <a:buChar char="■"/>
            </a:pPr>
            <a:r>
              <a:rPr lang="en-US"/>
              <a:t>Internet Relay Chat</a:t>
            </a:r>
            <a:endParaRPr/>
          </a:p>
          <a:p>
            <a:pPr marL="742950" lvl="1" indent="-285750" algn="l" rtl="0">
              <a:spcBef>
                <a:spcPts val="480"/>
              </a:spcBef>
              <a:spcAft>
                <a:spcPts val="0"/>
              </a:spcAft>
              <a:buSzPts val="1200"/>
              <a:buChar char="■"/>
            </a:pPr>
            <a:r>
              <a:rPr lang="en-US"/>
              <a:t>Multiplayer Internet games</a:t>
            </a:r>
            <a:endParaRPr/>
          </a:p>
          <a:p>
            <a:pPr marL="342900" lvl="0" indent="-342900" algn="l" rtl="0">
              <a:spcBef>
                <a:spcPts val="560"/>
              </a:spcBef>
              <a:spcAft>
                <a:spcPts val="0"/>
              </a:spcAft>
              <a:buSzPts val="1400"/>
              <a:buChar char="■"/>
            </a:pPr>
            <a:r>
              <a:rPr lang="en-US"/>
              <a:t>Other bots support illegal activities</a:t>
            </a:r>
            <a:endParaRPr/>
          </a:p>
          <a:p>
            <a:pPr marL="742950" lvl="1" indent="-285750" algn="l" rtl="0">
              <a:spcBef>
                <a:spcPts val="480"/>
              </a:spcBef>
              <a:spcAft>
                <a:spcPts val="0"/>
              </a:spcAft>
              <a:buSzPts val="1200"/>
              <a:buChar char="■"/>
            </a:pPr>
            <a:r>
              <a:rPr lang="en-US"/>
              <a:t>Distributing spam</a:t>
            </a:r>
            <a:endParaRPr/>
          </a:p>
          <a:p>
            <a:pPr marL="742950" lvl="1" indent="-285750" algn="l" rtl="0">
              <a:spcBef>
                <a:spcPts val="480"/>
              </a:spcBef>
              <a:spcAft>
                <a:spcPts val="0"/>
              </a:spcAft>
              <a:buSzPts val="1200"/>
              <a:buChar char="■"/>
            </a:pPr>
            <a:r>
              <a:rPr lang="en-US"/>
              <a:t>Collecting person information for ID theft</a:t>
            </a:r>
            <a:endParaRPr/>
          </a:p>
          <a:p>
            <a:pPr marL="742950" lvl="1" indent="-285750" algn="l" rtl="0">
              <a:spcBef>
                <a:spcPts val="480"/>
              </a:spcBef>
              <a:spcAft>
                <a:spcPts val="0"/>
              </a:spcAft>
              <a:buSzPts val="1200"/>
              <a:buChar char="■"/>
            </a:pPr>
            <a:r>
              <a:rPr lang="en-US"/>
              <a:t>Denial-of-service attacks</a:t>
            </a:r>
            <a:endParaRPr/>
          </a:p>
        </p:txBody>
      </p:sp>
      <p:sp>
        <p:nvSpPr>
          <p:cNvPr id="444" name="Google Shape;444;p57"/>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Malware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8"/>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 Taxonomy of Malware – Bot</a:t>
            </a:r>
            <a:endParaRPr/>
          </a:p>
        </p:txBody>
      </p:sp>
      <p:sp>
        <p:nvSpPr>
          <p:cNvPr id="450" name="Google Shape;450;p58"/>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Botnet: Collection of bot-infected computers controlled by the same command-and-control program</a:t>
            </a:r>
            <a:endParaRPr/>
          </a:p>
          <a:p>
            <a:pPr marL="342900" lvl="0" indent="-342900" algn="l" rtl="0">
              <a:spcBef>
                <a:spcPts val="560"/>
              </a:spcBef>
              <a:spcAft>
                <a:spcPts val="0"/>
              </a:spcAft>
              <a:buSzPts val="1400"/>
              <a:buChar char="■"/>
            </a:pPr>
            <a:r>
              <a:rPr lang="en-US"/>
              <a:t>Some botnets have over a million computers in them</a:t>
            </a:r>
            <a:endParaRPr/>
          </a:p>
          <a:p>
            <a:pPr marL="342900" lvl="0" indent="-342900" algn="l" rtl="0">
              <a:spcBef>
                <a:spcPts val="560"/>
              </a:spcBef>
              <a:spcAft>
                <a:spcPts val="0"/>
              </a:spcAft>
              <a:buSzPts val="1400"/>
              <a:buChar char="■"/>
            </a:pPr>
            <a:r>
              <a:rPr lang="en-US"/>
              <a:t>Bot herder: Someone who controls a botnet</a:t>
            </a:r>
            <a:endParaRPr/>
          </a:p>
        </p:txBody>
      </p:sp>
      <p:sp>
        <p:nvSpPr>
          <p:cNvPr id="451" name="Google Shape;451;p58"/>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Malware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Introduction</a:t>
            </a:r>
            <a:endParaRPr/>
          </a:p>
        </p:txBody>
      </p:sp>
      <p:sp>
        <p:nvSpPr>
          <p:cNvPr id="85" name="Google Shape;85;p6"/>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When people is watching military and terrorist conflicts from armchairs, media and information control becomes a key weapon to provide positive and negative influences in the way people perceive the nature of the conflict and the reasons for it.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9"/>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 Taxonomy of Malware – Zombie</a:t>
            </a:r>
            <a:endParaRPr/>
          </a:p>
        </p:txBody>
      </p:sp>
      <p:sp>
        <p:nvSpPr>
          <p:cNvPr id="457" name="Google Shape;457;p59"/>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A zombie is one of the many kinds of payload that viruses, worms and Trojan horses deliver.</a:t>
            </a:r>
            <a:endParaRPr/>
          </a:p>
          <a:p>
            <a:pPr marL="342900" lvl="0" indent="-342900" algn="l" rtl="0">
              <a:spcBef>
                <a:spcPts val="560"/>
              </a:spcBef>
              <a:spcAft>
                <a:spcPts val="0"/>
              </a:spcAft>
              <a:buSzPts val="1400"/>
              <a:buChar char="■"/>
            </a:pPr>
            <a:r>
              <a:rPr lang="en-US"/>
              <a:t>It allows the infected machine to be accessed or controlled by a third party over the network.</a:t>
            </a:r>
            <a:endParaRPr/>
          </a:p>
        </p:txBody>
      </p:sp>
      <p:sp>
        <p:nvSpPr>
          <p:cNvPr id="458" name="Google Shape;458;p59"/>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Malware</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0"/>
          <p:cNvSpPr/>
          <p:nvPr/>
        </p:nvSpPr>
        <p:spPr>
          <a:xfrm>
            <a:off x="0" y="0"/>
            <a:ext cx="9144000" cy="6858000"/>
          </a:xfrm>
          <a:prstGeom prst="rect">
            <a:avLst/>
          </a:prstGeom>
          <a:solidFill>
            <a:srgbClr val="FFFFFF"/>
          </a:solidFill>
          <a:ln w="9525" cap="flat" cmpd="sng">
            <a:solidFill>
              <a:srgbClr val="00CB9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64" name="Google Shape;464;p6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CYBER CRIME AND CYBER ATTACKS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1"/>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Phishing and Spear-Phishing</a:t>
            </a:r>
            <a:endParaRPr/>
          </a:p>
        </p:txBody>
      </p:sp>
      <p:sp>
        <p:nvSpPr>
          <p:cNvPr id="471" name="Google Shape;471;p61"/>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400"/>
              <a:buChar char="■"/>
            </a:pPr>
            <a:r>
              <a:rPr lang="en-US"/>
              <a:t>Phishing: Large-scale effort to gain sensitive information from gullible computer users</a:t>
            </a:r>
            <a:endParaRPr/>
          </a:p>
          <a:p>
            <a:pPr marL="742950" lvl="1" indent="-285750" algn="l" rtl="0">
              <a:lnSpc>
                <a:spcPct val="90000"/>
              </a:lnSpc>
              <a:spcBef>
                <a:spcPts val="400"/>
              </a:spcBef>
              <a:spcAft>
                <a:spcPts val="0"/>
              </a:spcAft>
              <a:buSzPts val="1000"/>
              <a:buChar char="■"/>
            </a:pPr>
            <a:r>
              <a:rPr lang="en-US" sz="2000"/>
              <a:t>At least 67,000 phishing attacks globally in second half of 2010</a:t>
            </a:r>
            <a:endParaRPr/>
          </a:p>
          <a:p>
            <a:pPr marL="742950" lvl="1" indent="-285750" algn="l" rtl="0">
              <a:lnSpc>
                <a:spcPct val="90000"/>
              </a:lnSpc>
              <a:spcBef>
                <a:spcPts val="400"/>
              </a:spcBef>
              <a:spcAft>
                <a:spcPts val="0"/>
              </a:spcAft>
              <a:buSzPts val="1000"/>
              <a:buChar char="■"/>
            </a:pPr>
            <a:r>
              <a:rPr lang="en-US" sz="2000"/>
              <a:t>New development: phishing attacks on Chinese e-commerce sites</a:t>
            </a:r>
            <a:endParaRPr/>
          </a:p>
          <a:p>
            <a:pPr marL="342900" lvl="0" indent="-342900" algn="l" rtl="0">
              <a:lnSpc>
                <a:spcPct val="90000"/>
              </a:lnSpc>
              <a:spcBef>
                <a:spcPts val="560"/>
              </a:spcBef>
              <a:spcAft>
                <a:spcPts val="0"/>
              </a:spcAft>
              <a:buSzPts val="1400"/>
              <a:buChar char="■"/>
            </a:pPr>
            <a:r>
              <a:rPr lang="en-US"/>
              <a:t>Spear-phishing: Variant of phishing in which email addresses chosen selectively to target particular group of recipients</a:t>
            </a:r>
            <a:endParaRPr/>
          </a:p>
        </p:txBody>
      </p:sp>
      <p:sp>
        <p:nvSpPr>
          <p:cNvPr id="472" name="Google Shape;472;p61"/>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Cyber Crime and Cyber Attacks</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2"/>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SQL Injection</a:t>
            </a:r>
            <a:endParaRPr/>
          </a:p>
        </p:txBody>
      </p:sp>
      <p:sp>
        <p:nvSpPr>
          <p:cNvPr id="478" name="Google Shape;478;p62"/>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Method of attacking a database-driven Web application with improper security</a:t>
            </a:r>
            <a:endParaRPr/>
          </a:p>
          <a:p>
            <a:pPr marL="342900" lvl="0" indent="-342900" algn="l" rtl="0">
              <a:spcBef>
                <a:spcPts val="560"/>
              </a:spcBef>
              <a:spcAft>
                <a:spcPts val="0"/>
              </a:spcAft>
              <a:buSzPts val="1400"/>
              <a:buChar char="■"/>
            </a:pPr>
            <a:r>
              <a:rPr lang="en-US"/>
              <a:t>Attack inserts (injects) SQL query into text string from client to application</a:t>
            </a:r>
            <a:endParaRPr/>
          </a:p>
          <a:p>
            <a:pPr marL="342900" lvl="0" indent="-342900" algn="l" rtl="0">
              <a:spcBef>
                <a:spcPts val="560"/>
              </a:spcBef>
              <a:spcAft>
                <a:spcPts val="0"/>
              </a:spcAft>
              <a:buSzPts val="1400"/>
              <a:buChar char="■"/>
            </a:pPr>
            <a:r>
              <a:rPr lang="en-US"/>
              <a:t>Application returns sensitive information</a:t>
            </a:r>
            <a:endParaRPr/>
          </a:p>
        </p:txBody>
      </p:sp>
      <p:sp>
        <p:nvSpPr>
          <p:cNvPr id="479" name="Google Shape;479;p62"/>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Cyber Crime and Cyber Attacks</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3"/>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Denial-of-service and Distributed Denial-of-service Attacks</a:t>
            </a:r>
            <a:endParaRPr/>
          </a:p>
        </p:txBody>
      </p:sp>
      <p:sp>
        <p:nvSpPr>
          <p:cNvPr id="485" name="Google Shape;485;p63"/>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Denial-of-service attack: Intentional action designed to prevent legitimate users from making use of a computer service</a:t>
            </a:r>
            <a:endParaRPr/>
          </a:p>
          <a:p>
            <a:pPr marL="342900" lvl="0" indent="-342900" algn="l" rtl="0">
              <a:spcBef>
                <a:spcPts val="560"/>
              </a:spcBef>
              <a:spcAft>
                <a:spcPts val="0"/>
              </a:spcAft>
              <a:buSzPts val="1400"/>
              <a:buChar char="■"/>
            </a:pPr>
            <a:r>
              <a:rPr lang="en-US"/>
              <a:t>Aim of a DoS attack is not to steal information but to disrupt a server’s ability to respond to its clients</a:t>
            </a:r>
            <a:endParaRPr/>
          </a:p>
          <a:p>
            <a:pPr marL="342900" lvl="0" indent="-342900" algn="l" rtl="0">
              <a:spcBef>
                <a:spcPts val="560"/>
              </a:spcBef>
              <a:spcAft>
                <a:spcPts val="0"/>
              </a:spcAft>
              <a:buSzPts val="1400"/>
              <a:buChar char="■"/>
            </a:pPr>
            <a:r>
              <a:rPr lang="en-US"/>
              <a:t>Distributed denial-of-service attack: DoS attack launched from many computers, such as a botnet</a:t>
            </a:r>
            <a:endParaRPr/>
          </a:p>
        </p:txBody>
      </p:sp>
      <p:sp>
        <p:nvSpPr>
          <p:cNvPr id="486" name="Google Shape;486;p63"/>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Cyber Crime and Cyber Attacks</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4"/>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800"/>
              <a:t>The Rise and Fall of Blue Security Part I: The Rise</a:t>
            </a:r>
            <a:endParaRPr sz="3800"/>
          </a:p>
        </p:txBody>
      </p:sp>
      <p:sp>
        <p:nvSpPr>
          <p:cNvPr id="492" name="Google Shape;492;p64"/>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Blue Security: An Israeli company selling a spam deterrence system</a:t>
            </a:r>
            <a:endParaRPr/>
          </a:p>
          <a:p>
            <a:pPr marL="342900" lvl="0" indent="-342900" algn="l" rtl="0">
              <a:spcBef>
                <a:spcPts val="560"/>
              </a:spcBef>
              <a:spcAft>
                <a:spcPts val="0"/>
              </a:spcAft>
              <a:buSzPts val="1400"/>
              <a:buChar char="■"/>
            </a:pPr>
            <a:r>
              <a:rPr lang="en-US"/>
              <a:t>Blue Frog bot would automatically respond to each spam message with an opt-out message</a:t>
            </a:r>
            <a:endParaRPr/>
          </a:p>
          <a:p>
            <a:pPr marL="342900" lvl="0" indent="-342900" algn="l" rtl="0">
              <a:spcBef>
                <a:spcPts val="560"/>
              </a:spcBef>
              <a:spcAft>
                <a:spcPts val="0"/>
              </a:spcAft>
              <a:buSzPts val="1400"/>
              <a:buChar char="■"/>
            </a:pPr>
            <a:r>
              <a:rPr lang="en-US"/>
              <a:t>Spammers started receiving hundreds of thousands of opt-out messages, disrupting their operations</a:t>
            </a:r>
            <a:endParaRPr/>
          </a:p>
          <a:p>
            <a:pPr marL="342900" lvl="0" indent="-342900" algn="l" rtl="0">
              <a:spcBef>
                <a:spcPts val="560"/>
              </a:spcBef>
              <a:spcAft>
                <a:spcPts val="0"/>
              </a:spcAft>
              <a:buSzPts val="1400"/>
              <a:buChar char="■"/>
            </a:pPr>
            <a:r>
              <a:rPr lang="en-US"/>
              <a:t>6 of 10 of world’s top spammers agreed to stop sending spam to users of Blue Frog</a:t>
            </a:r>
            <a:endParaRPr/>
          </a:p>
        </p:txBody>
      </p:sp>
      <p:sp>
        <p:nvSpPr>
          <p:cNvPr id="493" name="Google Shape;493;p64"/>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Cyber Crime and Cyber Attacks</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5"/>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800"/>
              <a:t>The Rise and Fall of Blue Security Part II: The Fall</a:t>
            </a:r>
            <a:endParaRPr sz="3800"/>
          </a:p>
        </p:txBody>
      </p:sp>
      <p:sp>
        <p:nvSpPr>
          <p:cNvPr id="499" name="Google Shape;499;p65"/>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One spammer (PharmaMaster) started sending Blue Frog users 10-20 times more spam</a:t>
            </a:r>
            <a:endParaRPr/>
          </a:p>
          <a:p>
            <a:pPr marL="342900" lvl="0" indent="-342900" algn="l" rtl="0">
              <a:spcBef>
                <a:spcPts val="560"/>
              </a:spcBef>
              <a:spcAft>
                <a:spcPts val="0"/>
              </a:spcAft>
              <a:buSzPts val="1400"/>
              <a:buChar char="■"/>
            </a:pPr>
            <a:r>
              <a:rPr lang="en-US"/>
              <a:t>PharmaMaster then launched DDoS attacks on Blue Security and its business customers</a:t>
            </a:r>
            <a:endParaRPr/>
          </a:p>
          <a:p>
            <a:pPr marL="342900" lvl="0" indent="-342900" algn="l" rtl="0">
              <a:spcBef>
                <a:spcPts val="560"/>
              </a:spcBef>
              <a:spcAft>
                <a:spcPts val="0"/>
              </a:spcAft>
              <a:buSzPts val="1400"/>
              <a:buChar char="■"/>
            </a:pPr>
            <a:r>
              <a:rPr lang="en-US"/>
              <a:t>Blue Security could not protect its customers from DDoS attacks and virus-laced emails</a:t>
            </a:r>
            <a:endParaRPr/>
          </a:p>
          <a:p>
            <a:pPr marL="342900" lvl="0" indent="-342900" algn="l" rtl="0">
              <a:spcBef>
                <a:spcPts val="560"/>
              </a:spcBef>
              <a:spcAft>
                <a:spcPts val="0"/>
              </a:spcAft>
              <a:buSzPts val="1400"/>
              <a:buChar char="■"/>
            </a:pPr>
            <a:r>
              <a:rPr lang="en-US"/>
              <a:t>Blue Security reluctantly terminated its anti-spam activities</a:t>
            </a:r>
            <a:endParaRPr/>
          </a:p>
        </p:txBody>
      </p:sp>
      <p:sp>
        <p:nvSpPr>
          <p:cNvPr id="500" name="Google Shape;500;p65"/>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Cyber Crime and Cyber Attacks</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6"/>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600"/>
              <a:t>Attacks on Twitter and Other Social Networking Sites</a:t>
            </a:r>
            <a:endParaRPr sz="3800"/>
          </a:p>
        </p:txBody>
      </p:sp>
      <p:sp>
        <p:nvSpPr>
          <p:cNvPr id="506" name="Google Shape;506;p66"/>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Massive DDoS attack made Twitter service unavailable for several hours on August 6, 2009</a:t>
            </a:r>
            <a:endParaRPr/>
          </a:p>
          <a:p>
            <a:pPr marL="342900" lvl="0" indent="-342900" algn="l" rtl="0">
              <a:spcBef>
                <a:spcPts val="560"/>
              </a:spcBef>
              <a:spcAft>
                <a:spcPts val="0"/>
              </a:spcAft>
              <a:buSzPts val="1400"/>
              <a:buChar char="■"/>
            </a:pPr>
            <a:r>
              <a:rPr lang="en-US"/>
              <a:t>Three other sites attacked at same time: Facebook, LiveJournal, and Google</a:t>
            </a:r>
            <a:endParaRPr/>
          </a:p>
          <a:p>
            <a:pPr marL="342900" lvl="0" indent="-342900" algn="l" rtl="0">
              <a:spcBef>
                <a:spcPts val="560"/>
              </a:spcBef>
              <a:spcAft>
                <a:spcPts val="0"/>
              </a:spcAft>
              <a:buSzPts val="1400"/>
              <a:buChar char="■"/>
            </a:pPr>
            <a:r>
              <a:rPr lang="en-US"/>
              <a:t>All sites used by a political blogger from the Republic of Georgia</a:t>
            </a:r>
            <a:endParaRPr/>
          </a:p>
          <a:p>
            <a:pPr marL="342900" lvl="0" indent="-342900" algn="l" rtl="0">
              <a:spcBef>
                <a:spcPts val="560"/>
              </a:spcBef>
              <a:spcAft>
                <a:spcPts val="0"/>
              </a:spcAft>
              <a:buSzPts val="1400"/>
              <a:buChar char="■"/>
            </a:pPr>
            <a:r>
              <a:rPr lang="en-US"/>
              <a:t>Attacks occurred on first anniversary of war between Georgia and Russia over South Ossetia</a:t>
            </a:r>
            <a:endParaRPr/>
          </a:p>
        </p:txBody>
      </p:sp>
      <p:sp>
        <p:nvSpPr>
          <p:cNvPr id="507" name="Google Shape;507;p66"/>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Cyber Crime and Cyber Attacks</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7"/>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600"/>
              <a:t>Supervisory Control and Data Acquisition (SCADA) Systems</a:t>
            </a:r>
            <a:endParaRPr sz="3800"/>
          </a:p>
        </p:txBody>
      </p:sp>
      <p:sp>
        <p:nvSpPr>
          <p:cNvPr id="513" name="Google Shape;513;p67"/>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Industrial processes require constant monitoring</a:t>
            </a:r>
            <a:endParaRPr/>
          </a:p>
          <a:p>
            <a:pPr marL="342900" lvl="0" indent="-342900" algn="l" rtl="0">
              <a:spcBef>
                <a:spcPts val="560"/>
              </a:spcBef>
              <a:spcAft>
                <a:spcPts val="0"/>
              </a:spcAft>
              <a:buSzPts val="1400"/>
              <a:buChar char="■"/>
            </a:pPr>
            <a:r>
              <a:rPr lang="en-US"/>
              <a:t>Computers allow automation and centralization of monitoring</a:t>
            </a:r>
            <a:endParaRPr/>
          </a:p>
          <a:p>
            <a:pPr marL="342900" lvl="0" indent="-342900" algn="l" rtl="0">
              <a:spcBef>
                <a:spcPts val="560"/>
              </a:spcBef>
              <a:spcAft>
                <a:spcPts val="0"/>
              </a:spcAft>
              <a:buSzPts val="1400"/>
              <a:buChar char="■"/>
            </a:pPr>
            <a:r>
              <a:rPr lang="en-US"/>
              <a:t>Today, SCADA systems are open systems based on Internet Protocol</a:t>
            </a:r>
            <a:endParaRPr/>
          </a:p>
          <a:p>
            <a:pPr marL="742950" lvl="1" indent="-285750" algn="l" rtl="0">
              <a:spcBef>
                <a:spcPts val="480"/>
              </a:spcBef>
              <a:spcAft>
                <a:spcPts val="0"/>
              </a:spcAft>
              <a:buSzPts val="1200"/>
              <a:buChar char="■"/>
            </a:pPr>
            <a:r>
              <a:rPr lang="en-US"/>
              <a:t>Less expensive than proprietary systems</a:t>
            </a:r>
            <a:endParaRPr/>
          </a:p>
          <a:p>
            <a:pPr marL="742950" lvl="1" indent="-285750" algn="l" rtl="0">
              <a:spcBef>
                <a:spcPts val="480"/>
              </a:spcBef>
              <a:spcAft>
                <a:spcPts val="0"/>
              </a:spcAft>
              <a:buSzPts val="1200"/>
              <a:buChar char="■"/>
            </a:pPr>
            <a:r>
              <a:rPr lang="en-US"/>
              <a:t>Easier to maintain than proprietary systems</a:t>
            </a:r>
            <a:endParaRPr/>
          </a:p>
          <a:p>
            <a:pPr marL="742950" lvl="1" indent="-285750" algn="l" rtl="0">
              <a:spcBef>
                <a:spcPts val="480"/>
              </a:spcBef>
              <a:spcAft>
                <a:spcPts val="0"/>
              </a:spcAft>
              <a:buSzPts val="1200"/>
              <a:buChar char="■"/>
            </a:pPr>
            <a:r>
              <a:rPr lang="en-US"/>
              <a:t>Allow remote diagnostics</a:t>
            </a:r>
            <a:endParaRPr/>
          </a:p>
          <a:p>
            <a:pPr marL="342900" lvl="0" indent="-342900" algn="l" rtl="0">
              <a:spcBef>
                <a:spcPts val="560"/>
              </a:spcBef>
              <a:spcAft>
                <a:spcPts val="0"/>
              </a:spcAft>
              <a:buSzPts val="1400"/>
              <a:buChar char="■"/>
            </a:pPr>
            <a:r>
              <a:rPr lang="en-US"/>
              <a:t>Allowing remote diagnostics creates security risk</a:t>
            </a:r>
            <a:endParaRPr/>
          </a:p>
        </p:txBody>
      </p:sp>
      <p:sp>
        <p:nvSpPr>
          <p:cNvPr id="514" name="Google Shape;514;p67"/>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Cyber Crime and Cyber Attacks</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8"/>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600"/>
              <a:t>Stuxnet Worm (2009)</a:t>
            </a:r>
            <a:endParaRPr sz="3800"/>
          </a:p>
        </p:txBody>
      </p:sp>
      <p:sp>
        <p:nvSpPr>
          <p:cNvPr id="520" name="Google Shape;520;p68"/>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Attacked SCADA systems running Siemens software</a:t>
            </a:r>
            <a:endParaRPr/>
          </a:p>
          <a:p>
            <a:pPr marL="342900" lvl="0" indent="-342900" algn="l" rtl="0">
              <a:spcBef>
                <a:spcPts val="560"/>
              </a:spcBef>
              <a:spcAft>
                <a:spcPts val="0"/>
              </a:spcAft>
              <a:buSzPts val="1400"/>
              <a:buChar char="■"/>
            </a:pPr>
            <a:r>
              <a:rPr lang="en-US"/>
              <a:t>Targeted five industrial facilities in Iran that were using centrifuges to enrich uranium</a:t>
            </a:r>
            <a:endParaRPr/>
          </a:p>
          <a:p>
            <a:pPr marL="342900" lvl="0" indent="-342900" algn="l" rtl="0">
              <a:spcBef>
                <a:spcPts val="560"/>
              </a:spcBef>
              <a:spcAft>
                <a:spcPts val="0"/>
              </a:spcAft>
              <a:buSzPts val="1400"/>
              <a:buChar char="■"/>
            </a:pPr>
            <a:r>
              <a:rPr lang="en-US"/>
              <a:t>Caused temporary shutdown of Iran’s nuclear program</a:t>
            </a:r>
            <a:endParaRPr/>
          </a:p>
          <a:p>
            <a:pPr marL="342900" lvl="0" indent="-342900" algn="l" rtl="0">
              <a:spcBef>
                <a:spcPts val="560"/>
              </a:spcBef>
              <a:spcAft>
                <a:spcPts val="0"/>
              </a:spcAft>
              <a:buSzPts val="1400"/>
              <a:buChar char="■"/>
            </a:pPr>
            <a:r>
              <a:rPr lang="en-US"/>
              <a:t>Worm may have been created by Israeli Defense Forces</a:t>
            </a:r>
            <a:endParaRPr/>
          </a:p>
        </p:txBody>
      </p:sp>
      <p:sp>
        <p:nvSpPr>
          <p:cNvPr id="521" name="Google Shape;521;p68"/>
          <p:cNvSpPr txBox="1"/>
          <p:nvPr/>
        </p:nvSpPr>
        <p:spPr>
          <a:xfrm>
            <a:off x="1785918" y="6534859"/>
            <a:ext cx="55721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b="0" i="0" u="none" strike="noStrike" cap="none">
                <a:solidFill>
                  <a:schemeClr val="lt1"/>
                </a:solidFill>
                <a:latin typeface="Arial"/>
                <a:ea typeface="Arial"/>
                <a:cs typeface="Arial"/>
                <a:sym typeface="Arial"/>
              </a:rPr>
              <a:t>Cyber Crime and Cyber Attacks</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p:nvPr/>
        </p:nvSpPr>
        <p:spPr>
          <a:xfrm>
            <a:off x="0" y="0"/>
            <a:ext cx="9144000" cy="6858000"/>
          </a:xfrm>
          <a:prstGeom prst="rect">
            <a:avLst/>
          </a:prstGeom>
          <a:solidFill>
            <a:srgbClr val="FFFFFF"/>
          </a:solidFill>
          <a:ln w="9525" cap="flat" cmpd="sng">
            <a:solidFill>
              <a:srgbClr val="00CB9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91" name="Google Shape;91;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HISTORY OF WARFARE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9"/>
          <p:cNvSpPr/>
          <p:nvPr/>
        </p:nvSpPr>
        <p:spPr>
          <a:xfrm>
            <a:off x="0" y="0"/>
            <a:ext cx="9144000" cy="6858000"/>
          </a:xfrm>
          <a:prstGeom prst="rect">
            <a:avLst/>
          </a:prstGeom>
          <a:solidFill>
            <a:srgbClr val="FFFFFF"/>
          </a:solidFill>
          <a:ln w="9525" cap="flat" cmpd="sng">
            <a:solidFill>
              <a:srgbClr val="00CB9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27" name="Google Shape;527;p69"/>
          <p:cNvSpPr txBox="1">
            <a:spLocks noGrp="1"/>
          </p:cNvSpPr>
          <p:nvPr>
            <p:ph type="title"/>
          </p:nvPr>
        </p:nvSpPr>
        <p:spPr>
          <a:xfrm>
            <a:off x="722313" y="2571744"/>
            <a:ext cx="7772400" cy="85725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LAWS AGAINST COMPUTER MISUSE </a:t>
            </a:r>
            <a:endParaRPr/>
          </a:p>
        </p:txBody>
      </p:sp>
      <p:sp>
        <p:nvSpPr>
          <p:cNvPr id="528" name="Google Shape;528;p69"/>
          <p:cNvSpPr txBox="1">
            <a:spLocks noGrp="1"/>
          </p:cNvSpPr>
          <p:nvPr>
            <p:ph type="body" idx="1"/>
          </p:nvPr>
        </p:nvSpPr>
        <p:spPr>
          <a:xfrm>
            <a:off x="722313" y="3857639"/>
            <a:ext cx="7772400" cy="1500187"/>
          </a:xfrm>
          <a:prstGeom prst="rect">
            <a:avLst/>
          </a:prstGeom>
          <a:noFill/>
          <a:ln>
            <a:noFill/>
          </a:ln>
        </p:spPr>
        <p:txBody>
          <a:bodyPr spcFirstLastPara="1" wrap="square" lIns="91425" tIns="45700" rIns="91425" bIns="45700" anchor="b" anchorCtr="0">
            <a:noAutofit/>
          </a:bodyPr>
          <a:lstStyle/>
          <a:p>
            <a:pPr marL="987425" lvl="1" indent="-530225" algn="l" rtl="0">
              <a:spcBef>
                <a:spcPts val="0"/>
              </a:spcBef>
              <a:spcAft>
                <a:spcPts val="0"/>
              </a:spcAft>
              <a:buSzPts val="1200"/>
              <a:buFont typeface="Noto Sans Symbols"/>
              <a:buChar char="⮚"/>
            </a:pPr>
            <a:r>
              <a:rPr lang="en-US" sz="2400"/>
              <a:t>US Computer Misuse Act</a:t>
            </a:r>
            <a:endParaRPr sz="2800"/>
          </a:p>
          <a:p>
            <a:pPr marL="987425" lvl="1" indent="-530225" algn="l" rtl="0">
              <a:spcBef>
                <a:spcPts val="480"/>
              </a:spcBef>
              <a:spcAft>
                <a:spcPts val="0"/>
              </a:spcAft>
              <a:buSzPts val="1200"/>
              <a:buFont typeface="Noto Sans Symbols"/>
              <a:buChar char="⮚"/>
            </a:pPr>
            <a:r>
              <a:rPr lang="en-US" sz="2400"/>
              <a:t>US Sequence of Laws</a:t>
            </a:r>
            <a:endParaRPr sz="2800"/>
          </a:p>
          <a:p>
            <a:pPr marL="987425" lvl="1" indent="-530225" algn="l" rtl="0">
              <a:spcBef>
                <a:spcPts val="480"/>
              </a:spcBef>
              <a:spcAft>
                <a:spcPts val="0"/>
              </a:spcAft>
              <a:buSzPts val="1200"/>
              <a:buFont typeface="Noto Sans Symbols"/>
              <a:buChar char="⮚"/>
            </a:pPr>
            <a:r>
              <a:rPr lang="en-US" sz="2400"/>
              <a:t>Council of Europe Convention of Cybercrime</a:t>
            </a:r>
            <a:endParaRPr sz="2800"/>
          </a:p>
          <a:p>
            <a:pPr marL="987425" lvl="1" indent="-530225" algn="l" rtl="0">
              <a:spcBef>
                <a:spcPts val="480"/>
              </a:spcBef>
              <a:spcAft>
                <a:spcPts val="0"/>
              </a:spcAft>
              <a:buSzPts val="1200"/>
              <a:buFont typeface="Noto Sans Symbols"/>
              <a:buChar char="⮚"/>
            </a:pPr>
            <a:r>
              <a:rPr lang="en-US" sz="2400"/>
              <a:t>Cyberlaws of Malaysia</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70"/>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Laws Against Computer Misuse</a:t>
            </a:r>
            <a:endParaRPr/>
          </a:p>
        </p:txBody>
      </p:sp>
      <p:sp>
        <p:nvSpPr>
          <p:cNvPr id="534" name="Google Shape;534;p70"/>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Some things frequently lag behind the computer hardware development until some major incident forces action</a:t>
            </a:r>
            <a:endParaRPr/>
          </a:p>
          <a:p>
            <a:pPr marL="342900" lvl="0" indent="-342900" algn="l" rtl="0">
              <a:spcBef>
                <a:spcPts val="560"/>
              </a:spcBef>
              <a:spcAft>
                <a:spcPts val="0"/>
              </a:spcAft>
              <a:buSzPts val="1400"/>
              <a:buChar char="■"/>
            </a:pPr>
            <a:r>
              <a:rPr lang="en-US"/>
              <a:t>Things that lag</a:t>
            </a:r>
            <a:endParaRPr/>
          </a:p>
          <a:p>
            <a:pPr marL="742950" lvl="1" indent="-285750" algn="l" rtl="0">
              <a:spcBef>
                <a:spcPts val="480"/>
              </a:spcBef>
              <a:spcAft>
                <a:spcPts val="0"/>
              </a:spcAft>
              <a:buSzPts val="1200"/>
              <a:buChar char="■"/>
            </a:pPr>
            <a:r>
              <a:rPr lang="en-US"/>
              <a:t>Laws</a:t>
            </a:r>
            <a:endParaRPr/>
          </a:p>
          <a:p>
            <a:pPr marL="742950" lvl="1" indent="-285750" algn="l" rtl="0">
              <a:spcBef>
                <a:spcPts val="480"/>
              </a:spcBef>
              <a:spcAft>
                <a:spcPts val="0"/>
              </a:spcAft>
              <a:buSzPts val="1200"/>
              <a:buChar char="■"/>
            </a:pPr>
            <a:r>
              <a:rPr lang="en-US"/>
              <a:t>Computer software and applications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1"/>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Laws Against Computer Misuse</a:t>
            </a:r>
            <a:endParaRPr/>
          </a:p>
        </p:txBody>
      </p:sp>
      <p:sp>
        <p:nvSpPr>
          <p:cNvPr id="540" name="Google Shape;540;p71"/>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Some laws pertinent to computer misuse do exist:</a:t>
            </a:r>
            <a:endParaRPr/>
          </a:p>
          <a:p>
            <a:pPr marL="742950" lvl="1" indent="-285750" algn="l" rtl="0">
              <a:spcBef>
                <a:spcPts val="480"/>
              </a:spcBef>
              <a:spcAft>
                <a:spcPts val="0"/>
              </a:spcAft>
              <a:buSzPts val="1200"/>
              <a:buChar char="■"/>
            </a:pPr>
            <a:r>
              <a:rPr lang="en-US"/>
              <a:t>Primary – the computer is the victim</a:t>
            </a:r>
            <a:endParaRPr/>
          </a:p>
          <a:p>
            <a:pPr marL="742950" lvl="1" indent="-285750" algn="l" rtl="0">
              <a:spcBef>
                <a:spcPts val="480"/>
              </a:spcBef>
              <a:spcAft>
                <a:spcPts val="0"/>
              </a:spcAft>
              <a:buSzPts val="1200"/>
              <a:buChar char="■"/>
            </a:pPr>
            <a:r>
              <a:rPr lang="en-US"/>
              <a:t>Secondary – the computer is the tool used to perform the crime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2"/>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Laws Against Computer Misuse</a:t>
            </a:r>
            <a:endParaRPr/>
          </a:p>
        </p:txBody>
      </p:sp>
      <p:sp>
        <p:nvSpPr>
          <p:cNvPr id="546" name="Google Shape;546;p72"/>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(D)D0S attacks</a:t>
            </a:r>
            <a:endParaRPr/>
          </a:p>
          <a:p>
            <a:pPr marL="742950" lvl="1" indent="-285750" algn="l" rtl="0">
              <a:spcBef>
                <a:spcPts val="480"/>
              </a:spcBef>
              <a:spcAft>
                <a:spcPts val="0"/>
              </a:spcAft>
              <a:buSzPts val="1200"/>
              <a:buChar char="■"/>
            </a:pPr>
            <a:r>
              <a:rPr lang="en-US"/>
              <a:t>Difficult to enforce</a:t>
            </a:r>
            <a:endParaRPr/>
          </a:p>
          <a:p>
            <a:pPr marL="742950" lvl="1" indent="-285750" algn="l" rtl="0">
              <a:spcBef>
                <a:spcPts val="480"/>
              </a:spcBef>
              <a:spcAft>
                <a:spcPts val="0"/>
              </a:spcAft>
              <a:buSzPts val="1200"/>
              <a:buChar char="■"/>
            </a:pPr>
            <a:r>
              <a:rPr lang="en-US"/>
              <a:t>perpetrators of such attacks are incredibly difficult to identify</a:t>
            </a:r>
            <a:endParaRPr/>
          </a:p>
          <a:p>
            <a:pPr marL="742950" lvl="1" indent="-285750" algn="l" rtl="0">
              <a:spcBef>
                <a:spcPts val="480"/>
              </a:spcBef>
              <a:spcAft>
                <a:spcPts val="0"/>
              </a:spcAft>
              <a:buSzPts val="1200"/>
              <a:buChar char="■"/>
            </a:pPr>
            <a:r>
              <a:rPr lang="en-US"/>
              <a:t>how to prosecute them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3"/>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UK Computer Misuse Act </a:t>
            </a:r>
            <a:endParaRPr/>
          </a:p>
        </p:txBody>
      </p:sp>
      <p:sp>
        <p:nvSpPr>
          <p:cNvPr id="552" name="Google Shape;552;p73"/>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Before the Computer Misuse Act (CMA) 1990 came into force difficult (akward) to convict someone of computer crime</a:t>
            </a:r>
            <a:endParaRPr/>
          </a:p>
          <a:p>
            <a:pPr marL="342900" lvl="0" indent="-342900" algn="l" rtl="0">
              <a:spcBef>
                <a:spcPts val="560"/>
              </a:spcBef>
              <a:spcAft>
                <a:spcPts val="0"/>
              </a:spcAft>
              <a:buSzPts val="1400"/>
              <a:buChar char="■"/>
            </a:pPr>
            <a:r>
              <a:rPr lang="en-US"/>
              <a:t>only methods of prosecution were under analogies to physical property laws such as trespass or convoluted concepts such as theft of electricity</a:t>
            </a:r>
            <a:endParaRPr/>
          </a:p>
        </p:txBody>
      </p:sp>
      <p:sp>
        <p:nvSpPr>
          <p:cNvPr id="553" name="Google Shape;553;p73"/>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4"/>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UK Computer Misuse Act </a:t>
            </a:r>
            <a:endParaRPr/>
          </a:p>
        </p:txBody>
      </p:sp>
      <p:sp>
        <p:nvSpPr>
          <p:cNvPr id="559" name="Google Shape;559;p74"/>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CMA defines 3 levels of offence related to computer crime</a:t>
            </a:r>
            <a:endParaRPr/>
          </a:p>
          <a:p>
            <a:pPr marL="971550" lvl="1" indent="-514350" algn="l" rtl="0">
              <a:spcBef>
                <a:spcPts val="480"/>
              </a:spcBef>
              <a:spcAft>
                <a:spcPts val="0"/>
              </a:spcAft>
              <a:buSzPts val="1200"/>
              <a:buFont typeface="Arial Narrow"/>
              <a:buAutoNum type="arabicPeriod"/>
            </a:pPr>
            <a:r>
              <a:rPr lang="en-US"/>
              <a:t>Unauthorized Access to Data</a:t>
            </a:r>
            <a:endParaRPr/>
          </a:p>
          <a:p>
            <a:pPr marL="971550" lvl="1" indent="-514350" algn="l" rtl="0">
              <a:spcBef>
                <a:spcPts val="480"/>
              </a:spcBef>
              <a:spcAft>
                <a:spcPts val="0"/>
              </a:spcAft>
              <a:buSzPts val="1200"/>
              <a:buFont typeface="Arial Narrow"/>
              <a:buAutoNum type="arabicPeriod"/>
            </a:pPr>
            <a:r>
              <a:rPr lang="en-US"/>
              <a:t>Unauthorized Access with Intent to Commit or Allow Further Acts</a:t>
            </a:r>
            <a:endParaRPr/>
          </a:p>
          <a:p>
            <a:pPr marL="971550" lvl="1" indent="-514350" algn="l" rtl="0">
              <a:spcBef>
                <a:spcPts val="480"/>
              </a:spcBef>
              <a:spcAft>
                <a:spcPts val="0"/>
              </a:spcAft>
              <a:buSzPts val="1200"/>
              <a:buFont typeface="Arial Narrow"/>
              <a:buAutoNum type="arabicPeriod"/>
            </a:pPr>
            <a:r>
              <a:rPr lang="en-US"/>
              <a:t>Unauthorized Modification of Data</a:t>
            </a:r>
            <a:endParaRPr/>
          </a:p>
        </p:txBody>
      </p:sp>
      <p:sp>
        <p:nvSpPr>
          <p:cNvPr id="560" name="Google Shape;560;p74"/>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75"/>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UK Computer Misuse Act </a:t>
            </a:r>
            <a:endParaRPr/>
          </a:p>
        </p:txBody>
      </p:sp>
      <p:sp>
        <p:nvSpPr>
          <p:cNvPr id="566" name="Google Shape;566;p75"/>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1" indent="-342900" algn="l" rtl="0">
              <a:spcBef>
                <a:spcPts val="0"/>
              </a:spcBef>
              <a:spcAft>
                <a:spcPts val="0"/>
              </a:spcAft>
              <a:buSzPts val="1200"/>
              <a:buNone/>
            </a:pPr>
            <a:r>
              <a:rPr lang="en-US"/>
              <a:t>1.	Unauthorized Access to Data</a:t>
            </a:r>
            <a:endParaRPr/>
          </a:p>
          <a:p>
            <a:pPr marL="742950" lvl="1" indent="-285750" algn="l" rtl="0">
              <a:spcBef>
                <a:spcPts val="480"/>
              </a:spcBef>
              <a:spcAft>
                <a:spcPts val="0"/>
              </a:spcAft>
              <a:buSzPts val="1200"/>
              <a:buChar char="■"/>
            </a:pPr>
            <a:r>
              <a:rPr lang="en-US"/>
              <a:t>offence is unauthorized access to data, not unauthorized access to the system (login followed by logout is ok!)</a:t>
            </a:r>
            <a:endParaRPr/>
          </a:p>
          <a:p>
            <a:pPr marL="742950" lvl="1" indent="-285750" algn="l" rtl="0">
              <a:spcBef>
                <a:spcPts val="480"/>
              </a:spcBef>
              <a:spcAft>
                <a:spcPts val="0"/>
              </a:spcAft>
              <a:buSzPts val="1200"/>
              <a:buChar char="■"/>
            </a:pPr>
            <a:r>
              <a:rPr lang="en-US"/>
              <a:t>crime to view data on a system to which you have access if you are aware you should not be accessing that data</a:t>
            </a:r>
            <a:endParaRPr/>
          </a:p>
          <a:p>
            <a:pPr marL="742950" lvl="1" indent="-285750" algn="l" rtl="0">
              <a:spcBef>
                <a:spcPts val="480"/>
              </a:spcBef>
              <a:spcAft>
                <a:spcPts val="0"/>
              </a:spcAft>
              <a:buSzPts val="1200"/>
              <a:buChar char="■"/>
            </a:pPr>
            <a:r>
              <a:rPr lang="en-US"/>
              <a:t>max penalty for violation of this clause is 6 months’ imprisonment and £2000 fine.</a:t>
            </a:r>
            <a:endParaRPr/>
          </a:p>
          <a:p>
            <a:pPr marL="742950" lvl="1" indent="-285750" algn="l" rtl="0">
              <a:spcBef>
                <a:spcPts val="480"/>
              </a:spcBef>
              <a:spcAft>
                <a:spcPts val="0"/>
              </a:spcAft>
              <a:buSzPts val="1200"/>
              <a:buChar char="■"/>
            </a:pPr>
            <a:r>
              <a:rPr lang="en-US"/>
              <a:t>Applies to employees as well as non-employee</a:t>
            </a:r>
            <a:endParaRPr/>
          </a:p>
          <a:p>
            <a:pPr marL="342900" lvl="1" indent="-342900" algn="l" rtl="0">
              <a:spcBef>
                <a:spcPts val="480"/>
              </a:spcBef>
              <a:spcAft>
                <a:spcPts val="0"/>
              </a:spcAft>
              <a:buSzPts val="1200"/>
              <a:buFont typeface="Arial"/>
              <a:buChar char="•"/>
            </a:pPr>
            <a:r>
              <a:rPr lang="en-US"/>
              <a:t>In first 14 years not a single type of this crime went to a jury</a:t>
            </a:r>
            <a:endParaRPr/>
          </a:p>
          <a:p>
            <a:pPr marL="342900" lvl="1" indent="-342900" algn="l" rtl="0">
              <a:spcBef>
                <a:spcPts val="480"/>
              </a:spcBef>
              <a:spcAft>
                <a:spcPts val="0"/>
              </a:spcAft>
              <a:buSzPts val="1200"/>
              <a:buFont typeface="Arial"/>
              <a:buChar char="•"/>
            </a:pPr>
            <a:r>
              <a:rPr lang="en-US"/>
              <a:t>Many were dropped</a:t>
            </a:r>
            <a:endParaRPr/>
          </a:p>
          <a:p>
            <a:pPr marL="742950" lvl="2" indent="-342900" algn="l" rtl="0">
              <a:spcBef>
                <a:spcPts val="400"/>
              </a:spcBef>
              <a:spcAft>
                <a:spcPts val="0"/>
              </a:spcAft>
              <a:buSzPts val="1000"/>
              <a:buChar char="■"/>
            </a:pPr>
            <a:r>
              <a:rPr lang="en-US"/>
              <a:t>Lack of evidence</a:t>
            </a:r>
            <a:endParaRPr/>
          </a:p>
          <a:p>
            <a:pPr marL="742950" lvl="2" indent="-342900" algn="l" rtl="0">
              <a:spcBef>
                <a:spcPts val="400"/>
              </a:spcBef>
              <a:spcAft>
                <a:spcPts val="0"/>
              </a:spcAft>
              <a:buSzPts val="1000"/>
              <a:buChar char="■"/>
            </a:pPr>
            <a:r>
              <a:rPr lang="en-US"/>
              <a:t>Accused plead guilty</a:t>
            </a:r>
            <a:endParaRPr/>
          </a:p>
          <a:p>
            <a:pPr marL="742950" lvl="1" indent="-209550" algn="l" rtl="0">
              <a:spcBef>
                <a:spcPts val="480"/>
              </a:spcBef>
              <a:spcAft>
                <a:spcPts val="0"/>
              </a:spcAft>
              <a:buSzPts val="1200"/>
              <a:buNone/>
            </a:pPr>
            <a:endParaRPr/>
          </a:p>
        </p:txBody>
      </p:sp>
      <p:sp>
        <p:nvSpPr>
          <p:cNvPr id="567" name="Google Shape;567;p75"/>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6"/>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UK Computer Misuse Act </a:t>
            </a:r>
            <a:endParaRPr/>
          </a:p>
        </p:txBody>
      </p:sp>
      <p:sp>
        <p:nvSpPr>
          <p:cNvPr id="573" name="Google Shape;573;p76"/>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1" indent="-342900" algn="l" rtl="0">
              <a:spcBef>
                <a:spcPts val="0"/>
              </a:spcBef>
              <a:spcAft>
                <a:spcPts val="0"/>
              </a:spcAft>
              <a:buSzPts val="1200"/>
              <a:buNone/>
            </a:pPr>
            <a:r>
              <a:rPr lang="en-US"/>
              <a:t>2.	Unauthorized Access with Intent to Commit or Allow Further Offences</a:t>
            </a:r>
            <a:endParaRPr/>
          </a:p>
          <a:p>
            <a:pPr marL="742950" lvl="1" indent="-285750" algn="l" rtl="0">
              <a:spcBef>
                <a:spcPts val="480"/>
              </a:spcBef>
              <a:spcAft>
                <a:spcPts val="0"/>
              </a:spcAft>
              <a:buSzPts val="1200"/>
              <a:buChar char="■"/>
            </a:pPr>
            <a:r>
              <a:rPr lang="en-US"/>
              <a:t>‘further offences’ - either computer crimes or other crimes </a:t>
            </a:r>
            <a:endParaRPr/>
          </a:p>
          <a:p>
            <a:pPr marL="742950" lvl="1" indent="-285750" algn="l" rtl="0">
              <a:spcBef>
                <a:spcPts val="480"/>
              </a:spcBef>
              <a:spcAft>
                <a:spcPts val="0"/>
              </a:spcAft>
              <a:buSzPts val="1200"/>
              <a:buChar char="■"/>
            </a:pPr>
            <a:r>
              <a:rPr lang="en-US"/>
              <a:t>Intent to commit other offences in general can be a difficult thing to prove, for instance intent to commit fraud</a:t>
            </a:r>
            <a:endParaRPr/>
          </a:p>
          <a:p>
            <a:pPr marL="742950" lvl="1" indent="-285750" algn="l" rtl="0">
              <a:spcBef>
                <a:spcPts val="480"/>
              </a:spcBef>
              <a:spcAft>
                <a:spcPts val="0"/>
              </a:spcAft>
              <a:buSzPts val="1200"/>
              <a:buChar char="■"/>
            </a:pPr>
            <a:r>
              <a:rPr lang="en-US"/>
              <a:t>thus examination about type fetched data used determine type of increased punishment without requiring proof of conspiracy to commit fraud</a:t>
            </a:r>
            <a:endParaRPr/>
          </a:p>
          <a:p>
            <a:pPr marL="742950" lvl="1" indent="-285750" algn="l" rtl="0">
              <a:spcBef>
                <a:spcPts val="480"/>
              </a:spcBef>
              <a:spcAft>
                <a:spcPts val="0"/>
              </a:spcAft>
              <a:buSzPts val="1200"/>
              <a:buChar char="■"/>
            </a:pPr>
            <a:r>
              <a:rPr lang="en-US"/>
              <a:t>Example – you steal online plans to build a bomb and have supplies in your residence</a:t>
            </a:r>
            <a:endParaRPr/>
          </a:p>
        </p:txBody>
      </p:sp>
      <p:sp>
        <p:nvSpPr>
          <p:cNvPr id="574" name="Google Shape;574;p76"/>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7"/>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UK Computer Misuse Act </a:t>
            </a:r>
            <a:endParaRPr/>
          </a:p>
        </p:txBody>
      </p:sp>
      <p:sp>
        <p:nvSpPr>
          <p:cNvPr id="580" name="Google Shape;580;p77"/>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1" indent="-342900" algn="l" rtl="0">
              <a:spcBef>
                <a:spcPts val="0"/>
              </a:spcBef>
              <a:spcAft>
                <a:spcPts val="0"/>
              </a:spcAft>
              <a:buSzPts val="1200"/>
              <a:buNone/>
            </a:pPr>
            <a:r>
              <a:rPr lang="en-US"/>
              <a:t>2.	Unauthorized Access with Intent to Commit or Allow Further Offences</a:t>
            </a:r>
            <a:endParaRPr/>
          </a:p>
          <a:p>
            <a:pPr marL="742950" lvl="1" indent="-285750" algn="l" rtl="0">
              <a:spcBef>
                <a:spcPts val="480"/>
              </a:spcBef>
              <a:spcAft>
                <a:spcPts val="0"/>
              </a:spcAft>
              <a:buSzPts val="1200"/>
              <a:buChar char="■"/>
            </a:pPr>
            <a:r>
              <a:rPr lang="en-US"/>
              <a:t>Another type of this crime - accessing information on the security details of a system without appropriate need and authorization to access such information can be seen as intent to commit further offences under the CMA </a:t>
            </a:r>
            <a:endParaRPr/>
          </a:p>
          <a:p>
            <a:pPr marL="742950" lvl="1" indent="-285750" algn="l" rtl="0">
              <a:spcBef>
                <a:spcPts val="480"/>
              </a:spcBef>
              <a:spcAft>
                <a:spcPts val="0"/>
              </a:spcAft>
              <a:buSzPts val="1200"/>
              <a:buChar char="■"/>
            </a:pPr>
            <a:r>
              <a:rPr lang="en-US"/>
              <a:t>Violation of this clause can lead to up to five years’ imprisonment and an unlimited fine.</a:t>
            </a:r>
            <a:endParaRPr/>
          </a:p>
        </p:txBody>
      </p:sp>
      <p:sp>
        <p:nvSpPr>
          <p:cNvPr id="581" name="Google Shape;581;p77"/>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78"/>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UK Computer Misuse Act </a:t>
            </a:r>
            <a:endParaRPr/>
          </a:p>
        </p:txBody>
      </p:sp>
      <p:sp>
        <p:nvSpPr>
          <p:cNvPr id="587" name="Google Shape;587;p78"/>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1" indent="-342900" algn="l" rtl="0">
              <a:spcBef>
                <a:spcPts val="0"/>
              </a:spcBef>
              <a:spcAft>
                <a:spcPts val="0"/>
              </a:spcAft>
              <a:buSzPts val="1200"/>
              <a:buNone/>
            </a:pPr>
            <a:r>
              <a:rPr lang="en-US"/>
              <a:t>3.	Unauthorized Modification of Data</a:t>
            </a:r>
            <a:endParaRPr/>
          </a:p>
          <a:p>
            <a:pPr marL="742950" lvl="1" indent="-285750" algn="l" rtl="0">
              <a:spcBef>
                <a:spcPts val="480"/>
              </a:spcBef>
              <a:spcAft>
                <a:spcPts val="0"/>
              </a:spcAft>
              <a:buSzPts val="1200"/>
              <a:buChar char="■"/>
            </a:pPr>
            <a:r>
              <a:rPr lang="en-US"/>
              <a:t>Any access to a computer system will generally generate some form of logging information</a:t>
            </a:r>
            <a:endParaRPr/>
          </a:p>
          <a:p>
            <a:pPr marL="742950" lvl="1" indent="-285750" algn="l" rtl="0">
              <a:spcBef>
                <a:spcPts val="480"/>
              </a:spcBef>
              <a:spcAft>
                <a:spcPts val="0"/>
              </a:spcAft>
              <a:buSzPts val="1200"/>
              <a:buChar char="■"/>
            </a:pPr>
            <a:r>
              <a:rPr lang="en-US"/>
              <a:t>modification of such logs is illegal</a:t>
            </a:r>
            <a:endParaRPr/>
          </a:p>
          <a:p>
            <a:pPr marL="742950" lvl="1" indent="-285750" algn="l" rtl="0">
              <a:spcBef>
                <a:spcPts val="480"/>
              </a:spcBef>
              <a:spcAft>
                <a:spcPts val="0"/>
              </a:spcAft>
              <a:buSzPts val="1200"/>
              <a:buChar char="■"/>
            </a:pPr>
            <a:r>
              <a:rPr lang="en-US"/>
              <a:t>5 years’ imprisonment and an unlimited fine.</a:t>
            </a:r>
            <a:endParaRPr/>
          </a:p>
        </p:txBody>
      </p:sp>
      <p:sp>
        <p:nvSpPr>
          <p:cNvPr id="588" name="Google Shape;588;p78"/>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History of Warfare</a:t>
            </a:r>
            <a:endParaRPr/>
          </a:p>
        </p:txBody>
      </p:sp>
      <p:sp>
        <p:nvSpPr>
          <p:cNvPr id="98" name="Google Shape;98;p8"/>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400"/>
              <a:buChar char="■"/>
            </a:pPr>
            <a:r>
              <a:rPr lang="en-US"/>
              <a:t>Warfare uses tremendous amounts of technology</a:t>
            </a:r>
            <a:endParaRPr/>
          </a:p>
          <a:p>
            <a:pPr marL="457200" lvl="0" indent="-457200" algn="l" rtl="0">
              <a:spcBef>
                <a:spcPts val="560"/>
              </a:spcBef>
              <a:spcAft>
                <a:spcPts val="0"/>
              </a:spcAft>
              <a:buSzPts val="1400"/>
              <a:buChar char="■"/>
            </a:pPr>
            <a:r>
              <a:rPr lang="en-US"/>
              <a:t>E.g.  synchronization of machine guns to fire through aircraft propeller blades, major breakthrough in aviation fighting in the First World War</a:t>
            </a:r>
            <a:endParaRPr/>
          </a:p>
          <a:p>
            <a:pPr marL="457200" lvl="0" indent="-457200" algn="l" rtl="0">
              <a:spcBef>
                <a:spcPts val="560"/>
              </a:spcBef>
              <a:spcAft>
                <a:spcPts val="0"/>
              </a:spcAft>
              <a:buSzPts val="1400"/>
              <a:buChar char="■"/>
            </a:pPr>
            <a:r>
              <a:rPr lang="en-US"/>
              <a:t>E.g. World War, the development of radar systems allowed for the early warning of incoming aircraft, which previously could only be detected by visual sightings</a:t>
            </a:r>
            <a:endParaRPr/>
          </a:p>
          <a:p>
            <a:pPr marL="457200" lvl="0" indent="-457200" algn="l" rtl="0">
              <a:spcBef>
                <a:spcPts val="560"/>
              </a:spcBef>
              <a:spcAft>
                <a:spcPts val="0"/>
              </a:spcAft>
              <a:buSzPts val="1400"/>
              <a:buChar char="■"/>
            </a:pPr>
            <a:r>
              <a:rPr lang="en-US"/>
              <a:t>WWII – encryption algorithms by Alan Turing</a:t>
            </a:r>
            <a:endParaRPr/>
          </a:p>
          <a:p>
            <a:pPr marL="457200" lvl="0" indent="-457200" algn="l" rtl="0">
              <a:spcBef>
                <a:spcPts val="560"/>
              </a:spcBef>
              <a:spcAft>
                <a:spcPts val="0"/>
              </a:spcAft>
              <a:buSzPts val="1400"/>
              <a:buChar char="■"/>
            </a:pPr>
            <a:r>
              <a:rPr lang="en-US"/>
              <a:t>War accelerates development of technology:</a:t>
            </a:r>
            <a:endParaRPr/>
          </a:p>
          <a:p>
            <a:pPr marL="1200150" lvl="1" indent="-457200" algn="l" rtl="0">
              <a:spcBef>
                <a:spcPts val="480"/>
              </a:spcBef>
              <a:spcAft>
                <a:spcPts val="0"/>
              </a:spcAft>
              <a:buSzPts val="1200"/>
              <a:buChar char="■"/>
            </a:pPr>
            <a:r>
              <a:rPr lang="en-US"/>
              <a:t>WWII – brought digital computers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9"/>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UK Computer Misuse Act </a:t>
            </a:r>
            <a:endParaRPr/>
          </a:p>
        </p:txBody>
      </p:sp>
      <p:sp>
        <p:nvSpPr>
          <p:cNvPr id="594" name="Google Shape;594;p79"/>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None/>
            </a:pPr>
            <a:r>
              <a:rPr lang="en-US"/>
              <a:t>Scope of CMA</a:t>
            </a:r>
            <a:endParaRPr/>
          </a:p>
          <a:p>
            <a:pPr marL="342900" lvl="0" indent="-342900" algn="l" rtl="0">
              <a:spcBef>
                <a:spcPts val="480"/>
              </a:spcBef>
              <a:spcAft>
                <a:spcPts val="0"/>
              </a:spcAft>
              <a:buSzPts val="1200"/>
              <a:buChar char="■"/>
            </a:pPr>
            <a:r>
              <a:rPr lang="en-US" sz="2400"/>
              <a:t>Any target computer or the offender being physically located in the United Kingdom</a:t>
            </a:r>
            <a:endParaRPr/>
          </a:p>
          <a:p>
            <a:pPr marL="342900" lvl="0" indent="-342900" algn="l" rtl="0">
              <a:spcBef>
                <a:spcPts val="480"/>
              </a:spcBef>
              <a:spcAft>
                <a:spcPts val="0"/>
              </a:spcAft>
              <a:buSzPts val="1200"/>
              <a:buChar char="■"/>
            </a:pPr>
            <a:r>
              <a:rPr lang="en-US" sz="2400"/>
              <a:t>The target of the attack need not be specifically chosen, so long as the intent to commit an offence exists</a:t>
            </a:r>
            <a:endParaRPr/>
          </a:p>
          <a:p>
            <a:pPr marL="342900" lvl="0" indent="-342900" algn="l" rtl="0">
              <a:spcBef>
                <a:spcPts val="480"/>
              </a:spcBef>
              <a:spcAft>
                <a:spcPts val="0"/>
              </a:spcAft>
              <a:buSzPts val="1200"/>
              <a:buChar char="■"/>
            </a:pPr>
            <a:r>
              <a:rPr lang="en-US" sz="2400"/>
              <a:t>E.g. scanning of random or sequential IP addresses until a vulnerable machine is identified</a:t>
            </a:r>
            <a:endParaRPr/>
          </a:p>
          <a:p>
            <a:pPr marL="342900" lvl="0" indent="-342900" algn="l" rtl="0">
              <a:spcBef>
                <a:spcPts val="480"/>
              </a:spcBef>
              <a:spcAft>
                <a:spcPts val="0"/>
              </a:spcAft>
              <a:buSzPts val="1200"/>
              <a:buChar char="■"/>
            </a:pPr>
            <a:r>
              <a:rPr lang="en-US" sz="2400"/>
              <a:t>The timing of an offence is also non-specific</a:t>
            </a:r>
            <a:endParaRPr/>
          </a:p>
          <a:p>
            <a:pPr marL="342900" lvl="0" indent="-342900" algn="l" rtl="0">
              <a:spcBef>
                <a:spcPts val="480"/>
              </a:spcBef>
              <a:spcAft>
                <a:spcPts val="0"/>
              </a:spcAft>
              <a:buSzPts val="1200"/>
              <a:buChar char="■"/>
            </a:pPr>
            <a:r>
              <a:rPr lang="en-US" sz="2400"/>
              <a:t>Allows fair amount of leeway in terms of the automatic copying of data but not actually viewing it personally, for instance, to still be considered an offence</a:t>
            </a:r>
            <a:endParaRPr/>
          </a:p>
        </p:txBody>
      </p:sp>
      <p:sp>
        <p:nvSpPr>
          <p:cNvPr id="595" name="Google Shape;595;p79"/>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80"/>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 Sequence of Laws</a:t>
            </a:r>
            <a:endParaRPr/>
          </a:p>
        </p:txBody>
      </p:sp>
      <p:sp>
        <p:nvSpPr>
          <p:cNvPr id="601" name="Google Shape;601;p80"/>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None/>
            </a:pPr>
            <a:r>
              <a:rPr lang="en-US"/>
              <a:t>Patriot Act 2001</a:t>
            </a:r>
            <a:endParaRPr/>
          </a:p>
          <a:p>
            <a:pPr marL="342900" lvl="0" indent="-342900" algn="l" rtl="0">
              <a:spcBef>
                <a:spcPts val="560"/>
              </a:spcBef>
              <a:spcAft>
                <a:spcPts val="0"/>
              </a:spcAft>
              <a:buSzPts val="1400"/>
              <a:buChar char="■"/>
            </a:pPr>
            <a:r>
              <a:rPr lang="en-US"/>
              <a:t>Includes  ‘a computer located outside the United States that is used in a manner that affects inter-state or foreign commerce or communication of the US</a:t>
            </a:r>
            <a:endParaRPr/>
          </a:p>
          <a:p>
            <a:pPr marL="342900" lvl="0" indent="-342900" algn="l" rtl="0">
              <a:spcBef>
                <a:spcPts val="560"/>
              </a:spcBef>
              <a:spcAft>
                <a:spcPts val="0"/>
              </a:spcAft>
              <a:buSzPts val="1400"/>
              <a:buChar char="■"/>
            </a:pPr>
            <a:r>
              <a:rPr lang="en-US"/>
              <a:t>This has worried some people elsewhere:</a:t>
            </a:r>
            <a:endParaRPr/>
          </a:p>
          <a:p>
            <a:pPr marL="742950" lvl="1" indent="-285750" algn="l" rtl="0">
              <a:spcBef>
                <a:spcPts val="480"/>
              </a:spcBef>
              <a:spcAft>
                <a:spcPts val="0"/>
              </a:spcAft>
              <a:buSzPts val="1200"/>
              <a:buChar char="■"/>
            </a:pPr>
            <a:r>
              <a:rPr lang="en-US"/>
              <a:t> much www traffic is routed through the US , neither source nor destination in the US</a:t>
            </a:r>
            <a:endParaRPr/>
          </a:p>
          <a:p>
            <a:pPr marL="742950" lvl="1" indent="-285750" algn="l" rtl="0">
              <a:spcBef>
                <a:spcPts val="480"/>
              </a:spcBef>
              <a:spcAft>
                <a:spcPts val="0"/>
              </a:spcAft>
              <a:buSzPts val="1200"/>
              <a:buChar char="■"/>
            </a:pPr>
            <a:r>
              <a:rPr lang="en-US"/>
              <a:t>Routers which also process United States commercial and government traffic</a:t>
            </a:r>
            <a:endParaRPr/>
          </a:p>
          <a:p>
            <a:pPr marL="742950" lvl="1" indent="-285750" algn="l" rtl="0">
              <a:spcBef>
                <a:spcPts val="480"/>
              </a:spcBef>
              <a:spcAft>
                <a:spcPts val="0"/>
              </a:spcAft>
              <a:buSzPts val="1200"/>
              <a:buChar char="■"/>
            </a:pPr>
            <a:r>
              <a:rPr lang="en-US"/>
              <a:t>Patriot Act could be include routers in US</a:t>
            </a:r>
            <a:endParaRPr/>
          </a:p>
        </p:txBody>
      </p:sp>
      <p:sp>
        <p:nvSpPr>
          <p:cNvPr id="602" name="Google Shape;602;p80"/>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81"/>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 Sequence of Laws</a:t>
            </a:r>
            <a:endParaRPr/>
          </a:p>
        </p:txBody>
      </p:sp>
      <p:sp>
        <p:nvSpPr>
          <p:cNvPr id="608" name="Google Shape;608;p81"/>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None/>
            </a:pPr>
            <a:r>
              <a:rPr lang="en-US"/>
              <a:t>Offences and Penalties Under Federal Law</a:t>
            </a:r>
            <a:endParaRPr/>
          </a:p>
          <a:p>
            <a:pPr marL="342900" lvl="0" indent="-342900" algn="l" rtl="0">
              <a:spcBef>
                <a:spcPts val="560"/>
              </a:spcBef>
              <a:spcAft>
                <a:spcPts val="0"/>
              </a:spcAft>
              <a:buSzPts val="1400"/>
              <a:buChar char="■"/>
            </a:pPr>
            <a:r>
              <a:rPr lang="en-US"/>
              <a:t>Max penalty for ‘damaging a protected computer’ was extended under the PATRIOT Act from 10 to 20 years’ imprisonment</a:t>
            </a:r>
            <a:endParaRPr/>
          </a:p>
          <a:p>
            <a:pPr marL="342900" lvl="0" indent="-342900" algn="l" rtl="0">
              <a:spcBef>
                <a:spcPts val="560"/>
              </a:spcBef>
              <a:spcAft>
                <a:spcPts val="0"/>
              </a:spcAft>
              <a:buSzPts val="1400"/>
              <a:buChar char="■"/>
            </a:pPr>
            <a:r>
              <a:rPr lang="en-US"/>
              <a:t>Such penalties require that the total losses be at least $5000 (15000RM) </a:t>
            </a:r>
            <a:endParaRPr/>
          </a:p>
          <a:p>
            <a:pPr marL="742950" lvl="1" indent="-285750" algn="l" rtl="0">
              <a:spcBef>
                <a:spcPts val="480"/>
              </a:spcBef>
              <a:spcAft>
                <a:spcPts val="0"/>
              </a:spcAft>
              <a:buSzPts val="1200"/>
              <a:buChar char="■"/>
            </a:pPr>
            <a:r>
              <a:rPr lang="en-US"/>
              <a:t>‘total losses’  - add up damages to all computers combined</a:t>
            </a:r>
            <a:endParaRPr/>
          </a:p>
        </p:txBody>
      </p:sp>
      <p:sp>
        <p:nvSpPr>
          <p:cNvPr id="609" name="Google Shape;609;p81"/>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82"/>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500"/>
              <a:t>Council of Europe Convention on Cybercrime </a:t>
            </a:r>
            <a:endParaRPr sz="3500"/>
          </a:p>
        </p:txBody>
      </p:sp>
      <p:sp>
        <p:nvSpPr>
          <p:cNvPr id="615" name="Google Shape;615;p82"/>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SzPts val="1400"/>
              <a:buNone/>
            </a:pPr>
            <a:r>
              <a:rPr lang="en-US"/>
              <a:t>Five divisions of offence:</a:t>
            </a:r>
            <a:endParaRPr/>
          </a:p>
          <a:p>
            <a:pPr marL="514350" lvl="0" indent="-514350" algn="l" rtl="0">
              <a:spcBef>
                <a:spcPts val="560"/>
              </a:spcBef>
              <a:spcAft>
                <a:spcPts val="0"/>
              </a:spcAft>
              <a:buSzPts val="1400"/>
              <a:buFont typeface="Noto Sans Symbols"/>
              <a:buChar char="⮚"/>
            </a:pPr>
            <a:r>
              <a:rPr lang="en-US"/>
              <a:t>Offences against the confidentiality, integrity and availability of computer data and system.</a:t>
            </a:r>
            <a:endParaRPr/>
          </a:p>
          <a:p>
            <a:pPr marL="914400" lvl="1" indent="-514350" algn="l" rtl="0">
              <a:spcBef>
                <a:spcPts val="480"/>
              </a:spcBef>
              <a:spcAft>
                <a:spcPts val="0"/>
              </a:spcAft>
              <a:buSzPts val="1200"/>
              <a:buFont typeface="Arial"/>
              <a:buChar char="•"/>
            </a:pPr>
            <a:r>
              <a:rPr lang="en-US"/>
              <a:t>E.g. illegal access to systems, illegal interception of computer data transmissions; illegal interference with transmission or system operation and misuse of devices</a:t>
            </a:r>
            <a:endParaRPr/>
          </a:p>
          <a:p>
            <a:pPr marL="514350" lvl="0" indent="-514350" algn="l" rtl="0">
              <a:spcBef>
                <a:spcPts val="560"/>
              </a:spcBef>
              <a:spcAft>
                <a:spcPts val="0"/>
              </a:spcAft>
              <a:buSzPts val="1400"/>
              <a:buFont typeface="Noto Sans Symbols"/>
              <a:buChar char="⮚"/>
            </a:pPr>
            <a:r>
              <a:rPr lang="en-US"/>
              <a:t>Computer-related offences </a:t>
            </a:r>
            <a:endParaRPr/>
          </a:p>
          <a:p>
            <a:pPr marL="914400" lvl="1" indent="-514350" algn="l" rtl="0">
              <a:spcBef>
                <a:spcPts val="480"/>
              </a:spcBef>
              <a:spcAft>
                <a:spcPts val="0"/>
              </a:spcAft>
              <a:buSzPts val="1200"/>
              <a:buFont typeface="Arial"/>
              <a:buChar char="•"/>
            </a:pPr>
            <a:r>
              <a:rPr lang="en-US"/>
              <a:t>E.g. computer-related fraud or forgery</a:t>
            </a:r>
            <a:endParaRPr/>
          </a:p>
          <a:p>
            <a:pPr marL="514350" lvl="0" indent="-514350" algn="l" rtl="0">
              <a:spcBef>
                <a:spcPts val="560"/>
              </a:spcBef>
              <a:spcAft>
                <a:spcPts val="0"/>
              </a:spcAft>
              <a:buSzPts val="1400"/>
              <a:buFont typeface="Noto Sans Symbols"/>
              <a:buChar char="⮚"/>
            </a:pPr>
            <a:r>
              <a:rPr lang="en-US"/>
              <a:t>Content-related offences – primarily relating to child pornography</a:t>
            </a:r>
            <a:endParaRPr/>
          </a:p>
        </p:txBody>
      </p:sp>
      <p:sp>
        <p:nvSpPr>
          <p:cNvPr id="616" name="Google Shape;616;p82"/>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83"/>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500"/>
              <a:t>Council of Europe Convention on Cybercrime </a:t>
            </a:r>
            <a:endParaRPr sz="3500"/>
          </a:p>
        </p:txBody>
      </p:sp>
      <p:sp>
        <p:nvSpPr>
          <p:cNvPr id="622" name="Google Shape;622;p83"/>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SzPts val="1400"/>
              <a:buNone/>
            </a:pPr>
            <a:r>
              <a:rPr lang="en-US"/>
              <a:t>Five divisions of offence:</a:t>
            </a:r>
            <a:endParaRPr/>
          </a:p>
          <a:p>
            <a:pPr marL="514350" lvl="0" indent="-514350" algn="l" rtl="0">
              <a:spcBef>
                <a:spcPts val="560"/>
              </a:spcBef>
              <a:spcAft>
                <a:spcPts val="0"/>
              </a:spcAft>
              <a:buSzPts val="1400"/>
              <a:buFont typeface="Noto Sans Symbols"/>
              <a:buChar char="⮚"/>
            </a:pPr>
            <a:r>
              <a:rPr lang="en-US"/>
              <a:t>Offences related to infringements of copyright and related rights</a:t>
            </a:r>
            <a:endParaRPr/>
          </a:p>
          <a:p>
            <a:pPr marL="914400" lvl="1" indent="-514350" algn="l" rtl="0">
              <a:spcBef>
                <a:spcPts val="480"/>
              </a:spcBef>
              <a:spcAft>
                <a:spcPts val="0"/>
              </a:spcAft>
              <a:buSzPts val="1200"/>
              <a:buFont typeface="Arial"/>
              <a:buChar char="•"/>
            </a:pPr>
            <a:r>
              <a:rPr lang="en-US"/>
              <a:t>E.g. use of computers to infringe copyright</a:t>
            </a:r>
            <a:endParaRPr/>
          </a:p>
          <a:p>
            <a:pPr marL="514350" lvl="0" indent="-514350" algn="l" rtl="0">
              <a:spcBef>
                <a:spcPts val="560"/>
              </a:spcBef>
              <a:spcAft>
                <a:spcPts val="0"/>
              </a:spcAft>
              <a:buSzPts val="1400"/>
              <a:buFont typeface="Noto Sans Symbols"/>
              <a:buChar char="⮚"/>
            </a:pPr>
            <a:r>
              <a:rPr lang="en-US"/>
              <a:t>Ancillary liabilities and sanctions</a:t>
            </a:r>
            <a:endParaRPr/>
          </a:p>
          <a:p>
            <a:pPr marL="914400" lvl="1" indent="-514350" algn="l" rtl="0">
              <a:spcBef>
                <a:spcPts val="480"/>
              </a:spcBef>
              <a:spcAft>
                <a:spcPts val="0"/>
              </a:spcAft>
              <a:buSzPts val="1200"/>
              <a:buFont typeface="Arial"/>
              <a:buChar char="•"/>
            </a:pPr>
            <a:r>
              <a:rPr lang="en-US"/>
              <a:t>E.g. aiding and abetting other offences and corporate liabilities</a:t>
            </a:r>
            <a:endParaRPr/>
          </a:p>
        </p:txBody>
      </p:sp>
      <p:sp>
        <p:nvSpPr>
          <p:cNvPr id="623" name="Google Shape;623;p83"/>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84"/>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Cyberlaws of Malaysia</a:t>
            </a:r>
            <a:endParaRPr/>
          </a:p>
        </p:txBody>
      </p:sp>
      <p:sp>
        <p:nvSpPr>
          <p:cNvPr id="629" name="Google Shape;629;p84"/>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200"/>
              <a:buChar char="■"/>
            </a:pPr>
            <a:r>
              <a:rPr lang="en-US" sz="2400"/>
              <a:t>COMPUTER CRIME ACT 1997</a:t>
            </a:r>
            <a:endParaRPr sz="2400"/>
          </a:p>
          <a:p>
            <a:pPr marL="342900" lvl="0" indent="-342900" algn="l" rtl="0">
              <a:spcBef>
                <a:spcPts val="480"/>
              </a:spcBef>
              <a:spcAft>
                <a:spcPts val="0"/>
              </a:spcAft>
              <a:buSzPts val="1200"/>
              <a:buChar char="■"/>
            </a:pPr>
            <a:r>
              <a:rPr lang="en-US" sz="2400"/>
              <a:t>COMMUNICATIONS AND MULTIMEDIA ACT 1998 (CMA)</a:t>
            </a:r>
            <a:endParaRPr sz="2400"/>
          </a:p>
          <a:p>
            <a:pPr marL="342900" lvl="0" indent="-342900" algn="l" rtl="0">
              <a:spcBef>
                <a:spcPts val="480"/>
              </a:spcBef>
              <a:spcAft>
                <a:spcPts val="0"/>
              </a:spcAft>
              <a:buSzPts val="1200"/>
              <a:buChar char="■"/>
            </a:pPr>
            <a:r>
              <a:rPr lang="en-US" sz="2400"/>
              <a:t>MALAYSIAN COMMUNICATIONS AND </a:t>
            </a:r>
            <a:endParaRPr sz="2400"/>
          </a:p>
          <a:p>
            <a:pPr marL="342900" lvl="0" indent="-342900" algn="l" rtl="0">
              <a:spcBef>
                <a:spcPts val="480"/>
              </a:spcBef>
              <a:spcAft>
                <a:spcPts val="0"/>
              </a:spcAft>
              <a:buSzPts val="1200"/>
              <a:buChar char="■"/>
            </a:pPr>
            <a:r>
              <a:rPr lang="en-US" sz="2400"/>
              <a:t>MULTIMEDIA COMMISSION ACT 1998</a:t>
            </a:r>
            <a:endParaRPr sz="2400"/>
          </a:p>
          <a:p>
            <a:pPr marL="342900" lvl="0" indent="-342900" algn="l" rtl="0">
              <a:spcBef>
                <a:spcPts val="480"/>
              </a:spcBef>
              <a:spcAft>
                <a:spcPts val="0"/>
              </a:spcAft>
              <a:buSzPts val="1200"/>
              <a:buChar char="■"/>
            </a:pPr>
            <a:r>
              <a:rPr lang="en-US" sz="2400"/>
              <a:t>DIGITAL SIGNATURE ACT 1997</a:t>
            </a:r>
            <a:endParaRPr sz="2400"/>
          </a:p>
          <a:p>
            <a:pPr marL="342900" lvl="0" indent="-342900" algn="l" rtl="0">
              <a:spcBef>
                <a:spcPts val="480"/>
              </a:spcBef>
              <a:spcAft>
                <a:spcPts val="0"/>
              </a:spcAft>
              <a:buSzPts val="1200"/>
              <a:buChar char="■"/>
            </a:pPr>
            <a:r>
              <a:rPr lang="en-US" sz="2400"/>
              <a:t>COPYRIGHT ACT (AMENDMENT) 1997</a:t>
            </a:r>
            <a:endParaRPr sz="2400"/>
          </a:p>
          <a:p>
            <a:pPr marL="342900" lvl="0" indent="-342900" algn="l" rtl="0">
              <a:spcBef>
                <a:spcPts val="480"/>
              </a:spcBef>
              <a:spcAft>
                <a:spcPts val="0"/>
              </a:spcAft>
              <a:buSzPts val="1200"/>
              <a:buChar char="■"/>
            </a:pPr>
            <a:r>
              <a:rPr lang="en-US" sz="2400"/>
              <a:t>TELEMEDICINE ACT 1997</a:t>
            </a:r>
            <a:endParaRPr sz="2400"/>
          </a:p>
          <a:p>
            <a:pPr marL="342900" lvl="0" indent="-342900" algn="l" rtl="0">
              <a:spcBef>
                <a:spcPts val="480"/>
              </a:spcBef>
              <a:spcAft>
                <a:spcPts val="0"/>
              </a:spcAft>
              <a:buSzPts val="1200"/>
              <a:buChar char="■"/>
            </a:pPr>
            <a:r>
              <a:rPr lang="en-US" sz="2400"/>
              <a:t>OPTICAL DISC ACT 2000</a:t>
            </a:r>
            <a:endParaRPr sz="2400"/>
          </a:p>
          <a:p>
            <a:pPr marL="342900" lvl="0" indent="-342900" algn="l" rtl="0">
              <a:spcBef>
                <a:spcPts val="480"/>
              </a:spcBef>
              <a:spcAft>
                <a:spcPts val="0"/>
              </a:spcAft>
              <a:buSzPts val="1200"/>
              <a:buChar char="■"/>
            </a:pPr>
            <a:r>
              <a:rPr lang="en-US" sz="2400"/>
              <a:t>ELECTRONIC TRANSACTIONS ACT 2006</a:t>
            </a:r>
            <a:endParaRPr sz="2400"/>
          </a:p>
        </p:txBody>
      </p:sp>
      <p:sp>
        <p:nvSpPr>
          <p:cNvPr id="630" name="Google Shape;630;p84"/>
          <p:cNvSpPr/>
          <p:nvPr/>
        </p:nvSpPr>
        <p:spPr>
          <a:xfrm>
            <a:off x="2656251" y="6488692"/>
            <a:ext cx="346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Laws against Computer Misuse </a:t>
            </a:r>
            <a:endParaRPr sz="1800">
              <a:solidFill>
                <a:schemeClr val="lt1"/>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85"/>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Cyberlaws of Malaysia</a:t>
            </a:r>
            <a:endParaRPr/>
          </a:p>
        </p:txBody>
      </p:sp>
      <p:sp>
        <p:nvSpPr>
          <p:cNvPr id="636" name="Google Shape;636;p85"/>
          <p:cNvSpPr txBox="1">
            <a:spLocks noGrp="1"/>
          </p:cNvSpPr>
          <p:nvPr>
            <p:ph type="body" idx="1"/>
          </p:nvPr>
        </p:nvSpPr>
        <p:spPr>
          <a:xfrm>
            <a:off x="571472" y="1428736"/>
            <a:ext cx="8039128" cy="56010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Malaysia Technology/Computer Crime Cases</a:t>
            </a:r>
            <a:endParaRPr/>
          </a:p>
        </p:txBody>
      </p:sp>
      <p:grpSp>
        <p:nvGrpSpPr>
          <p:cNvPr id="637" name="Google Shape;637;p85"/>
          <p:cNvGrpSpPr/>
          <p:nvPr/>
        </p:nvGrpSpPr>
        <p:grpSpPr>
          <a:xfrm>
            <a:off x="3131840" y="3292936"/>
            <a:ext cx="2016224" cy="1957210"/>
            <a:chOff x="2045901" y="1141857"/>
            <a:chExt cx="2844628" cy="2844628"/>
          </a:xfrm>
        </p:grpSpPr>
        <p:sp>
          <p:nvSpPr>
            <p:cNvPr id="638" name="Google Shape;638;p85"/>
            <p:cNvSpPr/>
            <p:nvPr/>
          </p:nvSpPr>
          <p:spPr>
            <a:xfrm>
              <a:off x="2045901" y="1141857"/>
              <a:ext cx="2844628" cy="2844628"/>
            </a:xfrm>
            <a:prstGeom prst="ellipse">
              <a:avLst/>
            </a:prstGeom>
            <a:solidFill>
              <a:schemeClr val="accent1">
                <a:alpha val="49800"/>
              </a:schemeClr>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5"/>
            <p:cNvSpPr/>
            <p:nvPr/>
          </p:nvSpPr>
          <p:spPr>
            <a:xfrm>
              <a:off x="2462487" y="1558443"/>
              <a:ext cx="2011456" cy="2011456"/>
            </a:xfrm>
            <a:prstGeom prst="rect">
              <a:avLst/>
            </a:prstGeom>
            <a:noFill/>
            <a:ln>
              <a:noFill/>
            </a:ln>
          </p:spPr>
          <p:txBody>
            <a:bodyPr spcFirstLastPara="1" wrap="square" lIns="67300" tIns="67300" rIns="67300" bIns="67300" anchor="ctr" anchorCtr="0">
              <a:noAutofit/>
            </a:bodyPr>
            <a:lstStyle/>
            <a:p>
              <a:pPr marL="0" marR="0" lvl="0" indent="0" algn="ctr" rtl="0">
                <a:lnSpc>
                  <a:spcPct val="90000"/>
                </a:lnSpc>
                <a:spcBef>
                  <a:spcPts val="0"/>
                </a:spcBef>
                <a:spcAft>
                  <a:spcPts val="0"/>
                </a:spcAft>
                <a:buNone/>
              </a:pPr>
              <a:r>
                <a:rPr lang="en-US" sz="2800">
                  <a:solidFill>
                    <a:schemeClr val="lt1"/>
                  </a:solidFill>
                  <a:latin typeface="Arial"/>
                  <a:ea typeface="Arial"/>
                  <a:cs typeface="Arial"/>
                  <a:sym typeface="Arial"/>
                </a:rPr>
                <a:t>Internet</a:t>
              </a:r>
              <a:endParaRPr/>
            </a:p>
          </p:txBody>
        </p:sp>
      </p:grpSp>
      <p:grpSp>
        <p:nvGrpSpPr>
          <p:cNvPr id="640" name="Google Shape;640;p85"/>
          <p:cNvGrpSpPr/>
          <p:nvPr/>
        </p:nvGrpSpPr>
        <p:grpSpPr>
          <a:xfrm>
            <a:off x="3410949" y="1917000"/>
            <a:ext cx="1512000" cy="1512000"/>
            <a:chOff x="2757058" y="507"/>
            <a:chExt cx="1422314" cy="1422314"/>
          </a:xfrm>
        </p:grpSpPr>
        <p:sp>
          <p:nvSpPr>
            <p:cNvPr id="641" name="Google Shape;641;p85"/>
            <p:cNvSpPr/>
            <p:nvPr/>
          </p:nvSpPr>
          <p:spPr>
            <a:xfrm>
              <a:off x="2757058" y="507"/>
              <a:ext cx="1422314" cy="1422314"/>
            </a:xfrm>
            <a:prstGeom prst="ellipse">
              <a:avLst/>
            </a:prstGeom>
            <a:solidFill>
              <a:schemeClr val="accent1">
                <a:alpha val="49803"/>
              </a:schemeClr>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5"/>
            <p:cNvSpPr/>
            <p:nvPr/>
          </p:nvSpPr>
          <p:spPr>
            <a:xfrm>
              <a:off x="2965351" y="208800"/>
              <a:ext cx="1005728" cy="1005728"/>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n-US" sz="1600">
                  <a:solidFill>
                    <a:srgbClr val="000000"/>
                  </a:solidFill>
                  <a:latin typeface="Arial"/>
                  <a:ea typeface="Arial"/>
                  <a:cs typeface="Arial"/>
                  <a:sym typeface="Arial"/>
                </a:rPr>
                <a:t>User Generated Content (UGC)/ Personal Journalism</a:t>
              </a:r>
              <a:endParaRPr/>
            </a:p>
          </p:txBody>
        </p:sp>
      </p:grpSp>
      <p:grpSp>
        <p:nvGrpSpPr>
          <p:cNvPr id="643" name="Google Shape;643;p85"/>
          <p:cNvGrpSpPr/>
          <p:nvPr/>
        </p:nvGrpSpPr>
        <p:grpSpPr>
          <a:xfrm>
            <a:off x="4788024" y="2624846"/>
            <a:ext cx="1512000" cy="1512000"/>
            <a:chOff x="4361377" y="926761"/>
            <a:chExt cx="1422314" cy="1422314"/>
          </a:xfrm>
        </p:grpSpPr>
        <p:sp>
          <p:nvSpPr>
            <p:cNvPr id="644" name="Google Shape;644;p85"/>
            <p:cNvSpPr/>
            <p:nvPr/>
          </p:nvSpPr>
          <p:spPr>
            <a:xfrm>
              <a:off x="4361377" y="926761"/>
              <a:ext cx="1422314" cy="1422314"/>
            </a:xfrm>
            <a:prstGeom prst="ellipse">
              <a:avLst/>
            </a:prstGeom>
            <a:solidFill>
              <a:schemeClr val="accent1">
                <a:alpha val="49803"/>
              </a:schemeClr>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5"/>
            <p:cNvSpPr/>
            <p:nvPr/>
          </p:nvSpPr>
          <p:spPr>
            <a:xfrm>
              <a:off x="4569670" y="1135054"/>
              <a:ext cx="1005728" cy="1005728"/>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n-US" sz="1600">
                  <a:solidFill>
                    <a:srgbClr val="000000"/>
                  </a:solidFill>
                  <a:latin typeface="Arial"/>
                  <a:ea typeface="Arial"/>
                  <a:cs typeface="Arial"/>
                  <a:sym typeface="Arial"/>
                </a:rPr>
                <a:t>Malware</a:t>
              </a:r>
              <a:endParaRPr/>
            </a:p>
          </p:txBody>
        </p:sp>
      </p:grpSp>
      <p:grpSp>
        <p:nvGrpSpPr>
          <p:cNvPr id="646" name="Google Shape;646;p85"/>
          <p:cNvGrpSpPr/>
          <p:nvPr/>
        </p:nvGrpSpPr>
        <p:grpSpPr>
          <a:xfrm>
            <a:off x="3410949" y="5157192"/>
            <a:ext cx="1512000" cy="1512000"/>
            <a:chOff x="2757058" y="3705522"/>
            <a:chExt cx="1422314" cy="1422314"/>
          </a:xfrm>
        </p:grpSpPr>
        <p:sp>
          <p:nvSpPr>
            <p:cNvPr id="647" name="Google Shape;647;p85"/>
            <p:cNvSpPr/>
            <p:nvPr/>
          </p:nvSpPr>
          <p:spPr>
            <a:xfrm>
              <a:off x="2757058" y="3705522"/>
              <a:ext cx="1422314" cy="1422314"/>
            </a:xfrm>
            <a:prstGeom prst="ellipse">
              <a:avLst/>
            </a:prstGeom>
            <a:solidFill>
              <a:schemeClr val="accent1">
                <a:alpha val="49803"/>
              </a:schemeClr>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5"/>
            <p:cNvSpPr/>
            <p:nvPr/>
          </p:nvSpPr>
          <p:spPr>
            <a:xfrm>
              <a:off x="2965351" y="3913815"/>
              <a:ext cx="1005728" cy="1005728"/>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n-US" sz="1600">
                  <a:solidFill>
                    <a:srgbClr val="000000"/>
                  </a:solidFill>
                  <a:latin typeface="Arial"/>
                  <a:ea typeface="Arial"/>
                  <a:cs typeface="Arial"/>
                  <a:sym typeface="Arial"/>
                </a:rPr>
                <a:t>High Yield Investment Program (HYIP)</a:t>
              </a:r>
              <a:endParaRPr/>
            </a:p>
          </p:txBody>
        </p:sp>
      </p:grpSp>
      <p:grpSp>
        <p:nvGrpSpPr>
          <p:cNvPr id="649" name="Google Shape;649;p85"/>
          <p:cNvGrpSpPr/>
          <p:nvPr/>
        </p:nvGrpSpPr>
        <p:grpSpPr>
          <a:xfrm>
            <a:off x="2051888" y="4365104"/>
            <a:ext cx="1512000" cy="1512000"/>
            <a:chOff x="1152740" y="2779268"/>
            <a:chExt cx="1422314" cy="1422314"/>
          </a:xfrm>
        </p:grpSpPr>
        <p:sp>
          <p:nvSpPr>
            <p:cNvPr id="650" name="Google Shape;650;p85"/>
            <p:cNvSpPr/>
            <p:nvPr/>
          </p:nvSpPr>
          <p:spPr>
            <a:xfrm>
              <a:off x="1152740" y="2779268"/>
              <a:ext cx="1422314" cy="1422314"/>
            </a:xfrm>
            <a:prstGeom prst="ellipse">
              <a:avLst/>
            </a:prstGeom>
            <a:solidFill>
              <a:schemeClr val="accent1">
                <a:alpha val="49803"/>
              </a:schemeClr>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5"/>
            <p:cNvSpPr/>
            <p:nvPr/>
          </p:nvSpPr>
          <p:spPr>
            <a:xfrm>
              <a:off x="1361033" y="2987561"/>
              <a:ext cx="1005728" cy="1005728"/>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n-US" sz="1600">
                  <a:solidFill>
                    <a:srgbClr val="000000"/>
                  </a:solidFill>
                  <a:latin typeface="Arial"/>
                  <a:ea typeface="Arial"/>
                  <a:cs typeface="Arial"/>
                  <a:sym typeface="Arial"/>
                </a:rPr>
                <a:t>E-Commerce Fraud</a:t>
              </a:r>
              <a:endParaRPr/>
            </a:p>
          </p:txBody>
        </p:sp>
      </p:grpSp>
      <p:grpSp>
        <p:nvGrpSpPr>
          <p:cNvPr id="652" name="Google Shape;652;p85"/>
          <p:cNvGrpSpPr/>
          <p:nvPr/>
        </p:nvGrpSpPr>
        <p:grpSpPr>
          <a:xfrm>
            <a:off x="2051888" y="2624846"/>
            <a:ext cx="1512000" cy="1512000"/>
            <a:chOff x="1152740" y="926761"/>
            <a:chExt cx="1422314" cy="1422314"/>
          </a:xfrm>
        </p:grpSpPr>
        <p:sp>
          <p:nvSpPr>
            <p:cNvPr id="653" name="Google Shape;653;p85"/>
            <p:cNvSpPr/>
            <p:nvPr/>
          </p:nvSpPr>
          <p:spPr>
            <a:xfrm>
              <a:off x="1152740" y="926761"/>
              <a:ext cx="1422314" cy="1422314"/>
            </a:xfrm>
            <a:prstGeom prst="ellipse">
              <a:avLst/>
            </a:prstGeom>
            <a:solidFill>
              <a:schemeClr val="accent1">
                <a:alpha val="49803"/>
              </a:schemeClr>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5"/>
            <p:cNvSpPr/>
            <p:nvPr/>
          </p:nvSpPr>
          <p:spPr>
            <a:xfrm>
              <a:off x="1361033" y="1135054"/>
              <a:ext cx="1005728" cy="1005728"/>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n-US" sz="1600">
                  <a:solidFill>
                    <a:srgbClr val="000000"/>
                  </a:solidFill>
                  <a:latin typeface="Arial"/>
                  <a:ea typeface="Arial"/>
                  <a:cs typeface="Arial"/>
                  <a:sym typeface="Arial"/>
                </a:rPr>
                <a:t>Pornography/Online Gambling</a:t>
              </a:r>
              <a:endParaRPr/>
            </a:p>
          </p:txBody>
        </p:sp>
      </p:grpSp>
      <p:grpSp>
        <p:nvGrpSpPr>
          <p:cNvPr id="655" name="Google Shape;655;p85"/>
          <p:cNvGrpSpPr/>
          <p:nvPr/>
        </p:nvGrpSpPr>
        <p:grpSpPr>
          <a:xfrm>
            <a:off x="4788024" y="4365104"/>
            <a:ext cx="1512000" cy="1512000"/>
            <a:chOff x="4361377" y="2779268"/>
            <a:chExt cx="1422314" cy="1422314"/>
          </a:xfrm>
        </p:grpSpPr>
        <p:sp>
          <p:nvSpPr>
            <p:cNvPr id="656" name="Google Shape;656;p85"/>
            <p:cNvSpPr/>
            <p:nvPr/>
          </p:nvSpPr>
          <p:spPr>
            <a:xfrm>
              <a:off x="4361377" y="2779268"/>
              <a:ext cx="1422314" cy="1422314"/>
            </a:xfrm>
            <a:prstGeom prst="ellipse">
              <a:avLst/>
            </a:prstGeom>
            <a:solidFill>
              <a:schemeClr val="accent1">
                <a:alpha val="49803"/>
              </a:schemeClr>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5"/>
            <p:cNvSpPr/>
            <p:nvPr/>
          </p:nvSpPr>
          <p:spPr>
            <a:xfrm>
              <a:off x="4569670" y="2987561"/>
              <a:ext cx="1005728" cy="1005728"/>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n-US" sz="1600">
                  <a:solidFill>
                    <a:srgbClr val="000000"/>
                  </a:solidFill>
                  <a:latin typeface="Arial"/>
                  <a:ea typeface="Arial"/>
                  <a:cs typeface="Arial"/>
                  <a:sym typeface="Arial"/>
                </a:rPr>
                <a:t>Spoofing</a:t>
              </a:r>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86"/>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Cyberlaws of Malaysia</a:t>
            </a:r>
            <a:endParaRPr/>
          </a:p>
        </p:txBody>
      </p:sp>
      <p:sp>
        <p:nvSpPr>
          <p:cNvPr id="663" name="Google Shape;663;p86"/>
          <p:cNvSpPr txBox="1">
            <a:spLocks noGrp="1"/>
          </p:cNvSpPr>
          <p:nvPr>
            <p:ph type="body" idx="1"/>
          </p:nvPr>
        </p:nvSpPr>
        <p:spPr>
          <a:xfrm>
            <a:off x="571472" y="1428736"/>
            <a:ext cx="8039128" cy="56010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dirty="0"/>
              <a:t>Malaysia Cybercrime Cases</a:t>
            </a:r>
            <a:endParaRPr dirty="0"/>
          </a:p>
        </p:txBody>
      </p:sp>
      <p:graphicFrame>
        <p:nvGraphicFramePr>
          <p:cNvPr id="664" name="Google Shape;664;p86"/>
          <p:cNvGraphicFramePr/>
          <p:nvPr/>
        </p:nvGraphicFramePr>
        <p:xfrm>
          <a:off x="755576" y="2016937"/>
          <a:ext cx="6912775" cy="3200470"/>
        </p:xfrm>
        <a:graphic>
          <a:graphicData uri="http://schemas.openxmlformats.org/drawingml/2006/table">
            <a:tbl>
              <a:tblPr firstRow="1" bandRow="1">
                <a:noFill/>
                <a:tableStyleId>{9E459BA0-2F32-4298-A300-CD215B3A664D}</a:tableStyleId>
              </a:tblPr>
              <a:tblGrid>
                <a:gridCol w="1800200">
                  <a:extLst>
                    <a:ext uri="{9D8B030D-6E8A-4147-A177-3AD203B41FA5}">
                      <a16:colId xmlns:a16="http://schemas.microsoft.com/office/drawing/2014/main" val="20000"/>
                    </a:ext>
                  </a:extLst>
                </a:gridCol>
                <a:gridCol w="2376275">
                  <a:extLst>
                    <a:ext uri="{9D8B030D-6E8A-4147-A177-3AD203B41FA5}">
                      <a16:colId xmlns:a16="http://schemas.microsoft.com/office/drawing/2014/main" val="20001"/>
                    </a:ext>
                  </a:extLst>
                </a:gridCol>
                <a:gridCol w="273630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2400" u="none" strike="noStrike" cap="none">
                          <a:solidFill>
                            <a:srgbClr val="000000"/>
                          </a:solidFill>
                        </a:rPr>
                        <a:t>Year</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Total Cases</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Losses (RM Million)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400" u="none" strike="noStrike" cap="none">
                          <a:solidFill>
                            <a:srgbClr val="000000"/>
                          </a:solidFill>
                        </a:rPr>
                        <a:t>2007</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1139</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11.4</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2400" u="none" strike="noStrike" cap="none">
                          <a:solidFill>
                            <a:srgbClr val="000000"/>
                          </a:solidFill>
                        </a:rPr>
                        <a:t>2008</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1821</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12.9</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2400" u="none" strike="noStrike" cap="none">
                          <a:solidFill>
                            <a:srgbClr val="000000"/>
                          </a:solidFill>
                        </a:rPr>
                        <a:t>2009</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3863</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22.3</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2400" u="none" strike="noStrike" cap="none">
                          <a:solidFill>
                            <a:srgbClr val="000000"/>
                          </a:solidFill>
                        </a:rPr>
                        <a:t>2010</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6167</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63.0</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2400" u="none" strike="noStrike" cap="none">
                          <a:solidFill>
                            <a:srgbClr val="000000"/>
                          </a:solidFill>
                        </a:rPr>
                        <a:t>2011</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6586</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80.5</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2400" u="none" strike="noStrike" cap="none">
                          <a:solidFill>
                            <a:srgbClr val="000000"/>
                          </a:solidFill>
                        </a:rPr>
                        <a:t>2012</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4738</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solidFill>
                            <a:srgbClr val="000000"/>
                          </a:solidFill>
                        </a:rPr>
                        <a:t>96.1</a:t>
                      </a:r>
                      <a:endParaRPr/>
                    </a:p>
                  </a:txBody>
                  <a:tcPr marL="91450" marR="91450" marT="45725" marB="45725"/>
                </a:tc>
                <a:extLst>
                  <a:ext uri="{0D108BD9-81ED-4DB2-BD59-A6C34878D82A}">
                    <a16:rowId xmlns:a16="http://schemas.microsoft.com/office/drawing/2014/main" val="10006"/>
                  </a:ext>
                </a:extLst>
              </a:tr>
            </a:tbl>
          </a:graphicData>
        </a:graphic>
      </p:graphicFrame>
      <p:sp>
        <p:nvSpPr>
          <p:cNvPr id="665" name="Google Shape;665;p86"/>
          <p:cNvSpPr txBox="1"/>
          <p:nvPr/>
        </p:nvSpPr>
        <p:spPr>
          <a:xfrm>
            <a:off x="755576" y="5301208"/>
            <a:ext cx="6984776"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00"/>
                </a:solidFill>
                <a:latin typeface="Arial"/>
                <a:ea typeface="Arial"/>
                <a:cs typeface="Arial"/>
                <a:sym typeface="Arial"/>
              </a:rPr>
              <a:t>Top 3 number of cases:</a:t>
            </a:r>
            <a:endParaRPr/>
          </a:p>
          <a:p>
            <a:pPr marL="457200" marR="0" lvl="0" indent="-4572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E-Commerce Fraud – Online Purchase</a:t>
            </a:r>
            <a:endParaRPr/>
          </a:p>
          <a:p>
            <a:pPr marL="457200" marR="0" lvl="0" indent="-4572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Parcel Scam</a:t>
            </a:r>
            <a:endParaRPr/>
          </a:p>
          <a:p>
            <a:pPr marL="457200" marR="0" lvl="0" indent="-4572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VOIP Scam – Cross Border Syndicate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7"/>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Cyberlaws of Malaysia</a:t>
            </a:r>
            <a:endParaRPr/>
          </a:p>
        </p:txBody>
      </p:sp>
      <p:sp>
        <p:nvSpPr>
          <p:cNvPr id="671" name="Google Shape;671;p87"/>
          <p:cNvSpPr txBox="1">
            <a:spLocks noGrp="1"/>
          </p:cNvSpPr>
          <p:nvPr>
            <p:ph type="body" idx="1"/>
          </p:nvPr>
        </p:nvSpPr>
        <p:spPr>
          <a:xfrm>
            <a:off x="571472" y="1428736"/>
            <a:ext cx="8039128" cy="56010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200"/>
              <a:buChar char="■"/>
            </a:pPr>
            <a:r>
              <a:rPr lang="en-US" sz="2400"/>
              <a:t>Cyber Security Malaysia’s report:</a:t>
            </a:r>
            <a:endParaRPr/>
          </a:p>
        </p:txBody>
      </p:sp>
      <p:pic>
        <p:nvPicPr>
          <p:cNvPr id="672" name="Google Shape;672;p87"/>
          <p:cNvPicPr preferRelativeResize="0"/>
          <p:nvPr/>
        </p:nvPicPr>
        <p:blipFill rotWithShape="1">
          <a:blip r:embed="rId3">
            <a:alphaModFix/>
          </a:blip>
          <a:srcRect/>
          <a:stretch/>
        </p:blipFill>
        <p:spPr>
          <a:xfrm>
            <a:off x="971600" y="1916832"/>
            <a:ext cx="5040560" cy="457168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88"/>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Cyberlaws of Malaysia</a:t>
            </a:r>
            <a:endParaRPr/>
          </a:p>
        </p:txBody>
      </p:sp>
      <p:sp>
        <p:nvSpPr>
          <p:cNvPr id="678" name="Google Shape;678;p88"/>
          <p:cNvSpPr txBox="1">
            <a:spLocks noGrp="1"/>
          </p:cNvSpPr>
          <p:nvPr>
            <p:ph type="body" idx="1"/>
          </p:nvPr>
        </p:nvSpPr>
        <p:spPr>
          <a:xfrm>
            <a:off x="571472" y="1428736"/>
            <a:ext cx="8039128" cy="56010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200"/>
              <a:buChar char="■"/>
            </a:pPr>
            <a:r>
              <a:rPr lang="en-US" sz="2400"/>
              <a:t>Cyber Security Malaysia’s report:</a:t>
            </a:r>
            <a:endParaRPr/>
          </a:p>
        </p:txBody>
      </p:sp>
      <p:pic>
        <p:nvPicPr>
          <p:cNvPr id="679" name="Google Shape;679;p88"/>
          <p:cNvPicPr preferRelativeResize="0"/>
          <p:nvPr/>
        </p:nvPicPr>
        <p:blipFill rotWithShape="1">
          <a:blip r:embed="rId3">
            <a:alphaModFix/>
          </a:blip>
          <a:srcRect/>
          <a:stretch/>
        </p:blipFill>
        <p:spPr>
          <a:xfrm>
            <a:off x="899592" y="2131716"/>
            <a:ext cx="5350934" cy="4216550"/>
          </a:xfrm>
          <a:prstGeom prst="rect">
            <a:avLst/>
          </a:prstGeom>
          <a:noFill/>
          <a:ln>
            <a:noFill/>
          </a:ln>
          <a:effectLst>
            <a:outerShdw blurRad="292100" dist="139700" dir="2700000" algn="tl" rotWithShape="0">
              <a:srgbClr val="333333">
                <a:alpha val="64705"/>
              </a:srgbClr>
            </a:outerShdw>
          </a:effectLst>
        </p:spPr>
      </p:pic>
      <p:pic>
        <p:nvPicPr>
          <p:cNvPr id="680" name="Google Shape;680;p88"/>
          <p:cNvPicPr preferRelativeResize="0"/>
          <p:nvPr/>
        </p:nvPicPr>
        <p:blipFill rotWithShape="1">
          <a:blip r:embed="rId4">
            <a:alphaModFix/>
          </a:blip>
          <a:srcRect/>
          <a:stretch/>
        </p:blipFill>
        <p:spPr>
          <a:xfrm>
            <a:off x="6660232" y="2420888"/>
            <a:ext cx="1368152" cy="350240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History of Warfare</a:t>
            </a:r>
            <a:endParaRPr/>
          </a:p>
        </p:txBody>
      </p:sp>
      <p:sp>
        <p:nvSpPr>
          <p:cNvPr id="104" name="Google Shape;104;p9"/>
          <p:cNvSpPr txBox="1">
            <a:spLocks noGrp="1"/>
          </p:cNvSpPr>
          <p:nvPr>
            <p:ph type="body" idx="1"/>
          </p:nvPr>
        </p:nvSpPr>
        <p:spPr>
          <a:xfrm>
            <a:off x="571472" y="1428736"/>
            <a:ext cx="8039128" cy="49292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Internet development brought about by Sputnik. US Department of Defense created the Advanced Research Projects Agency (ARPA) – led to first network linking 4 universities in US</a:t>
            </a:r>
            <a:endParaRPr/>
          </a:p>
          <a:p>
            <a:pPr marL="342900" lvl="0" indent="-342900" algn="l" rtl="0">
              <a:spcBef>
                <a:spcPts val="560"/>
              </a:spcBef>
              <a:spcAft>
                <a:spcPts val="0"/>
              </a:spcAft>
              <a:buSzPts val="1400"/>
              <a:buChar char="■"/>
            </a:pPr>
            <a:r>
              <a:rPr lang="en-US"/>
              <a:t>Advanced research Project Agency Network (ARPANET): the forerunner of the Internet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9"/>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 Threats in Malaysia</a:t>
            </a:r>
            <a:endParaRPr/>
          </a:p>
        </p:txBody>
      </p:sp>
      <p:sp>
        <p:nvSpPr>
          <p:cNvPr id="686" name="Google Shape;686;p89"/>
          <p:cNvSpPr txBox="1">
            <a:spLocks noGrp="1"/>
          </p:cNvSpPr>
          <p:nvPr>
            <p:ph type="body" idx="1"/>
          </p:nvPr>
        </p:nvSpPr>
        <p:spPr>
          <a:xfrm>
            <a:off x="571472" y="1428736"/>
            <a:ext cx="8039128" cy="480857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200"/>
              <a:buChar char="■"/>
            </a:pPr>
            <a:r>
              <a:rPr lang="en-US" sz="2400"/>
              <a:t>Economy</a:t>
            </a:r>
            <a:endParaRPr/>
          </a:p>
          <a:p>
            <a:pPr marL="742950" lvl="1" indent="-285750" algn="l" rtl="0">
              <a:spcBef>
                <a:spcPts val="400"/>
              </a:spcBef>
              <a:spcAft>
                <a:spcPts val="0"/>
              </a:spcAft>
              <a:buSzPts val="1000"/>
              <a:buChar char="■"/>
            </a:pPr>
            <a:r>
              <a:rPr lang="en-US" sz="2000"/>
              <a:t>Online fraud and threats can undermine any efforts to promote economic development and stability. Being key in promoting investment opportunities and a healthy business environment, economic stability that is exposed to constant and serious online threat that can jeopardise years of any development e3ffort.</a:t>
            </a:r>
            <a:endParaRPr/>
          </a:p>
          <a:p>
            <a:pPr marL="457200" lvl="1" indent="0" algn="l" rtl="0">
              <a:spcBef>
                <a:spcPts val="400"/>
              </a:spcBef>
              <a:spcAft>
                <a:spcPts val="0"/>
              </a:spcAft>
              <a:buSzPts val="1000"/>
              <a:buNone/>
            </a:pPr>
            <a:endParaRPr sz="2000"/>
          </a:p>
          <a:p>
            <a:pPr marL="342900" lvl="0" indent="-342900" algn="l" rtl="0">
              <a:spcBef>
                <a:spcPts val="480"/>
              </a:spcBef>
              <a:spcAft>
                <a:spcPts val="0"/>
              </a:spcAft>
              <a:buSzPts val="1200"/>
              <a:buChar char="■"/>
            </a:pPr>
            <a:r>
              <a:rPr lang="en-US" sz="2400"/>
              <a:t>Online Fraud</a:t>
            </a:r>
            <a:endParaRPr/>
          </a:p>
          <a:p>
            <a:pPr marL="742950" lvl="1" indent="-285750" algn="l" rtl="0">
              <a:spcBef>
                <a:spcPts val="400"/>
              </a:spcBef>
              <a:spcAft>
                <a:spcPts val="0"/>
              </a:spcAft>
              <a:buSzPts val="1000"/>
              <a:buChar char="■"/>
            </a:pPr>
            <a:r>
              <a:rPr lang="en-US" sz="2000"/>
              <a:t>Fraud cases can be propagated from a few countries and comprising of groups of individuals.</a:t>
            </a:r>
            <a:endParaRPr/>
          </a:p>
          <a:p>
            <a:pPr marL="742950" lvl="1" indent="-285750" algn="l" rtl="0">
              <a:spcBef>
                <a:spcPts val="400"/>
              </a:spcBef>
              <a:spcAft>
                <a:spcPts val="0"/>
              </a:spcAft>
              <a:buSzPts val="1000"/>
              <a:buChar char="■"/>
            </a:pPr>
            <a:r>
              <a:rPr lang="en-US" sz="2000"/>
              <a:t>E.g. African Advance Fee Fraud scams, VOIP Spoofing Scams and SMS Scams.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90"/>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 Threats in Malaysia</a:t>
            </a:r>
            <a:endParaRPr/>
          </a:p>
        </p:txBody>
      </p:sp>
      <p:sp>
        <p:nvSpPr>
          <p:cNvPr id="692" name="Google Shape;692;p90"/>
          <p:cNvSpPr txBox="1">
            <a:spLocks noGrp="1"/>
          </p:cNvSpPr>
          <p:nvPr>
            <p:ph type="body" idx="1"/>
          </p:nvPr>
        </p:nvSpPr>
        <p:spPr>
          <a:xfrm>
            <a:off x="571472" y="1428736"/>
            <a:ext cx="8039128" cy="480857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200"/>
              <a:buChar char="■"/>
            </a:pPr>
            <a:r>
              <a:rPr lang="en-US" sz="2400"/>
              <a:t>Phishing</a:t>
            </a:r>
            <a:endParaRPr/>
          </a:p>
          <a:p>
            <a:pPr marL="742950" lvl="1" indent="-285750" algn="l" rtl="0">
              <a:spcBef>
                <a:spcPts val="400"/>
              </a:spcBef>
              <a:spcAft>
                <a:spcPts val="0"/>
              </a:spcAft>
              <a:buSzPts val="1000"/>
              <a:buChar char="■"/>
            </a:pPr>
            <a:r>
              <a:rPr lang="en-US" sz="2000"/>
              <a:t>The collection of personal data through illegal means are now done internationally by electronic crime syndicates and in most cases, data are then used in collaboration with local syndicates to fully utilise or take advantage for the purpose of illegal gains.</a:t>
            </a:r>
            <a:endParaRPr/>
          </a:p>
          <a:p>
            <a:pPr marL="742950" lvl="1" indent="-285750" algn="l" rtl="0">
              <a:spcBef>
                <a:spcPts val="400"/>
              </a:spcBef>
              <a:spcAft>
                <a:spcPts val="0"/>
              </a:spcAft>
              <a:buSzPts val="1000"/>
              <a:buChar char="■"/>
            </a:pPr>
            <a:r>
              <a:rPr lang="en-US" sz="2000"/>
              <a:t>E.g. in 2012, 332 phishing cases involved financial loses amounting to RM1,959,932.</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91"/>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 Threats in Malaysia</a:t>
            </a:r>
            <a:endParaRPr/>
          </a:p>
        </p:txBody>
      </p:sp>
      <p:sp>
        <p:nvSpPr>
          <p:cNvPr id="699" name="Google Shape;699;p91"/>
          <p:cNvSpPr txBox="1">
            <a:spLocks noGrp="1"/>
          </p:cNvSpPr>
          <p:nvPr>
            <p:ph type="body" idx="1"/>
          </p:nvPr>
        </p:nvSpPr>
        <p:spPr>
          <a:xfrm>
            <a:off x="571472" y="1428736"/>
            <a:ext cx="8039128" cy="480857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200"/>
              <a:buChar char="■"/>
            </a:pPr>
            <a:r>
              <a:rPr lang="en-US" sz="2400"/>
              <a:t>User Content Issues</a:t>
            </a:r>
            <a:endParaRPr/>
          </a:p>
          <a:p>
            <a:pPr marL="742950" lvl="1" indent="-285750" algn="l" rtl="0">
              <a:spcBef>
                <a:spcPts val="400"/>
              </a:spcBef>
              <a:spcAft>
                <a:spcPts val="0"/>
              </a:spcAft>
              <a:buSzPts val="1000"/>
              <a:buChar char="■"/>
            </a:pPr>
            <a:r>
              <a:rPr lang="en-US" sz="2000"/>
              <a:t>Blogs and other online publications offers a convenient platform for the purpose of publication of opinion and uncensored news but unfortunately open to abuse against individuals, organizations and even the government.</a:t>
            </a:r>
            <a:endParaRPr/>
          </a:p>
          <a:p>
            <a:pPr marL="742950" lvl="1" indent="-285750" algn="l" rtl="0">
              <a:spcBef>
                <a:spcPts val="400"/>
              </a:spcBef>
              <a:spcAft>
                <a:spcPts val="0"/>
              </a:spcAft>
              <a:buSzPts val="1000"/>
              <a:buChar char="■"/>
            </a:pPr>
            <a:r>
              <a:rPr lang="en-US" sz="2000"/>
              <a:t>E.g. in 2012, 103 websites considered obscene was instructed to be taken down, 15 for contravening syarie laws, and 10 for contravening the Communications and Multimedia Act 1998.</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92"/>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 Threats in Malaysia</a:t>
            </a:r>
            <a:endParaRPr/>
          </a:p>
        </p:txBody>
      </p:sp>
      <p:sp>
        <p:nvSpPr>
          <p:cNvPr id="706" name="Google Shape;706;p92"/>
          <p:cNvSpPr txBox="1">
            <a:spLocks noGrp="1"/>
          </p:cNvSpPr>
          <p:nvPr>
            <p:ph type="body" idx="1"/>
          </p:nvPr>
        </p:nvSpPr>
        <p:spPr>
          <a:xfrm>
            <a:off x="571472" y="1428736"/>
            <a:ext cx="8039128" cy="480857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sz="3200"/>
              <a:t>Cross Border Intellectual Property and Licensing Issues</a:t>
            </a:r>
            <a:endParaRPr/>
          </a:p>
          <a:p>
            <a:pPr marL="742950" lvl="1" indent="-285750" algn="l" rtl="0">
              <a:spcBef>
                <a:spcPts val="400"/>
              </a:spcBef>
              <a:spcAft>
                <a:spcPts val="0"/>
              </a:spcAft>
              <a:buSzPts val="1000"/>
              <a:buChar char="■"/>
            </a:pPr>
            <a:r>
              <a:rPr lang="en-US" sz="2000"/>
              <a:t>The challenge of controlling crossborder transfer of IP especially of illegal material under Malaysia law.</a:t>
            </a:r>
            <a:endParaRPr/>
          </a:p>
          <a:p>
            <a:pPr marL="742950" lvl="1" indent="-285750" algn="l" rtl="0">
              <a:spcBef>
                <a:spcPts val="400"/>
              </a:spcBef>
              <a:spcAft>
                <a:spcPts val="0"/>
              </a:spcAft>
              <a:buSzPts val="1000"/>
              <a:buChar char="■"/>
            </a:pPr>
            <a:r>
              <a:rPr lang="en-US" sz="2000"/>
              <a:t>Similarly, the subscription by Malaysians to sites considered illegal under Malaysian law such as pornography and gambling raises concerns over the control illicit material accessible to Malaysians besides control on outflow of funds.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93"/>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 Threats in Malaysia</a:t>
            </a:r>
            <a:endParaRPr/>
          </a:p>
        </p:txBody>
      </p:sp>
      <p:sp>
        <p:nvSpPr>
          <p:cNvPr id="713" name="Google Shape;713;p93"/>
          <p:cNvSpPr txBox="1">
            <a:spLocks noGrp="1"/>
          </p:cNvSpPr>
          <p:nvPr>
            <p:ph type="body" idx="1"/>
          </p:nvPr>
        </p:nvSpPr>
        <p:spPr>
          <a:xfrm>
            <a:off x="571472" y="1428736"/>
            <a:ext cx="8039128" cy="480857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Information Theft</a:t>
            </a:r>
            <a:endParaRPr/>
          </a:p>
          <a:p>
            <a:pPr marL="742950" lvl="1" indent="-285750" algn="l" rtl="0">
              <a:spcBef>
                <a:spcPts val="400"/>
              </a:spcBef>
              <a:spcAft>
                <a:spcPts val="0"/>
              </a:spcAft>
              <a:buSzPts val="1000"/>
              <a:buChar char="■"/>
            </a:pPr>
            <a:r>
              <a:rPr lang="en-US" sz="2000"/>
              <a:t>Corporate or business data being stolen for the benefit of competitors, whether by current employees or through th euse of technology such as Malwares or now better known as Crimeware.</a:t>
            </a:r>
            <a:endParaRPr/>
          </a:p>
          <a:p>
            <a:pPr marL="742950" lvl="1" indent="-285750" algn="l" rtl="0">
              <a:spcBef>
                <a:spcPts val="400"/>
              </a:spcBef>
              <a:spcAft>
                <a:spcPts val="0"/>
              </a:spcAft>
              <a:buSzPts val="1000"/>
              <a:buChar char="■"/>
            </a:pPr>
            <a:r>
              <a:rPr lang="en-US" sz="2000"/>
              <a:t>Crime tools are now available online making amateurs able to perform online tasks such as to spoof websites or hack into systems easily unlike 5 to 10 years ago when it could only be performed by trained individuals.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94"/>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 Threats in Malaysia</a:t>
            </a:r>
            <a:endParaRPr/>
          </a:p>
        </p:txBody>
      </p:sp>
      <p:sp>
        <p:nvSpPr>
          <p:cNvPr id="720" name="Google Shape;720;p94"/>
          <p:cNvSpPr txBox="1">
            <a:spLocks noGrp="1"/>
          </p:cNvSpPr>
          <p:nvPr>
            <p:ph type="body" idx="1"/>
          </p:nvPr>
        </p:nvSpPr>
        <p:spPr>
          <a:xfrm>
            <a:off x="571472" y="1428736"/>
            <a:ext cx="8039128" cy="480857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Social/Racial Balance</a:t>
            </a:r>
            <a:endParaRPr/>
          </a:p>
          <a:p>
            <a:pPr marL="742950" lvl="1" indent="-285750" algn="l" rtl="0">
              <a:spcBef>
                <a:spcPts val="400"/>
              </a:spcBef>
              <a:spcAft>
                <a:spcPts val="0"/>
              </a:spcAft>
              <a:buSzPts val="1000"/>
              <a:buChar char="■"/>
            </a:pPr>
            <a:r>
              <a:rPr lang="en-US" sz="2000"/>
              <a:t>Unlimited and unrestricted online social interaction have spawned serious underlying issues</a:t>
            </a:r>
            <a:endParaRPr/>
          </a:p>
          <a:p>
            <a:pPr marL="742950" lvl="1" indent="-285750" algn="l" rtl="0">
              <a:spcBef>
                <a:spcPts val="400"/>
              </a:spcBef>
              <a:spcAft>
                <a:spcPts val="0"/>
              </a:spcAft>
              <a:buSzPts val="1000"/>
              <a:buChar char="■"/>
            </a:pPr>
            <a:r>
              <a:rPr lang="en-US" sz="2000"/>
              <a:t>Most serious will be the use of fake online identities which more often than not leads to cheating cases</a:t>
            </a:r>
            <a:endParaRPr/>
          </a:p>
          <a:p>
            <a:pPr marL="742950" lvl="1" indent="-285750" algn="l" rtl="0">
              <a:spcBef>
                <a:spcPts val="400"/>
              </a:spcBef>
              <a:spcAft>
                <a:spcPts val="0"/>
              </a:spcAft>
              <a:buSzPts val="1000"/>
              <a:buChar char="■"/>
            </a:pPr>
            <a:r>
              <a:rPr lang="en-US" sz="2000"/>
              <a:t>Exposure to false and malicious information that is spread via the internet and SMS have led to racial problems</a:t>
            </a:r>
            <a:endParaRPr/>
          </a:p>
          <a:p>
            <a:pPr marL="742950" lvl="1" indent="-285750" algn="l" rtl="0">
              <a:spcBef>
                <a:spcPts val="400"/>
              </a:spcBef>
              <a:spcAft>
                <a:spcPts val="0"/>
              </a:spcAft>
              <a:buSzPts val="1000"/>
              <a:buChar char="■"/>
            </a:pPr>
            <a:r>
              <a:rPr lang="en-US" sz="2000"/>
              <a:t>The attacks have not only targeted the government and political parties but individuals and organizations.</a:t>
            </a:r>
            <a:endParaRPr/>
          </a:p>
          <a:p>
            <a:pPr marL="742950" lvl="1" indent="-222250" algn="l" rtl="0">
              <a:spcBef>
                <a:spcPts val="400"/>
              </a:spcBef>
              <a:spcAft>
                <a:spcPts val="0"/>
              </a:spcAft>
              <a:buSzPts val="1000"/>
              <a:buNone/>
            </a:pPr>
            <a:endParaRPr sz="20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95"/>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 Threats in Malaysia</a:t>
            </a:r>
            <a:endParaRPr/>
          </a:p>
        </p:txBody>
      </p:sp>
      <p:sp>
        <p:nvSpPr>
          <p:cNvPr id="727" name="Google Shape;727;p95"/>
          <p:cNvSpPr txBox="1">
            <a:spLocks noGrp="1"/>
          </p:cNvSpPr>
          <p:nvPr>
            <p:ph type="body" idx="1"/>
          </p:nvPr>
        </p:nvSpPr>
        <p:spPr>
          <a:xfrm>
            <a:off x="571472" y="1428736"/>
            <a:ext cx="8039128" cy="480857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Terrorism</a:t>
            </a:r>
            <a:endParaRPr/>
          </a:p>
          <a:p>
            <a:pPr marL="742950" lvl="1" indent="-285750" algn="l" rtl="0">
              <a:spcBef>
                <a:spcPts val="400"/>
              </a:spcBef>
              <a:spcAft>
                <a:spcPts val="0"/>
              </a:spcAft>
              <a:buSzPts val="1000"/>
              <a:buChar char="■"/>
            </a:pPr>
            <a:r>
              <a:rPr lang="en-US" sz="2000"/>
              <a:t>As with other online criminal networks, the threat of cyber terrorism cannot be taken likely whether in the form of direct attacks against Critical National ICT infrastructures, the spread of political or militant propaganda and even recruitment of potential members.</a:t>
            </a:r>
            <a:endParaRPr/>
          </a:p>
          <a:p>
            <a:pPr marL="742950" lvl="1" indent="-285750" algn="l" rtl="0">
              <a:spcBef>
                <a:spcPts val="400"/>
              </a:spcBef>
              <a:spcAft>
                <a:spcPts val="0"/>
              </a:spcAft>
              <a:buSzPts val="1000"/>
              <a:buChar char="■"/>
            </a:pPr>
            <a:r>
              <a:rPr lang="en-US" sz="2000"/>
              <a:t>Extremist groups, separatist forces, advocates of ideas.</a:t>
            </a:r>
            <a:endParaRPr/>
          </a:p>
          <a:p>
            <a:pPr marL="742950" lvl="1" indent="-285750" algn="l" rtl="0">
              <a:spcBef>
                <a:spcPts val="400"/>
              </a:spcBef>
              <a:spcAft>
                <a:spcPts val="0"/>
              </a:spcAft>
              <a:buSzPts val="1000"/>
              <a:buChar char="■"/>
            </a:pPr>
            <a:r>
              <a:rPr lang="en-US" sz="2000"/>
              <a:t>RMP have over the years monitored closely the online development particularly in relation to the spread of online propaganda. To date, more than 15 websites that are suspected have been taken offline or blocked with the cooperation of the Malaysian Communication Multimedia Commission.</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6"/>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 Threats in Malaysia</a:t>
            </a:r>
            <a:endParaRPr/>
          </a:p>
        </p:txBody>
      </p:sp>
      <p:sp>
        <p:nvSpPr>
          <p:cNvPr id="734" name="Google Shape;734;p96"/>
          <p:cNvSpPr txBox="1">
            <a:spLocks noGrp="1"/>
          </p:cNvSpPr>
          <p:nvPr>
            <p:ph type="body" idx="1"/>
          </p:nvPr>
        </p:nvSpPr>
        <p:spPr>
          <a:xfrm>
            <a:off x="571472" y="1428736"/>
            <a:ext cx="8039128" cy="480857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Current challenges in cybercrime investigation</a:t>
            </a:r>
            <a:endParaRPr/>
          </a:p>
          <a:p>
            <a:pPr marL="742950" lvl="1" indent="-285750" algn="l" rtl="0">
              <a:spcBef>
                <a:spcPts val="400"/>
              </a:spcBef>
              <a:spcAft>
                <a:spcPts val="0"/>
              </a:spcAft>
              <a:buSzPts val="1000"/>
              <a:buChar char="■"/>
            </a:pPr>
            <a:r>
              <a:rPr lang="en-US" sz="2000"/>
              <a:t>Mobility of devices providing to be biggest challenge to law enforcement in tracking and analysing equipment</a:t>
            </a:r>
            <a:endParaRPr/>
          </a:p>
          <a:p>
            <a:pPr marL="742950" lvl="1" indent="-285750" algn="l" rtl="0">
              <a:spcBef>
                <a:spcPts val="400"/>
              </a:spcBef>
              <a:spcAft>
                <a:spcPts val="0"/>
              </a:spcAft>
              <a:buSzPts val="1000"/>
              <a:buChar char="■"/>
            </a:pPr>
            <a:r>
              <a:rPr lang="en-US" sz="2000"/>
              <a:t>Introducation of new technologies and economic innovations. Ensuring adequate analytical and technical capabilities for law enforcement</a:t>
            </a:r>
            <a:endParaRPr/>
          </a:p>
          <a:p>
            <a:pPr marL="742950" lvl="1" indent="-285750" algn="l" rtl="0">
              <a:spcBef>
                <a:spcPts val="400"/>
              </a:spcBef>
              <a:spcAft>
                <a:spcPts val="0"/>
              </a:spcAft>
              <a:buSzPts val="1000"/>
              <a:buChar char="■"/>
            </a:pPr>
            <a:r>
              <a:rPr lang="en-US" sz="2000"/>
              <a:t>Maintaining a comprehensive and relevant legal framework</a:t>
            </a:r>
            <a:endParaRPr/>
          </a:p>
          <a:p>
            <a:pPr marL="742950" lvl="1" indent="-285750" algn="l" rtl="0">
              <a:spcBef>
                <a:spcPts val="400"/>
              </a:spcBef>
              <a:spcAft>
                <a:spcPts val="0"/>
              </a:spcAft>
              <a:buSzPts val="1000"/>
              <a:buChar char="■"/>
            </a:pPr>
            <a:r>
              <a:rPr lang="en-US" sz="2000"/>
              <a:t>Working in a borderless environment with laws of multiple jurisdictions. Issue of differences in national priorities.</a:t>
            </a:r>
            <a:endParaRPr/>
          </a:p>
          <a:p>
            <a:pPr marL="742950" lvl="1" indent="-285750" algn="l" rtl="0">
              <a:spcBef>
                <a:spcPts val="400"/>
              </a:spcBef>
              <a:spcAft>
                <a:spcPts val="0"/>
              </a:spcAft>
              <a:buSzPts val="1000"/>
              <a:buChar char="■"/>
            </a:pPr>
            <a:r>
              <a:rPr lang="en-US" sz="2000"/>
              <a:t>Implementing information security practices and raising awareness.</a:t>
            </a:r>
            <a:endParaRPr sz="11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97"/>
          <p:cNvSpPr txBox="1">
            <a:spLocks noGrp="1"/>
          </p:cNvSpPr>
          <p:nvPr>
            <p:ph type="title"/>
          </p:nvPr>
        </p:nvSpPr>
        <p:spPr>
          <a:xfrm>
            <a:off x="571472" y="71414"/>
            <a:ext cx="8039128" cy="12144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Cyber Threats in Malaysia</a:t>
            </a:r>
            <a:endParaRPr/>
          </a:p>
        </p:txBody>
      </p:sp>
      <p:sp>
        <p:nvSpPr>
          <p:cNvPr id="741" name="Google Shape;741;p97"/>
          <p:cNvSpPr txBox="1">
            <a:spLocks noGrp="1"/>
          </p:cNvSpPr>
          <p:nvPr>
            <p:ph type="body" idx="1"/>
          </p:nvPr>
        </p:nvSpPr>
        <p:spPr>
          <a:xfrm>
            <a:off x="571472" y="1428736"/>
            <a:ext cx="8039128" cy="480857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a:t>Out Response:</a:t>
            </a:r>
            <a:endParaRPr/>
          </a:p>
          <a:p>
            <a:pPr marL="742950" lvl="1" indent="-285750" algn="l" rtl="0">
              <a:spcBef>
                <a:spcPts val="400"/>
              </a:spcBef>
              <a:spcAft>
                <a:spcPts val="0"/>
              </a:spcAft>
              <a:buSzPts val="1000"/>
              <a:buChar char="■"/>
            </a:pPr>
            <a:r>
              <a:rPr lang="en-US" sz="2000"/>
              <a:t>Review of current laws: Computer Crime Act, Evidence Act, Penal Code, etc.</a:t>
            </a:r>
            <a:endParaRPr/>
          </a:p>
          <a:p>
            <a:pPr marL="742950" lvl="1" indent="-285750" algn="l" rtl="0">
              <a:spcBef>
                <a:spcPts val="400"/>
              </a:spcBef>
              <a:spcAft>
                <a:spcPts val="0"/>
              </a:spcAft>
              <a:buSzPts val="1000"/>
              <a:buChar char="■"/>
            </a:pPr>
            <a:r>
              <a:rPr lang="en-US" sz="2000"/>
              <a:t>Inter-agency task force (Local)</a:t>
            </a:r>
            <a:endParaRPr/>
          </a:p>
          <a:p>
            <a:pPr marL="742950" lvl="1" indent="-285750" algn="l" rtl="0">
              <a:spcBef>
                <a:spcPts val="400"/>
              </a:spcBef>
              <a:spcAft>
                <a:spcPts val="0"/>
              </a:spcAft>
              <a:buSzPts val="1000"/>
              <a:buChar char="■"/>
            </a:pPr>
            <a:r>
              <a:rPr lang="en-US" sz="2000"/>
              <a:t>Participation in Awareness campaigns</a:t>
            </a:r>
            <a:endParaRPr/>
          </a:p>
          <a:p>
            <a:pPr marL="742950" lvl="1" indent="-285750" algn="l" rtl="0">
              <a:spcBef>
                <a:spcPts val="400"/>
              </a:spcBef>
              <a:spcAft>
                <a:spcPts val="0"/>
              </a:spcAft>
              <a:buSzPts val="1000"/>
              <a:buChar char="■"/>
            </a:pPr>
            <a:r>
              <a:rPr lang="en-US" sz="2000"/>
              <a:t>Police Cyber Investigation Response Centre (PCIRC) – supported by the Mobile Intelligence System (MIS)</a:t>
            </a:r>
            <a:endParaRPr/>
          </a:p>
          <a:p>
            <a:pPr marL="742950" lvl="1" indent="-285750" algn="l" rtl="0">
              <a:spcBef>
                <a:spcPts val="400"/>
              </a:spcBef>
              <a:spcAft>
                <a:spcPts val="0"/>
              </a:spcAft>
              <a:buSzPts val="1000"/>
              <a:buChar char="■"/>
            </a:pPr>
            <a:r>
              <a:rPr lang="en-US" sz="2000"/>
              <a:t>Departmental Training</a:t>
            </a:r>
            <a:endParaRPr/>
          </a:p>
          <a:p>
            <a:pPr marL="1143000" lvl="2" indent="-228600" algn="l" rtl="0">
              <a:spcBef>
                <a:spcPts val="320"/>
              </a:spcBef>
              <a:spcAft>
                <a:spcPts val="0"/>
              </a:spcAft>
              <a:buSzPts val="800"/>
              <a:buChar char="■"/>
            </a:pPr>
            <a:r>
              <a:rPr lang="en-US" sz="1600"/>
              <a:t>Cybercrime investigations, VOIP, Wireless, Multimedia and Network Forensics.</a:t>
            </a:r>
            <a:endParaRPr/>
          </a:p>
          <a:p>
            <a:pPr marL="742950" lvl="1" indent="-285750" algn="l" rtl="0">
              <a:spcBef>
                <a:spcPts val="480"/>
              </a:spcBef>
              <a:spcAft>
                <a:spcPts val="0"/>
              </a:spcAft>
              <a:buSzPts val="1200"/>
              <a:buChar char="■"/>
            </a:pPr>
            <a:r>
              <a:rPr lang="en-US"/>
              <a:t>Other Agency courses</a:t>
            </a:r>
            <a:endParaRPr/>
          </a:p>
          <a:p>
            <a:pPr marL="1143000" lvl="2" indent="-228600" algn="l" rtl="0">
              <a:spcBef>
                <a:spcPts val="400"/>
              </a:spcBef>
              <a:spcAft>
                <a:spcPts val="0"/>
              </a:spcAft>
              <a:buSzPts val="1000"/>
              <a:buChar char="■"/>
            </a:pPr>
            <a:r>
              <a:rPr lang="en-US"/>
              <a:t>Cyberlaw and cyber crime courses</a:t>
            </a:r>
            <a:endParaRPr/>
          </a:p>
          <a:p>
            <a:pPr marL="1143000" lvl="2" indent="-228600" algn="l" rtl="0">
              <a:spcBef>
                <a:spcPts val="400"/>
              </a:spcBef>
              <a:spcAft>
                <a:spcPts val="0"/>
              </a:spcAft>
              <a:buSzPts val="1000"/>
              <a:buChar char="■"/>
            </a:pPr>
            <a:r>
              <a:rPr lang="en-US"/>
              <a:t>Ilea (Bangkok), PTI (Bangkok/Manila) JCLEC (Jakarta) </a:t>
            </a:r>
            <a:endParaRPr/>
          </a:p>
          <a:p>
            <a:pPr marL="1143000" lvl="2" indent="-228600" algn="l" rtl="0">
              <a:spcBef>
                <a:spcPts val="400"/>
              </a:spcBef>
              <a:spcAft>
                <a:spcPts val="0"/>
              </a:spcAft>
              <a:buSzPts val="1000"/>
              <a:buChar char="■"/>
            </a:pPr>
            <a:r>
              <a:rPr lang="en-US"/>
              <a:t>Microsoft, Cisco</a:t>
            </a:r>
            <a:endParaRPr/>
          </a:p>
          <a:p>
            <a:pPr marL="742950" lvl="1" indent="-222250" algn="l" rtl="0">
              <a:spcBef>
                <a:spcPts val="400"/>
              </a:spcBef>
              <a:spcAft>
                <a:spcPts val="0"/>
              </a:spcAft>
              <a:buSzPts val="1000"/>
              <a:buNone/>
            </a:pPr>
            <a:endParaRPr sz="2000"/>
          </a:p>
        </p:txBody>
      </p:sp>
    </p:spTree>
  </p:cSld>
  <p:clrMapOvr>
    <a:masterClrMapping/>
  </p:clrMapOvr>
</p:sld>
</file>

<file path=ppt/theme/theme1.xml><?xml version="1.0" encoding="utf-8"?>
<a:theme xmlns:a="http://schemas.openxmlformats.org/drawingml/2006/main" name="Presentation for strategy recommendation">
  <a:themeElements>
    <a:clrScheme name="Office Theme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5238</Words>
  <Application>Microsoft Office PowerPoint</Application>
  <PresentationFormat>On-screen Show (4:3)</PresentationFormat>
  <Paragraphs>604</Paragraphs>
  <Slides>98</Slides>
  <Notes>97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98</vt:i4>
      </vt:variant>
    </vt:vector>
  </HeadingPairs>
  <TitlesOfParts>
    <vt:vector size="104" baseType="lpstr">
      <vt:lpstr>Noto Sans Symbols</vt:lpstr>
      <vt:lpstr>Wingdings</vt:lpstr>
      <vt:lpstr>Arial Narrow</vt:lpstr>
      <vt:lpstr>Times New Roman</vt:lpstr>
      <vt:lpstr>Arial</vt:lpstr>
      <vt:lpstr>Presentation for strategy recommendation</vt:lpstr>
      <vt:lpstr>Chapter 7 Information Age Warfare, Online Crime &amp; Punishment</vt:lpstr>
      <vt:lpstr>Table of Contents</vt:lpstr>
      <vt:lpstr>Table of Contents</vt:lpstr>
      <vt:lpstr>Table of Contents</vt:lpstr>
      <vt:lpstr>Introduction</vt:lpstr>
      <vt:lpstr>Introduction</vt:lpstr>
      <vt:lpstr>HISTORY OF WARFARE</vt:lpstr>
      <vt:lpstr>History of Warfare</vt:lpstr>
      <vt:lpstr>History of Warfare</vt:lpstr>
      <vt:lpstr>History of Warfare</vt:lpstr>
      <vt:lpstr>THE TECHNOLOGY OF WAR</vt:lpstr>
      <vt:lpstr>The Technology of War</vt:lpstr>
      <vt:lpstr>The Technology of War</vt:lpstr>
      <vt:lpstr>The Technology of War</vt:lpstr>
      <vt:lpstr>The Technology of War</vt:lpstr>
      <vt:lpstr>War News</vt:lpstr>
      <vt:lpstr>Cyber-Wars</vt:lpstr>
      <vt:lpstr>Cyber-Wars</vt:lpstr>
      <vt:lpstr>Satellites – the View from Space</vt:lpstr>
      <vt:lpstr>Satellites – the View from Space</vt:lpstr>
      <vt:lpstr>Satellites – the View from Space</vt:lpstr>
      <vt:lpstr>Satellites – the View from Space</vt:lpstr>
      <vt:lpstr>Star Wars Technology</vt:lpstr>
      <vt:lpstr>PowerPoint Presentation</vt:lpstr>
      <vt:lpstr>Star Wars Technology</vt:lpstr>
      <vt:lpstr>Network-centric Warfare</vt:lpstr>
      <vt:lpstr>Network-centric Warfare</vt:lpstr>
      <vt:lpstr>INTRODUCTION TO ONLINE CRIME</vt:lpstr>
      <vt:lpstr>Hacking</vt:lpstr>
      <vt:lpstr>Hacking</vt:lpstr>
      <vt:lpstr>Hacking</vt:lpstr>
      <vt:lpstr>Hacking</vt:lpstr>
      <vt:lpstr>Hacking</vt:lpstr>
      <vt:lpstr>Hacking</vt:lpstr>
      <vt:lpstr>Hacking</vt:lpstr>
      <vt:lpstr>Hacking</vt:lpstr>
      <vt:lpstr>Hacking</vt:lpstr>
      <vt:lpstr>Hacking</vt:lpstr>
      <vt:lpstr>Hacking</vt:lpstr>
      <vt:lpstr>Hacking</vt:lpstr>
      <vt:lpstr>Hacking</vt:lpstr>
      <vt:lpstr>Hacking</vt:lpstr>
      <vt:lpstr>Hacking</vt:lpstr>
      <vt:lpstr>Hacking</vt:lpstr>
      <vt:lpstr>Hacking</vt:lpstr>
      <vt:lpstr>Identity Theft &amp; Credit Card Fraud</vt:lpstr>
      <vt:lpstr>Identity Theft &amp; Credit Card Fraud</vt:lpstr>
      <vt:lpstr>Identity Theft &amp; Credit Card Fraud</vt:lpstr>
      <vt:lpstr>Identity Theft &amp; Credit Card Fraud</vt:lpstr>
      <vt:lpstr>Identity Theft &amp; Credit Card Fraud</vt:lpstr>
      <vt:lpstr>MALWARE</vt:lpstr>
      <vt:lpstr>A Taxonomy of Malware</vt:lpstr>
      <vt:lpstr>A Taxonomy of Malware – Trojan Horse</vt:lpstr>
      <vt:lpstr>A Taxonomy of Malware - Virus</vt:lpstr>
      <vt:lpstr>A Taxonomy of Malware - Worm</vt:lpstr>
      <vt:lpstr>A Taxonomy of Malware - Rootkit</vt:lpstr>
      <vt:lpstr>A Taxonomy of Malware – Spyware &amp; Adware</vt:lpstr>
      <vt:lpstr>A Taxonomy of Malware – Bot</vt:lpstr>
      <vt:lpstr>A Taxonomy of Malware – Bot</vt:lpstr>
      <vt:lpstr>A Taxonomy of Malware – Zombie</vt:lpstr>
      <vt:lpstr>CYBER CRIME AND CYBER ATTACKS</vt:lpstr>
      <vt:lpstr>Phishing and Spear-Phishing</vt:lpstr>
      <vt:lpstr>SQL Injection</vt:lpstr>
      <vt:lpstr>Denial-of-service and Distributed Denial-of-service Attacks</vt:lpstr>
      <vt:lpstr>The Rise and Fall of Blue Security Part I: The Rise</vt:lpstr>
      <vt:lpstr>The Rise and Fall of Blue Security Part II: The Fall</vt:lpstr>
      <vt:lpstr>Attacks on Twitter and Other Social Networking Sites</vt:lpstr>
      <vt:lpstr>Supervisory Control and Data Acquisition (SCADA) Systems</vt:lpstr>
      <vt:lpstr>Stuxnet Worm (2009)</vt:lpstr>
      <vt:lpstr>LAWS AGAINST COMPUTER MISUSE </vt:lpstr>
      <vt:lpstr>Laws Against Computer Misuse</vt:lpstr>
      <vt:lpstr>Laws Against Computer Misuse</vt:lpstr>
      <vt:lpstr>Laws Against Computer Misuse</vt:lpstr>
      <vt:lpstr>UK Computer Misuse Act </vt:lpstr>
      <vt:lpstr>UK Computer Misuse Act </vt:lpstr>
      <vt:lpstr>UK Computer Misuse Act </vt:lpstr>
      <vt:lpstr>UK Computer Misuse Act </vt:lpstr>
      <vt:lpstr>UK Computer Misuse Act </vt:lpstr>
      <vt:lpstr>UK Computer Misuse Act </vt:lpstr>
      <vt:lpstr>UK Computer Misuse Act </vt:lpstr>
      <vt:lpstr>US Sequence of Laws</vt:lpstr>
      <vt:lpstr>US Sequence of Laws</vt:lpstr>
      <vt:lpstr>Council of Europe Convention on Cybercrime </vt:lpstr>
      <vt:lpstr>Council of Europe Convention on Cybercrime </vt:lpstr>
      <vt:lpstr>Cyberlaws of Malaysia</vt:lpstr>
      <vt:lpstr>Cyberlaws of Malaysia</vt:lpstr>
      <vt:lpstr>Cyberlaws of Malaysia</vt:lpstr>
      <vt:lpstr>Cyberlaws of Malaysia</vt:lpstr>
      <vt:lpstr>Cyberlaws of Malaysia</vt:lpstr>
      <vt:lpstr>Cyber Threats in Malaysia</vt:lpstr>
      <vt:lpstr>Cyber Threats in Malaysia</vt:lpstr>
      <vt:lpstr>Cyber Threats in Malaysia</vt:lpstr>
      <vt:lpstr>Cyber Threats in Malaysia</vt:lpstr>
      <vt:lpstr>Cyber Threats in Malaysia</vt:lpstr>
      <vt:lpstr>Cyber Threats in Malaysia</vt:lpstr>
      <vt:lpstr>Cyber Threats in Malaysia</vt:lpstr>
      <vt:lpstr>Cyber Threats in Malaysia</vt:lpstr>
      <vt:lpstr>Cyber Threats in Malaysia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Information Age Warfare, Online Crime &amp; Punishment</dc:title>
  <dc:creator>ruthting</dc:creator>
  <cp:lastModifiedBy>LIM SIEW MOOI</cp:lastModifiedBy>
  <cp:revision>7</cp:revision>
  <dcterms:created xsi:type="dcterms:W3CDTF">2015-01-30T18:37:22Z</dcterms:created>
  <dcterms:modified xsi:type="dcterms:W3CDTF">2021-11-20T02:57:42Z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TC010184381033</vt:lpwstr>
  </property>
</Properties>
</file>