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3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30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4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8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72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3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09E5D10-D681-43A9-94BE-EF44ECA2AC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55794A8-20C4-4768-8ADC-8B47E60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26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3CD60-2FEB-44CD-9E55-DF9E1AFC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62" y="907689"/>
            <a:ext cx="11285837" cy="335417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YS Text"/>
              </a:rPr>
              <a:t>Николай Александрович </a:t>
            </a:r>
            <a:br>
              <a:rPr lang="ru-RU" b="1" i="0" dirty="0">
                <a:effectLst/>
                <a:latin typeface="YS Text"/>
              </a:rPr>
            </a:br>
            <a:r>
              <a:rPr lang="ru-RU" b="1" i="0" dirty="0">
                <a:effectLst/>
                <a:latin typeface="YS Text"/>
              </a:rPr>
              <a:t>Бердяев</a:t>
            </a:r>
            <a:br>
              <a:rPr lang="ru-RU" b="1" i="0" dirty="0">
                <a:effectLst/>
                <a:latin typeface="YS Text"/>
              </a:rPr>
            </a:br>
            <a:r>
              <a:rPr lang="ru-RU" sz="4000" b="1" i="0" dirty="0">
                <a:effectLst/>
                <a:latin typeface="YS Text"/>
              </a:rPr>
              <a:t>философия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FFC1C5-56F4-41CE-806D-DD2E4C4B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50" y="5838093"/>
            <a:ext cx="3846596" cy="8030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Выполнен: Мочульский С.А. Группа: ПС4-62</a:t>
            </a:r>
          </a:p>
        </p:txBody>
      </p:sp>
    </p:spTree>
    <p:extLst>
      <p:ext uri="{BB962C8B-B14F-4D97-AF65-F5344CB8AC3E}">
        <p14:creationId xmlns:p14="http://schemas.microsoft.com/office/powerpoint/2010/main" val="406226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90B11-E0E9-4E06-86C8-B5FFE681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Жизнь Бердяева</a:t>
            </a:r>
            <a:b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0992F-4DFC-4B15-854E-213E4D5A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361670" cy="4038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Родился 18 марта 1874 году 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под Киевом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quote-cjk-patch"/>
              </a:rPr>
              <a:t>П</a:t>
            </a:r>
            <a:r>
              <a:rPr lang="ru-RU" b="0" i="0" dirty="0">
                <a:solidFill>
                  <a:schemeClr val="tx1"/>
                </a:solidFill>
                <a:effectLst/>
                <a:latin typeface="quote-cjk-patch"/>
              </a:rPr>
              <a:t>редставитель религиозного экзистенциализма и персонализма.</a:t>
            </a:r>
          </a:p>
          <a:p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FA0BF-5C5E-4BC7-93A3-9F0273A4B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49" y="247649"/>
            <a:ext cx="4368885" cy="63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17899-019A-48BD-9958-1C64327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011" y="477795"/>
            <a:ext cx="6394622" cy="1356360"/>
          </a:xfrm>
        </p:spPr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Ключевые темы его философии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BDA78-91A2-496C-90A1-C4F945F3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012" y="2469293"/>
            <a:ext cx="6394622" cy="2069756"/>
          </a:xfrm>
        </p:spPr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Критика объективации</a:t>
            </a:r>
          </a:p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Персонализм</a:t>
            </a:r>
          </a:p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Творчество</a:t>
            </a:r>
            <a:endParaRPr lang="ru-RU" b="1" dirty="0">
              <a:solidFill>
                <a:srgbClr val="404040"/>
              </a:solidFill>
              <a:latin typeface="quote-cjk-patch"/>
            </a:endParaRPr>
          </a:p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Эсхатология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E5943-C0BC-460B-B906-E00C2387C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5" y="247134"/>
            <a:ext cx="4715811" cy="63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AB784-4B7B-44EE-BD5F-B135667C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Популярные цитаты Бердяева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9025F-DB3D-4073-AE4A-F14AEA0C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513385"/>
          </a:xfrm>
        </p:spPr>
        <p:txBody>
          <a:bodyPr>
            <a:noAutofit/>
          </a:bodyPr>
          <a:lstStyle/>
          <a:p>
            <a:r>
              <a:rPr lang="ru-RU" sz="1800" dirty="0"/>
              <a:t> </a:t>
            </a:r>
            <a:r>
              <a:rPr lang="ru-RU" sz="1800" b="1" i="0" dirty="0">
                <a:solidFill>
                  <a:srgbClr val="404040"/>
                </a:solidFill>
                <a:effectLst/>
                <a:latin typeface="quote-cjk-patch"/>
              </a:rPr>
              <a:t>«Поистине нет ничего мучительнее и невыносимее для человека, чем свобода»</a:t>
            </a:r>
            <a:br>
              <a:rPr lang="ru-RU" sz="1800" dirty="0"/>
            </a:br>
            <a:r>
              <a:rPr lang="ru-RU" sz="1800" b="0" i="0" dirty="0">
                <a:solidFill>
                  <a:srgbClr val="404040"/>
                </a:solidFill>
                <a:effectLst/>
                <a:latin typeface="quote-cjk-patch"/>
              </a:rPr>
              <a:t>Из работы «Миросозерцание Достоевского». Бердяев подчёркивает, что свобода — тяжёлое бремя, заставляющее человека принимать ответственность з</a:t>
            </a:r>
          </a:p>
          <a:p>
            <a:r>
              <a:rPr lang="ru-RU" sz="1800" b="1" i="0" dirty="0">
                <a:solidFill>
                  <a:srgbClr val="404040"/>
                </a:solidFill>
                <a:effectLst/>
                <a:latin typeface="quote-cjk-patch"/>
              </a:rPr>
              <a:t>«Россия не Запад, но и не Восток. Она есть великий Востоко-Запад»</a:t>
            </a:r>
            <a:br>
              <a:rPr lang="ru-RU" sz="1800" dirty="0"/>
            </a:br>
            <a:r>
              <a:rPr lang="ru-RU" sz="1800" b="0" i="0" dirty="0">
                <a:solidFill>
                  <a:srgbClr val="404040"/>
                </a:solidFill>
                <a:effectLst/>
                <a:latin typeface="quote-cjk-patch"/>
              </a:rPr>
              <a:t>Из книги «Русская идея». Философ видит в России уникальный синтез противоречий, определяющий её историческую </a:t>
            </a:r>
            <a:r>
              <a:rPr lang="ru-RU" sz="1800" b="0" i="0" dirty="0" err="1">
                <a:solidFill>
                  <a:srgbClr val="404040"/>
                </a:solidFill>
                <a:effectLst/>
                <a:latin typeface="quote-cjk-patch"/>
              </a:rPr>
              <a:t>судьбуа</a:t>
            </a:r>
            <a:r>
              <a:rPr lang="ru-RU" sz="1800" b="0" i="0" dirty="0">
                <a:solidFill>
                  <a:srgbClr val="404040"/>
                </a:solidFill>
                <a:effectLst/>
                <a:latin typeface="quote-cjk-patch"/>
              </a:rPr>
              <a:t> выбор</a:t>
            </a:r>
          </a:p>
          <a:p>
            <a:r>
              <a:rPr lang="ru-RU" sz="1800" b="1" i="0" dirty="0">
                <a:solidFill>
                  <a:srgbClr val="404040"/>
                </a:solidFill>
                <a:effectLst/>
                <a:latin typeface="quote-cjk-patch"/>
              </a:rPr>
              <a:t>«Русский коммунизм есть извращение русской мессианской идеи»</a:t>
            </a:r>
            <a:br>
              <a:rPr lang="ru-RU" sz="1800" dirty="0"/>
            </a:br>
            <a:r>
              <a:rPr lang="ru-RU" sz="1800" b="0" i="0" dirty="0">
                <a:solidFill>
                  <a:srgbClr val="404040"/>
                </a:solidFill>
                <a:effectLst/>
                <a:latin typeface="quote-cjk-patch"/>
              </a:rPr>
              <a:t>Из труда «Истоки и смысл русского коммунизма». Бердяев считал коммунизм «</a:t>
            </a:r>
            <a:r>
              <a:rPr lang="ru-RU" sz="1800" b="0" i="0" dirty="0" err="1">
                <a:solidFill>
                  <a:srgbClr val="404040"/>
                </a:solidFill>
                <a:effectLst/>
                <a:latin typeface="quote-cjk-patch"/>
              </a:rPr>
              <a:t>лжерелигией</a:t>
            </a:r>
            <a:r>
              <a:rPr lang="ru-RU" sz="1800" b="0" i="0" dirty="0">
                <a:solidFill>
                  <a:srgbClr val="404040"/>
                </a:solidFill>
                <a:effectLst/>
                <a:latin typeface="quote-cjk-patch"/>
              </a:rPr>
              <a:t>», возникшей из-за невыполнения христианством своей миссии</a:t>
            </a:r>
          </a:p>
          <a:p>
            <a:r>
              <a:rPr lang="ru-RU" sz="1800" b="1" i="0" dirty="0">
                <a:solidFill>
                  <a:srgbClr val="404040"/>
                </a:solidFill>
                <a:effectLst/>
                <a:latin typeface="quote-cjk-patch"/>
              </a:rPr>
              <a:t>«Я творю, следовательно, существую»</a:t>
            </a:r>
            <a:br>
              <a:rPr lang="ru-RU" sz="1800" dirty="0"/>
            </a:br>
            <a:r>
              <a:rPr lang="ru-RU" sz="1800" b="0" i="0" dirty="0">
                <a:solidFill>
                  <a:srgbClr val="404040"/>
                </a:solidFill>
                <a:effectLst/>
                <a:latin typeface="quote-cjk-patch"/>
              </a:rPr>
              <a:t>Афоризм, отражающий его веру в творчество как суть человеческого бытия. В отличие от декартовского «мыслю», Бердяев ставит акт творения выше рациональности</a:t>
            </a:r>
          </a:p>
          <a:p>
            <a:r>
              <a:rPr lang="ru-RU" sz="1800" b="1" i="0" dirty="0">
                <a:solidFill>
                  <a:srgbClr val="404040"/>
                </a:solidFill>
                <a:effectLst/>
                <a:latin typeface="quote-cjk-patch"/>
              </a:rPr>
              <a:t>«Свобода не демократична, а аристократична»</a:t>
            </a:r>
            <a:br>
              <a:rPr lang="ru-RU" sz="1800" dirty="0"/>
            </a:br>
            <a:r>
              <a:rPr lang="ru-RU" sz="1800" b="0" i="0" dirty="0">
                <a:solidFill>
                  <a:srgbClr val="404040"/>
                </a:solidFill>
                <a:effectLst/>
                <a:latin typeface="quote-cjk-patch"/>
              </a:rPr>
              <a:t>Из эссе «Философия неравенства». Философ утверждает, что истинная свобода доступна лишь тем, кто способен нести её бремя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5418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E141C-69CD-4187-A15C-72535B1A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057400"/>
            <a:ext cx="9875520" cy="1356360"/>
          </a:xfrm>
        </p:spPr>
        <p:txBody>
          <a:bodyPr/>
          <a:lstStyle/>
          <a:p>
            <a:r>
              <a:rPr lang="ru-RU" b="1" dirty="0">
                <a:solidFill>
                  <a:srgbClr val="404040"/>
                </a:solidFill>
                <a:latin typeface="quote-cjk-patch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32483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21</TotalTime>
  <Words>212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quote-cjk-patch</vt:lpstr>
      <vt:lpstr>YS Text</vt:lpstr>
      <vt:lpstr>Базис</vt:lpstr>
      <vt:lpstr>Николай Александрович  Бердяев философия</vt:lpstr>
      <vt:lpstr>Жизнь Бердяева </vt:lpstr>
      <vt:lpstr>Ключевые темы его философии</vt:lpstr>
      <vt:lpstr>Популярные цитаты Бердяева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Николай Александрович  Бердяев</dc:title>
  <dc:creator>Sirgey Mochulsky</dc:creator>
  <cp:lastModifiedBy>Sirgey Mochulsky</cp:lastModifiedBy>
  <cp:revision>3</cp:revision>
  <dcterms:created xsi:type="dcterms:W3CDTF">2025-05-26T17:12:50Z</dcterms:created>
  <dcterms:modified xsi:type="dcterms:W3CDTF">2025-05-26T17:33:50Z</dcterms:modified>
</cp:coreProperties>
</file>