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1376dbc2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1376dbc2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1376dbc27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31376dbc27_3_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1376dbc27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31376dbc27_3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1376dbc27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31376dbc27_3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1376dbc27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31376dbc27_3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1376dbc27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31376dbc27_3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1376dbc27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31376dbc27_3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1376dbc27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31376dbc27_3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1376dbc27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31376dbc27_3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13d13897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13d13897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62" name="Google Shape;62;p1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15"/>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5"/>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sp>
        <p:nvSpPr>
          <p:cNvPr id="72" name="Google Shape;72;p16"/>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 name="Google Shape;73;p16"/>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6"/>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6"/>
          <p:cNvSpPr txBox="1"/>
          <p:nvPr>
            <p:ph idx="1" type="subTitle"/>
          </p:nvPr>
        </p:nvSpPr>
        <p:spPr>
          <a:xfrm>
            <a:off x="825038" y="3341715"/>
            <a:ext cx="7543800" cy="8572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76" name="Google Shape;76;p1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6"/>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80" name="Shape 80"/>
        <p:cNvGrpSpPr/>
        <p:nvPr/>
      </p:nvGrpSpPr>
      <p:grpSpPr>
        <a:xfrm>
          <a:off x="0" y="0"/>
          <a:ext cx="0" cy="0"/>
          <a:chOff x="0" y="0"/>
          <a:chExt cx="0" cy="0"/>
        </a:xfrm>
      </p:grpSpPr>
      <p:sp>
        <p:nvSpPr>
          <p:cNvPr id="81" name="Google Shape;81;p17"/>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7"/>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85" name="Google Shape;85;p17"/>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8" name="Google Shape;88;p17"/>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8"/>
          <p:cNvSpPr txBox="1"/>
          <p:nvPr>
            <p:ph idx="1" type="body"/>
          </p:nvPr>
        </p:nvSpPr>
        <p:spPr>
          <a:xfrm>
            <a:off x="822959"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2" name="Google Shape;92;p18"/>
          <p:cNvSpPr txBox="1"/>
          <p:nvPr>
            <p:ph idx="2" type="body"/>
          </p:nvPr>
        </p:nvSpPr>
        <p:spPr>
          <a:xfrm>
            <a:off x="4663440"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3" name="Google Shape;93;p18"/>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19"/>
          <p:cNvSpPr txBox="1"/>
          <p:nvPr>
            <p:ph idx="1" type="body"/>
          </p:nvPr>
        </p:nvSpPr>
        <p:spPr>
          <a:xfrm>
            <a:off x="82296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9" name="Google Shape;99;p19"/>
          <p:cNvSpPr txBox="1"/>
          <p:nvPr>
            <p:ph idx="2" type="body"/>
          </p:nvPr>
        </p:nvSpPr>
        <p:spPr>
          <a:xfrm>
            <a:off x="82296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0" name="Google Shape;100;p19"/>
          <p:cNvSpPr txBox="1"/>
          <p:nvPr>
            <p:ph idx="3" type="body"/>
          </p:nvPr>
        </p:nvSpPr>
        <p:spPr>
          <a:xfrm>
            <a:off x="466344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01" name="Google Shape;101;p19"/>
          <p:cNvSpPr txBox="1"/>
          <p:nvPr>
            <p:ph idx="4" type="body"/>
          </p:nvPr>
        </p:nvSpPr>
        <p:spPr>
          <a:xfrm>
            <a:off x="466344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2" name="Google Shape;102;p19"/>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9"/>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0"/>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0"/>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21"/>
          <p:cNvSpPr/>
          <p:nvPr/>
        </p:nvSpPr>
        <p:spPr>
          <a:xfrm>
            <a:off x="12" y="0"/>
            <a:ext cx="3038093"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 name="Google Shape;112;p21"/>
          <p:cNvSpPr/>
          <p:nvPr/>
        </p:nvSpPr>
        <p:spPr>
          <a:xfrm>
            <a:off x="3030053" y="0"/>
            <a:ext cx="48006"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1"/>
          <p:cNvSpPr txBox="1"/>
          <p:nvPr>
            <p:ph idx="1" type="body"/>
          </p:nvPr>
        </p:nvSpPr>
        <p:spPr>
          <a:xfrm>
            <a:off x="3600450" y="548640"/>
            <a:ext cx="4869180" cy="39433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5" name="Google Shape;115;p21"/>
          <p:cNvSpPr txBox="1"/>
          <p:nvPr>
            <p:ph idx="2" type="body"/>
          </p:nvPr>
        </p:nvSpPr>
        <p:spPr>
          <a:xfrm>
            <a:off x="342900" y="2194560"/>
            <a:ext cx="2400300" cy="253434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16" name="Google Shape;116;p21"/>
          <p:cNvSpPr txBox="1"/>
          <p:nvPr>
            <p:ph idx="10" type="dt"/>
          </p:nvPr>
        </p:nvSpPr>
        <p:spPr>
          <a:xfrm>
            <a:off x="349134" y="4844839"/>
            <a:ext cx="1963882"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1" type="ftr"/>
          </p:nvPr>
        </p:nvSpPr>
        <p:spPr>
          <a:xfrm>
            <a:off x="3600450" y="4844839"/>
            <a:ext cx="34861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1"/>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Calibri"/>
                <a:ea typeface="Calibri"/>
                <a:cs typeface="Calibri"/>
                <a:sym typeface="Calibri"/>
              </a:defRPr>
            </a:lvl1pPr>
            <a:lvl2pPr indent="0" lvl="1" marL="0" algn="r">
              <a:spcBef>
                <a:spcPts val="0"/>
              </a:spcBef>
              <a:buNone/>
              <a:defRPr sz="800">
                <a:solidFill>
                  <a:schemeClr val="dk2"/>
                </a:solidFill>
                <a:latin typeface="Calibri"/>
                <a:ea typeface="Calibri"/>
                <a:cs typeface="Calibri"/>
                <a:sym typeface="Calibri"/>
              </a:defRPr>
            </a:lvl2pPr>
            <a:lvl3pPr indent="0" lvl="2" marL="0" algn="r">
              <a:spcBef>
                <a:spcPts val="0"/>
              </a:spcBef>
              <a:buNone/>
              <a:defRPr sz="800">
                <a:solidFill>
                  <a:schemeClr val="dk2"/>
                </a:solidFill>
                <a:latin typeface="Calibri"/>
                <a:ea typeface="Calibri"/>
                <a:cs typeface="Calibri"/>
                <a:sym typeface="Calibri"/>
              </a:defRPr>
            </a:lvl3pPr>
            <a:lvl4pPr indent="0" lvl="3" marL="0" algn="r">
              <a:spcBef>
                <a:spcPts val="0"/>
              </a:spcBef>
              <a:buNone/>
              <a:defRPr sz="800">
                <a:solidFill>
                  <a:schemeClr val="dk2"/>
                </a:solidFill>
                <a:latin typeface="Calibri"/>
                <a:ea typeface="Calibri"/>
                <a:cs typeface="Calibri"/>
                <a:sym typeface="Calibri"/>
              </a:defRPr>
            </a:lvl4pPr>
            <a:lvl5pPr indent="0" lvl="4" marL="0" algn="r">
              <a:spcBef>
                <a:spcPts val="0"/>
              </a:spcBef>
              <a:buNone/>
              <a:defRPr sz="800">
                <a:solidFill>
                  <a:schemeClr val="dk2"/>
                </a:solidFill>
                <a:latin typeface="Calibri"/>
                <a:ea typeface="Calibri"/>
                <a:cs typeface="Calibri"/>
                <a:sym typeface="Calibri"/>
              </a:defRPr>
            </a:lvl5pPr>
            <a:lvl6pPr indent="0" lvl="5" marL="0" algn="r">
              <a:spcBef>
                <a:spcPts val="0"/>
              </a:spcBef>
              <a:buNone/>
              <a:defRPr sz="800">
                <a:solidFill>
                  <a:schemeClr val="dk2"/>
                </a:solidFill>
                <a:latin typeface="Calibri"/>
                <a:ea typeface="Calibri"/>
                <a:cs typeface="Calibri"/>
                <a:sym typeface="Calibri"/>
              </a:defRPr>
            </a:lvl6pPr>
            <a:lvl7pPr indent="0" lvl="6" marL="0" algn="r">
              <a:spcBef>
                <a:spcPts val="0"/>
              </a:spcBef>
              <a:buNone/>
              <a:defRPr sz="800">
                <a:solidFill>
                  <a:schemeClr val="dk2"/>
                </a:solidFill>
                <a:latin typeface="Calibri"/>
                <a:ea typeface="Calibri"/>
                <a:cs typeface="Calibri"/>
                <a:sym typeface="Calibri"/>
              </a:defRPr>
            </a:lvl7pPr>
            <a:lvl8pPr indent="0" lvl="7" marL="0" algn="r">
              <a:spcBef>
                <a:spcPts val="0"/>
              </a:spcBef>
              <a:buNone/>
              <a:defRPr sz="800">
                <a:solidFill>
                  <a:schemeClr val="dk2"/>
                </a:solidFill>
                <a:latin typeface="Calibri"/>
                <a:ea typeface="Calibri"/>
                <a:cs typeface="Calibri"/>
                <a:sym typeface="Calibri"/>
              </a:defRPr>
            </a:lvl8pPr>
            <a:lvl9pPr indent="0" lvl="8" marL="0" algn="r">
              <a:spcBef>
                <a:spcPts val="0"/>
              </a:spcBef>
              <a:buNone/>
              <a:defRPr sz="8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9" name="Shape 119"/>
        <p:cNvGrpSpPr/>
        <p:nvPr/>
      </p:nvGrpSpPr>
      <p:grpSpPr>
        <a:xfrm>
          <a:off x="0" y="0"/>
          <a:ext cx="0" cy="0"/>
          <a:chOff x="0" y="0"/>
          <a:chExt cx="0" cy="0"/>
        </a:xfrm>
      </p:grpSpPr>
      <p:sp>
        <p:nvSpPr>
          <p:cNvPr id="120" name="Google Shape;120;p22"/>
          <p:cNvSpPr/>
          <p:nvPr/>
        </p:nvSpPr>
        <p:spPr>
          <a:xfrm>
            <a:off x="0" y="3714750"/>
            <a:ext cx="9141619" cy="142875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2"/>
          <p:cNvSpPr/>
          <p:nvPr/>
        </p:nvSpPr>
        <p:spPr>
          <a:xfrm>
            <a:off x="11" y="368630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 name="Google Shape;122;p22"/>
          <p:cNvSpPr txBox="1"/>
          <p:nvPr>
            <p:ph type="title"/>
          </p:nvPr>
        </p:nvSpPr>
        <p:spPr>
          <a:xfrm>
            <a:off x="822960" y="3806190"/>
            <a:ext cx="7584948" cy="61722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23" name="Google Shape;123;p22"/>
          <p:cNvPicPr preferRelativeResize="0"/>
          <p:nvPr>
            <p:ph idx="2" type="pic"/>
          </p:nvPr>
        </p:nvPicPr>
        <p:blipFill/>
        <p:spPr>
          <a:xfrm>
            <a:off x="11" y="0"/>
            <a:ext cx="9143989" cy="3686307"/>
          </a:xfrm>
          <a:prstGeom prst="rect">
            <a:avLst/>
          </a:prstGeom>
          <a:blipFill rotWithShape="1">
            <a:blip r:embed="rId2">
              <a:alphaModFix/>
            </a:blip>
            <a:stretch>
              <a:fillRect b="0" l="0" r="0" t="0"/>
            </a:stretch>
          </a:blipFill>
          <a:ln>
            <a:noFill/>
          </a:ln>
        </p:spPr>
      </p:pic>
      <p:sp>
        <p:nvSpPr>
          <p:cNvPr id="124" name="Google Shape;124;p22"/>
          <p:cNvSpPr txBox="1"/>
          <p:nvPr>
            <p:ph idx="1" type="body"/>
          </p:nvPr>
        </p:nvSpPr>
        <p:spPr>
          <a:xfrm>
            <a:off x="822960" y="4430267"/>
            <a:ext cx="7584948" cy="445770"/>
          </a:xfrm>
          <a:prstGeom prst="rect">
            <a:avLst/>
          </a:prstGeom>
          <a:noFill/>
          <a:ln>
            <a:noFill/>
          </a:ln>
        </p:spPr>
        <p:txBody>
          <a:bodyPr anchorCtr="0" anchor="t" bIns="0" lIns="68575" spcFirstLastPara="1" rIns="68575" wrap="square" tIns="0">
            <a:norm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25" name="Google Shape;125;p2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2"/>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3"/>
          <p:cNvSpPr txBox="1"/>
          <p:nvPr>
            <p:ph idx="1" type="body"/>
          </p:nvPr>
        </p:nvSpPr>
        <p:spPr>
          <a:xfrm rot="5400000">
            <a:off x="3086100" y="-878839"/>
            <a:ext cx="3017520" cy="7543800"/>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1" name="Google Shape;131;p2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4" name="Shape 134"/>
        <p:cNvGrpSpPr/>
        <p:nvPr/>
      </p:nvGrpSpPr>
      <p:grpSpPr>
        <a:xfrm>
          <a:off x="0" y="0"/>
          <a:ext cx="0" cy="0"/>
          <a:chOff x="0" y="0"/>
          <a:chExt cx="0" cy="0"/>
        </a:xfrm>
      </p:grpSpPr>
      <p:sp>
        <p:nvSpPr>
          <p:cNvPr id="135" name="Google Shape;135;p24"/>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24"/>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24"/>
          <p:cNvSpPr txBox="1"/>
          <p:nvPr>
            <p:ph type="title"/>
          </p:nvPr>
        </p:nvSpPr>
        <p:spPr>
          <a:xfrm rot="5400000">
            <a:off x="5370480" y="1484279"/>
            <a:ext cx="4318066" cy="1971675"/>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24"/>
          <p:cNvSpPr txBox="1"/>
          <p:nvPr>
            <p:ph idx="1" type="body"/>
          </p:nvPr>
        </p:nvSpPr>
        <p:spPr>
          <a:xfrm rot="5400000">
            <a:off x="1369979" y="-430246"/>
            <a:ext cx="4318067" cy="5800725"/>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9" name="Google Shape;139;p2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p:nvPr/>
        </p:nvSpPr>
        <p:spPr>
          <a:xfrm>
            <a:off x="0" y="4750737"/>
            <a:ext cx="9144001" cy="4949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5" name="Google Shape;55;p1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www.justice.gov/hatecrimes/hate-crime-statistics" TargetMode="External"/><Relationship Id="rId4" Type="http://schemas.openxmlformats.org/officeDocument/2006/relationships/hyperlink" Target="https://www.adl.org/resources/report/online-hate-and-harassment-american-experience-20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adl.org/resources/report/online-hate-and-harassment-american-experience-20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kaggle.com/datasets/arunavakrchakraborty/covid19-twitter-dataset?select=Covid-19+Twitter+Dataset+%28Apr-Jun+2020%29.csv" TargetMode="External"/><Relationship Id="rId4" Type="http://schemas.openxmlformats.org/officeDocument/2006/relationships/hyperlink" Target="https://www.kaggle.com/datasets/rahulgoel1106/xenophobia-on-twitter-during-covid19" TargetMode="External"/><Relationship Id="rId5" Type="http://schemas.openxmlformats.org/officeDocument/2006/relationships/hyperlink" Target="https://www.kaggle.com/datasets/pavellexyr/the-reddit-covid-dataset" TargetMode="External"/><Relationship Id="rId6" Type="http://schemas.openxmlformats.org/officeDocument/2006/relationships/hyperlink" Target="https://www.kaggle.com/datasets/yash612/black-lives-matter-twitter-dataset" TargetMode="External"/><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www.justice.gov/hatecrimes/hate-crime-statistic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help.twitter.com/en/rules-and-policies/hateful-conduct-policy#:~:text=The%20following%20is%20a%20list,discoverability%20to%20the%20author's%20profile" TargetMode="External"/><Relationship Id="rId5" Type="http://schemas.openxmlformats.org/officeDocument/2006/relationships/hyperlink" Target="https://time.com/6121915/reddit-international-hate-spee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822960" y="569214"/>
            <a:ext cx="7543800" cy="267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Project Milestone #1</a:t>
            </a:r>
            <a:endParaRPr/>
          </a:p>
        </p:txBody>
      </p:sp>
      <p:sp>
        <p:nvSpPr>
          <p:cNvPr id="147" name="Google Shape;147;p25"/>
          <p:cNvSpPr txBox="1"/>
          <p:nvPr>
            <p:ph idx="1" type="subTitle"/>
          </p:nvPr>
        </p:nvSpPr>
        <p:spPr>
          <a:xfrm>
            <a:off x="825038" y="3341715"/>
            <a:ext cx="7543800" cy="857400"/>
          </a:xfrm>
          <a:prstGeom prst="rect">
            <a:avLst/>
          </a:prstGeom>
        </p:spPr>
        <p:txBody>
          <a:bodyPr anchorCtr="0" anchor="t" bIns="34275" lIns="68575" spcFirstLastPara="1" rIns="68575" wrap="square" tIns="34275">
            <a:normAutofit/>
          </a:bodyPr>
          <a:lstStyle/>
          <a:p>
            <a:pPr indent="0" lvl="0" marL="0" rtl="0" algn="l">
              <a:spcBef>
                <a:spcPts val="900"/>
              </a:spcBef>
              <a:spcAft>
                <a:spcPts val="200"/>
              </a:spcAft>
              <a:buNone/>
            </a:pPr>
            <a:r>
              <a:rPr lang="en"/>
              <a:t>Andrew Yu, </a:t>
            </a:r>
            <a:r>
              <a:rPr lang="en"/>
              <a:t>Arthur Cheong, Marco Widodo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idx="1" type="body"/>
          </p:nvPr>
        </p:nvSpPr>
        <p:spPr>
          <a:xfrm>
            <a:off x="800100" y="1062990"/>
            <a:ext cx="7543800" cy="3017520"/>
          </a:xfrm>
          <a:prstGeom prst="rect">
            <a:avLst/>
          </a:prstGeom>
          <a:noFill/>
          <a:ln>
            <a:noFill/>
          </a:ln>
        </p:spPr>
        <p:txBody>
          <a:bodyPr anchorCtr="0" anchor="t" bIns="34275" lIns="0" spcFirstLastPara="1" rIns="0" wrap="square" tIns="34275">
            <a:normAutofit/>
          </a:bodyPr>
          <a:lstStyle/>
          <a:p>
            <a:pPr indent="-95250" lvl="0" marL="63500" rtl="0" algn="ctr">
              <a:lnSpc>
                <a:spcPct val="90000"/>
              </a:lnSpc>
              <a:spcBef>
                <a:spcPts val="0"/>
              </a:spcBef>
              <a:spcAft>
                <a:spcPts val="0"/>
              </a:spcAft>
              <a:buSzPts val="1500"/>
              <a:buChar char=" "/>
            </a:pPr>
            <a:r>
              <a:rPr b="1" lang="en"/>
              <a:t>Possible issues to watch out for</a:t>
            </a:r>
            <a:endParaRPr/>
          </a:p>
          <a:p>
            <a:pPr indent="-95250" lvl="0" marL="63500" rtl="0" algn="l">
              <a:lnSpc>
                <a:spcPct val="90000"/>
              </a:lnSpc>
              <a:spcBef>
                <a:spcPts val="1100"/>
              </a:spcBef>
              <a:spcAft>
                <a:spcPts val="0"/>
              </a:spcAft>
              <a:buSzPts val="1500"/>
              <a:buChar char=" "/>
            </a:pPr>
            <a:r>
              <a:rPr lang="en"/>
              <a:t>Privacy concerns: </a:t>
            </a:r>
            <a:br>
              <a:rPr lang="en"/>
            </a:br>
            <a:r>
              <a:rPr lang="en"/>
              <a:t>We will and can only access public tweets, and thus do not think we will be violating anyone’s privacies.</a:t>
            </a:r>
            <a:endParaRPr/>
          </a:p>
          <a:p>
            <a:pPr indent="-95250" lvl="0" marL="63500" rtl="0" algn="l">
              <a:lnSpc>
                <a:spcPct val="90000"/>
              </a:lnSpc>
              <a:spcBef>
                <a:spcPts val="1100"/>
              </a:spcBef>
              <a:spcAft>
                <a:spcPts val="0"/>
              </a:spcAft>
              <a:buSzPts val="1500"/>
              <a:buChar char=" "/>
            </a:pPr>
            <a:r>
              <a:rPr lang="en"/>
              <a:t>Underrepresented</a:t>
            </a:r>
            <a:r>
              <a:rPr lang="en"/>
              <a:t> populations:</a:t>
            </a:r>
            <a:br>
              <a:rPr lang="en"/>
            </a:br>
            <a:r>
              <a:rPr lang="en"/>
              <a:t>Underprivileged populations and those with limited/no access to internet</a:t>
            </a:r>
            <a:br>
              <a:rPr lang="en"/>
            </a:br>
            <a:r>
              <a:rPr lang="en"/>
              <a:t>Older generations that do not use these platforms</a:t>
            </a:r>
            <a:br>
              <a:rPr lang="en"/>
            </a:br>
            <a:r>
              <a:rPr lang="en"/>
              <a:t>Non-English posts</a:t>
            </a:r>
            <a:br>
              <a:rPr lang="en"/>
            </a:br>
            <a:endParaRPr/>
          </a:p>
          <a:p>
            <a:pPr indent="-88900" lvl="0" marL="63500" rtl="0" algn="l">
              <a:lnSpc>
                <a:spcPct val="90000"/>
              </a:lnSpc>
              <a:spcBef>
                <a:spcPts val="1100"/>
              </a:spcBef>
              <a:spcAft>
                <a:spcPts val="0"/>
              </a:spcAft>
              <a:buSzPts val="1400"/>
              <a:buChar char=" "/>
            </a:pPr>
            <a:r>
              <a:rPr lang="en"/>
              <a:t>Other confounding variables (e.g. Twitter/Reddit altering their policies on/mechanisms for hate speech moderation)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1230115" y="387350"/>
            <a:ext cx="6683765" cy="520700"/>
          </a:xfrm>
          <a:prstGeom prst="rect">
            <a:avLst/>
          </a:prstGeom>
          <a:noFill/>
          <a:ln>
            <a:noFill/>
          </a:ln>
        </p:spPr>
        <p:txBody>
          <a:bodyPr anchorCtr="0" anchor="b" bIns="34275" lIns="68575" spcFirstLastPara="1" rIns="68575" wrap="square" tIns="34275">
            <a:normAutofit/>
          </a:bodyPr>
          <a:lstStyle/>
          <a:p>
            <a:pPr indent="0" lvl="0" marL="0" rtl="0" algn="ctr">
              <a:lnSpc>
                <a:spcPct val="85000"/>
              </a:lnSpc>
              <a:spcBef>
                <a:spcPts val="0"/>
              </a:spcBef>
              <a:spcAft>
                <a:spcPts val="0"/>
              </a:spcAft>
              <a:buClr>
                <a:srgbClr val="3F3F3F"/>
              </a:buClr>
              <a:buSzPts val="1500"/>
              <a:buFont typeface="Calibri"/>
              <a:buNone/>
            </a:pPr>
            <a:r>
              <a:rPr b="0" i="0" lang="en" sz="1500" u="none" strike="noStrike">
                <a:latin typeface="Calibri"/>
                <a:ea typeface="Calibri"/>
                <a:cs typeface="Calibri"/>
                <a:sym typeface="Calibri"/>
              </a:rPr>
              <a:t>How should</a:t>
            </a:r>
            <a:r>
              <a:rPr b="1" i="0" lang="en" sz="1500" u="none" strike="noStrike">
                <a:latin typeface="Calibri"/>
                <a:ea typeface="Calibri"/>
                <a:cs typeface="Calibri"/>
                <a:sym typeface="Calibri"/>
              </a:rPr>
              <a:t> </a:t>
            </a:r>
            <a:r>
              <a:rPr b="1" i="0" lang="en" sz="1500" u="none" strike="noStrike">
                <a:solidFill>
                  <a:srgbClr val="0070C0"/>
                </a:solidFill>
                <a:latin typeface="Calibri"/>
                <a:ea typeface="Calibri"/>
                <a:cs typeface="Calibri"/>
                <a:sym typeface="Calibri"/>
              </a:rPr>
              <a:t>predominantly text-based social media platforms </a:t>
            </a:r>
            <a:r>
              <a:rPr b="1" i="0" lang="en" sz="1500" u="none" strike="noStrike">
                <a:solidFill>
                  <a:srgbClr val="00B050"/>
                </a:solidFill>
                <a:latin typeface="Calibri"/>
                <a:ea typeface="Calibri"/>
                <a:cs typeface="Calibri"/>
                <a:sym typeface="Calibri"/>
              </a:rPr>
              <a:t>moderate content</a:t>
            </a:r>
            <a:r>
              <a:rPr b="0" i="0" lang="en" sz="1500" u="none" strike="noStrike">
                <a:latin typeface="Calibri"/>
                <a:ea typeface="Calibri"/>
                <a:cs typeface="Calibri"/>
                <a:sym typeface="Calibri"/>
              </a:rPr>
              <a:t>, to strike a </a:t>
            </a:r>
            <a:r>
              <a:rPr b="1" i="0" lang="en" sz="1500" u="none" strike="noStrike">
                <a:solidFill>
                  <a:srgbClr val="FF0000"/>
                </a:solidFill>
                <a:latin typeface="Calibri"/>
                <a:ea typeface="Calibri"/>
                <a:cs typeface="Calibri"/>
                <a:sym typeface="Calibri"/>
              </a:rPr>
              <a:t>balance</a:t>
            </a:r>
            <a:r>
              <a:rPr b="0" i="0" lang="en" sz="1500" u="none" strike="noStrike">
                <a:latin typeface="Calibri"/>
                <a:ea typeface="Calibri"/>
                <a:cs typeface="Calibri"/>
                <a:sym typeface="Calibri"/>
              </a:rPr>
              <a:t> between </a:t>
            </a:r>
            <a:r>
              <a:rPr b="1" i="0" lang="en" sz="1500" u="none" strike="noStrike">
                <a:latin typeface="Calibri"/>
                <a:ea typeface="Calibri"/>
                <a:cs typeface="Calibri"/>
                <a:sym typeface="Calibri"/>
              </a:rPr>
              <a:t>free speech</a:t>
            </a:r>
            <a:r>
              <a:rPr b="0" i="0" lang="en" sz="1500" u="none" strike="noStrike">
                <a:latin typeface="Calibri"/>
                <a:ea typeface="Calibri"/>
                <a:cs typeface="Calibri"/>
                <a:sym typeface="Calibri"/>
              </a:rPr>
              <a:t> and moderating </a:t>
            </a:r>
            <a:r>
              <a:rPr b="1" i="0" lang="en" sz="1500" u="none" strike="noStrike">
                <a:latin typeface="Calibri"/>
                <a:ea typeface="Calibri"/>
                <a:cs typeface="Calibri"/>
                <a:sym typeface="Calibri"/>
              </a:rPr>
              <a:t>hate speech</a:t>
            </a:r>
            <a:r>
              <a:rPr b="0" i="0" lang="en" sz="1500" u="none" strike="noStrike">
                <a:latin typeface="Calibri"/>
                <a:ea typeface="Calibri"/>
                <a:cs typeface="Calibri"/>
                <a:sym typeface="Calibri"/>
              </a:rPr>
              <a:t>?</a:t>
            </a:r>
            <a:endParaRPr sz="1500"/>
          </a:p>
        </p:txBody>
      </p:sp>
      <p:sp>
        <p:nvSpPr>
          <p:cNvPr id="153" name="Google Shape;153;p26"/>
          <p:cNvSpPr txBox="1"/>
          <p:nvPr>
            <p:ph idx="1" type="body"/>
          </p:nvPr>
        </p:nvSpPr>
        <p:spPr>
          <a:xfrm>
            <a:off x="107922" y="1085850"/>
            <a:ext cx="8928151" cy="3784601"/>
          </a:xfrm>
          <a:prstGeom prst="rect">
            <a:avLst/>
          </a:prstGeom>
          <a:noFill/>
          <a:ln>
            <a:noFill/>
          </a:ln>
        </p:spPr>
        <p:txBody>
          <a:bodyPr anchorCtr="0" anchor="t" bIns="34275" lIns="0" spcFirstLastPara="1" rIns="0" wrap="square" tIns="34275">
            <a:normAutofit/>
          </a:bodyPr>
          <a:lstStyle/>
          <a:p>
            <a:pPr indent="0" lvl="0" marL="0" rtl="0" algn="ctr">
              <a:lnSpc>
                <a:spcPct val="90000"/>
              </a:lnSpc>
              <a:spcBef>
                <a:spcPts val="0"/>
              </a:spcBef>
              <a:spcAft>
                <a:spcPts val="0"/>
              </a:spcAft>
              <a:buSzPts val="1500"/>
              <a:buNone/>
            </a:pPr>
            <a:r>
              <a:rPr b="1" lang="en"/>
              <a:t>Why is this compelling?</a:t>
            </a:r>
            <a:endParaRPr/>
          </a:p>
          <a:p>
            <a:pPr indent="-95250" lvl="0" marL="63500" rtl="0" algn="l">
              <a:lnSpc>
                <a:spcPct val="90000"/>
              </a:lnSpc>
              <a:spcBef>
                <a:spcPts val="1100"/>
              </a:spcBef>
              <a:spcAft>
                <a:spcPts val="0"/>
              </a:spcAft>
              <a:buSzPts val="1500"/>
              <a:buFont typeface="Courier New"/>
              <a:buChar char="o"/>
            </a:pPr>
            <a:r>
              <a:rPr lang="en"/>
              <a:t> From the </a:t>
            </a:r>
            <a:r>
              <a:rPr lang="en" u="sng">
                <a:solidFill>
                  <a:schemeClr val="hlink"/>
                </a:solidFill>
                <a:hlinkClick r:id="rId3"/>
              </a:rPr>
              <a:t>U.S Department of Justice (DOJ)</a:t>
            </a:r>
            <a:r>
              <a:rPr lang="en"/>
              <a:t>: </a:t>
            </a:r>
            <a:br>
              <a:rPr lang="en"/>
            </a:br>
            <a:r>
              <a:rPr lang="en"/>
              <a:t>“reported hate crime incidents increased 11.6% — from 8,210 in 2020 to 9,065 in 2021”</a:t>
            </a:r>
            <a:br>
              <a:rPr lang="en"/>
            </a:br>
            <a:br>
              <a:rPr lang="en"/>
            </a:br>
            <a:r>
              <a:rPr lang="en"/>
              <a:t>Not particularly speech, but these crimes can be thought as the action associated with or as the effect of the hate speech circulation online</a:t>
            </a:r>
            <a:br>
              <a:rPr lang="en"/>
            </a:br>
            <a:br>
              <a:rPr lang="en"/>
            </a:br>
            <a:r>
              <a:rPr lang="en"/>
              <a:t>Figures are likely to be underestimated, since these are only the crimes that were actually reported</a:t>
            </a:r>
            <a:endParaRPr/>
          </a:p>
          <a:p>
            <a:pPr indent="-95250" lvl="0" marL="63500" rtl="0" algn="l">
              <a:lnSpc>
                <a:spcPct val="90000"/>
              </a:lnSpc>
              <a:spcBef>
                <a:spcPts val="1100"/>
              </a:spcBef>
              <a:spcAft>
                <a:spcPts val="0"/>
              </a:spcAft>
              <a:buSzPts val="1500"/>
              <a:buFont typeface="Courier New"/>
              <a:buChar char="o"/>
            </a:pPr>
            <a:r>
              <a:rPr lang="en"/>
              <a:t> A </a:t>
            </a:r>
            <a:r>
              <a:rPr lang="en" u="sng">
                <a:solidFill>
                  <a:schemeClr val="hlink"/>
                </a:solidFill>
                <a:hlinkClick r:id="rId4"/>
              </a:rPr>
              <a:t>2023 annual survey by ADL/YouGov </a:t>
            </a:r>
            <a:r>
              <a:rPr lang="en"/>
              <a:t>on “Online Hate and Harassment” reports individuals being harassed online within the past year, up from 23% in 2022 to 33% in 2023 for adults and 36% to 51% for teens. “Overall, reports of each type of hate and harassment increased by nearly every measure and within almost every demographic group.”</a:t>
            </a:r>
            <a:endParaRPr/>
          </a:p>
          <a:p>
            <a:pPr indent="-95250" lvl="0" marL="63500" rtl="0" algn="l">
              <a:lnSpc>
                <a:spcPct val="90000"/>
              </a:lnSpc>
              <a:spcBef>
                <a:spcPts val="1100"/>
              </a:spcBef>
              <a:spcAft>
                <a:spcPts val="0"/>
              </a:spcAft>
              <a:buSzPts val="1500"/>
              <a:buFont typeface="Courier New"/>
              <a:buChar char="o"/>
            </a:pPr>
            <a:r>
              <a:rPr lang="en"/>
              <a:t> Recent incidents of political figure Donald Trump de-platformed by Twitter, Facebook and Youtube for “using his accounts to share false information and inciting his voter base to violence in the wake of the insurrection at the Capitol”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7"/>
          <p:cNvPicPr preferRelativeResize="0"/>
          <p:nvPr/>
        </p:nvPicPr>
        <p:blipFill rotWithShape="1">
          <a:blip r:embed="rId3">
            <a:alphaModFix/>
          </a:blip>
          <a:srcRect b="0" l="0" r="0" t="0"/>
          <a:stretch/>
        </p:blipFill>
        <p:spPr>
          <a:xfrm>
            <a:off x="415924" y="1330867"/>
            <a:ext cx="3978006" cy="2002884"/>
          </a:xfrm>
          <a:prstGeom prst="rect">
            <a:avLst/>
          </a:prstGeom>
          <a:noFill/>
          <a:ln>
            <a:noFill/>
          </a:ln>
        </p:spPr>
      </p:pic>
      <p:sp>
        <p:nvSpPr>
          <p:cNvPr id="159" name="Google Shape;159;p27"/>
          <p:cNvSpPr txBox="1"/>
          <p:nvPr/>
        </p:nvSpPr>
        <p:spPr>
          <a:xfrm>
            <a:off x="415925" y="76820"/>
            <a:ext cx="8312150" cy="110799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“In the case of Facebook, its artificial intelligence engineers tried to reduce polarization by tweaking the platform’s algorithms but their work was reportedly deprioritized when it hindered the company’s goal of maximizing user engagement. Users are drawn to controversial, outrageous content so limiting its spread runs counter to Facebook’s reported ambitions for growth.”</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a:t>
            </a:r>
            <a:r>
              <a:rPr lang="en" sz="1400" u="sng">
                <a:solidFill>
                  <a:schemeClr val="hlink"/>
                </a:solidFill>
                <a:latin typeface="Calibri"/>
                <a:ea typeface="Calibri"/>
                <a:cs typeface="Calibri"/>
                <a:sym typeface="Calibri"/>
                <a:hlinkClick r:id="rId4"/>
              </a:rPr>
              <a:t>ADL/YouGov Annual “Online Hate and Harassment” 2021 Survey</a:t>
            </a:r>
            <a:endParaRPr sz="1400">
              <a:solidFill>
                <a:schemeClr val="dk1"/>
              </a:solidFill>
              <a:latin typeface="Calibri"/>
              <a:ea typeface="Calibri"/>
              <a:cs typeface="Calibri"/>
              <a:sym typeface="Calibri"/>
            </a:endParaRPr>
          </a:p>
        </p:txBody>
      </p:sp>
      <p:sp>
        <p:nvSpPr>
          <p:cNvPr id="160" name="Google Shape;160;p27"/>
          <p:cNvSpPr txBox="1"/>
          <p:nvPr/>
        </p:nvSpPr>
        <p:spPr>
          <a:xfrm>
            <a:off x="4286250" y="1273725"/>
            <a:ext cx="4719900" cy="3393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200">
                <a:solidFill>
                  <a:schemeClr val="dk1"/>
                </a:solidFill>
                <a:latin typeface="Calibri"/>
                <a:ea typeface="Calibri"/>
                <a:cs typeface="Calibri"/>
                <a:sym typeface="Calibri"/>
              </a:rPr>
              <a:t>Choice of Platform for analysis</a:t>
            </a:r>
            <a:endParaRPr sz="1100"/>
          </a:p>
          <a:p>
            <a:pPr indent="-2159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Predominantly text-based, which is perfect for the scope of this project as image or video would require machine learning and more time-consuming analysis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This eliminates Instagram, Tiktok, Youtube and Twitch</a:t>
            </a:r>
            <a:endParaRPr sz="1100"/>
          </a:p>
          <a:p>
            <a:pPr indent="-2159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Social media platform, focusing on posts. This eliminates messaging platforms like WhatsApp, Snapchat or Discord as it is not possible to acquire information of the message content legally and infringes heavily on user privacy</a:t>
            </a:r>
            <a:endParaRPr sz="1100"/>
          </a:p>
          <a:p>
            <a:pPr indent="-2159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leaves Facebook, Twitter and Reddit.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However, Twitter and Reddit are more accessible in terms of their APIs for information gathering.</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Coincidentally, harassment on these platforms have  also been increasing, and is in fact 2 of the highest increases in the graph most recently from 2022 to 2023 (28.6% and 200% respectively)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As a bonus, </a:t>
            </a:r>
            <a:r>
              <a:rPr lang="en" sz="1200">
                <a:solidFill>
                  <a:schemeClr val="dk1"/>
                </a:solidFill>
                <a:latin typeface="Calibri"/>
                <a:ea typeface="Calibri"/>
                <a:cs typeface="Calibri"/>
                <a:sym typeface="Calibri"/>
              </a:rPr>
              <a:t>Twitter and Reddit are also some of the older platforms, founded in 2006 and 2005 respectively, thus they have a more established user-base and a reliable stream of content for the project</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nvSpPr>
        <p:spPr>
          <a:xfrm>
            <a:off x="253974" y="101599"/>
            <a:ext cx="3956075" cy="3784601"/>
          </a:xfrm>
          <a:prstGeom prst="rect">
            <a:avLst/>
          </a:prstGeom>
          <a:noFill/>
          <a:ln>
            <a:noFill/>
          </a:ln>
        </p:spPr>
        <p:txBody>
          <a:bodyPr anchorCtr="0" anchor="t" bIns="34275" lIns="0" spcFirstLastPara="1" rIns="0" wrap="square" tIns="34275">
            <a:normAutofit/>
          </a:bodyPr>
          <a:lstStyle/>
          <a:p>
            <a:pPr indent="0" lvl="0" marL="0" marR="0" rtl="0" algn="ctr">
              <a:lnSpc>
                <a:spcPct val="90000"/>
              </a:lnSpc>
              <a:spcBef>
                <a:spcPts val="0"/>
              </a:spcBef>
              <a:spcAft>
                <a:spcPts val="0"/>
              </a:spcAft>
              <a:buClr>
                <a:schemeClr val="accent1"/>
              </a:buClr>
              <a:buSzPts val="1500"/>
              <a:buFont typeface="Calibri"/>
              <a:buNone/>
            </a:pPr>
            <a:r>
              <a:rPr b="1" i="0" lang="en" sz="1500" u="none" cap="none" strike="noStrike">
                <a:solidFill>
                  <a:srgbClr val="3F3F3F"/>
                </a:solidFill>
                <a:latin typeface="Calibri"/>
                <a:ea typeface="Calibri"/>
                <a:cs typeface="Calibri"/>
                <a:sym typeface="Calibri"/>
              </a:rPr>
              <a:t>What would solving this problem allow?</a:t>
            </a:r>
            <a:endParaRPr sz="1100"/>
          </a:p>
          <a:p>
            <a:pPr indent="0" lvl="0" marL="0" marR="0" rtl="0" algn="l">
              <a:lnSpc>
                <a:spcPct val="90000"/>
              </a:lnSpc>
              <a:spcBef>
                <a:spcPts val="1100"/>
              </a:spcBef>
              <a:spcAft>
                <a:spcPts val="0"/>
              </a:spcAft>
              <a:buClr>
                <a:schemeClr val="accent1"/>
              </a:buClr>
              <a:buSzPts val="1500"/>
              <a:buFont typeface="Calibri"/>
              <a:buNone/>
            </a:pPr>
            <a:r>
              <a:rPr b="0" i="0" lang="en" sz="1500" u="none" cap="none" strike="noStrike">
                <a:solidFill>
                  <a:srgbClr val="3F3F3F"/>
                </a:solidFill>
                <a:latin typeface="Calibri"/>
                <a:ea typeface="Calibri"/>
                <a:cs typeface="Calibri"/>
                <a:sym typeface="Calibri"/>
              </a:rPr>
              <a:t>Eliminating/Reducing hate speech</a:t>
            </a:r>
            <a:r>
              <a:rPr b="1" i="0" lang="en" sz="1500" u="none" cap="none" strike="noStrike">
                <a:solidFill>
                  <a:srgbClr val="3F3F3F"/>
                </a:solidFill>
                <a:latin typeface="Calibri"/>
                <a:ea typeface="Calibri"/>
                <a:cs typeface="Calibri"/>
                <a:sym typeface="Calibri"/>
              </a:rPr>
              <a:t> </a:t>
            </a:r>
            <a:endParaRPr sz="1100"/>
          </a:p>
          <a:p>
            <a:pPr indent="-95250" lvl="0" marL="63500" marR="0" rtl="0" algn="l">
              <a:lnSpc>
                <a:spcPct val="90000"/>
              </a:lnSpc>
              <a:spcBef>
                <a:spcPts val="1100"/>
              </a:spcBef>
              <a:spcAft>
                <a:spcPts val="0"/>
              </a:spcAft>
              <a:buClr>
                <a:schemeClr val="accent1"/>
              </a:buClr>
              <a:buSzPts val="1500"/>
              <a:buFont typeface="Courier New"/>
              <a:buChar char="o"/>
            </a:pPr>
            <a:r>
              <a:rPr b="0" i="0" lang="en" sz="1500" u="none" cap="none" strike="noStrike">
                <a:solidFill>
                  <a:srgbClr val="3F3F3F"/>
                </a:solidFill>
                <a:latin typeface="Calibri"/>
                <a:ea typeface="Calibri"/>
                <a:cs typeface="Calibri"/>
                <a:sym typeface="Calibri"/>
              </a:rPr>
              <a:t> </a:t>
            </a:r>
            <a:r>
              <a:rPr lang="en" sz="1500">
                <a:solidFill>
                  <a:srgbClr val="3F3F3F"/>
                </a:solidFill>
                <a:latin typeface="Calibri"/>
                <a:ea typeface="Calibri"/>
                <a:cs typeface="Calibri"/>
                <a:sym typeface="Calibri"/>
              </a:rPr>
              <a:t>G</a:t>
            </a:r>
            <a:r>
              <a:rPr b="0" i="0" lang="en" sz="1500" u="none" cap="none" strike="noStrike">
                <a:solidFill>
                  <a:srgbClr val="3F3F3F"/>
                </a:solidFill>
                <a:latin typeface="Calibri"/>
                <a:ea typeface="Calibri"/>
                <a:cs typeface="Calibri"/>
                <a:sym typeface="Calibri"/>
              </a:rPr>
              <a:t>reater understanding of how hate speech mani</a:t>
            </a:r>
            <a:r>
              <a:rPr lang="en" sz="1500">
                <a:solidFill>
                  <a:srgbClr val="3F3F3F"/>
                </a:solidFill>
                <a:latin typeface="Calibri"/>
                <a:ea typeface="Calibri"/>
                <a:cs typeface="Calibri"/>
                <a:sym typeface="Calibri"/>
              </a:rPr>
              <a:t>fests in relation to times of identity-based conflict</a:t>
            </a:r>
            <a:endParaRPr sz="1500">
              <a:solidFill>
                <a:srgbClr val="3F3F3F"/>
              </a:solidFill>
              <a:latin typeface="Calibri"/>
              <a:ea typeface="Calibri"/>
              <a:cs typeface="Calibri"/>
              <a:sym typeface="Calibri"/>
            </a:endParaRPr>
          </a:p>
          <a:p>
            <a:pPr indent="-95250" lvl="0" marL="63500" marR="0" rtl="0" algn="l">
              <a:lnSpc>
                <a:spcPct val="90000"/>
              </a:lnSpc>
              <a:spcBef>
                <a:spcPts val="1100"/>
              </a:spcBef>
              <a:spcAft>
                <a:spcPts val="0"/>
              </a:spcAft>
              <a:buClr>
                <a:schemeClr val="accent1"/>
              </a:buClr>
              <a:buSzPts val="1500"/>
              <a:buFont typeface="Courier New"/>
              <a:buChar char="o"/>
            </a:pPr>
            <a:r>
              <a:rPr lang="en" sz="1500">
                <a:solidFill>
                  <a:srgbClr val="3F3F3F"/>
                </a:solidFill>
                <a:latin typeface="Calibri"/>
                <a:ea typeface="Calibri"/>
                <a:cs typeface="Calibri"/>
                <a:sym typeface="Calibri"/>
              </a:rPr>
              <a:t>Understanding how hate speech translates to online mediums (e.g. more or </a:t>
            </a:r>
            <a:r>
              <a:rPr lang="en" sz="1500">
                <a:solidFill>
                  <a:srgbClr val="3F3F3F"/>
                </a:solidFill>
                <a:latin typeface="Calibri"/>
                <a:ea typeface="Calibri"/>
                <a:cs typeface="Calibri"/>
                <a:sym typeface="Calibri"/>
              </a:rPr>
              <a:t>less pervasive?)</a:t>
            </a:r>
            <a:endParaRPr sz="1500">
              <a:solidFill>
                <a:srgbClr val="3F3F3F"/>
              </a:solidFill>
              <a:latin typeface="Calibri"/>
              <a:ea typeface="Calibri"/>
              <a:cs typeface="Calibri"/>
              <a:sym typeface="Calibri"/>
            </a:endParaRPr>
          </a:p>
          <a:p>
            <a:pPr indent="-95250" lvl="0" marL="63500" marR="0" rtl="0" algn="l">
              <a:lnSpc>
                <a:spcPct val="90000"/>
              </a:lnSpc>
              <a:spcBef>
                <a:spcPts val="1100"/>
              </a:spcBef>
              <a:spcAft>
                <a:spcPts val="0"/>
              </a:spcAft>
              <a:buClr>
                <a:schemeClr val="accent1"/>
              </a:buClr>
              <a:buSzPts val="1500"/>
              <a:buFont typeface="Courier New"/>
              <a:buChar char="o"/>
            </a:pPr>
            <a:r>
              <a:rPr b="0" i="0" lang="en" sz="1500" u="none" cap="none" strike="noStrike">
                <a:solidFill>
                  <a:srgbClr val="3F3F3F"/>
                </a:solidFill>
                <a:latin typeface="Calibri"/>
                <a:ea typeface="Calibri"/>
                <a:cs typeface="Calibri"/>
                <a:sym typeface="Calibri"/>
              </a:rPr>
              <a:t>creates a safe and inclusive online environment</a:t>
            </a:r>
            <a:endParaRPr sz="1100"/>
          </a:p>
          <a:p>
            <a:pPr indent="-95250" lvl="0" marL="63500" marR="0" rtl="0" algn="l">
              <a:lnSpc>
                <a:spcPct val="90000"/>
              </a:lnSpc>
              <a:spcBef>
                <a:spcPts val="1100"/>
              </a:spcBef>
              <a:spcAft>
                <a:spcPts val="0"/>
              </a:spcAft>
              <a:buClr>
                <a:schemeClr val="accent1"/>
              </a:buClr>
              <a:buSzPts val="1500"/>
              <a:buFont typeface="Courier New"/>
              <a:buChar char="o"/>
            </a:pPr>
            <a:r>
              <a:rPr b="1" i="0" lang="en" sz="1500" u="none" cap="none" strike="noStrike">
                <a:solidFill>
                  <a:srgbClr val="3F3F3F"/>
                </a:solidFill>
                <a:latin typeface="Calibri"/>
                <a:ea typeface="Calibri"/>
                <a:cs typeface="Calibri"/>
                <a:sym typeface="Calibri"/>
              </a:rPr>
              <a:t> </a:t>
            </a:r>
            <a:r>
              <a:rPr b="0" i="0" lang="en" sz="1500" u="none" cap="none" strike="noStrike">
                <a:solidFill>
                  <a:srgbClr val="3F3F3F"/>
                </a:solidFill>
                <a:latin typeface="Calibri"/>
                <a:ea typeface="Calibri"/>
                <a:cs typeface="Calibri"/>
                <a:sym typeface="Calibri"/>
              </a:rPr>
              <a:t>protects vulnerable individuals and communities</a:t>
            </a:r>
            <a:r>
              <a:rPr lang="en" sz="1100"/>
              <a:t> </a:t>
            </a:r>
            <a:r>
              <a:rPr b="0" i="0" lang="en" sz="1500" u="none" cap="none" strike="noStrike">
                <a:solidFill>
                  <a:srgbClr val="3F3F3F"/>
                </a:solidFill>
                <a:latin typeface="Calibri"/>
                <a:ea typeface="Calibri"/>
                <a:cs typeface="Calibri"/>
                <a:sym typeface="Calibri"/>
              </a:rPr>
              <a:t>while preserving freedom of expression</a:t>
            </a:r>
            <a:endParaRPr sz="1100"/>
          </a:p>
          <a:p>
            <a:pPr indent="-95250" lvl="0" marL="63500" marR="0" rtl="0" algn="l">
              <a:lnSpc>
                <a:spcPct val="90000"/>
              </a:lnSpc>
              <a:spcBef>
                <a:spcPts val="1100"/>
              </a:spcBef>
              <a:spcAft>
                <a:spcPts val="0"/>
              </a:spcAft>
              <a:buClr>
                <a:schemeClr val="accent1"/>
              </a:buClr>
              <a:buSzPts val="1500"/>
              <a:buFont typeface="Courier New"/>
              <a:buChar char="o"/>
            </a:pPr>
            <a:r>
              <a:rPr b="1" i="0" lang="en" sz="1500" u="none" cap="none" strike="noStrike">
                <a:solidFill>
                  <a:srgbClr val="3F3F3F"/>
                </a:solidFill>
                <a:latin typeface="Calibri"/>
                <a:ea typeface="Calibri"/>
                <a:cs typeface="Calibri"/>
                <a:sym typeface="Calibri"/>
              </a:rPr>
              <a:t> </a:t>
            </a:r>
            <a:r>
              <a:rPr b="0" i="0" lang="en" sz="1500" u="none" cap="none" strike="noStrike">
                <a:solidFill>
                  <a:srgbClr val="3F3F3F"/>
                </a:solidFill>
                <a:latin typeface="Calibri"/>
                <a:ea typeface="Calibri"/>
                <a:cs typeface="Calibri"/>
                <a:sym typeface="Calibri"/>
              </a:rPr>
              <a:t>enhances trust and user engagement on the platforms</a:t>
            </a:r>
            <a:endParaRPr sz="1100"/>
          </a:p>
          <a:p>
            <a:pPr indent="-95250" lvl="0" marL="63500" marR="0" rtl="0" algn="l">
              <a:lnSpc>
                <a:spcPct val="90000"/>
              </a:lnSpc>
              <a:spcBef>
                <a:spcPts val="1100"/>
              </a:spcBef>
              <a:spcAft>
                <a:spcPts val="0"/>
              </a:spcAft>
              <a:buClr>
                <a:schemeClr val="accent1"/>
              </a:buClr>
              <a:buSzPts val="1500"/>
              <a:buFont typeface="Courier New"/>
              <a:buChar char="o"/>
            </a:pPr>
            <a:r>
              <a:rPr b="1" i="0" lang="en" sz="1500" u="none" cap="none" strike="noStrike">
                <a:solidFill>
                  <a:srgbClr val="3F3F3F"/>
                </a:solidFill>
                <a:latin typeface="Calibri"/>
                <a:ea typeface="Calibri"/>
                <a:cs typeface="Calibri"/>
                <a:sym typeface="Calibri"/>
              </a:rPr>
              <a:t> </a:t>
            </a:r>
            <a:r>
              <a:rPr b="0" i="0" lang="en" sz="1500" u="none" cap="none" strike="noStrike">
                <a:solidFill>
                  <a:srgbClr val="3F3F3F"/>
                </a:solidFill>
                <a:latin typeface="Calibri"/>
                <a:ea typeface="Calibri"/>
                <a:cs typeface="Calibri"/>
                <a:sym typeface="Calibri"/>
              </a:rPr>
              <a:t>ultimately improves social cohesion</a:t>
            </a:r>
            <a:endParaRPr b="1" i="0" sz="1500" u="none" cap="none" strike="noStrike">
              <a:solidFill>
                <a:srgbClr val="3F3F3F"/>
              </a:solidFill>
              <a:latin typeface="Calibri"/>
              <a:ea typeface="Calibri"/>
              <a:cs typeface="Calibri"/>
              <a:sym typeface="Calibri"/>
            </a:endParaRPr>
          </a:p>
        </p:txBody>
      </p:sp>
      <p:sp>
        <p:nvSpPr>
          <p:cNvPr id="166" name="Google Shape;166;p28"/>
          <p:cNvSpPr txBox="1"/>
          <p:nvPr/>
        </p:nvSpPr>
        <p:spPr>
          <a:xfrm>
            <a:off x="4621555" y="101599"/>
            <a:ext cx="4268471" cy="4654550"/>
          </a:xfrm>
          <a:prstGeom prst="rect">
            <a:avLst/>
          </a:prstGeom>
          <a:noFill/>
          <a:ln>
            <a:noFill/>
          </a:ln>
        </p:spPr>
        <p:txBody>
          <a:bodyPr anchorCtr="0" anchor="t" bIns="34275" lIns="0" spcFirstLastPara="1" rIns="0" wrap="square" tIns="34275">
            <a:normAutofit fontScale="85000" lnSpcReduction="20000"/>
          </a:bodyPr>
          <a:lstStyle/>
          <a:p>
            <a:pPr indent="0" lvl="0" marL="0" marR="0" rtl="0" algn="ctr">
              <a:lnSpc>
                <a:spcPct val="90000"/>
              </a:lnSpc>
              <a:spcBef>
                <a:spcPts val="0"/>
              </a:spcBef>
              <a:spcAft>
                <a:spcPts val="0"/>
              </a:spcAft>
              <a:buClr>
                <a:schemeClr val="accent1"/>
              </a:buClr>
              <a:buSzPct val="100000"/>
              <a:buFont typeface="Calibri"/>
              <a:buNone/>
            </a:pPr>
            <a:r>
              <a:rPr b="1" i="0" lang="en" sz="1500" u="none" cap="none" strike="noStrike">
                <a:solidFill>
                  <a:srgbClr val="3F3F3F"/>
                </a:solidFill>
                <a:latin typeface="Calibri"/>
                <a:ea typeface="Calibri"/>
                <a:cs typeface="Calibri"/>
                <a:sym typeface="Calibri"/>
              </a:rPr>
              <a:t>Why is this a difficult problem to solve?</a:t>
            </a:r>
            <a:endParaRPr sz="1100"/>
          </a:p>
          <a:p>
            <a:pPr indent="-80962" lvl="0" marL="63500" marR="0" rtl="0" algn="l">
              <a:lnSpc>
                <a:spcPct val="90000"/>
              </a:lnSpc>
              <a:spcBef>
                <a:spcPts val="1100"/>
              </a:spcBef>
              <a:spcAft>
                <a:spcPts val="0"/>
              </a:spcAft>
              <a:buClr>
                <a:schemeClr val="accent1"/>
              </a:buClr>
              <a:buSzPct val="100000"/>
              <a:buFont typeface="Courier New"/>
              <a:buChar char="o"/>
            </a:pPr>
            <a:r>
              <a:rPr b="1" i="0" lang="en" sz="1500" u="none" cap="none" strike="noStrike">
                <a:solidFill>
                  <a:srgbClr val="3F3F3F"/>
                </a:solidFill>
                <a:latin typeface="Calibri"/>
                <a:ea typeface="Calibri"/>
                <a:cs typeface="Calibri"/>
                <a:sym typeface="Calibri"/>
              </a:rPr>
              <a:t> </a:t>
            </a:r>
            <a:r>
              <a:rPr b="0" i="0" lang="en" sz="1500" u="none" cap="none" strike="noStrike">
                <a:solidFill>
                  <a:srgbClr val="3F3F3F"/>
                </a:solidFill>
                <a:latin typeface="Calibri"/>
                <a:ea typeface="Calibri"/>
                <a:cs typeface="Calibri"/>
                <a:sym typeface="Calibri"/>
              </a:rPr>
              <a:t>Challenging to determine the line that demarcates acceptable and harmful speech, as usage of language is subjectively complex and varies across cultures, contexts, and laws/regulations</a:t>
            </a:r>
            <a:endParaRPr sz="1100"/>
          </a:p>
          <a:p>
            <a:pPr indent="-80962" lvl="0" marL="63500" marR="0" rtl="0" algn="l">
              <a:lnSpc>
                <a:spcPct val="90000"/>
              </a:lnSpc>
              <a:spcBef>
                <a:spcPts val="1100"/>
              </a:spcBef>
              <a:spcAft>
                <a:spcPts val="0"/>
              </a:spcAft>
              <a:buClr>
                <a:schemeClr val="accent1"/>
              </a:buClr>
              <a:buSzPct val="100000"/>
              <a:buFont typeface="Courier New"/>
              <a:buChar char="o"/>
            </a:pPr>
            <a:r>
              <a:rPr b="1" i="0" lang="en" sz="1500" u="none" cap="none" strike="noStrike">
                <a:solidFill>
                  <a:srgbClr val="3F3F3F"/>
                </a:solidFill>
                <a:latin typeface="Calibri"/>
                <a:ea typeface="Calibri"/>
                <a:cs typeface="Calibri"/>
                <a:sym typeface="Calibri"/>
              </a:rPr>
              <a:t> </a:t>
            </a:r>
            <a:r>
              <a:rPr b="0" i="0" lang="en" sz="1500" u="none" cap="none" strike="noStrike">
                <a:solidFill>
                  <a:srgbClr val="3F3F3F"/>
                </a:solidFill>
                <a:latin typeface="Calibri"/>
                <a:ea typeface="Calibri"/>
                <a:cs typeface="Calibri"/>
                <a:sym typeface="Calibri"/>
              </a:rPr>
              <a:t>Immense volume of content, that could be generated by a real user or bots, making it difficult and time-consuming to manually review and moderate each piece effectively. This calls for automation, but automation relies on clear definitions being set =&gt; previous point</a:t>
            </a:r>
            <a:endParaRPr sz="1100"/>
          </a:p>
          <a:p>
            <a:pPr indent="-80962" lvl="0" marL="63500" marR="0" rtl="0" algn="l">
              <a:lnSpc>
                <a:spcPct val="90000"/>
              </a:lnSpc>
              <a:spcBef>
                <a:spcPts val="1100"/>
              </a:spcBef>
              <a:spcAft>
                <a:spcPts val="0"/>
              </a:spcAft>
              <a:buClr>
                <a:schemeClr val="accent1"/>
              </a:buClr>
              <a:buSzPct val="100000"/>
              <a:buFont typeface="Courier New"/>
              <a:buChar char="o"/>
            </a:pPr>
            <a:r>
              <a:rPr b="0" i="0" lang="en" sz="1500" u="none" cap="none" strike="noStrike">
                <a:solidFill>
                  <a:srgbClr val="3F3F3F"/>
                </a:solidFill>
                <a:latin typeface="Calibri"/>
                <a:ea typeface="Calibri"/>
                <a:cs typeface="Calibri"/>
                <a:sym typeface="Calibri"/>
              </a:rPr>
              <a:t> Hate Speech can be cleverly disguised as an opinion, does not necessarily use profanities (hard to detect and easily bypass filters) and even circumvent automated moderation efforts through a misspelling strategy, or “l337 speak”  </a:t>
            </a:r>
            <a:endParaRPr sz="1100"/>
          </a:p>
          <a:p>
            <a:pPr indent="-80962" lvl="0" marL="63500" marR="0" rtl="0" algn="l">
              <a:lnSpc>
                <a:spcPct val="90000"/>
              </a:lnSpc>
              <a:spcBef>
                <a:spcPts val="1100"/>
              </a:spcBef>
              <a:spcAft>
                <a:spcPts val="0"/>
              </a:spcAft>
              <a:buClr>
                <a:schemeClr val="accent1"/>
              </a:buClr>
              <a:buSzPct val="100000"/>
              <a:buFont typeface="Courier New"/>
              <a:buChar char="o"/>
            </a:pPr>
            <a:r>
              <a:rPr b="0" i="0" lang="en" sz="1500" u="none" cap="none" strike="noStrike">
                <a:solidFill>
                  <a:srgbClr val="3F3F3F"/>
                </a:solidFill>
                <a:latin typeface="Calibri"/>
                <a:ea typeface="Calibri"/>
                <a:cs typeface="Calibri"/>
                <a:sym typeface="Calibri"/>
              </a:rPr>
              <a:t> Tactics used by social media platforms to maximize user engagement are inherently problematic in the circulation of hate speech</a:t>
            </a:r>
            <a:br>
              <a:rPr b="0" i="0" lang="en" sz="1500" u="none" cap="none" strike="noStrike">
                <a:solidFill>
                  <a:srgbClr val="3F3F3F"/>
                </a:solidFill>
                <a:latin typeface="Calibri"/>
                <a:ea typeface="Calibri"/>
                <a:cs typeface="Calibri"/>
                <a:sym typeface="Calibri"/>
              </a:rPr>
            </a:br>
            <a:r>
              <a:rPr b="0" i="0" lang="en" sz="1500" u="none" cap="none" strike="noStrike">
                <a:solidFill>
                  <a:srgbClr val="3F3F3F"/>
                </a:solidFill>
                <a:latin typeface="Calibri"/>
                <a:ea typeface="Calibri"/>
                <a:cs typeface="Calibri"/>
                <a:sym typeface="Calibri"/>
              </a:rPr>
              <a:t>	- </a:t>
            </a:r>
            <a:r>
              <a:rPr lang="en" sz="1500">
                <a:solidFill>
                  <a:srgbClr val="3F3F3F"/>
                </a:solidFill>
                <a:latin typeface="Calibri"/>
                <a:ea typeface="Calibri"/>
                <a:cs typeface="Calibri"/>
                <a:sym typeface="Calibri"/>
              </a:rPr>
              <a:t>Homogeneous</a:t>
            </a:r>
            <a:r>
              <a:rPr b="0" i="0" lang="en" sz="1500" u="none" cap="none" strike="noStrike">
                <a:solidFill>
                  <a:srgbClr val="3F3F3F"/>
                </a:solidFill>
                <a:latin typeface="Calibri"/>
                <a:ea typeface="Calibri"/>
                <a:cs typeface="Calibri"/>
                <a:sym typeface="Calibri"/>
              </a:rPr>
              <a:t> networks connect individuals </a:t>
            </a:r>
            <a:br>
              <a:rPr b="0" i="0" lang="en" sz="1500" u="none" cap="none" strike="noStrike">
                <a:solidFill>
                  <a:srgbClr val="3F3F3F"/>
                </a:solidFill>
                <a:latin typeface="Calibri"/>
                <a:ea typeface="Calibri"/>
                <a:cs typeface="Calibri"/>
                <a:sym typeface="Calibri"/>
              </a:rPr>
            </a:br>
            <a:r>
              <a:rPr b="0" i="0" lang="en" sz="1500" u="none" cap="none" strike="noStrike">
                <a:solidFill>
                  <a:srgbClr val="3F3F3F"/>
                </a:solidFill>
                <a:latin typeface="Calibri"/>
                <a:ea typeface="Calibri"/>
                <a:cs typeface="Calibri"/>
                <a:sym typeface="Calibri"/>
              </a:rPr>
              <a:t>	  with same beliefs, leading to false perception </a:t>
            </a:r>
            <a:br>
              <a:rPr b="0" i="0" lang="en" sz="1500" u="none" cap="none" strike="noStrike">
                <a:solidFill>
                  <a:srgbClr val="3F3F3F"/>
                </a:solidFill>
                <a:latin typeface="Calibri"/>
                <a:ea typeface="Calibri"/>
                <a:cs typeface="Calibri"/>
                <a:sym typeface="Calibri"/>
              </a:rPr>
            </a:br>
            <a:r>
              <a:rPr b="0" i="0" lang="en" sz="1500" u="none" cap="none" strike="noStrike">
                <a:solidFill>
                  <a:srgbClr val="3F3F3F"/>
                </a:solidFill>
                <a:latin typeface="Calibri"/>
                <a:ea typeface="Calibri"/>
                <a:cs typeface="Calibri"/>
                <a:sym typeface="Calibri"/>
              </a:rPr>
              <a:t>	  that views are uniformly held and gather </a:t>
            </a:r>
            <a:br>
              <a:rPr b="0" i="0" lang="en" sz="1500" u="none" cap="none" strike="noStrike">
                <a:solidFill>
                  <a:srgbClr val="3F3F3F"/>
                </a:solidFill>
                <a:latin typeface="Calibri"/>
                <a:ea typeface="Calibri"/>
                <a:cs typeface="Calibri"/>
                <a:sym typeface="Calibri"/>
              </a:rPr>
            </a:br>
            <a:r>
              <a:rPr b="0" i="0" lang="en" sz="1500" u="none" cap="none" strike="noStrike">
                <a:solidFill>
                  <a:srgbClr val="3F3F3F"/>
                </a:solidFill>
                <a:latin typeface="Calibri"/>
                <a:ea typeface="Calibri"/>
                <a:cs typeface="Calibri"/>
                <a:sym typeface="Calibri"/>
              </a:rPr>
              <a:t>	  support for a slanted view</a:t>
            </a:r>
            <a:br>
              <a:rPr b="0" i="0" lang="en" sz="1500" u="none" cap="none" strike="noStrike">
                <a:solidFill>
                  <a:srgbClr val="3F3F3F"/>
                </a:solidFill>
                <a:latin typeface="Calibri"/>
                <a:ea typeface="Calibri"/>
                <a:cs typeface="Calibri"/>
                <a:sym typeface="Calibri"/>
              </a:rPr>
            </a:br>
            <a:r>
              <a:rPr b="0" i="0" lang="en" sz="1500" u="none" cap="none" strike="noStrike">
                <a:solidFill>
                  <a:srgbClr val="3F3F3F"/>
                </a:solidFill>
                <a:latin typeface="Calibri"/>
                <a:ea typeface="Calibri"/>
                <a:cs typeface="Calibri"/>
                <a:sym typeface="Calibri"/>
              </a:rPr>
              <a:t>	- Filter bubbles select information individuals </a:t>
            </a:r>
            <a:br>
              <a:rPr b="0" i="0" lang="en" sz="1500" u="none" cap="none" strike="noStrike">
                <a:solidFill>
                  <a:srgbClr val="3F3F3F"/>
                </a:solidFill>
                <a:latin typeface="Calibri"/>
                <a:ea typeface="Calibri"/>
                <a:cs typeface="Calibri"/>
                <a:sym typeface="Calibri"/>
              </a:rPr>
            </a:br>
            <a:r>
              <a:rPr b="0" i="0" lang="en" sz="1500" u="none" cap="none" strike="noStrike">
                <a:solidFill>
                  <a:srgbClr val="3F3F3F"/>
                </a:solidFill>
                <a:latin typeface="Calibri"/>
                <a:ea typeface="Calibri"/>
                <a:cs typeface="Calibri"/>
                <a:sym typeface="Calibri"/>
              </a:rPr>
              <a:t>	  agree with, reinforcing views with slanted </a:t>
            </a:r>
            <a:br>
              <a:rPr b="0" i="0" lang="en" sz="1500" u="none" cap="none" strike="noStrike">
                <a:solidFill>
                  <a:srgbClr val="3F3F3F"/>
                </a:solidFill>
                <a:latin typeface="Calibri"/>
                <a:ea typeface="Calibri"/>
                <a:cs typeface="Calibri"/>
                <a:sym typeface="Calibri"/>
              </a:rPr>
            </a:br>
            <a:r>
              <a:rPr b="0" i="0" lang="en" sz="1500" u="none" cap="none" strike="noStrike">
                <a:solidFill>
                  <a:srgbClr val="3F3F3F"/>
                </a:solidFill>
                <a:latin typeface="Calibri"/>
                <a:ea typeface="Calibri"/>
                <a:cs typeface="Calibri"/>
                <a:sym typeface="Calibri"/>
              </a:rPr>
              <a:t>	  information while avoiding to recommend any </a:t>
            </a:r>
            <a:br>
              <a:rPr b="0" i="0" lang="en" sz="1500" u="none" cap="none" strike="noStrike">
                <a:solidFill>
                  <a:srgbClr val="3F3F3F"/>
                </a:solidFill>
                <a:latin typeface="Calibri"/>
                <a:ea typeface="Calibri"/>
                <a:cs typeface="Calibri"/>
                <a:sym typeface="Calibri"/>
              </a:rPr>
            </a:br>
            <a:r>
              <a:rPr b="0" i="0" lang="en" sz="1500" u="none" cap="none" strike="noStrike">
                <a:solidFill>
                  <a:srgbClr val="3F3F3F"/>
                </a:solidFill>
                <a:latin typeface="Calibri"/>
                <a:ea typeface="Calibri"/>
                <a:cs typeface="Calibri"/>
                <a:sym typeface="Calibri"/>
              </a:rPr>
              <a:t>	  information on the other side that may challenge </a:t>
            </a:r>
            <a:br>
              <a:rPr b="0" i="0" lang="en" sz="1500" u="none" cap="none" strike="noStrike">
                <a:solidFill>
                  <a:srgbClr val="3F3F3F"/>
                </a:solidFill>
                <a:latin typeface="Calibri"/>
                <a:ea typeface="Calibri"/>
                <a:cs typeface="Calibri"/>
                <a:sym typeface="Calibri"/>
              </a:rPr>
            </a:br>
            <a:r>
              <a:rPr b="0" i="0" lang="en" sz="1500" u="none" cap="none" strike="noStrike">
                <a:solidFill>
                  <a:srgbClr val="3F3F3F"/>
                </a:solidFill>
                <a:latin typeface="Calibri"/>
                <a:ea typeface="Calibri"/>
                <a:cs typeface="Calibri"/>
                <a:sym typeface="Calibri"/>
              </a:rPr>
              <a:t>	  beliefs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107849" y="1000325"/>
            <a:ext cx="8928300" cy="3784500"/>
          </a:xfrm>
          <a:prstGeom prst="rect">
            <a:avLst/>
          </a:prstGeom>
          <a:noFill/>
          <a:ln>
            <a:noFill/>
          </a:ln>
        </p:spPr>
        <p:txBody>
          <a:bodyPr anchorCtr="0" anchor="t" bIns="34275" lIns="0" spcFirstLastPara="1" rIns="0" wrap="square" tIns="34275">
            <a:normAutofit fontScale="70000" lnSpcReduction="10000"/>
          </a:bodyPr>
          <a:lstStyle/>
          <a:p>
            <a:pPr indent="0" lvl="0" marL="0" rtl="0" algn="ctr">
              <a:lnSpc>
                <a:spcPct val="90000"/>
              </a:lnSpc>
              <a:spcBef>
                <a:spcPts val="0"/>
              </a:spcBef>
              <a:spcAft>
                <a:spcPts val="0"/>
              </a:spcAft>
              <a:buSzPct val="100000"/>
              <a:buNone/>
            </a:pPr>
            <a:r>
              <a:rPr b="1" lang="en"/>
              <a:t>Stakeholders: Ultimately responsible for/invested in outcome</a:t>
            </a:r>
            <a:endParaRPr/>
          </a:p>
          <a:p>
            <a:pPr indent="-66675" lvl="0" marL="63500" rtl="0" algn="l">
              <a:lnSpc>
                <a:spcPct val="90000"/>
              </a:lnSpc>
              <a:spcBef>
                <a:spcPts val="1100"/>
              </a:spcBef>
              <a:spcAft>
                <a:spcPts val="0"/>
              </a:spcAft>
              <a:buSzPct val="100000"/>
              <a:buChar char=" "/>
            </a:pPr>
            <a:r>
              <a:rPr lang="en"/>
              <a:t>Social Media Platform Company</a:t>
            </a:r>
            <a:endParaRPr/>
          </a:p>
          <a:p>
            <a:pPr indent="-138430" lvl="1" marL="292100" rtl="0" algn="l">
              <a:lnSpc>
                <a:spcPct val="90000"/>
              </a:lnSpc>
              <a:spcBef>
                <a:spcPts val="300"/>
              </a:spcBef>
              <a:spcAft>
                <a:spcPts val="0"/>
              </a:spcAft>
              <a:buSzPct val="100000"/>
              <a:buChar char="◦"/>
            </a:pPr>
            <a:r>
              <a:rPr lang="en"/>
              <a:t>Ultimately responsible for setting content moderation policies and implementing them</a:t>
            </a:r>
            <a:endParaRPr/>
          </a:p>
          <a:p>
            <a:pPr indent="-138430" lvl="1" marL="292100" rtl="0" algn="l">
              <a:lnSpc>
                <a:spcPct val="90000"/>
              </a:lnSpc>
              <a:spcBef>
                <a:spcPts val="500"/>
              </a:spcBef>
              <a:spcAft>
                <a:spcPts val="0"/>
              </a:spcAft>
              <a:buSzPct val="100000"/>
              <a:buChar char="◦"/>
            </a:pPr>
            <a:r>
              <a:rPr lang="en"/>
              <a:t>Invested in maintaining a positive user experience, attracting and retaining users, and adhering to legal and regulatory laws</a:t>
            </a:r>
            <a:endParaRPr/>
          </a:p>
          <a:p>
            <a:pPr indent="-138430" lvl="1" marL="292100" rtl="0" algn="l">
              <a:lnSpc>
                <a:spcPct val="90000"/>
              </a:lnSpc>
              <a:spcBef>
                <a:spcPts val="500"/>
              </a:spcBef>
              <a:spcAft>
                <a:spcPts val="0"/>
              </a:spcAft>
              <a:buSzPct val="100000"/>
              <a:buChar char="◦"/>
            </a:pPr>
            <a:r>
              <a:rPr lang="en"/>
              <a:t>Ensure a healthy online environment to mitigate potential reputational risks and loss of user-base</a:t>
            </a:r>
            <a:endParaRPr/>
          </a:p>
          <a:p>
            <a:pPr indent="-66675" lvl="0" marL="63500" rtl="0" algn="l">
              <a:lnSpc>
                <a:spcPct val="90000"/>
              </a:lnSpc>
              <a:spcBef>
                <a:spcPts val="1200"/>
              </a:spcBef>
              <a:spcAft>
                <a:spcPts val="0"/>
              </a:spcAft>
              <a:buSzPct val="100000"/>
              <a:buChar char=" "/>
            </a:pPr>
            <a:r>
              <a:rPr lang="en"/>
              <a:t>Content Moderators (Platform admins, moderators)</a:t>
            </a:r>
            <a:endParaRPr/>
          </a:p>
          <a:p>
            <a:pPr indent="-138430" lvl="1" marL="292100" rtl="0" algn="l">
              <a:lnSpc>
                <a:spcPct val="90000"/>
              </a:lnSpc>
              <a:spcBef>
                <a:spcPts val="300"/>
              </a:spcBef>
              <a:spcAft>
                <a:spcPts val="0"/>
              </a:spcAft>
              <a:buSzPct val="100000"/>
              <a:buChar char="◦"/>
            </a:pPr>
            <a:r>
              <a:rPr lang="en"/>
              <a:t>Responsible for reviewing and making decisions on reported or flagged content</a:t>
            </a:r>
            <a:endParaRPr/>
          </a:p>
          <a:p>
            <a:pPr indent="-138430" lvl="1" marL="292100" rtl="0" algn="l">
              <a:lnSpc>
                <a:spcPct val="90000"/>
              </a:lnSpc>
              <a:spcBef>
                <a:spcPts val="500"/>
              </a:spcBef>
              <a:spcAft>
                <a:spcPts val="0"/>
              </a:spcAft>
              <a:buSzPct val="100000"/>
              <a:buChar char="◦"/>
            </a:pPr>
            <a:r>
              <a:rPr lang="en"/>
              <a:t>Invested in ensuring the platforms remain safe, inclusive, and free from hate speech as part of their job</a:t>
            </a:r>
            <a:endParaRPr/>
          </a:p>
          <a:p>
            <a:pPr indent="-66675" lvl="0" marL="63500" rtl="0" algn="l">
              <a:lnSpc>
                <a:spcPct val="90000"/>
              </a:lnSpc>
              <a:spcBef>
                <a:spcPts val="1200"/>
              </a:spcBef>
              <a:spcAft>
                <a:spcPts val="0"/>
              </a:spcAft>
              <a:buSzPct val="100000"/>
              <a:buChar char=" "/>
            </a:pPr>
            <a:r>
              <a:rPr lang="en"/>
              <a:t>Governments</a:t>
            </a:r>
            <a:endParaRPr/>
          </a:p>
          <a:p>
            <a:pPr indent="-138430" lvl="1" marL="292100" rtl="0" algn="l">
              <a:lnSpc>
                <a:spcPct val="90000"/>
              </a:lnSpc>
              <a:spcBef>
                <a:spcPts val="300"/>
              </a:spcBef>
              <a:spcAft>
                <a:spcPts val="0"/>
              </a:spcAft>
              <a:buSzPct val="100000"/>
              <a:buChar char="◦"/>
            </a:pPr>
            <a:r>
              <a:rPr lang="en"/>
              <a:t>Invested in ensuring that social media platforms in their country comply with their laws and regulations</a:t>
            </a:r>
            <a:endParaRPr/>
          </a:p>
          <a:p>
            <a:pPr indent="-138430" lvl="1" marL="292100" rtl="0" algn="l">
              <a:lnSpc>
                <a:spcPct val="90000"/>
              </a:lnSpc>
              <a:spcBef>
                <a:spcPts val="500"/>
              </a:spcBef>
              <a:spcAft>
                <a:spcPts val="0"/>
              </a:spcAft>
              <a:buSzPct val="100000"/>
              <a:buChar char="◦"/>
            </a:pPr>
            <a:r>
              <a:rPr lang="en"/>
              <a:t>In times of crises/distress, ensure social media platforms do not lead to any unnecessary incitement or escalation before they have a chance to address  them</a:t>
            </a:r>
            <a:endParaRPr/>
          </a:p>
          <a:p>
            <a:pPr indent="-138430" lvl="1" marL="292100" rtl="0" algn="l">
              <a:lnSpc>
                <a:spcPct val="90000"/>
              </a:lnSpc>
              <a:spcBef>
                <a:spcPts val="500"/>
              </a:spcBef>
              <a:spcAft>
                <a:spcPts val="0"/>
              </a:spcAft>
              <a:buSzPct val="100000"/>
              <a:buChar char="◦"/>
            </a:pPr>
            <a:r>
              <a:rPr lang="en"/>
              <a:t>Concerned about potential threats to national security or governmental bodies</a:t>
            </a:r>
            <a:endParaRPr/>
          </a:p>
          <a:p>
            <a:pPr indent="-66675" lvl="0" marL="63500" rtl="0" algn="l">
              <a:lnSpc>
                <a:spcPct val="90000"/>
              </a:lnSpc>
              <a:spcBef>
                <a:spcPts val="1200"/>
              </a:spcBef>
              <a:spcAft>
                <a:spcPts val="0"/>
              </a:spcAft>
              <a:buSzPct val="100000"/>
              <a:buChar char=" "/>
            </a:pPr>
            <a:r>
              <a:rPr lang="en"/>
              <a:t>Activists</a:t>
            </a:r>
            <a:endParaRPr/>
          </a:p>
          <a:p>
            <a:pPr indent="-138430" lvl="1" marL="292100" rtl="0" algn="l">
              <a:lnSpc>
                <a:spcPct val="90000"/>
              </a:lnSpc>
              <a:spcBef>
                <a:spcPts val="300"/>
              </a:spcBef>
              <a:spcAft>
                <a:spcPts val="0"/>
              </a:spcAft>
              <a:buSzPct val="100000"/>
              <a:buChar char="◦"/>
            </a:pPr>
            <a:r>
              <a:rPr lang="en"/>
              <a:t>Invested in ensuring platforms effectively combat hate speech while respecting free speech rights in their </a:t>
            </a:r>
            <a:r>
              <a:rPr lang="en"/>
              <a:t>advocating</a:t>
            </a:r>
            <a:r>
              <a:rPr lang="en"/>
              <a:t> for human rights and anti-discrimination</a:t>
            </a:r>
            <a:endParaRPr/>
          </a:p>
          <a:p>
            <a:pPr indent="-138430" lvl="1" marL="292100" rtl="0" algn="l">
              <a:lnSpc>
                <a:spcPct val="90000"/>
              </a:lnSpc>
              <a:spcBef>
                <a:spcPts val="500"/>
              </a:spcBef>
              <a:spcAft>
                <a:spcPts val="0"/>
              </a:spcAft>
              <a:buSzPct val="100000"/>
              <a:buChar char="◦"/>
            </a:pPr>
            <a:r>
              <a:rPr lang="en"/>
              <a:t>Able to provide valuable feedback, highlight shortcomings, and advocate for further improvements in content moderation policies</a:t>
            </a:r>
            <a:endParaRPr/>
          </a:p>
          <a:p>
            <a:pPr indent="-66675" lvl="0" marL="63500" rtl="0" algn="l">
              <a:lnSpc>
                <a:spcPct val="90000"/>
              </a:lnSpc>
              <a:spcBef>
                <a:spcPts val="1200"/>
              </a:spcBef>
              <a:spcAft>
                <a:spcPts val="0"/>
              </a:spcAft>
              <a:buSzPct val="100000"/>
              <a:buChar char=" "/>
            </a:pPr>
            <a:r>
              <a:rPr lang="en"/>
              <a:t>Parents of children using these platforms</a:t>
            </a:r>
            <a:endParaRPr/>
          </a:p>
          <a:p>
            <a:pPr indent="-138430" lvl="1" marL="292100" rtl="0" algn="l">
              <a:lnSpc>
                <a:spcPct val="90000"/>
              </a:lnSpc>
              <a:spcBef>
                <a:spcPts val="300"/>
              </a:spcBef>
              <a:spcAft>
                <a:spcPts val="0"/>
              </a:spcAft>
              <a:buSzPct val="100000"/>
              <a:buChar char="◦"/>
            </a:pPr>
            <a:r>
              <a:rPr lang="en"/>
              <a:t>Desire a platform that promotes freedom of expression for their children to learn from and express themselves, while protecting them from hate speech and </a:t>
            </a:r>
            <a:r>
              <a:rPr lang="en"/>
              <a:t>harassment</a:t>
            </a:r>
            <a:endParaRPr/>
          </a:p>
          <a:p>
            <a:pPr indent="-138430" lvl="1" marL="292100" rtl="0" algn="l">
              <a:lnSpc>
                <a:spcPct val="90000"/>
              </a:lnSpc>
              <a:spcBef>
                <a:spcPts val="500"/>
              </a:spcBef>
              <a:spcAft>
                <a:spcPts val="0"/>
              </a:spcAft>
              <a:buSzPct val="100000"/>
              <a:buChar char="◦"/>
            </a:pPr>
            <a:r>
              <a:rPr lang="en"/>
              <a:t>Particularly concerned about the safety and well-being of their children, and desire to protect them from radicalization or negative influence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1" type="body"/>
          </p:nvPr>
        </p:nvSpPr>
        <p:spPr>
          <a:xfrm>
            <a:off x="107924" y="1074097"/>
            <a:ext cx="8928151" cy="3784601"/>
          </a:xfrm>
          <a:prstGeom prst="rect">
            <a:avLst/>
          </a:prstGeom>
          <a:noFill/>
          <a:ln>
            <a:noFill/>
          </a:ln>
        </p:spPr>
        <p:txBody>
          <a:bodyPr anchorCtr="0" anchor="t" bIns="34275" lIns="0" spcFirstLastPara="1" rIns="0" wrap="square" tIns="34275">
            <a:normAutofit fontScale="85000" lnSpcReduction="20000"/>
          </a:bodyPr>
          <a:lstStyle/>
          <a:p>
            <a:pPr indent="0" lvl="0" marL="0" rtl="0" algn="ctr">
              <a:lnSpc>
                <a:spcPct val="90000"/>
              </a:lnSpc>
              <a:spcBef>
                <a:spcPts val="0"/>
              </a:spcBef>
              <a:spcAft>
                <a:spcPts val="0"/>
              </a:spcAft>
              <a:buSzPct val="100000"/>
              <a:buNone/>
            </a:pPr>
            <a:r>
              <a:rPr b="1" lang="en"/>
              <a:t>Who is affected specifically?</a:t>
            </a:r>
            <a:endParaRPr/>
          </a:p>
          <a:p>
            <a:pPr indent="0" lvl="0" marL="0" rtl="0" algn="l">
              <a:lnSpc>
                <a:spcPct val="90000"/>
              </a:lnSpc>
              <a:spcBef>
                <a:spcPts val="1100"/>
              </a:spcBef>
              <a:spcAft>
                <a:spcPts val="0"/>
              </a:spcAft>
              <a:buSzPct val="100000"/>
              <a:buNone/>
            </a:pPr>
            <a:r>
              <a:rPr lang="en"/>
              <a:t>Society at large</a:t>
            </a:r>
            <a:endParaRPr/>
          </a:p>
          <a:p>
            <a:pPr indent="-80962" lvl="0" marL="63500" rtl="0" algn="l">
              <a:lnSpc>
                <a:spcPct val="90000"/>
              </a:lnSpc>
              <a:spcBef>
                <a:spcPts val="1100"/>
              </a:spcBef>
              <a:spcAft>
                <a:spcPts val="0"/>
              </a:spcAft>
              <a:buSzPct val="100000"/>
              <a:buFont typeface="Courier New"/>
              <a:buChar char="o"/>
            </a:pPr>
            <a:r>
              <a:rPr lang="en"/>
              <a:t> Hate speech contributes to the spread of misinformation, propaganda, and extremism</a:t>
            </a:r>
            <a:endParaRPr/>
          </a:p>
          <a:p>
            <a:pPr indent="-80962" lvl="0" marL="63500" rtl="0" algn="l">
              <a:lnSpc>
                <a:spcPct val="90000"/>
              </a:lnSpc>
              <a:spcBef>
                <a:spcPts val="1100"/>
              </a:spcBef>
              <a:spcAft>
                <a:spcPts val="0"/>
              </a:spcAft>
              <a:buSzPct val="100000"/>
              <a:buFont typeface="Courier New"/>
              <a:buChar char="o"/>
            </a:pPr>
            <a:r>
              <a:rPr lang="en"/>
              <a:t> Can create more divisions due to increased polarization, undermine social cohesion due to the erosion of trust, and even contribute to offline conflicts and violence</a:t>
            </a:r>
            <a:endParaRPr/>
          </a:p>
          <a:p>
            <a:pPr indent="0" lvl="0" marL="0" rtl="0" algn="l">
              <a:lnSpc>
                <a:spcPct val="90000"/>
              </a:lnSpc>
              <a:spcBef>
                <a:spcPts val="1100"/>
              </a:spcBef>
              <a:spcAft>
                <a:spcPts val="0"/>
              </a:spcAft>
              <a:buSzPct val="100000"/>
              <a:buNone/>
            </a:pPr>
            <a:r>
              <a:rPr lang="en"/>
              <a:t>Marginalized Communities</a:t>
            </a:r>
            <a:endParaRPr/>
          </a:p>
          <a:p>
            <a:pPr indent="-80962" lvl="0" marL="63500" rtl="0" algn="l">
              <a:lnSpc>
                <a:spcPct val="90000"/>
              </a:lnSpc>
              <a:spcBef>
                <a:spcPts val="1100"/>
              </a:spcBef>
              <a:spcAft>
                <a:spcPts val="0"/>
              </a:spcAft>
              <a:buSzPct val="100000"/>
              <a:buFont typeface="Courier New"/>
              <a:buChar char="o"/>
            </a:pPr>
            <a:r>
              <a:rPr lang="en"/>
              <a:t> Racial &amp; ethnic, sexual orientation, religions, gender identity, disabilities, gender, age, socio-economic status</a:t>
            </a:r>
            <a:endParaRPr/>
          </a:p>
          <a:p>
            <a:pPr indent="-80962" lvl="0" marL="63500" rtl="0" algn="l">
              <a:lnSpc>
                <a:spcPct val="90000"/>
              </a:lnSpc>
              <a:spcBef>
                <a:spcPts val="1100"/>
              </a:spcBef>
              <a:spcAft>
                <a:spcPts val="0"/>
              </a:spcAft>
              <a:buSzPct val="100000"/>
              <a:buFont typeface="Courier New"/>
              <a:buChar char="o"/>
            </a:pPr>
            <a:r>
              <a:rPr lang="en"/>
              <a:t> Hate speech can further perpetuate stereotypes, and contribute to a more hostile environment for them</a:t>
            </a:r>
            <a:endParaRPr/>
          </a:p>
          <a:p>
            <a:pPr indent="0" lvl="0" marL="0" rtl="0" algn="l">
              <a:lnSpc>
                <a:spcPct val="90000"/>
              </a:lnSpc>
              <a:spcBef>
                <a:spcPts val="1100"/>
              </a:spcBef>
              <a:spcAft>
                <a:spcPts val="0"/>
              </a:spcAft>
              <a:buSzPct val="100000"/>
              <a:buNone/>
            </a:pPr>
            <a:r>
              <a:rPr lang="en"/>
              <a:t>Users</a:t>
            </a:r>
            <a:endParaRPr/>
          </a:p>
          <a:p>
            <a:pPr indent="-80962" lvl="0" marL="63500" rtl="0" algn="l">
              <a:lnSpc>
                <a:spcPct val="90000"/>
              </a:lnSpc>
              <a:spcBef>
                <a:spcPts val="1100"/>
              </a:spcBef>
              <a:spcAft>
                <a:spcPts val="0"/>
              </a:spcAft>
              <a:buSzPct val="100000"/>
              <a:buFont typeface="Courier New"/>
              <a:buChar char="o"/>
            </a:pPr>
            <a:r>
              <a:rPr lang="en"/>
              <a:t> Exposure to hate speech, or inability to express freedom of speech can harm the self-esteem, emotional well-being, and mental health</a:t>
            </a:r>
            <a:endParaRPr/>
          </a:p>
          <a:p>
            <a:pPr indent="-80962" lvl="0" marL="63500" rtl="0" algn="l">
              <a:lnSpc>
                <a:spcPct val="90000"/>
              </a:lnSpc>
              <a:spcBef>
                <a:spcPts val="1100"/>
              </a:spcBef>
              <a:spcAft>
                <a:spcPts val="0"/>
              </a:spcAft>
              <a:buSzPct val="100000"/>
              <a:buFont typeface="Courier New"/>
              <a:buChar char="o"/>
            </a:pPr>
            <a:r>
              <a:rPr lang="en"/>
              <a:t> Younger users such as children or adolescents are particularly vulnerable to the negative effects of hate speech and even self-radicalization</a:t>
            </a:r>
            <a:endParaRPr/>
          </a:p>
          <a:p>
            <a:pPr indent="0" lvl="0" marL="0" rtl="0" algn="l">
              <a:lnSpc>
                <a:spcPct val="90000"/>
              </a:lnSpc>
              <a:spcBef>
                <a:spcPts val="1100"/>
              </a:spcBef>
              <a:spcAft>
                <a:spcPts val="0"/>
              </a:spcAft>
              <a:buSzPct val="100000"/>
              <a:buNone/>
            </a:pPr>
            <a:r>
              <a:rPr lang="en"/>
              <a:t>Content Creators and Influencers</a:t>
            </a:r>
            <a:endParaRPr/>
          </a:p>
          <a:p>
            <a:pPr indent="-80962" lvl="0" marL="63500" rtl="0" algn="l">
              <a:lnSpc>
                <a:spcPct val="90000"/>
              </a:lnSpc>
              <a:spcBef>
                <a:spcPts val="1100"/>
              </a:spcBef>
              <a:spcAft>
                <a:spcPts val="0"/>
              </a:spcAft>
              <a:buSzPct val="100000"/>
              <a:buFont typeface="Courier New"/>
              <a:buChar char="o"/>
            </a:pPr>
            <a:r>
              <a:rPr lang="en"/>
              <a:t> Improper handling of the balance can limit/slow down creativity and more importantly the diversity of voices on social media and therefore content and entertainment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idx="1" type="body"/>
          </p:nvPr>
        </p:nvSpPr>
        <p:spPr>
          <a:xfrm>
            <a:off x="107925" y="1066800"/>
            <a:ext cx="8928300" cy="375300"/>
          </a:xfrm>
          <a:prstGeom prst="rect">
            <a:avLst/>
          </a:prstGeom>
          <a:noFill/>
          <a:ln>
            <a:noFill/>
          </a:ln>
        </p:spPr>
        <p:txBody>
          <a:bodyPr anchorCtr="0" anchor="t" bIns="34275" lIns="0" spcFirstLastPara="1" rIns="0" wrap="square" tIns="34275">
            <a:normAutofit/>
          </a:bodyPr>
          <a:lstStyle/>
          <a:p>
            <a:pPr indent="0" lvl="0" marL="0" rtl="0" algn="ctr">
              <a:lnSpc>
                <a:spcPct val="90000"/>
              </a:lnSpc>
              <a:spcBef>
                <a:spcPts val="0"/>
              </a:spcBef>
              <a:spcAft>
                <a:spcPts val="0"/>
              </a:spcAft>
              <a:buSzPts val="1500"/>
              <a:buNone/>
            </a:pPr>
            <a:r>
              <a:rPr b="1" lang="en"/>
              <a:t>Where can you find data about your problem?</a:t>
            </a:r>
            <a:endParaRPr/>
          </a:p>
        </p:txBody>
      </p:sp>
      <p:sp>
        <p:nvSpPr>
          <p:cNvPr id="182" name="Google Shape;182;p31"/>
          <p:cNvSpPr txBox="1"/>
          <p:nvPr/>
        </p:nvSpPr>
        <p:spPr>
          <a:xfrm>
            <a:off x="312650" y="1442100"/>
            <a:ext cx="3882900" cy="3146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100"/>
              </a:spcBef>
              <a:spcAft>
                <a:spcPts val="0"/>
              </a:spcAft>
              <a:buClr>
                <a:schemeClr val="dk1"/>
              </a:buClr>
              <a:buSzPts val="1500"/>
              <a:buFont typeface="Arial"/>
              <a:buNone/>
            </a:pPr>
            <a:r>
              <a:rPr lang="en" sz="1500">
                <a:solidFill>
                  <a:srgbClr val="3F3F3F"/>
                </a:solidFill>
                <a:latin typeface="Calibri"/>
                <a:ea typeface="Calibri"/>
                <a:cs typeface="Calibri"/>
                <a:sym typeface="Calibri"/>
              </a:rPr>
              <a:t>Twitter API (rate-limited, pay-walled, obsolete APIs/Scrapers)</a:t>
            </a:r>
            <a:endParaRPr sz="1500">
              <a:solidFill>
                <a:srgbClr val="3F3F3F"/>
              </a:solidFill>
              <a:latin typeface="Calibri"/>
              <a:ea typeface="Calibri"/>
              <a:cs typeface="Calibri"/>
              <a:sym typeface="Calibri"/>
            </a:endParaRPr>
          </a:p>
          <a:p>
            <a:pPr indent="0" lvl="0" marL="0" rtl="0" algn="l">
              <a:lnSpc>
                <a:spcPct val="90000"/>
              </a:lnSpc>
              <a:spcBef>
                <a:spcPts val="1100"/>
              </a:spcBef>
              <a:spcAft>
                <a:spcPts val="0"/>
              </a:spcAft>
              <a:buClr>
                <a:schemeClr val="dk1"/>
              </a:buClr>
              <a:buSzPts val="1500"/>
              <a:buFont typeface="Arial"/>
              <a:buNone/>
            </a:pPr>
            <a:r>
              <a:rPr lang="en" sz="1500">
                <a:solidFill>
                  <a:srgbClr val="3F3F3F"/>
                </a:solidFill>
                <a:latin typeface="Calibri"/>
                <a:ea typeface="Calibri"/>
                <a:cs typeface="Calibri"/>
                <a:sym typeface="Calibri"/>
              </a:rPr>
              <a:t>Reddit API (rate-limited, pay-walled, obsolete APIs/Scrapers)</a:t>
            </a:r>
            <a:endParaRPr sz="1500">
              <a:solidFill>
                <a:srgbClr val="3F3F3F"/>
              </a:solidFill>
              <a:latin typeface="Calibri"/>
              <a:ea typeface="Calibri"/>
              <a:cs typeface="Calibri"/>
              <a:sym typeface="Calibri"/>
            </a:endParaRPr>
          </a:p>
          <a:p>
            <a:pPr indent="0" lvl="0" marL="0" rtl="0" algn="l">
              <a:lnSpc>
                <a:spcPct val="90000"/>
              </a:lnSpc>
              <a:spcBef>
                <a:spcPts val="1100"/>
              </a:spcBef>
              <a:spcAft>
                <a:spcPts val="0"/>
              </a:spcAft>
              <a:buClr>
                <a:schemeClr val="dk1"/>
              </a:buClr>
              <a:buSzPts val="1500"/>
              <a:buFont typeface="Arial"/>
              <a:buNone/>
            </a:pPr>
            <a:r>
              <a:rPr lang="en" sz="1500">
                <a:solidFill>
                  <a:srgbClr val="3F3F3F"/>
                </a:solidFill>
                <a:latin typeface="Calibri"/>
                <a:ea typeface="Calibri"/>
                <a:cs typeface="Calibri"/>
                <a:sym typeface="Calibri"/>
              </a:rPr>
              <a:t>Kaggle:</a:t>
            </a:r>
            <a:br>
              <a:rPr lang="en" sz="1500">
                <a:solidFill>
                  <a:srgbClr val="3F3F3F"/>
                </a:solidFill>
                <a:latin typeface="Calibri"/>
                <a:ea typeface="Calibri"/>
                <a:cs typeface="Calibri"/>
                <a:sym typeface="Calibri"/>
              </a:rPr>
            </a:br>
            <a:r>
              <a:rPr lang="en" sz="1500" u="sng">
                <a:solidFill>
                  <a:schemeClr val="hlink"/>
                </a:solidFill>
                <a:latin typeface="Calibri"/>
                <a:ea typeface="Calibri"/>
                <a:cs typeface="Calibri"/>
                <a:sym typeface="Calibri"/>
                <a:hlinkClick r:id="rId3"/>
              </a:rPr>
              <a:t>Covid19 Tweets By Phases</a:t>
            </a:r>
            <a:br>
              <a:rPr lang="en" sz="1500">
                <a:solidFill>
                  <a:srgbClr val="3F3F3F"/>
                </a:solidFill>
                <a:latin typeface="Calibri"/>
                <a:ea typeface="Calibri"/>
                <a:cs typeface="Calibri"/>
                <a:sym typeface="Calibri"/>
              </a:rPr>
            </a:br>
            <a:r>
              <a:rPr lang="en" sz="1500" u="sng">
                <a:solidFill>
                  <a:schemeClr val="hlink"/>
                </a:solidFill>
                <a:latin typeface="Calibri"/>
                <a:ea typeface="Calibri"/>
                <a:cs typeface="Calibri"/>
                <a:sym typeface="Calibri"/>
                <a:hlinkClick r:id="rId4"/>
              </a:rPr>
              <a:t>Covid19 Tweets Xenophobia</a:t>
            </a:r>
            <a:br>
              <a:rPr lang="en" sz="1500">
                <a:solidFill>
                  <a:srgbClr val="3F3F3F"/>
                </a:solidFill>
                <a:latin typeface="Calibri"/>
                <a:ea typeface="Calibri"/>
                <a:cs typeface="Calibri"/>
                <a:sym typeface="Calibri"/>
              </a:rPr>
            </a:br>
            <a:r>
              <a:rPr lang="en" sz="1500" u="sng">
                <a:solidFill>
                  <a:schemeClr val="hlink"/>
                </a:solidFill>
                <a:latin typeface="Calibri"/>
                <a:ea typeface="Calibri"/>
                <a:cs typeface="Calibri"/>
                <a:sym typeface="Calibri"/>
                <a:hlinkClick r:id="rId5"/>
              </a:rPr>
              <a:t>Covid19 Reddit Posts</a:t>
            </a:r>
            <a:br>
              <a:rPr lang="en" sz="1500">
                <a:solidFill>
                  <a:srgbClr val="3F3F3F"/>
                </a:solidFill>
                <a:latin typeface="Calibri"/>
                <a:ea typeface="Calibri"/>
                <a:cs typeface="Calibri"/>
                <a:sym typeface="Calibri"/>
              </a:rPr>
            </a:br>
            <a:br>
              <a:rPr lang="en" sz="1500">
                <a:solidFill>
                  <a:srgbClr val="3F3F3F"/>
                </a:solidFill>
                <a:latin typeface="Calibri"/>
                <a:ea typeface="Calibri"/>
                <a:cs typeface="Calibri"/>
                <a:sym typeface="Calibri"/>
              </a:rPr>
            </a:br>
            <a:r>
              <a:rPr lang="en" sz="1500" u="sng">
                <a:solidFill>
                  <a:schemeClr val="hlink"/>
                </a:solidFill>
                <a:latin typeface="Calibri"/>
                <a:ea typeface="Calibri"/>
                <a:cs typeface="Calibri"/>
                <a:sym typeface="Calibri"/>
                <a:hlinkClick r:id="rId6"/>
              </a:rPr>
              <a:t>BLM Tweets</a:t>
            </a:r>
            <a:endParaRPr sz="1500">
              <a:solidFill>
                <a:srgbClr val="3F3F3F"/>
              </a:solidFill>
              <a:latin typeface="Calibri"/>
              <a:ea typeface="Calibri"/>
              <a:cs typeface="Calibri"/>
              <a:sym typeface="Calibri"/>
            </a:endParaRPr>
          </a:p>
        </p:txBody>
      </p:sp>
      <p:sp>
        <p:nvSpPr>
          <p:cNvPr id="183" name="Google Shape;183;p31"/>
          <p:cNvSpPr txBox="1"/>
          <p:nvPr/>
        </p:nvSpPr>
        <p:spPr>
          <a:xfrm>
            <a:off x="4659400" y="1442100"/>
            <a:ext cx="3712500" cy="1381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100"/>
              </a:spcBef>
              <a:spcAft>
                <a:spcPts val="0"/>
              </a:spcAft>
              <a:buNone/>
            </a:pPr>
            <a:r>
              <a:rPr lang="en" sz="1500">
                <a:solidFill>
                  <a:srgbClr val="FF0000"/>
                </a:solidFill>
                <a:latin typeface="Calibri"/>
                <a:ea typeface="Calibri"/>
                <a:cs typeface="Calibri"/>
                <a:sym typeface="Calibri"/>
              </a:rPr>
              <a:t>Twint = Twitter scraping tool that bypasses Twitter API</a:t>
            </a:r>
            <a:endParaRPr sz="1500">
              <a:solidFill>
                <a:srgbClr val="FF0000"/>
              </a:solidFill>
              <a:latin typeface="Calibri"/>
              <a:ea typeface="Calibri"/>
              <a:cs typeface="Calibri"/>
              <a:sym typeface="Calibri"/>
            </a:endParaRPr>
          </a:p>
          <a:p>
            <a:pPr indent="-323850" lvl="0" marL="457200" rtl="0" algn="l">
              <a:lnSpc>
                <a:spcPct val="90000"/>
              </a:lnSpc>
              <a:spcBef>
                <a:spcPts val="1100"/>
              </a:spcBef>
              <a:spcAft>
                <a:spcPts val="0"/>
              </a:spcAft>
              <a:buClr>
                <a:srgbClr val="FF0000"/>
              </a:buClr>
              <a:buSzPts val="1500"/>
              <a:buFont typeface="Calibri"/>
              <a:buChar char="●"/>
            </a:pPr>
            <a:r>
              <a:rPr lang="en" sz="1500">
                <a:solidFill>
                  <a:srgbClr val="FF0000"/>
                </a:solidFill>
                <a:latin typeface="Calibri"/>
                <a:ea typeface="Calibri"/>
                <a:cs typeface="Calibri"/>
                <a:sym typeface="Calibri"/>
              </a:rPr>
              <a:t>collect_tweets function</a:t>
            </a:r>
            <a:endParaRPr sz="1500">
              <a:solidFill>
                <a:srgbClr val="FF0000"/>
              </a:solidFill>
              <a:latin typeface="Calibri"/>
              <a:ea typeface="Calibri"/>
              <a:cs typeface="Calibri"/>
              <a:sym typeface="Calibri"/>
            </a:endParaRPr>
          </a:p>
          <a:p>
            <a:pPr indent="-323850" lvl="0" marL="457200" rtl="0" algn="l">
              <a:lnSpc>
                <a:spcPct val="90000"/>
              </a:lnSpc>
              <a:spcBef>
                <a:spcPts val="0"/>
              </a:spcBef>
              <a:spcAft>
                <a:spcPts val="0"/>
              </a:spcAft>
              <a:buClr>
                <a:srgbClr val="FF0000"/>
              </a:buClr>
              <a:buSzPts val="1500"/>
              <a:buFont typeface="Calibri"/>
              <a:buChar char="●"/>
            </a:pPr>
            <a:r>
              <a:rPr lang="en" sz="1500">
                <a:solidFill>
                  <a:srgbClr val="FF0000"/>
                </a:solidFill>
                <a:latin typeface="Calibri"/>
                <a:ea typeface="Calibri"/>
                <a:cs typeface="Calibri"/>
                <a:sym typeface="Calibri"/>
              </a:rPr>
              <a:t>collect_tweets_per_location function</a:t>
            </a:r>
            <a:endParaRPr sz="1500">
              <a:solidFill>
                <a:srgbClr val="FF0000"/>
              </a:solidFill>
              <a:latin typeface="Calibri"/>
              <a:ea typeface="Calibri"/>
              <a:cs typeface="Calibri"/>
              <a:sym typeface="Calibri"/>
            </a:endParaRPr>
          </a:p>
        </p:txBody>
      </p:sp>
      <p:pic>
        <p:nvPicPr>
          <p:cNvPr id="184" name="Google Shape;184;p31"/>
          <p:cNvPicPr preferRelativeResize="0"/>
          <p:nvPr/>
        </p:nvPicPr>
        <p:blipFill>
          <a:blip r:embed="rId7">
            <a:alphaModFix/>
          </a:blip>
          <a:stretch>
            <a:fillRect/>
          </a:stretch>
        </p:blipFill>
        <p:spPr>
          <a:xfrm>
            <a:off x="4348297" y="2823900"/>
            <a:ext cx="4334699" cy="1528101"/>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 type="body"/>
          </p:nvPr>
        </p:nvSpPr>
        <p:spPr>
          <a:xfrm>
            <a:off x="107924" y="1092200"/>
            <a:ext cx="8928151" cy="3784601"/>
          </a:xfrm>
          <a:prstGeom prst="rect">
            <a:avLst/>
          </a:prstGeom>
          <a:noFill/>
          <a:ln>
            <a:noFill/>
          </a:ln>
        </p:spPr>
        <p:txBody>
          <a:bodyPr anchorCtr="0" anchor="t" bIns="34275" lIns="0" spcFirstLastPara="1" rIns="0" wrap="square" tIns="34275">
            <a:normAutofit lnSpcReduction="20000"/>
          </a:bodyPr>
          <a:lstStyle/>
          <a:p>
            <a:pPr indent="0" lvl="0" marL="0" rtl="0" algn="ctr">
              <a:lnSpc>
                <a:spcPct val="90000"/>
              </a:lnSpc>
              <a:spcBef>
                <a:spcPts val="0"/>
              </a:spcBef>
              <a:spcAft>
                <a:spcPts val="0"/>
              </a:spcAft>
              <a:buSzPts val="1500"/>
              <a:buNone/>
            </a:pPr>
            <a:r>
              <a:rPr b="1" lang="en"/>
              <a:t>How might you narrow your topic</a:t>
            </a:r>
            <a:r>
              <a:rPr lang="en"/>
              <a:t>?</a:t>
            </a:r>
            <a:endParaRPr/>
          </a:p>
          <a:p>
            <a:pPr indent="0" lvl="0" marL="0" rtl="0" algn="l">
              <a:lnSpc>
                <a:spcPct val="90000"/>
              </a:lnSpc>
              <a:spcBef>
                <a:spcPts val="1100"/>
              </a:spcBef>
              <a:spcAft>
                <a:spcPts val="0"/>
              </a:spcAft>
              <a:buSzPts val="1500"/>
              <a:buNone/>
            </a:pPr>
            <a:r>
              <a:rPr lang="en"/>
              <a:t>Twitter and Reddit both offer a wealth of information on various issues and movements in history. We can narrow our topic by the criteria below.</a:t>
            </a:r>
            <a:endParaRPr/>
          </a:p>
          <a:p>
            <a:pPr indent="0" lvl="0" marL="0" rtl="0" algn="l">
              <a:lnSpc>
                <a:spcPct val="90000"/>
              </a:lnSpc>
              <a:spcBef>
                <a:spcPts val="1100"/>
              </a:spcBef>
              <a:spcAft>
                <a:spcPts val="0"/>
              </a:spcAft>
              <a:buSzPts val="1500"/>
              <a:buNone/>
            </a:pPr>
            <a:r>
              <a:rPr lang="en"/>
              <a:t>Category of hate: In </a:t>
            </a:r>
            <a:r>
              <a:rPr lang="en" u="sng">
                <a:solidFill>
                  <a:schemeClr val="hlink"/>
                </a:solidFill>
                <a:hlinkClick r:id="rId3"/>
              </a:rPr>
              <a:t>most recent hate crime statistics released by the U.S Department of Justice</a:t>
            </a:r>
            <a:r>
              <a:rPr lang="en"/>
              <a:t>, the greatest bias motivation for hate crimes was reportedly Race/Ethnicity (64.5%), followed by Sexual Orientation (15.9%), then Religion (14.1%). Therefore, hate speech posts can be searched by Race/Ethnicity first.</a:t>
            </a:r>
            <a:endParaRPr/>
          </a:p>
          <a:p>
            <a:pPr indent="0" lvl="0" marL="0" rtl="0" algn="l">
              <a:lnSpc>
                <a:spcPct val="90000"/>
              </a:lnSpc>
              <a:spcBef>
                <a:spcPts val="1100"/>
              </a:spcBef>
              <a:spcAft>
                <a:spcPts val="0"/>
              </a:spcAft>
              <a:buSzPts val="1500"/>
              <a:buNone/>
            </a:pPr>
            <a:r>
              <a:rPr lang="en"/>
              <a:t>Event/Movement: There are significant events that occur every year such as Covid19, #BLM, #MeToo, Refugees of Rohingya, Legalization of same-sex marriages, 2020 U.S Presidential Elections, Russia vs Ukraine that generate and direct hate at a certain group of categories listed above. We can narrow down to either the most influential or most recent event first</a:t>
            </a:r>
            <a:endParaRPr/>
          </a:p>
          <a:p>
            <a:pPr indent="0" lvl="0" marL="0" rtl="0" algn="l">
              <a:lnSpc>
                <a:spcPct val="90000"/>
              </a:lnSpc>
              <a:spcBef>
                <a:spcPts val="1100"/>
              </a:spcBef>
              <a:spcAft>
                <a:spcPts val="0"/>
              </a:spcAft>
              <a:buSzPts val="1500"/>
              <a:buNone/>
            </a:pPr>
            <a:r>
              <a:rPr lang="en"/>
              <a:t>Platform: Twitter and Reddit might have too much information for our limited time of analysis. We can narrow down to using the easier platform, or the platform that would give us the more relevant information. Furthermore, some APIs allow you to narrow your search to specific threads/hashtags.</a:t>
            </a:r>
            <a:endParaRPr/>
          </a:p>
          <a:p>
            <a:pPr indent="0" lvl="0" marL="0" rtl="0" algn="l">
              <a:lnSpc>
                <a:spcPct val="90000"/>
              </a:lnSpc>
              <a:spcBef>
                <a:spcPts val="1100"/>
              </a:spcBef>
              <a:spcAft>
                <a:spcPts val="0"/>
              </a:spcAft>
              <a:buSzPts val="1500"/>
              <a:buNone/>
            </a:pPr>
            <a:r>
              <a:rPr lang="en"/>
              <a:t>Geographic: It is difficult to narrow down to a geographic location, as hate speech is pervasive and can come from anywhere and directed at anyone anywhere. However, based on country population and therefore quantity of data points, the United States would be a good starting point.</a:t>
            </a:r>
            <a:endParaRPr/>
          </a:p>
          <a:p>
            <a:pPr indent="0" lvl="0" marL="0" rtl="0" algn="l">
              <a:lnSpc>
                <a:spcPct val="90000"/>
              </a:lnSpc>
              <a:spcBef>
                <a:spcPts val="1100"/>
              </a:spcBef>
              <a:spcAft>
                <a:spcPts val="0"/>
              </a:spcAft>
              <a:buSzPts val="1500"/>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3"/>
          <p:cNvPicPr preferRelativeResize="0"/>
          <p:nvPr/>
        </p:nvPicPr>
        <p:blipFill>
          <a:blip r:embed="rId3">
            <a:alphaModFix/>
          </a:blip>
          <a:stretch>
            <a:fillRect/>
          </a:stretch>
        </p:blipFill>
        <p:spPr>
          <a:xfrm>
            <a:off x="306125" y="237000"/>
            <a:ext cx="5016598" cy="4329499"/>
          </a:xfrm>
          <a:prstGeom prst="rect">
            <a:avLst/>
          </a:prstGeom>
          <a:noFill/>
          <a:ln>
            <a:noFill/>
          </a:ln>
        </p:spPr>
      </p:pic>
      <p:sp>
        <p:nvSpPr>
          <p:cNvPr id="195" name="Google Shape;195;p33"/>
          <p:cNvSpPr txBox="1"/>
          <p:nvPr/>
        </p:nvSpPr>
        <p:spPr>
          <a:xfrm>
            <a:off x="5481075" y="408625"/>
            <a:ext cx="3464400" cy="18744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Cross-Platform Analysis: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u="sng">
                <a:solidFill>
                  <a:schemeClr val="hlink"/>
                </a:solidFill>
                <a:latin typeface="Calibri"/>
                <a:ea typeface="Calibri"/>
                <a:cs typeface="Calibri"/>
                <a:sym typeface="Calibri"/>
                <a:hlinkClick r:id="rId4"/>
              </a:rPr>
              <a:t>Twitter attempts hate speech moderation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Vs.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u="sng">
                <a:solidFill>
                  <a:schemeClr val="hlink"/>
                </a:solidFill>
                <a:latin typeface="Calibri"/>
                <a:ea typeface="Calibri"/>
                <a:cs typeface="Calibri"/>
                <a:sym typeface="Calibri"/>
                <a:hlinkClick r:id="rId5"/>
              </a:rPr>
              <a:t>Reddit has minimal hate speech moderation</a:t>
            </a:r>
            <a:endParaRPr>
              <a:latin typeface="Calibri"/>
              <a:ea typeface="Calibri"/>
              <a:cs typeface="Calibri"/>
              <a:sym typeface="Calibri"/>
            </a:endParaRPr>
          </a:p>
        </p:txBody>
      </p:sp>
      <p:sp>
        <p:nvSpPr>
          <p:cNvPr id="196" name="Google Shape;196;p33"/>
          <p:cNvSpPr txBox="1"/>
          <p:nvPr/>
        </p:nvSpPr>
        <p:spPr>
          <a:xfrm>
            <a:off x="5214575" y="2673900"/>
            <a:ext cx="3535500" cy="14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Events To Examine: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Hate Group Goyim Defense League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BLM Movement (discrimination </a:t>
            </a:r>
            <a:r>
              <a:rPr lang="en">
                <a:latin typeface="Calibri"/>
                <a:ea typeface="Calibri"/>
                <a:cs typeface="Calibri"/>
                <a:sym typeface="Calibri"/>
              </a:rPr>
              <a:t>against</a:t>
            </a:r>
            <a:r>
              <a:rPr lang="en">
                <a:latin typeface="Calibri"/>
                <a:ea typeface="Calibri"/>
                <a:cs typeface="Calibri"/>
                <a:sym typeface="Calibri"/>
              </a:rPr>
              <a:t> African-Americans)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Covid-19 Outbreak (discrimination against Asian-Americans)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