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dl.org/resources/report/online-hate-and-harassment-american-experience-2021" TargetMode="External"/><Relationship Id="rId3" Type="http://schemas.openxmlformats.org/officeDocument/2006/relationships/hyperlink" Target="https://www.adl.org/resources/press-release/asian-americans-experience-rise-severe-online-hate-and-harassment-ad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ytimes.com/2022/09/23/technology/germany-internet-speech-arrest.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8dfa5b91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8dfa5b91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a204a2b4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a204a2b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a204a2b4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a204a2b4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a204a2b4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5a204a2b4a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a204a2b4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5a204a2b4a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a204a2b4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5a204a2b4a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1884b65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1884b65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a204a2b4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5a204a2b4a_1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31884b65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31884b65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a204a2b4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5a204a2b4a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a6fd8d8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a6fd8d8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8dfa5b91f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8dfa5b91f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a204a2b4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5a204a2b4a_1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1884b650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31884b650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a204a2b4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5a204a2b4a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5a204a2b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5a204a2b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8dfa5b91f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58dfa5b91f_0_4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99113e63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99113e63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https://www.adl.org/resources/report/online-hate-and-harassment-american-experience-2021</a:t>
            </a:r>
            <a:endParaRPr/>
          </a:p>
          <a:p>
            <a:pPr indent="0" lvl="0" marL="0" rtl="0" algn="l">
              <a:spcBef>
                <a:spcPts val="0"/>
              </a:spcBef>
              <a:spcAft>
                <a:spcPts val="0"/>
              </a:spcAft>
              <a:buNone/>
            </a:pPr>
            <a:r>
              <a:rPr lang="en" u="sng">
                <a:solidFill>
                  <a:schemeClr val="hlink"/>
                </a:solidFill>
                <a:hlinkClick r:id="rId3"/>
              </a:rPr>
              <a:t>https://www.adl.org/resources/press-release/asian-americans-experience-rise-severe-online-hate-and-harassment-adl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1884b645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1884b645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https://www.nytimes.com/2022/09/23/technology/germany-internet-speech-arrest.html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1884b64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1884b64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https://www.fbi.gov/how-we-can-help-you/more-fbi-services-and-information/ucr/hate-crime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a204a2b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a204a2b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a204a2b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a204a2b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a204a2b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a204a2b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1" name="Shape 91"/>
        <p:cNvGrpSpPr/>
        <p:nvPr/>
      </p:nvGrpSpPr>
      <p:grpSpPr>
        <a:xfrm>
          <a:off x="0" y="0"/>
          <a:ext cx="0" cy="0"/>
          <a:chOff x="0" y="0"/>
          <a:chExt cx="0" cy="0"/>
        </a:xfrm>
      </p:grpSpPr>
      <p:sp>
        <p:nvSpPr>
          <p:cNvPr id="92" name="Google Shape;92;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36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3" name="Google Shape;93;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4" name="Google Shape;94;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4"/>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7" name="Shape 97"/>
        <p:cNvGrpSpPr/>
        <p:nvPr/>
      </p:nvGrpSpPr>
      <p:grpSpPr>
        <a:xfrm>
          <a:off x="0" y="0"/>
          <a:ext cx="0" cy="0"/>
          <a:chOff x="0" y="0"/>
          <a:chExt cx="0" cy="0"/>
        </a:xfrm>
      </p:grpSpPr>
      <p:sp>
        <p:nvSpPr>
          <p:cNvPr id="98" name="Google Shape;98;p15"/>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 name="Google Shape;99;p15"/>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 name="Google Shape;100;p1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5"/>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3" name="Shape 103"/>
        <p:cNvGrpSpPr/>
        <p:nvPr/>
      </p:nvGrpSpPr>
      <p:grpSpPr>
        <a:xfrm>
          <a:off x="0" y="0"/>
          <a:ext cx="0" cy="0"/>
          <a:chOff x="0" y="0"/>
          <a:chExt cx="0" cy="0"/>
        </a:xfrm>
      </p:grpSpPr>
      <p:sp>
        <p:nvSpPr>
          <p:cNvPr id="104" name="Google Shape;104;p16"/>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5" name="Google Shape;105;p16"/>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6" name="Google Shape;106;p16"/>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16"/>
          <p:cNvSpPr txBox="1"/>
          <p:nvPr>
            <p:ph idx="1" type="subTitle"/>
          </p:nvPr>
        </p:nvSpPr>
        <p:spPr>
          <a:xfrm>
            <a:off x="825038" y="3341715"/>
            <a:ext cx="7543800" cy="8574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108" name="Google Shape;108;p1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1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6"/>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1" name="Google Shape;111;p16"/>
          <p:cNvCxnSpPr/>
          <p:nvPr/>
        </p:nvCxnSpPr>
        <p:spPr>
          <a:xfrm>
            <a:off x="905743"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112" name="Shape 112"/>
        <p:cNvGrpSpPr/>
        <p:nvPr/>
      </p:nvGrpSpPr>
      <p:grpSpPr>
        <a:xfrm>
          <a:off x="0" y="0"/>
          <a:ext cx="0" cy="0"/>
          <a:chOff x="0" y="0"/>
          <a:chExt cx="0" cy="0"/>
        </a:xfrm>
      </p:grpSpPr>
      <p:sp>
        <p:nvSpPr>
          <p:cNvPr id="113" name="Google Shape;113;p17"/>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4" name="Google Shape;114;p17"/>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17"/>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262626"/>
              </a:buClr>
              <a:buSzPts val="6000"/>
              <a:buFont typeface="Calibri"/>
              <a:buNone/>
              <a:defRPr b="0"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6" name="Google Shape;116;p17"/>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rtl="0" algn="l">
              <a:lnSpc>
                <a:spcPct val="90000"/>
              </a:lnSpc>
              <a:spcBef>
                <a:spcPts val="200"/>
              </a:spcBef>
              <a:spcAft>
                <a:spcPts val="0"/>
              </a:spcAft>
              <a:buSzPts val="1400"/>
              <a:buNone/>
              <a:defRPr sz="1400">
                <a:solidFill>
                  <a:srgbClr val="888888"/>
                </a:solidFill>
              </a:defRPr>
            </a:lvl2pPr>
            <a:lvl3pPr indent="-228600" lvl="2" marL="1371600" rtl="0" algn="l">
              <a:lnSpc>
                <a:spcPct val="90000"/>
              </a:lnSpc>
              <a:spcBef>
                <a:spcPts val="300"/>
              </a:spcBef>
              <a:spcAft>
                <a:spcPts val="0"/>
              </a:spcAft>
              <a:buSzPts val="1200"/>
              <a:buNone/>
              <a:defRPr sz="1200">
                <a:solidFill>
                  <a:srgbClr val="888888"/>
                </a:solidFill>
              </a:defRPr>
            </a:lvl3pPr>
            <a:lvl4pPr indent="-228600" lvl="3" marL="1828800" rtl="0" algn="l">
              <a:lnSpc>
                <a:spcPct val="90000"/>
              </a:lnSpc>
              <a:spcBef>
                <a:spcPts val="300"/>
              </a:spcBef>
              <a:spcAft>
                <a:spcPts val="0"/>
              </a:spcAft>
              <a:buSzPts val="1100"/>
              <a:buNone/>
              <a:defRPr sz="1100">
                <a:solidFill>
                  <a:srgbClr val="888888"/>
                </a:solidFill>
              </a:defRPr>
            </a:lvl4pPr>
            <a:lvl5pPr indent="-228600" lvl="4" marL="2286000" rtl="0" algn="l">
              <a:lnSpc>
                <a:spcPct val="90000"/>
              </a:lnSpc>
              <a:spcBef>
                <a:spcPts val="300"/>
              </a:spcBef>
              <a:spcAft>
                <a:spcPts val="0"/>
              </a:spcAft>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sp>
        <p:nvSpPr>
          <p:cNvPr id="117" name="Google Shape;117;p17"/>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17"/>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17"/>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0" name="Google Shape;120;p17"/>
          <p:cNvCxnSpPr/>
          <p:nvPr/>
        </p:nvCxnSpPr>
        <p:spPr>
          <a:xfrm>
            <a:off x="905743"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18"/>
          <p:cNvSpPr txBox="1"/>
          <p:nvPr>
            <p:ph idx="1" type="body"/>
          </p:nvPr>
        </p:nvSpPr>
        <p:spPr>
          <a:xfrm>
            <a:off x="822959" y="1384300"/>
            <a:ext cx="3703200" cy="30174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24" name="Google Shape;124;p18"/>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25" name="Google Shape;125;p1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1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18"/>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0" name="Google Shape;130;p19"/>
          <p:cNvSpPr txBox="1"/>
          <p:nvPr>
            <p:ph idx="1" type="body"/>
          </p:nvPr>
        </p:nvSpPr>
        <p:spPr>
          <a:xfrm>
            <a:off x="822960" y="1384539"/>
            <a:ext cx="37032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31" name="Google Shape;131;p19"/>
          <p:cNvSpPr txBox="1"/>
          <p:nvPr>
            <p:ph idx="2" type="body"/>
          </p:nvPr>
        </p:nvSpPr>
        <p:spPr>
          <a:xfrm>
            <a:off x="822960" y="1936750"/>
            <a:ext cx="3703200" cy="25338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2" name="Google Shape;132;p19"/>
          <p:cNvSpPr txBox="1"/>
          <p:nvPr>
            <p:ph idx="3" type="body"/>
          </p:nvPr>
        </p:nvSpPr>
        <p:spPr>
          <a:xfrm>
            <a:off x="4663440" y="1384539"/>
            <a:ext cx="37032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33" name="Google Shape;133;p19"/>
          <p:cNvSpPr txBox="1"/>
          <p:nvPr>
            <p:ph idx="4" type="body"/>
          </p:nvPr>
        </p:nvSpPr>
        <p:spPr>
          <a:xfrm>
            <a:off x="4663440" y="1936750"/>
            <a:ext cx="3703200" cy="25338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4" name="Google Shape;134;p19"/>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19"/>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19"/>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9" name="Google Shape;139;p2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2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0"/>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2" name="Shape 142"/>
        <p:cNvGrpSpPr/>
        <p:nvPr/>
      </p:nvGrpSpPr>
      <p:grpSpPr>
        <a:xfrm>
          <a:off x="0" y="0"/>
          <a:ext cx="0" cy="0"/>
          <a:chOff x="0" y="0"/>
          <a:chExt cx="0" cy="0"/>
        </a:xfrm>
      </p:grpSpPr>
      <p:sp>
        <p:nvSpPr>
          <p:cNvPr id="143" name="Google Shape;143;p21"/>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4" name="Google Shape;144;p21"/>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6" name="Google Shape;146;p21"/>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7" name="Google Shape;147;p21"/>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48" name="Google Shape;148;p21"/>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21"/>
          <p:cNvSpPr txBox="1"/>
          <p:nvPr>
            <p:ph idx="11" type="ftr"/>
          </p:nvPr>
        </p:nvSpPr>
        <p:spPr>
          <a:xfrm>
            <a:off x="3600450" y="4844839"/>
            <a:ext cx="3486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21"/>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800">
                <a:solidFill>
                  <a:schemeClr val="dk2"/>
                </a:solidFill>
                <a:latin typeface="Calibri"/>
                <a:ea typeface="Calibri"/>
                <a:cs typeface="Calibri"/>
                <a:sym typeface="Calibri"/>
              </a:defRPr>
            </a:lvl1pPr>
            <a:lvl2pPr indent="0" lvl="1" marL="0" rtl="0" algn="r">
              <a:spcBef>
                <a:spcPts val="0"/>
              </a:spcBef>
              <a:buNone/>
              <a:defRPr sz="800">
                <a:solidFill>
                  <a:schemeClr val="dk2"/>
                </a:solidFill>
                <a:latin typeface="Calibri"/>
                <a:ea typeface="Calibri"/>
                <a:cs typeface="Calibri"/>
                <a:sym typeface="Calibri"/>
              </a:defRPr>
            </a:lvl2pPr>
            <a:lvl3pPr indent="0" lvl="2" marL="0" rtl="0" algn="r">
              <a:spcBef>
                <a:spcPts val="0"/>
              </a:spcBef>
              <a:buNone/>
              <a:defRPr sz="800">
                <a:solidFill>
                  <a:schemeClr val="dk2"/>
                </a:solidFill>
                <a:latin typeface="Calibri"/>
                <a:ea typeface="Calibri"/>
                <a:cs typeface="Calibri"/>
                <a:sym typeface="Calibri"/>
              </a:defRPr>
            </a:lvl3pPr>
            <a:lvl4pPr indent="0" lvl="3" marL="0" rtl="0" algn="r">
              <a:spcBef>
                <a:spcPts val="0"/>
              </a:spcBef>
              <a:buNone/>
              <a:defRPr sz="800">
                <a:solidFill>
                  <a:schemeClr val="dk2"/>
                </a:solidFill>
                <a:latin typeface="Calibri"/>
                <a:ea typeface="Calibri"/>
                <a:cs typeface="Calibri"/>
                <a:sym typeface="Calibri"/>
              </a:defRPr>
            </a:lvl4pPr>
            <a:lvl5pPr indent="0" lvl="4" marL="0" rtl="0" algn="r">
              <a:spcBef>
                <a:spcPts val="0"/>
              </a:spcBef>
              <a:buNone/>
              <a:defRPr sz="800">
                <a:solidFill>
                  <a:schemeClr val="dk2"/>
                </a:solidFill>
                <a:latin typeface="Calibri"/>
                <a:ea typeface="Calibri"/>
                <a:cs typeface="Calibri"/>
                <a:sym typeface="Calibri"/>
              </a:defRPr>
            </a:lvl5pPr>
            <a:lvl6pPr indent="0" lvl="5" marL="0" rtl="0" algn="r">
              <a:spcBef>
                <a:spcPts val="0"/>
              </a:spcBef>
              <a:buNone/>
              <a:defRPr sz="800">
                <a:solidFill>
                  <a:schemeClr val="dk2"/>
                </a:solidFill>
                <a:latin typeface="Calibri"/>
                <a:ea typeface="Calibri"/>
                <a:cs typeface="Calibri"/>
                <a:sym typeface="Calibri"/>
              </a:defRPr>
            </a:lvl6pPr>
            <a:lvl7pPr indent="0" lvl="6" marL="0" rtl="0" algn="r">
              <a:spcBef>
                <a:spcPts val="0"/>
              </a:spcBef>
              <a:buNone/>
              <a:defRPr sz="800">
                <a:solidFill>
                  <a:schemeClr val="dk2"/>
                </a:solidFill>
                <a:latin typeface="Calibri"/>
                <a:ea typeface="Calibri"/>
                <a:cs typeface="Calibri"/>
                <a:sym typeface="Calibri"/>
              </a:defRPr>
            </a:lvl7pPr>
            <a:lvl8pPr indent="0" lvl="7" marL="0" rtl="0" algn="r">
              <a:spcBef>
                <a:spcPts val="0"/>
              </a:spcBef>
              <a:buNone/>
              <a:defRPr sz="800">
                <a:solidFill>
                  <a:schemeClr val="dk2"/>
                </a:solidFill>
                <a:latin typeface="Calibri"/>
                <a:ea typeface="Calibri"/>
                <a:cs typeface="Calibri"/>
                <a:sym typeface="Calibri"/>
              </a:defRPr>
            </a:lvl8pPr>
            <a:lvl9pPr indent="0" lvl="8" marL="0" rtl="0" algn="r">
              <a:spcBef>
                <a:spcPts val="0"/>
              </a:spcBef>
              <a:buNone/>
              <a:defRPr sz="8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51" name="Shape 151"/>
        <p:cNvGrpSpPr/>
        <p:nvPr/>
      </p:nvGrpSpPr>
      <p:grpSpPr>
        <a:xfrm>
          <a:off x="0" y="0"/>
          <a:ext cx="0" cy="0"/>
          <a:chOff x="0" y="0"/>
          <a:chExt cx="0" cy="0"/>
        </a:xfrm>
      </p:grpSpPr>
      <p:sp>
        <p:nvSpPr>
          <p:cNvPr id="152" name="Google Shape;152;p22"/>
          <p:cNvSpPr/>
          <p:nvPr/>
        </p:nvSpPr>
        <p:spPr>
          <a:xfrm>
            <a:off x="0" y="3714750"/>
            <a:ext cx="9141600" cy="1428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 name="Google Shape;153;p22"/>
          <p:cNvSpPr/>
          <p:nvPr/>
        </p:nvSpPr>
        <p:spPr>
          <a:xfrm>
            <a:off x="11" y="368630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 name="Google Shape;154;p22"/>
          <p:cNvSpPr txBox="1"/>
          <p:nvPr>
            <p:ph type="title"/>
          </p:nvPr>
        </p:nvSpPr>
        <p:spPr>
          <a:xfrm>
            <a:off x="822960" y="3806190"/>
            <a:ext cx="7584900" cy="617100"/>
          </a:xfrm>
          <a:prstGeom prst="rect">
            <a:avLst/>
          </a:prstGeom>
          <a:noFill/>
          <a:ln>
            <a:noFill/>
          </a:ln>
        </p:spPr>
        <p:txBody>
          <a:bodyPr anchorCtr="0" anchor="b" bIns="0" lIns="68575" spcFirstLastPara="1" rIns="68575" wrap="square" tIns="0">
            <a:no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55" name="Google Shape;155;p22"/>
          <p:cNvPicPr preferRelativeResize="0"/>
          <p:nvPr>
            <p:ph idx="2" type="pic"/>
          </p:nvPr>
        </p:nvPicPr>
        <p:blipFill/>
        <p:spPr>
          <a:xfrm>
            <a:off x="11" y="0"/>
            <a:ext cx="9144000" cy="3686400"/>
          </a:xfrm>
          <a:prstGeom prst="rect">
            <a:avLst/>
          </a:prstGeom>
          <a:blipFill rotWithShape="1">
            <a:blip r:embed="rId2">
              <a:alphaModFix/>
            </a:blip>
            <a:stretch>
              <a:fillRect b="0" l="0" r="0" t="0"/>
            </a:stretch>
          </a:blipFill>
          <a:ln>
            <a:noFill/>
          </a:ln>
        </p:spPr>
      </p:pic>
      <p:sp>
        <p:nvSpPr>
          <p:cNvPr id="156" name="Google Shape;156;p22"/>
          <p:cNvSpPr txBox="1"/>
          <p:nvPr>
            <p:ph idx="1" type="body"/>
          </p:nvPr>
        </p:nvSpPr>
        <p:spPr>
          <a:xfrm>
            <a:off x="822960" y="4430267"/>
            <a:ext cx="7584900" cy="445800"/>
          </a:xfrm>
          <a:prstGeom prst="rect">
            <a:avLst/>
          </a:prstGeom>
          <a:noFill/>
          <a:ln>
            <a:noFill/>
          </a:ln>
        </p:spPr>
        <p:txBody>
          <a:bodyPr anchorCtr="0" anchor="t" bIns="0" lIns="68575" spcFirstLastPara="1" rIns="68575" wrap="square" tIns="0">
            <a:normAutofit/>
          </a:bodyPr>
          <a:lstStyle>
            <a:lvl1pPr indent="-228600" lvl="0" marL="457200" rtl="0" algn="l">
              <a:lnSpc>
                <a:spcPct val="90000"/>
              </a:lnSpc>
              <a:spcBef>
                <a:spcPts val="0"/>
              </a:spcBef>
              <a:spcAft>
                <a:spcPts val="0"/>
              </a:spcAft>
              <a:buSzPts val="1100"/>
              <a:buNone/>
              <a:defRPr sz="1100">
                <a:solidFill>
                  <a:srgbClr val="FFFFFF"/>
                </a:solidFill>
              </a:defRPr>
            </a:lvl1pPr>
            <a:lvl2pPr indent="-228600" lvl="1" marL="914400" rtl="0" algn="l">
              <a:lnSpc>
                <a:spcPct val="90000"/>
              </a:lnSpc>
              <a:spcBef>
                <a:spcPts val="5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57" name="Google Shape;157;p2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8" name="Google Shape;158;p2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22"/>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0" name="Shape 160"/>
        <p:cNvGrpSpPr/>
        <p:nvPr/>
      </p:nvGrpSpPr>
      <p:grpSpPr>
        <a:xfrm>
          <a:off x="0" y="0"/>
          <a:ext cx="0" cy="0"/>
          <a:chOff x="0" y="0"/>
          <a:chExt cx="0" cy="0"/>
        </a:xfrm>
      </p:grpSpPr>
      <p:sp>
        <p:nvSpPr>
          <p:cNvPr id="161" name="Google Shape;161;p2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2" name="Google Shape;162;p23"/>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63" name="Google Shape;163;p2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4" name="Google Shape;164;p2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5" name="Google Shape;165;p23"/>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6" name="Shape 166"/>
        <p:cNvGrpSpPr/>
        <p:nvPr/>
      </p:nvGrpSpPr>
      <p:grpSpPr>
        <a:xfrm>
          <a:off x="0" y="0"/>
          <a:ext cx="0" cy="0"/>
          <a:chOff x="0" y="0"/>
          <a:chExt cx="0" cy="0"/>
        </a:xfrm>
      </p:grpSpPr>
      <p:sp>
        <p:nvSpPr>
          <p:cNvPr id="167" name="Google Shape;167;p2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8" name="Google Shape;168;p2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9" name="Google Shape;169;p24"/>
          <p:cNvSpPr txBox="1"/>
          <p:nvPr>
            <p:ph type="title"/>
          </p:nvPr>
        </p:nvSpPr>
        <p:spPr>
          <a:xfrm rot="5400000">
            <a:off x="5370450" y="1484384"/>
            <a:ext cx="4318200" cy="19716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0" name="Google Shape;170;p24"/>
          <p:cNvSpPr txBox="1"/>
          <p:nvPr>
            <p:ph idx="1" type="body"/>
          </p:nvPr>
        </p:nvSpPr>
        <p:spPr>
          <a:xfrm rot="5400000">
            <a:off x="1369875" y="-430217"/>
            <a:ext cx="4318200" cy="5800800"/>
          </a:xfrm>
          <a:prstGeom prst="rect">
            <a:avLst/>
          </a:prstGeom>
          <a:noFill/>
          <a:ln>
            <a:noFill/>
          </a:ln>
        </p:spPr>
        <p:txBody>
          <a:bodyPr anchorCtr="0" anchor="t" bIns="0" lIns="34275" spcFirstLastPara="1" rIns="34275" wrap="square" tIns="0">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71" name="Google Shape;171;p2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2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3" name="Google Shape;173;p24"/>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 name="Google Shape;84;p13"/>
          <p:cNvSpPr/>
          <p:nvPr/>
        </p:nvSpPr>
        <p:spPr>
          <a:xfrm>
            <a:off x="0" y="4750737"/>
            <a:ext cx="9144000" cy="49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 name="Google Shape;85;p1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6" name="Google Shape;86;p1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87" name="Google Shape;87;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90" name="Google Shape;90;p13"/>
          <p:cNvCxnSpPr/>
          <p:nvPr/>
        </p:nvCxnSpPr>
        <p:spPr>
          <a:xfrm>
            <a:off x="895149" y="1303384"/>
            <a:ext cx="747510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www.kaggle.com/datasets/arunavakrchakraborty/covid19-twitter-dataset?select=Covid-19+Twitter+Dataset+%28Apr-Jun+2020%29.csv" TargetMode="External"/><Relationship Id="rId4" Type="http://schemas.openxmlformats.org/officeDocument/2006/relationships/hyperlink" Target="https://www.kaggle.com/datasets/rahulgoel1106/xenophobia-on-twitter-during-covid19" TargetMode="External"/><Relationship Id="rId5" Type="http://schemas.openxmlformats.org/officeDocument/2006/relationships/hyperlink" Target="https://www.kaggle.com/datasets/pavellexyr/the-reddit-covid-dataset" TargetMode="External"/><Relationship Id="rId6" Type="http://schemas.openxmlformats.org/officeDocument/2006/relationships/hyperlink" Target="https://www.kaggle.com/datasets/yash612/black-lives-matter-twitter-datas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www.kaggle.com/datasets/arunavakrchakraborty/covid19-twitter-dataset?select=Covid-19+Twitter+Dataset+%28Apr-Jun+2020%29.cs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www.kaggle.com/datasets/rahulgoel1106/xenophobia-on-twitter-during-covid1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kaggle.com/datasets/pavellexyr/the-reddit-covid-datas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www.kaggle.com/datasets/yash612/black-lives-matter-twitter-datas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0" Type="http://schemas.openxmlformats.org/officeDocument/2006/relationships/hyperlink" Target="https://www.mdpi.com/2078-2489/13/6/273" TargetMode="External"/><Relationship Id="rId11" Type="http://schemas.openxmlformats.org/officeDocument/2006/relationships/hyperlink" Target="https://www.kaggle.com/datasets/yash612/black-lives-matter-twitter-dataset" TargetMode="External"/><Relationship Id="rId22" Type="http://schemas.openxmlformats.org/officeDocument/2006/relationships/hyperlink" Target="https://ojs.aaai.org/index.php/ICWSM/article/view/15041/14891" TargetMode="External"/><Relationship Id="rId10" Type="http://schemas.openxmlformats.org/officeDocument/2006/relationships/hyperlink" Target="https://www.kaggle.com/datasets/pavellexyr/the-reddit-covid-dataset" TargetMode="External"/><Relationship Id="rId21" Type="http://schemas.openxmlformats.org/officeDocument/2006/relationships/hyperlink" Target="https://dl.acm.org/doi/pdf/10.1145/3134666" TargetMode="External"/><Relationship Id="rId13" Type="http://schemas.openxmlformats.org/officeDocument/2006/relationships/hyperlink" Target="https://arxiv.org/pdf/1905.12516.pdf" TargetMode="External"/><Relationship Id="rId12" Type="http://schemas.openxmlformats.org/officeDocument/2006/relationships/hyperlink" Target="https://maartensap.com/pdfs/sap2019risk.pdf" TargetMode="External"/><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hyperlink" Target="https://www.adl.org/resources/report/online-hate-and-harassment-american-experience-2021" TargetMode="External"/><Relationship Id="rId4" Type="http://schemas.openxmlformats.org/officeDocument/2006/relationships/hyperlink" Target="https://www.adl.org/resources/press-release/asian-americans-experience-rise-severe-online-hate-and-harassment-adl" TargetMode="External"/><Relationship Id="rId9" Type="http://schemas.openxmlformats.org/officeDocument/2006/relationships/hyperlink" Target="https://www.kaggle.com/datasets/rahulgoel1106/xenophobia-on-twitter-during-covid19" TargetMode="External"/><Relationship Id="rId15" Type="http://schemas.openxmlformats.org/officeDocument/2006/relationships/hyperlink" Target="https://arxiv.org/pdf/2111.01515.pdf" TargetMode="External"/><Relationship Id="rId14" Type="http://schemas.openxmlformats.org/officeDocument/2006/relationships/hyperlink" Target="https://www.vox.com/recode/2019/8/15/20806384/social-media-hate-speech-bias-black-african-american-facebook-twitter" TargetMode="External"/><Relationship Id="rId17" Type="http://schemas.openxmlformats.org/officeDocument/2006/relationships/hyperlink" Target="https://link.springer.com/article/10.1007/s42979-021-00457-3" TargetMode="External"/><Relationship Id="rId16" Type="http://schemas.openxmlformats.org/officeDocument/2006/relationships/hyperlink" Target="https://iopscience.iop.org/article/10.1088/1757-899X/830/3/032006/pdf" TargetMode="External"/><Relationship Id="rId5" Type="http://schemas.openxmlformats.org/officeDocument/2006/relationships/hyperlink" Target="https://www.nytimes.com/2022/09/23/technology/germany-internet-speech-arrest.html" TargetMode="External"/><Relationship Id="rId19" Type="http://schemas.openxmlformats.org/officeDocument/2006/relationships/hyperlink" Target="https://ieeexplore.ieee.org/stamp/stamp.jsp?tp=&amp;arnumber=9455353&amp;tag=1" TargetMode="External"/><Relationship Id="rId6" Type="http://schemas.openxmlformats.org/officeDocument/2006/relationships/hyperlink" Target="https://www.fbi.gov/how-we-can-help-you/more-fbi-services-and-information/ucr/hate-crime" TargetMode="External"/><Relationship Id="rId18" Type="http://schemas.openxmlformats.org/officeDocument/2006/relationships/hyperlink" Target="https://journals.plos.org/plosone/article?id=10.1371/journal.pone.0221152" TargetMode="External"/><Relationship Id="rId7" Type="http://schemas.openxmlformats.org/officeDocument/2006/relationships/hyperlink" Target="https://www.adl.org/resources/report/online-hate-and-harassment-american-experience-2023" TargetMode="External"/><Relationship Id="rId8" Type="http://schemas.openxmlformats.org/officeDocument/2006/relationships/hyperlink" Target="https://www.kaggle.com/datasets/arunavakrchakraborty/covid19-twitter-dataset?select=Covid-19+Twitter+Dataset+%28Apr-Jun+2020%29.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ctrTitle"/>
          </p:nvPr>
        </p:nvSpPr>
        <p:spPr>
          <a:xfrm>
            <a:off x="822960" y="569214"/>
            <a:ext cx="7543800" cy="267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Project Milestone #2</a:t>
            </a:r>
            <a:endParaRPr/>
          </a:p>
        </p:txBody>
      </p:sp>
      <p:sp>
        <p:nvSpPr>
          <p:cNvPr id="179" name="Google Shape;179;p25"/>
          <p:cNvSpPr txBox="1"/>
          <p:nvPr>
            <p:ph idx="1" type="subTitle"/>
          </p:nvPr>
        </p:nvSpPr>
        <p:spPr>
          <a:xfrm>
            <a:off x="825038" y="3341715"/>
            <a:ext cx="7543800" cy="857400"/>
          </a:xfrm>
          <a:prstGeom prst="rect">
            <a:avLst/>
          </a:prstGeom>
        </p:spPr>
        <p:txBody>
          <a:bodyPr anchorCtr="0" anchor="t" bIns="34275" lIns="68575" spcFirstLastPara="1" rIns="68575" wrap="square" tIns="34275">
            <a:normAutofit/>
          </a:bodyPr>
          <a:lstStyle/>
          <a:p>
            <a:pPr indent="0" lvl="0" marL="0" rtl="0" algn="l">
              <a:spcBef>
                <a:spcPts val="900"/>
              </a:spcBef>
              <a:spcAft>
                <a:spcPts val="200"/>
              </a:spcAft>
              <a:buNone/>
            </a:pPr>
            <a:r>
              <a:rPr lang="en"/>
              <a:t>Andrew Yu, Arthur Cheong, Marco Widodo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822960" y="214952"/>
            <a:ext cx="7543800" cy="10881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t>Main Findings: Inconclusive! </a:t>
            </a:r>
            <a:endParaRPr/>
          </a:p>
          <a:p>
            <a:pPr indent="0" lvl="0" marL="0" rtl="0" algn="l">
              <a:spcBef>
                <a:spcPts val="0"/>
              </a:spcBef>
              <a:spcAft>
                <a:spcPts val="0"/>
              </a:spcAft>
              <a:buNone/>
            </a:pPr>
            <a:r>
              <a:rPr lang="en"/>
              <a:t>Problem 2: Machine Learning Integration</a:t>
            </a:r>
            <a:endParaRPr/>
          </a:p>
        </p:txBody>
      </p:sp>
      <p:sp>
        <p:nvSpPr>
          <p:cNvPr id="249" name="Google Shape;249;p34"/>
          <p:cNvSpPr txBox="1"/>
          <p:nvPr>
            <p:ph idx="1" type="body"/>
          </p:nvPr>
        </p:nvSpPr>
        <p:spPr>
          <a:xfrm>
            <a:off x="822960" y="1384539"/>
            <a:ext cx="3703200" cy="552300"/>
          </a:xfrm>
          <a:prstGeom prst="rect">
            <a:avLst/>
          </a:prstGeom>
          <a:solidFill>
            <a:srgbClr val="FCE5CD"/>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Machine Learning is still very new</a:t>
            </a:r>
            <a:endParaRPr b="1" u="sng"/>
          </a:p>
        </p:txBody>
      </p:sp>
      <p:sp>
        <p:nvSpPr>
          <p:cNvPr id="250" name="Google Shape;250;p34"/>
          <p:cNvSpPr txBox="1"/>
          <p:nvPr>
            <p:ph idx="2" type="body"/>
          </p:nvPr>
        </p:nvSpPr>
        <p:spPr>
          <a:xfrm>
            <a:off x="822960" y="1936750"/>
            <a:ext cx="3703200" cy="2533800"/>
          </a:xfrm>
          <a:prstGeom prst="rect">
            <a:avLst/>
          </a:prstGeom>
          <a:solidFill>
            <a:srgbClr val="FCE5CD"/>
          </a:solidFill>
        </p:spPr>
        <p:txBody>
          <a:bodyPr anchorCtr="0" anchor="t" bIns="34275" lIns="0" spcFirstLastPara="1" rIns="0" wrap="square" tIns="34275">
            <a:normAutofit/>
          </a:bodyPr>
          <a:lstStyle/>
          <a:p>
            <a:pPr indent="-317500" lvl="0" marL="457200" rtl="0" algn="l">
              <a:spcBef>
                <a:spcPts val="900"/>
              </a:spcBef>
              <a:spcAft>
                <a:spcPts val="0"/>
              </a:spcAft>
              <a:buSzPts val="1400"/>
              <a:buChar char="●"/>
            </a:pPr>
            <a:r>
              <a:rPr lang="en"/>
              <a:t>With Machine Learning being a relatively new and under-researched field, some publications have mentioned how it is difficult to measure its efficiency</a:t>
            </a:r>
            <a:endParaRPr/>
          </a:p>
          <a:p>
            <a:pPr indent="-317500" lvl="0" marL="457200" rtl="0" algn="l">
              <a:spcBef>
                <a:spcPts val="1000"/>
              </a:spcBef>
              <a:spcAft>
                <a:spcPts val="1000"/>
              </a:spcAft>
              <a:buSzPts val="1400"/>
              <a:buChar char="●"/>
            </a:pPr>
            <a:r>
              <a:rPr lang="en"/>
              <a:t>Additionally, more challenges arise when thinking about how Machine Learning algorithms should wrangle raw data from these social media platforms, whether to search for words, </a:t>
            </a:r>
            <a:r>
              <a:rPr lang="en"/>
              <a:t>phrases, sentences, or even entire threads</a:t>
            </a:r>
            <a:endParaRPr/>
          </a:p>
        </p:txBody>
      </p:sp>
      <p:sp>
        <p:nvSpPr>
          <p:cNvPr id="251" name="Google Shape;251;p34"/>
          <p:cNvSpPr txBox="1"/>
          <p:nvPr>
            <p:ph idx="3" type="body"/>
          </p:nvPr>
        </p:nvSpPr>
        <p:spPr>
          <a:xfrm>
            <a:off x="4663440" y="1384539"/>
            <a:ext cx="3703200" cy="552300"/>
          </a:xfrm>
          <a:prstGeom prst="rect">
            <a:avLst/>
          </a:prstGeom>
          <a:solidFill>
            <a:srgbClr val="FFF2CC"/>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Balance</a:t>
            </a:r>
            <a:endParaRPr b="1" u="sng"/>
          </a:p>
        </p:txBody>
      </p:sp>
      <p:sp>
        <p:nvSpPr>
          <p:cNvPr id="252" name="Google Shape;252;p34"/>
          <p:cNvSpPr txBox="1"/>
          <p:nvPr>
            <p:ph idx="4" type="body"/>
          </p:nvPr>
        </p:nvSpPr>
        <p:spPr>
          <a:xfrm>
            <a:off x="4663440" y="1936750"/>
            <a:ext cx="3703200" cy="2533800"/>
          </a:xfrm>
          <a:prstGeom prst="rect">
            <a:avLst/>
          </a:prstGeom>
          <a:solidFill>
            <a:srgbClr val="FFF2CC"/>
          </a:solidFill>
        </p:spPr>
        <p:txBody>
          <a:bodyPr anchorCtr="0" anchor="t" bIns="34275" lIns="0" spcFirstLastPara="1" rIns="0" wrap="square" tIns="34275">
            <a:normAutofit/>
          </a:bodyPr>
          <a:lstStyle/>
          <a:p>
            <a:pPr indent="-317500" lvl="0" marL="457200" rtl="0" algn="l">
              <a:spcBef>
                <a:spcPts val="900"/>
              </a:spcBef>
              <a:spcAft>
                <a:spcPts val="0"/>
              </a:spcAft>
              <a:buSzPts val="1400"/>
              <a:buChar char="●"/>
            </a:pPr>
            <a:r>
              <a:rPr lang="en"/>
              <a:t>Comparing the different hate speech detection systems of different social media platforms is difficult because they use a combination of human and AI methods</a:t>
            </a:r>
            <a:endParaRPr/>
          </a:p>
          <a:p>
            <a:pPr indent="-317500" lvl="0" marL="457200" rtl="0" algn="l">
              <a:spcBef>
                <a:spcPts val="1000"/>
              </a:spcBef>
              <a:spcAft>
                <a:spcPts val="1000"/>
              </a:spcAft>
              <a:buSzPts val="1400"/>
              <a:buChar char="●"/>
            </a:pPr>
            <a:r>
              <a:rPr lang="en"/>
              <a:t>How “accurate” a social media platform’s hate detection system is can depend on the degree of human involvement rather than the machine learning algorithm itself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822960" y="214952"/>
            <a:ext cx="7543800" cy="10881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t>Main Findings: Inconclusive! </a:t>
            </a:r>
            <a:endParaRPr/>
          </a:p>
          <a:p>
            <a:pPr indent="0" lvl="0" marL="0" rtl="0" algn="l">
              <a:spcBef>
                <a:spcPts val="0"/>
              </a:spcBef>
              <a:spcAft>
                <a:spcPts val="0"/>
              </a:spcAft>
              <a:buNone/>
            </a:pPr>
            <a:r>
              <a:rPr lang="en"/>
              <a:t>Problem 3: More Definitional Challenges :(</a:t>
            </a:r>
            <a:endParaRPr/>
          </a:p>
        </p:txBody>
      </p:sp>
      <p:sp>
        <p:nvSpPr>
          <p:cNvPr id="258" name="Google Shape;258;p35"/>
          <p:cNvSpPr txBox="1"/>
          <p:nvPr>
            <p:ph idx="1" type="body"/>
          </p:nvPr>
        </p:nvSpPr>
        <p:spPr>
          <a:xfrm>
            <a:off x="822960" y="1384539"/>
            <a:ext cx="3703200" cy="552300"/>
          </a:xfrm>
          <a:prstGeom prst="rect">
            <a:avLst/>
          </a:prstGeom>
          <a:solidFill>
            <a:srgbClr val="FFF2CC"/>
          </a:solidFill>
          <a:ln>
            <a:noFill/>
          </a:ln>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Defining Hate Speech</a:t>
            </a:r>
            <a:endParaRPr b="1" u="sng"/>
          </a:p>
        </p:txBody>
      </p:sp>
      <p:sp>
        <p:nvSpPr>
          <p:cNvPr id="259" name="Google Shape;259;p35"/>
          <p:cNvSpPr txBox="1"/>
          <p:nvPr>
            <p:ph idx="2" type="body"/>
          </p:nvPr>
        </p:nvSpPr>
        <p:spPr>
          <a:xfrm>
            <a:off x="822950" y="1936750"/>
            <a:ext cx="3703200" cy="2496900"/>
          </a:xfrm>
          <a:prstGeom prst="rect">
            <a:avLst/>
          </a:prstGeom>
          <a:solidFill>
            <a:srgbClr val="FFF2CC"/>
          </a:solidFill>
          <a:ln>
            <a:noFill/>
          </a:ln>
        </p:spPr>
        <p:txBody>
          <a:bodyPr anchorCtr="0" anchor="t" bIns="34275" lIns="0" spcFirstLastPara="1" rIns="0" wrap="square" tIns="34275">
            <a:normAutofit lnSpcReduction="10000"/>
          </a:bodyPr>
          <a:lstStyle/>
          <a:p>
            <a:pPr indent="-317500" lvl="0" marL="457200" rtl="0" algn="l">
              <a:spcBef>
                <a:spcPts val="900"/>
              </a:spcBef>
              <a:spcAft>
                <a:spcPts val="0"/>
              </a:spcAft>
              <a:buSzPts val="1400"/>
              <a:buChar char="●"/>
            </a:pPr>
            <a:r>
              <a:rPr lang="en"/>
              <a:t>There are lots of different ways to define what classifies as hate speech; different researchers, social media platforms, and algorithms will </a:t>
            </a:r>
            <a:r>
              <a:rPr lang="en"/>
              <a:t>likely</a:t>
            </a:r>
            <a:r>
              <a:rPr lang="en"/>
              <a:t> disagree on what does and does not count (e.g. Directed vs Generalized Hate Speech)</a:t>
            </a:r>
            <a:endParaRPr/>
          </a:p>
          <a:p>
            <a:pPr indent="-317500" lvl="0" marL="457200" rtl="0" algn="l">
              <a:spcBef>
                <a:spcPts val="1000"/>
              </a:spcBef>
              <a:spcAft>
                <a:spcPts val="1000"/>
              </a:spcAft>
              <a:buSzPts val="1400"/>
              <a:buChar char="●"/>
            </a:pPr>
            <a:r>
              <a:rPr lang="en"/>
              <a:t>Simplifying the classification of hate speech down to a keyword-basis runs into problems because words that could be considered normal in one context could be “hate speech” in another and vice versa</a:t>
            </a:r>
            <a:endParaRPr/>
          </a:p>
        </p:txBody>
      </p:sp>
      <p:pic>
        <p:nvPicPr>
          <p:cNvPr id="260" name="Google Shape;260;p35"/>
          <p:cNvPicPr preferRelativeResize="0"/>
          <p:nvPr/>
        </p:nvPicPr>
        <p:blipFill>
          <a:blip r:embed="rId3">
            <a:alphaModFix/>
          </a:blip>
          <a:stretch>
            <a:fillRect/>
          </a:stretch>
        </p:blipFill>
        <p:spPr>
          <a:xfrm>
            <a:off x="4668000" y="1639200"/>
            <a:ext cx="4074650" cy="26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6"/>
          <p:cNvPicPr preferRelativeResize="0"/>
          <p:nvPr/>
        </p:nvPicPr>
        <p:blipFill rotWithShape="1">
          <a:blip r:embed="rId3">
            <a:alphaModFix/>
          </a:blip>
          <a:srcRect b="0" l="0" r="0" t="0"/>
          <a:stretch/>
        </p:blipFill>
        <p:spPr>
          <a:xfrm>
            <a:off x="415924" y="1330867"/>
            <a:ext cx="3978006" cy="2002884"/>
          </a:xfrm>
          <a:prstGeom prst="rect">
            <a:avLst/>
          </a:prstGeom>
          <a:noFill/>
          <a:ln>
            <a:noFill/>
          </a:ln>
        </p:spPr>
      </p:pic>
      <p:sp>
        <p:nvSpPr>
          <p:cNvPr id="266" name="Google Shape;266;p36"/>
          <p:cNvSpPr txBox="1"/>
          <p:nvPr/>
        </p:nvSpPr>
        <p:spPr>
          <a:xfrm>
            <a:off x="4286250" y="1273725"/>
            <a:ext cx="4719900" cy="3393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200">
                <a:solidFill>
                  <a:srgbClr val="000000"/>
                </a:solidFill>
                <a:latin typeface="Calibri"/>
                <a:ea typeface="Calibri"/>
                <a:cs typeface="Calibri"/>
                <a:sym typeface="Calibri"/>
              </a:rPr>
              <a:t>Choice of Platform for analysis</a:t>
            </a:r>
            <a:endParaRPr sz="1100"/>
          </a:p>
          <a:p>
            <a:pPr indent="-215900" lvl="0" marL="215900" marR="0" rtl="0" algn="l">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Predominantly text-based, which is perfect for the scope of this project as image or video would require machine learning and more time-consuming analysis </a:t>
            </a:r>
            <a:br>
              <a:rPr lang="en" sz="1200">
                <a:solidFill>
                  <a:srgbClr val="000000"/>
                </a:solidFill>
                <a:latin typeface="Calibri"/>
                <a:ea typeface="Calibri"/>
                <a:cs typeface="Calibri"/>
                <a:sym typeface="Calibri"/>
              </a:rPr>
            </a:br>
            <a:r>
              <a:rPr lang="en" sz="1200">
                <a:solidFill>
                  <a:srgbClr val="000000"/>
                </a:solidFill>
                <a:latin typeface="Calibri"/>
                <a:ea typeface="Calibri"/>
                <a:cs typeface="Calibri"/>
                <a:sym typeface="Calibri"/>
              </a:rPr>
              <a:t>This eliminates Instagram, Tiktok, Youtube and Twitch</a:t>
            </a:r>
            <a:endParaRPr sz="1100"/>
          </a:p>
          <a:p>
            <a:pPr indent="-215900" lvl="0" marL="215900" marR="0" rtl="0" algn="l">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Social media platform, focusing on posts. This eliminates messaging platforms like WhatsApp, Snapchat or Discord as it is not possible to acquire information of the message content legally and infringes heavily on user privacy</a:t>
            </a:r>
            <a:endParaRPr sz="1100"/>
          </a:p>
          <a:p>
            <a:pPr indent="-215900" lvl="0" marL="215900" marR="0" rtl="0" algn="l">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This leaves Facebook, Twitter and Reddit. </a:t>
            </a:r>
            <a:br>
              <a:rPr lang="en" sz="1200">
                <a:solidFill>
                  <a:srgbClr val="000000"/>
                </a:solidFill>
                <a:latin typeface="Calibri"/>
                <a:ea typeface="Calibri"/>
                <a:cs typeface="Calibri"/>
                <a:sym typeface="Calibri"/>
              </a:rPr>
            </a:br>
            <a:r>
              <a:rPr lang="en" sz="1200">
                <a:solidFill>
                  <a:srgbClr val="000000"/>
                </a:solidFill>
                <a:latin typeface="Calibri"/>
                <a:ea typeface="Calibri"/>
                <a:cs typeface="Calibri"/>
                <a:sym typeface="Calibri"/>
              </a:rPr>
              <a:t>However, Twitter and Reddit </a:t>
            </a:r>
            <a:r>
              <a:rPr b="1" lang="en" sz="1200">
                <a:solidFill>
                  <a:srgbClr val="FF0000"/>
                </a:solidFill>
                <a:latin typeface="Calibri"/>
                <a:ea typeface="Calibri"/>
                <a:cs typeface="Calibri"/>
                <a:sym typeface="Calibri"/>
              </a:rPr>
              <a:t>were </a:t>
            </a:r>
            <a:r>
              <a:rPr lang="en" sz="1200">
                <a:solidFill>
                  <a:srgbClr val="000000"/>
                </a:solidFill>
                <a:latin typeface="Calibri"/>
                <a:ea typeface="Calibri"/>
                <a:cs typeface="Calibri"/>
                <a:sym typeface="Calibri"/>
              </a:rPr>
              <a:t>more accessible in terms of their APIs for information gathering.</a:t>
            </a:r>
            <a:br>
              <a:rPr lang="en" sz="1200">
                <a:solidFill>
                  <a:srgbClr val="000000"/>
                </a:solidFill>
                <a:latin typeface="Calibri"/>
                <a:ea typeface="Calibri"/>
                <a:cs typeface="Calibri"/>
                <a:sym typeface="Calibri"/>
              </a:rPr>
            </a:br>
            <a:r>
              <a:rPr lang="en" sz="1200">
                <a:solidFill>
                  <a:srgbClr val="000000"/>
                </a:solidFill>
                <a:latin typeface="Calibri"/>
                <a:ea typeface="Calibri"/>
                <a:cs typeface="Calibri"/>
                <a:sym typeface="Calibri"/>
              </a:rPr>
              <a:t>Coincidentally, harassment on these platforms have  also been increasing, and is in fact 2 of the highest increases in the graph most recently from 2022 to 2023 (28.6% and 200% respectively)</a:t>
            </a:r>
            <a:br>
              <a:rPr lang="en" sz="1200">
                <a:solidFill>
                  <a:srgbClr val="000000"/>
                </a:solidFill>
                <a:latin typeface="Calibri"/>
                <a:ea typeface="Calibri"/>
                <a:cs typeface="Calibri"/>
                <a:sym typeface="Calibri"/>
              </a:rPr>
            </a:br>
            <a:r>
              <a:rPr lang="en" sz="1200">
                <a:solidFill>
                  <a:srgbClr val="000000"/>
                </a:solidFill>
                <a:latin typeface="Calibri"/>
                <a:ea typeface="Calibri"/>
                <a:cs typeface="Calibri"/>
                <a:sym typeface="Calibri"/>
              </a:rPr>
              <a:t>As a bonus, Twitter and Reddit are also some of the older platforms, founded in 2006 and 2005 respectively, thus they have a more established user-base and a reliable stream of content for the project</a:t>
            </a:r>
            <a:endParaRPr sz="1200">
              <a:solidFill>
                <a:srgbClr val="000000"/>
              </a:solidFill>
              <a:latin typeface="Calibri"/>
              <a:ea typeface="Calibri"/>
              <a:cs typeface="Calibri"/>
              <a:sym typeface="Calibri"/>
            </a:endParaRPr>
          </a:p>
        </p:txBody>
      </p:sp>
      <p:sp>
        <p:nvSpPr>
          <p:cNvPr id="267" name="Google Shape;267;p36"/>
          <p:cNvSpPr txBox="1"/>
          <p:nvPr>
            <p:ph idx="4294967295" type="title"/>
          </p:nvPr>
        </p:nvSpPr>
        <p:spPr>
          <a:xfrm>
            <a:off x="800100" y="152926"/>
            <a:ext cx="7543800" cy="4830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n" sz="3400"/>
              <a:t>Data Update &amp; Exploratory Data Analysis</a:t>
            </a:r>
            <a:endParaRPr sz="3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idx="4294967295" type="body"/>
          </p:nvPr>
        </p:nvSpPr>
        <p:spPr>
          <a:xfrm>
            <a:off x="822850" y="132075"/>
            <a:ext cx="7543800" cy="4338600"/>
          </a:xfrm>
          <a:prstGeom prst="rect">
            <a:avLst/>
          </a:prstGeom>
        </p:spPr>
        <p:txBody>
          <a:bodyPr anchorCtr="0" anchor="t" bIns="34275" lIns="0" spcFirstLastPara="1" rIns="0" wrap="square" tIns="34275">
            <a:normAutofit lnSpcReduction="20000"/>
          </a:bodyPr>
          <a:lstStyle/>
          <a:p>
            <a:pPr indent="0" lvl="0" marL="0" rtl="0" algn="ctr">
              <a:lnSpc>
                <a:spcPct val="115000"/>
              </a:lnSpc>
              <a:spcBef>
                <a:spcPts val="0"/>
              </a:spcBef>
              <a:spcAft>
                <a:spcPts val="0"/>
              </a:spcAft>
              <a:buNone/>
            </a:pPr>
            <a:r>
              <a:rPr lang="en" sz="1800">
                <a:solidFill>
                  <a:srgbClr val="FF0000"/>
                </a:solidFill>
              </a:rPr>
              <a:t>“</a:t>
            </a:r>
            <a:r>
              <a:rPr b="1" lang="en" sz="1800">
                <a:solidFill>
                  <a:srgbClr val="FF0000"/>
                </a:solidFill>
              </a:rPr>
              <a:t>were</a:t>
            </a:r>
            <a:r>
              <a:rPr lang="en" sz="1800">
                <a:solidFill>
                  <a:srgbClr val="FF0000"/>
                </a:solidFill>
              </a:rPr>
              <a:t>”</a:t>
            </a:r>
            <a:endParaRPr sz="1800">
              <a:solidFill>
                <a:srgbClr val="FF0000"/>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Twitter and Reddit APIs and even scrapers are not functional due to the most recent API changes, rate-limiting (∴ small-scale) and pay-walling. Complete datasets on Kaggle are unusable as they need to be “hydrated”, also requiring usage of these APIs to access readable content for analysis.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However, we managed to source for a few datasets on Kaggle that would be sufficient for our analysis centred on </a:t>
            </a:r>
            <a:r>
              <a:rPr b="1" lang="en" sz="1800">
                <a:solidFill>
                  <a:schemeClr val="dk1"/>
                </a:solidFill>
              </a:rPr>
              <a:t>race/ethnicity</a:t>
            </a:r>
            <a:r>
              <a:rPr lang="en" sz="1800">
                <a:solidFill>
                  <a:schemeClr val="dk1"/>
                </a:solidFill>
              </a:rPr>
              <a:t> issues during the </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b="1" lang="en" sz="1800">
                <a:solidFill>
                  <a:schemeClr val="dk1"/>
                </a:solidFill>
              </a:rPr>
              <a:t>Covid-19 Outbreak</a:t>
            </a:r>
            <a:r>
              <a:rPr lang="en" sz="1800">
                <a:solidFill>
                  <a:schemeClr val="dk1"/>
                </a:solidFill>
              </a:rPr>
              <a:t> (discrimination against Asians)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b="1" lang="en" sz="1800">
                <a:solidFill>
                  <a:schemeClr val="dk1"/>
                </a:solidFill>
              </a:rPr>
              <a:t>BLM Movement</a:t>
            </a:r>
            <a:r>
              <a:rPr lang="en" sz="1800">
                <a:solidFill>
                  <a:schemeClr val="dk1"/>
                </a:solidFill>
              </a:rPr>
              <a:t> (discrimination against African-Americans) </a:t>
            </a:r>
            <a:endParaRPr sz="1800">
              <a:solidFill>
                <a:schemeClr val="dk1"/>
              </a:solidFill>
            </a:endParaRPr>
          </a:p>
          <a:p>
            <a:pPr indent="0" lvl="0" marL="457200" rtl="0" algn="l">
              <a:lnSpc>
                <a:spcPct val="115000"/>
              </a:lnSpc>
              <a:spcBef>
                <a:spcPts val="0"/>
              </a:spcBef>
              <a:spcAft>
                <a:spcPts val="0"/>
              </a:spcAft>
              <a:buNone/>
            </a:pPr>
            <a:r>
              <a:rPr lang="en" sz="1800">
                <a:solidFill>
                  <a:schemeClr val="dk1"/>
                </a:solidFill>
              </a:rPr>
              <a:t>on</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b="1" lang="en" sz="1800">
                <a:solidFill>
                  <a:schemeClr val="dk1"/>
                </a:solidFill>
              </a:rPr>
              <a:t>Twitter</a:t>
            </a:r>
            <a:endParaRPr b="1" sz="1800">
              <a:solidFill>
                <a:schemeClr val="dk1"/>
              </a:solidFill>
            </a:endParaRPr>
          </a:p>
          <a:p>
            <a:pPr indent="-342900" lvl="1" marL="914400" rtl="0" algn="l">
              <a:lnSpc>
                <a:spcPct val="115000"/>
              </a:lnSpc>
              <a:spcBef>
                <a:spcPts val="0"/>
              </a:spcBef>
              <a:spcAft>
                <a:spcPts val="0"/>
              </a:spcAft>
              <a:buClr>
                <a:schemeClr val="dk1"/>
              </a:buClr>
              <a:buSzPts val="1800"/>
              <a:buChar char="○"/>
            </a:pPr>
            <a:r>
              <a:rPr b="1" lang="en" sz="1800">
                <a:solidFill>
                  <a:schemeClr val="dk1"/>
                </a:solidFill>
              </a:rPr>
              <a:t>Reddit</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We have thus isolated the following datasets</a:t>
            </a:r>
            <a:endParaRPr/>
          </a:p>
          <a:p>
            <a:pPr indent="-323850" lvl="1" marL="914400" rtl="0" algn="l">
              <a:spcBef>
                <a:spcPts val="0"/>
              </a:spcBef>
              <a:spcAft>
                <a:spcPts val="0"/>
              </a:spcAft>
              <a:buSzPts val="1500"/>
              <a:buChar char="○"/>
            </a:pPr>
            <a:r>
              <a:rPr lang="en" sz="1500" u="sng">
                <a:solidFill>
                  <a:schemeClr val="hlink"/>
                </a:solidFill>
                <a:hlinkClick r:id="rId3"/>
              </a:rPr>
              <a:t>Covid19 Tweets By Phases</a:t>
            </a:r>
            <a:endParaRPr/>
          </a:p>
          <a:p>
            <a:pPr indent="-323850" lvl="1" marL="914400" rtl="0" algn="l">
              <a:spcBef>
                <a:spcPts val="0"/>
              </a:spcBef>
              <a:spcAft>
                <a:spcPts val="0"/>
              </a:spcAft>
              <a:buSzPts val="1500"/>
              <a:buChar char="○"/>
            </a:pPr>
            <a:r>
              <a:rPr lang="en" sz="1500" u="sng">
                <a:solidFill>
                  <a:schemeClr val="hlink"/>
                </a:solidFill>
                <a:hlinkClick r:id="rId4"/>
              </a:rPr>
              <a:t>Covid19 Tweets Xenophobia</a:t>
            </a:r>
            <a:endParaRPr/>
          </a:p>
          <a:p>
            <a:pPr indent="-323850" lvl="1" marL="914400" rtl="0" algn="l">
              <a:spcBef>
                <a:spcPts val="0"/>
              </a:spcBef>
              <a:spcAft>
                <a:spcPts val="0"/>
              </a:spcAft>
              <a:buSzPts val="1500"/>
              <a:buChar char="○"/>
            </a:pPr>
            <a:r>
              <a:rPr lang="en" sz="1500" u="sng">
                <a:solidFill>
                  <a:schemeClr val="hlink"/>
                </a:solidFill>
                <a:hlinkClick r:id="rId5"/>
              </a:rPr>
              <a:t>Covid19 Reddit Comments</a:t>
            </a:r>
            <a:endParaRPr sz="1500"/>
          </a:p>
          <a:p>
            <a:pPr indent="-323850" lvl="1" marL="914400" rtl="0" algn="l">
              <a:spcBef>
                <a:spcPts val="0"/>
              </a:spcBef>
              <a:spcAft>
                <a:spcPts val="0"/>
              </a:spcAft>
              <a:buSzPts val="1500"/>
              <a:buChar char="○"/>
            </a:pPr>
            <a:r>
              <a:rPr lang="en" sz="1500" u="sng">
                <a:solidFill>
                  <a:schemeClr val="hlink"/>
                </a:solidFill>
                <a:hlinkClick r:id="rId6"/>
              </a:rPr>
              <a:t>BLM Tweets</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nvSpPr>
        <p:spPr>
          <a:xfrm>
            <a:off x="305925" y="52250"/>
            <a:ext cx="8591100" cy="3917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200"/>
              </a:spcBef>
              <a:spcAft>
                <a:spcPts val="0"/>
              </a:spcAft>
              <a:buNone/>
            </a:pPr>
            <a:r>
              <a:rPr lang="en" sz="1050">
                <a:solidFill>
                  <a:srgbClr val="444444"/>
                </a:solidFill>
                <a:highlight>
                  <a:srgbClr val="FFFFFF"/>
                </a:highlight>
                <a:latin typeface="Calibri"/>
                <a:ea typeface="Calibri"/>
                <a:cs typeface="Calibri"/>
                <a:sym typeface="Calibri"/>
              </a:rPr>
              <a:t>“</a:t>
            </a:r>
            <a:r>
              <a:rPr lang="en" sz="1500" u="sng">
                <a:solidFill>
                  <a:schemeClr val="hlink"/>
                </a:solidFill>
                <a:latin typeface="Calibri"/>
                <a:ea typeface="Calibri"/>
                <a:cs typeface="Calibri"/>
                <a:sym typeface="Calibri"/>
                <a:hlinkClick r:id="rId3"/>
              </a:rPr>
              <a:t>Covid19 Tweets By Phases</a:t>
            </a:r>
            <a:r>
              <a:rPr lang="en" sz="1050">
                <a:solidFill>
                  <a:srgbClr val="444444"/>
                </a:solidFill>
                <a:highlight>
                  <a:srgbClr val="FFFFFF"/>
                </a:highlight>
                <a:latin typeface="Calibri"/>
                <a:ea typeface="Calibri"/>
                <a:cs typeface="Calibri"/>
                <a:sym typeface="Calibri"/>
              </a:rPr>
              <a:t>”</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rgbClr val="FFFFFF"/>
                </a:highlight>
                <a:latin typeface="Calibri"/>
                <a:ea typeface="Calibri"/>
                <a:cs typeface="Calibri"/>
                <a:sym typeface="Calibri"/>
              </a:rPr>
              <a:t>How data was collected: </a:t>
            </a:r>
            <a:br>
              <a:rPr lang="en" sz="1050">
                <a:solidFill>
                  <a:srgbClr val="444444"/>
                </a:solidFill>
                <a:highlight>
                  <a:srgbClr val="FFFFFF"/>
                </a:highlight>
                <a:latin typeface="Calibri"/>
                <a:ea typeface="Calibri"/>
                <a:cs typeface="Calibri"/>
                <a:sym typeface="Calibri"/>
              </a:rPr>
            </a:br>
            <a:r>
              <a:rPr lang="en" sz="1050">
                <a:solidFill>
                  <a:srgbClr val="444444"/>
                </a:solidFill>
                <a:highlight>
                  <a:srgbClr val="FFFFFF"/>
                </a:highlight>
                <a:latin typeface="Calibri"/>
                <a:ea typeface="Calibri"/>
                <a:cs typeface="Calibri"/>
                <a:sym typeface="Calibri"/>
              </a:rPr>
              <a:t>Collected worldwide Covid19 related English tweets at a rate of almost 10k per day in three phases 19 April - 20 June 2020 (Phase 1), 20 August - 20 October 2020 </a:t>
            </a:r>
            <a:r>
              <a:rPr lang="en" sz="1050">
                <a:solidFill>
                  <a:srgbClr val="444444"/>
                </a:solidFill>
                <a:highlight>
                  <a:schemeClr val="lt1"/>
                </a:highlight>
                <a:latin typeface="Calibri"/>
                <a:ea typeface="Calibri"/>
                <a:cs typeface="Calibri"/>
                <a:sym typeface="Calibri"/>
              </a:rPr>
              <a:t>(Phase 2)</a:t>
            </a:r>
            <a:r>
              <a:rPr lang="en" sz="1050">
                <a:solidFill>
                  <a:srgbClr val="444444"/>
                </a:solidFill>
                <a:highlight>
                  <a:srgbClr val="FFFFFF"/>
                </a:highlight>
                <a:latin typeface="Calibri"/>
                <a:ea typeface="Calibri"/>
                <a:cs typeface="Calibri"/>
                <a:sym typeface="Calibri"/>
              </a:rPr>
              <a:t> and 26 April - 27 June 2021 </a:t>
            </a:r>
            <a:r>
              <a:rPr lang="en" sz="1050">
                <a:solidFill>
                  <a:srgbClr val="444444"/>
                </a:solidFill>
                <a:highlight>
                  <a:schemeClr val="lt1"/>
                </a:highlight>
                <a:latin typeface="Calibri"/>
                <a:ea typeface="Calibri"/>
                <a:cs typeface="Calibri"/>
                <a:sym typeface="Calibri"/>
              </a:rPr>
              <a:t>(Phase 3)</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rgbClr val="FFFFFF"/>
                </a:highlight>
                <a:latin typeface="Calibri"/>
                <a:ea typeface="Calibri"/>
                <a:cs typeface="Calibri"/>
                <a:sym typeface="Calibri"/>
              </a:rPr>
              <a:t>How</a:t>
            </a:r>
            <a:r>
              <a:rPr b="1" lang="en" sz="1050">
                <a:solidFill>
                  <a:srgbClr val="FF0000"/>
                </a:solidFill>
                <a:highlight>
                  <a:srgbClr val="FFFFFF"/>
                </a:highlight>
                <a:latin typeface="Calibri"/>
                <a:ea typeface="Calibri"/>
                <a:cs typeface="Calibri"/>
                <a:sym typeface="Calibri"/>
              </a:rPr>
              <a:t> </a:t>
            </a:r>
            <a:r>
              <a:rPr lang="en" sz="1050">
                <a:solidFill>
                  <a:srgbClr val="444444"/>
                </a:solidFill>
                <a:highlight>
                  <a:srgbClr val="FFFFFF"/>
                </a:highlight>
                <a:latin typeface="Calibri"/>
                <a:ea typeface="Calibri"/>
                <a:cs typeface="Calibri"/>
                <a:sym typeface="Calibri"/>
              </a:rPr>
              <a:t>variables may be used: </a:t>
            </a:r>
            <a:br>
              <a:rPr lang="en" sz="1050">
                <a:solidFill>
                  <a:srgbClr val="444444"/>
                </a:solidFill>
                <a:highlight>
                  <a:srgbClr val="FFFFFF"/>
                </a:highlight>
                <a:latin typeface="Calibri"/>
                <a:ea typeface="Calibri"/>
                <a:cs typeface="Calibri"/>
                <a:sym typeface="Calibri"/>
              </a:rPr>
            </a:br>
            <a:r>
              <a:rPr lang="en" sz="1050">
                <a:solidFill>
                  <a:srgbClr val="999999"/>
                </a:solidFill>
                <a:highlight>
                  <a:srgbClr val="FFFFFF"/>
                </a:highlight>
                <a:latin typeface="Calibri"/>
                <a:ea typeface="Calibri"/>
                <a:cs typeface="Calibri"/>
                <a:sym typeface="Calibri"/>
              </a:rPr>
              <a:t>'id'</a:t>
            </a:r>
            <a:r>
              <a:rPr lang="en" sz="1050">
                <a:solidFill>
                  <a:srgbClr val="444444"/>
                </a:solidFill>
                <a:highlight>
                  <a:srgbClr val="FFFFFF"/>
                </a:highlight>
                <a:latin typeface="Calibri"/>
                <a:ea typeface="Calibri"/>
                <a:cs typeface="Calibri"/>
                <a:sym typeface="Calibri"/>
              </a:rPr>
              <a:t>, </a:t>
            </a:r>
            <a:r>
              <a:rPr lang="en" sz="1050">
                <a:solidFill>
                  <a:srgbClr val="999999"/>
                </a:solidFill>
                <a:highlight>
                  <a:srgbClr val="FFFFFF"/>
                </a:highlight>
                <a:latin typeface="Calibri"/>
                <a:ea typeface="Calibri"/>
                <a:cs typeface="Calibri"/>
                <a:sym typeface="Calibri"/>
              </a:rPr>
              <a:t>'lang'</a:t>
            </a:r>
            <a:r>
              <a:rPr lang="en" sz="1050">
                <a:solidFill>
                  <a:srgbClr val="444444"/>
                </a:solidFill>
                <a:highlight>
                  <a:srgbClr val="FFFFFF"/>
                </a:highlight>
                <a:latin typeface="Calibri"/>
                <a:ea typeface="Calibri"/>
                <a:cs typeface="Calibri"/>
                <a:sym typeface="Calibri"/>
              </a:rPr>
              <a:t>: dropped</a:t>
            </a:r>
            <a:br>
              <a:rPr lang="en" sz="1050">
                <a:solidFill>
                  <a:srgbClr val="444444"/>
                </a:solidFill>
                <a:highlight>
                  <a:srgbClr val="FFFFFF"/>
                </a:highlight>
                <a:latin typeface="Calibri"/>
                <a:ea typeface="Calibri"/>
                <a:cs typeface="Calibri"/>
                <a:sym typeface="Calibri"/>
              </a:rPr>
            </a:br>
            <a:r>
              <a:rPr lang="en" sz="1050">
                <a:solidFill>
                  <a:srgbClr val="FF0000"/>
                </a:solidFill>
                <a:highlight>
                  <a:srgbClr val="FFFFFF"/>
                </a:highlight>
                <a:latin typeface="Calibri"/>
                <a:ea typeface="Calibri"/>
                <a:cs typeface="Calibri"/>
                <a:sym typeface="Calibri"/>
              </a:rPr>
              <a:t>'</a:t>
            </a:r>
            <a:r>
              <a:rPr lang="en" sz="1050">
                <a:solidFill>
                  <a:srgbClr val="FF0000"/>
                </a:solidFill>
                <a:highlight>
                  <a:srgbClr val="FFFFFF"/>
                </a:highlight>
                <a:latin typeface="Calibri"/>
                <a:ea typeface="Calibri"/>
                <a:cs typeface="Calibri"/>
                <a:sym typeface="Calibri"/>
              </a:rPr>
              <a:t>c</a:t>
            </a:r>
            <a:r>
              <a:rPr lang="en" sz="1050">
                <a:solidFill>
                  <a:srgbClr val="FF0000"/>
                </a:solidFill>
                <a:highlight>
                  <a:srgbClr val="FFFFFF"/>
                </a:highlight>
                <a:latin typeface="Calibri"/>
                <a:ea typeface="Calibri"/>
                <a:cs typeface="Calibri"/>
                <a:sym typeface="Calibri"/>
              </a:rPr>
              <a:t>reated_at'</a:t>
            </a:r>
            <a:r>
              <a:rPr lang="en" sz="1050">
                <a:solidFill>
                  <a:srgbClr val="444444"/>
                </a:solidFill>
                <a:highlight>
                  <a:srgbClr val="FFFFFF"/>
                </a:highlight>
                <a:latin typeface="Calibri"/>
                <a:ea typeface="Calibri"/>
                <a:cs typeface="Calibri"/>
                <a:sym typeface="Calibri"/>
              </a:rPr>
              <a:t>: plot relationships vs time</a:t>
            </a:r>
            <a:br>
              <a:rPr lang="en" sz="1050">
                <a:solidFill>
                  <a:srgbClr val="444444"/>
                </a:solidFill>
                <a:highlight>
                  <a:srgbClr val="FFFFFF"/>
                </a:highlight>
                <a:latin typeface="Calibri"/>
                <a:ea typeface="Calibri"/>
                <a:cs typeface="Calibri"/>
                <a:sym typeface="Calibri"/>
              </a:rPr>
            </a:br>
            <a:r>
              <a:rPr lang="en" sz="1050">
                <a:solidFill>
                  <a:srgbClr val="FF9900"/>
                </a:solidFill>
                <a:highlight>
                  <a:srgbClr val="FFFFFF"/>
                </a:highlight>
                <a:latin typeface="Calibri"/>
                <a:ea typeface="Calibri"/>
                <a:cs typeface="Calibri"/>
                <a:sym typeface="Calibri"/>
              </a:rPr>
              <a:t>'</a:t>
            </a:r>
            <a:r>
              <a:rPr lang="en" sz="1050">
                <a:solidFill>
                  <a:srgbClr val="FF9900"/>
                </a:solidFill>
                <a:highlight>
                  <a:srgbClr val="FFFFFF"/>
                </a:highlight>
                <a:latin typeface="Calibri"/>
                <a:ea typeface="Calibri"/>
                <a:cs typeface="Calibri"/>
                <a:sym typeface="Calibri"/>
              </a:rPr>
              <a:t>s</a:t>
            </a:r>
            <a:r>
              <a:rPr lang="en" sz="1050">
                <a:solidFill>
                  <a:srgbClr val="FF9900"/>
                </a:solidFill>
                <a:highlight>
                  <a:srgbClr val="FFFFFF"/>
                </a:highlight>
                <a:latin typeface="Calibri"/>
                <a:ea typeface="Calibri"/>
                <a:cs typeface="Calibri"/>
                <a:sym typeface="Calibri"/>
              </a:rPr>
              <a:t>ource' </a:t>
            </a:r>
            <a:r>
              <a:rPr lang="en" sz="1050">
                <a:solidFill>
                  <a:schemeClr val="dk1"/>
                </a:solidFill>
                <a:highlight>
                  <a:srgbClr val="FFFFFF"/>
                </a:highlight>
                <a:latin typeface="Calibri"/>
                <a:ea typeface="Calibri"/>
                <a:cs typeface="Calibri"/>
                <a:sym typeface="Calibri"/>
              </a:rPr>
              <a:t>=&gt;</a:t>
            </a:r>
            <a:r>
              <a:rPr lang="en" sz="1050">
                <a:solidFill>
                  <a:srgbClr val="FF9900"/>
                </a:solidFill>
                <a:highlight>
                  <a:srgbClr val="FFFFFF"/>
                </a:highlight>
                <a:latin typeface="Calibri"/>
                <a:ea typeface="Calibri"/>
                <a:cs typeface="Calibri"/>
                <a:sym typeface="Calibri"/>
              </a:rPr>
              <a:t> ‘platform’</a:t>
            </a:r>
            <a:r>
              <a:rPr lang="en" sz="1050">
                <a:solidFill>
                  <a:srgbClr val="444444"/>
                </a:solidFill>
                <a:highlight>
                  <a:srgbClr val="FFFFFF"/>
                </a:highlight>
                <a:latin typeface="Calibri"/>
                <a:ea typeface="Calibri"/>
                <a:cs typeface="Calibri"/>
                <a:sym typeface="Calibri"/>
              </a:rPr>
              <a:t>: plot popular platforms by userbase</a:t>
            </a:r>
            <a:r>
              <a:rPr lang="en" sz="1050">
                <a:solidFill>
                  <a:srgbClr val="444444"/>
                </a:solidFill>
                <a:highlight>
                  <a:srgbClr val="FFFFFF"/>
                </a:highlight>
                <a:latin typeface="Calibri"/>
                <a:ea typeface="Calibri"/>
                <a:cs typeface="Calibri"/>
                <a:sym typeface="Calibri"/>
              </a:rPr>
              <a:t> </a:t>
            </a:r>
            <a:br>
              <a:rPr lang="en" sz="1050">
                <a:solidFill>
                  <a:srgbClr val="444444"/>
                </a:solidFill>
                <a:highlight>
                  <a:srgbClr val="FFFFFF"/>
                </a:highlight>
                <a:latin typeface="Calibri"/>
                <a:ea typeface="Calibri"/>
                <a:cs typeface="Calibri"/>
                <a:sym typeface="Calibri"/>
              </a:rPr>
            </a:br>
            <a:r>
              <a:rPr lang="en" sz="1050">
                <a:solidFill>
                  <a:srgbClr val="FF0000"/>
                </a:solidFill>
                <a:highlight>
                  <a:srgbClr val="FFFFFF"/>
                </a:highlight>
                <a:latin typeface="Calibri"/>
                <a:ea typeface="Calibri"/>
                <a:cs typeface="Calibri"/>
                <a:sym typeface="Calibri"/>
              </a:rPr>
              <a:t>'</a:t>
            </a:r>
            <a:r>
              <a:rPr lang="en" sz="1050">
                <a:solidFill>
                  <a:srgbClr val="FF0000"/>
                </a:solidFill>
                <a:highlight>
                  <a:srgbClr val="FFFFFF"/>
                </a:highlight>
                <a:latin typeface="Calibri"/>
                <a:ea typeface="Calibri"/>
                <a:cs typeface="Calibri"/>
                <a:sym typeface="Calibri"/>
              </a:rPr>
              <a:t>o</a:t>
            </a:r>
            <a:r>
              <a:rPr lang="en" sz="1050">
                <a:solidFill>
                  <a:srgbClr val="FF0000"/>
                </a:solidFill>
                <a:highlight>
                  <a:srgbClr val="FFFFFF"/>
                </a:highlight>
                <a:latin typeface="Calibri"/>
                <a:ea typeface="Calibri"/>
                <a:cs typeface="Calibri"/>
                <a:sym typeface="Calibri"/>
              </a:rPr>
              <a:t>riginal_text'</a:t>
            </a:r>
            <a:r>
              <a:rPr lang="en" sz="1050">
                <a:solidFill>
                  <a:srgbClr val="444444"/>
                </a:solidFill>
                <a:highlight>
                  <a:srgbClr val="FFFFFF"/>
                </a:highlight>
                <a:latin typeface="Calibri"/>
                <a:ea typeface="Calibri"/>
                <a:cs typeface="Calibri"/>
                <a:sym typeface="Calibri"/>
              </a:rPr>
              <a:t>: derive community-created words</a:t>
            </a:r>
            <a:r>
              <a:rPr lang="en" sz="1050">
                <a:solidFill>
                  <a:srgbClr val="444444"/>
                </a:solidFill>
                <a:highlight>
                  <a:srgbClr val="FFFFFF"/>
                </a:highlight>
                <a:latin typeface="Calibri"/>
                <a:ea typeface="Calibri"/>
                <a:cs typeface="Calibri"/>
                <a:sym typeface="Calibri"/>
              </a:rPr>
              <a:t> </a:t>
            </a:r>
            <a:br>
              <a:rPr lang="en" sz="1050">
                <a:solidFill>
                  <a:srgbClr val="444444"/>
                </a:solidFill>
                <a:highlight>
                  <a:srgbClr val="FFFFFF"/>
                </a:highlight>
                <a:latin typeface="Calibri"/>
                <a:ea typeface="Calibri"/>
                <a:cs typeface="Calibri"/>
                <a:sym typeface="Calibri"/>
              </a:rPr>
            </a:br>
            <a:r>
              <a:rPr lang="en" sz="1050">
                <a:solidFill>
                  <a:srgbClr val="FF9900"/>
                </a:solidFill>
                <a:highlight>
                  <a:srgbClr val="FFFFFF"/>
                </a:highlight>
                <a:latin typeface="Calibri"/>
                <a:ea typeface="Calibri"/>
                <a:cs typeface="Calibri"/>
                <a:sym typeface="Calibri"/>
              </a:rPr>
              <a:t>'favorite_count'</a:t>
            </a:r>
            <a:r>
              <a:rPr lang="en" sz="1050">
                <a:solidFill>
                  <a:srgbClr val="444444"/>
                </a:solidFill>
                <a:highlight>
                  <a:srgbClr val="FFFFFF"/>
                </a:highlight>
                <a:latin typeface="Calibri"/>
                <a:ea typeface="Calibri"/>
                <a:cs typeface="Calibri"/>
                <a:sym typeface="Calibri"/>
              </a:rPr>
              <a:t>, </a:t>
            </a:r>
            <a:r>
              <a:rPr lang="en" sz="1050">
                <a:solidFill>
                  <a:srgbClr val="FF9900"/>
                </a:solidFill>
                <a:highlight>
                  <a:srgbClr val="FFFFFF"/>
                </a:highlight>
                <a:latin typeface="Calibri"/>
                <a:ea typeface="Calibri"/>
                <a:cs typeface="Calibri"/>
                <a:sym typeface="Calibri"/>
              </a:rPr>
              <a:t>'retweet_count'</a:t>
            </a:r>
            <a:r>
              <a:rPr lang="en" sz="1050">
                <a:solidFill>
                  <a:srgbClr val="444444"/>
                </a:solidFill>
                <a:highlight>
                  <a:srgbClr val="FFFFFF"/>
                </a:highlight>
                <a:latin typeface="Calibri"/>
                <a:ea typeface="Calibri"/>
                <a:cs typeface="Calibri"/>
                <a:sym typeface="Calibri"/>
              </a:rPr>
              <a:t>: plot popularity of tweet vs </a:t>
            </a:r>
            <a:r>
              <a:rPr lang="en" sz="1050">
                <a:solidFill>
                  <a:srgbClr val="444444"/>
                </a:solidFill>
                <a:highlight>
                  <a:schemeClr val="lt1"/>
                </a:highlight>
                <a:latin typeface="Calibri"/>
                <a:ea typeface="Calibri"/>
                <a:cs typeface="Calibri"/>
                <a:sym typeface="Calibri"/>
              </a:rPr>
              <a:t>tweet </a:t>
            </a:r>
            <a:r>
              <a:rPr lang="en" sz="1050">
                <a:solidFill>
                  <a:srgbClr val="444444"/>
                </a:solidFill>
                <a:highlight>
                  <a:srgbClr val="FFFFFF"/>
                </a:highlight>
                <a:latin typeface="Calibri"/>
                <a:ea typeface="Calibri"/>
                <a:cs typeface="Calibri"/>
                <a:sym typeface="Calibri"/>
              </a:rPr>
              <a:t>content </a:t>
            </a:r>
            <a:r>
              <a:rPr lang="en" sz="1050">
                <a:solidFill>
                  <a:srgbClr val="444444"/>
                </a:solidFill>
                <a:highlight>
                  <a:srgbClr val="FFFFFF"/>
                </a:highlight>
                <a:latin typeface="Calibri"/>
                <a:ea typeface="Calibri"/>
                <a:cs typeface="Calibri"/>
                <a:sym typeface="Calibri"/>
              </a:rPr>
              <a:t>(</a:t>
            </a:r>
            <a:r>
              <a:rPr lang="en" sz="1050">
                <a:solidFill>
                  <a:srgbClr val="FF0000"/>
                </a:solidFill>
                <a:highlight>
                  <a:schemeClr val="lt1"/>
                </a:highlight>
                <a:latin typeface="Calibri"/>
                <a:ea typeface="Calibri"/>
                <a:cs typeface="Calibri"/>
                <a:sym typeface="Calibri"/>
              </a:rPr>
              <a:t>'original_text'</a:t>
            </a:r>
            <a:r>
              <a:rPr lang="en" sz="1050">
                <a:solidFill>
                  <a:schemeClr val="dk1"/>
                </a:solidFill>
                <a:highlight>
                  <a:schemeClr val="lt1"/>
                </a:highlight>
                <a:latin typeface="Calibri"/>
                <a:ea typeface="Calibri"/>
                <a:cs typeface="Calibri"/>
                <a:sym typeface="Calibri"/>
              </a:rPr>
              <a:t>)</a:t>
            </a:r>
            <a:br>
              <a:rPr lang="en" sz="1050">
                <a:solidFill>
                  <a:schemeClr val="dk1"/>
                </a:solidFill>
                <a:highlight>
                  <a:schemeClr val="lt1"/>
                </a:highlight>
                <a:latin typeface="Calibri"/>
                <a:ea typeface="Calibri"/>
                <a:cs typeface="Calibri"/>
                <a:sym typeface="Calibri"/>
              </a:rPr>
            </a:br>
            <a:r>
              <a:rPr lang="en" sz="1050">
                <a:solidFill>
                  <a:srgbClr val="FF0000"/>
                </a:solidFill>
                <a:highlight>
                  <a:srgbClr val="FFFFFF"/>
                </a:highlight>
                <a:latin typeface="Calibri"/>
                <a:ea typeface="Calibri"/>
                <a:cs typeface="Calibri"/>
                <a:sym typeface="Calibri"/>
              </a:rPr>
              <a:t>'original_author'</a:t>
            </a:r>
            <a:r>
              <a:rPr lang="en" sz="1050">
                <a:solidFill>
                  <a:srgbClr val="444444"/>
                </a:solidFill>
                <a:highlight>
                  <a:srgbClr val="FFFFFF"/>
                </a:highlight>
                <a:latin typeface="Calibri"/>
                <a:ea typeface="Calibri"/>
                <a:cs typeface="Calibri"/>
                <a:sym typeface="Calibri"/>
              </a:rPr>
              <a:t>, </a:t>
            </a:r>
            <a:r>
              <a:rPr lang="en" sz="1050">
                <a:solidFill>
                  <a:srgbClr val="FF0000"/>
                </a:solidFill>
                <a:highlight>
                  <a:srgbClr val="FFFFFF"/>
                </a:highlight>
                <a:latin typeface="Calibri"/>
                <a:ea typeface="Calibri"/>
                <a:cs typeface="Calibri"/>
                <a:sym typeface="Calibri"/>
              </a:rPr>
              <a:t>'user_mentions'</a:t>
            </a:r>
            <a:r>
              <a:rPr lang="en" sz="1050">
                <a:solidFill>
                  <a:srgbClr val="444444"/>
                </a:solidFill>
                <a:highlight>
                  <a:srgbClr val="FFFFFF"/>
                </a:highlight>
                <a:latin typeface="Calibri"/>
                <a:ea typeface="Calibri"/>
                <a:cs typeface="Calibri"/>
                <a:sym typeface="Calibri"/>
              </a:rPr>
              <a:t>:  plot frequency of authors vs tweet content, gives an idea of their community based on </a:t>
            </a:r>
            <a:r>
              <a:rPr lang="en" sz="1050">
                <a:solidFill>
                  <a:srgbClr val="444444"/>
                </a:solidFill>
                <a:highlight>
                  <a:schemeClr val="lt1"/>
                </a:highlight>
                <a:latin typeface="Calibri"/>
                <a:ea typeface="Calibri"/>
                <a:cs typeface="Calibri"/>
                <a:sym typeface="Calibri"/>
              </a:rPr>
              <a:t>tweet content</a:t>
            </a:r>
            <a:br>
              <a:rPr lang="en" sz="1050">
                <a:solidFill>
                  <a:srgbClr val="444444"/>
                </a:solidFill>
                <a:highlight>
                  <a:srgbClr val="FFFFFF"/>
                </a:highlight>
                <a:latin typeface="Calibri"/>
                <a:ea typeface="Calibri"/>
                <a:cs typeface="Calibri"/>
                <a:sym typeface="Calibri"/>
              </a:rPr>
            </a:br>
            <a:r>
              <a:rPr lang="en" sz="1050">
                <a:solidFill>
                  <a:srgbClr val="FF0000"/>
                </a:solidFill>
                <a:highlight>
                  <a:schemeClr val="lt1"/>
                </a:highlight>
                <a:latin typeface="Calibri"/>
                <a:ea typeface="Calibri"/>
                <a:cs typeface="Calibri"/>
                <a:sym typeface="Calibri"/>
              </a:rPr>
              <a:t>'hashtags'</a:t>
            </a:r>
            <a:r>
              <a:rPr lang="en" sz="1050">
                <a:solidFill>
                  <a:srgbClr val="444444"/>
                </a:solidFill>
                <a:highlight>
                  <a:schemeClr val="lt1"/>
                </a:highlight>
                <a:latin typeface="Calibri"/>
                <a:ea typeface="Calibri"/>
                <a:cs typeface="Calibri"/>
                <a:sym typeface="Calibri"/>
              </a:rPr>
              <a:t>: derive community-created words </a:t>
            </a:r>
            <a:br>
              <a:rPr lang="en" sz="1050">
                <a:solidFill>
                  <a:srgbClr val="444444"/>
                </a:solidFill>
                <a:highlight>
                  <a:srgbClr val="FFFFFF"/>
                </a:highlight>
                <a:latin typeface="Calibri"/>
                <a:ea typeface="Calibri"/>
                <a:cs typeface="Calibri"/>
                <a:sym typeface="Calibri"/>
              </a:rPr>
            </a:br>
            <a:r>
              <a:rPr lang="en" sz="1050">
                <a:solidFill>
                  <a:srgbClr val="FF9900"/>
                </a:solidFill>
                <a:highlight>
                  <a:srgbClr val="FFFFFF"/>
                </a:highlight>
                <a:latin typeface="Calibri"/>
                <a:ea typeface="Calibri"/>
                <a:cs typeface="Calibri"/>
                <a:sym typeface="Calibri"/>
              </a:rPr>
              <a:t>'place'</a:t>
            </a:r>
            <a:r>
              <a:rPr lang="en" sz="1050">
                <a:solidFill>
                  <a:srgbClr val="444444"/>
                </a:solidFill>
                <a:highlight>
                  <a:srgbClr val="FFFFFF"/>
                </a:highlight>
                <a:latin typeface="Calibri"/>
                <a:ea typeface="Calibri"/>
                <a:cs typeface="Calibri"/>
                <a:sym typeface="Calibri"/>
              </a:rPr>
              <a:t>: pinpoint geographical locations, plot place vs tweet content</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chemeClr val="lt1"/>
                </a:highlight>
                <a:latin typeface="Calibri"/>
                <a:ea typeface="Calibri"/>
                <a:cs typeface="Calibri"/>
                <a:sym typeface="Calibri"/>
              </a:rPr>
              <a:t>Strengths: </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1) Data segmented into phases, thus conveying more meaning about each period (Eg. Frequency of tweets per day per phase gives an idea of covid19’s particular impact during that period</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2) Since we are targeting communities that may form around hate, ‘original_author’ and ‘user_mentions’ are especially helpful for the use stated above </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3) 147k (Phase 1), 120k (Phase 2), 144k (Phase 3) data values</a:t>
            </a:r>
            <a:endParaRPr sz="1050">
              <a:solidFill>
                <a:srgbClr val="444444"/>
              </a:solidFill>
              <a:highlight>
                <a:schemeClr val="lt1"/>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chemeClr val="lt1"/>
                </a:highlight>
                <a:latin typeface="Calibri"/>
                <a:ea typeface="Calibri"/>
                <a:cs typeface="Calibri"/>
                <a:sym typeface="Calibri"/>
              </a:rPr>
              <a:t>Limitations:</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1) Phases are arbitrarily determined, not purposefully defined, thus some important content might have been lost in the gaps of time</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2) ‘place’ is a user-set field on Twitter, thus may reflect actual places or places users actually live at</a:t>
            </a:r>
            <a:endParaRPr sz="1050">
              <a:solidFill>
                <a:srgbClr val="444444"/>
              </a:solidFill>
              <a:highlight>
                <a:srgbClr val="FFFFFF"/>
              </a:highlight>
              <a:latin typeface="Calibri"/>
              <a:ea typeface="Calibri"/>
              <a:cs typeface="Calibri"/>
              <a:sym typeface="Calibri"/>
            </a:endParaRPr>
          </a:p>
        </p:txBody>
      </p:sp>
      <p:sp>
        <p:nvSpPr>
          <p:cNvPr id="278" name="Google Shape;278;p38"/>
          <p:cNvSpPr/>
          <p:nvPr/>
        </p:nvSpPr>
        <p:spPr>
          <a:xfrm>
            <a:off x="396175" y="229550"/>
            <a:ext cx="97200" cy="903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79" name="Google Shape;279;p38"/>
          <p:cNvSpPr/>
          <p:nvPr/>
        </p:nvSpPr>
        <p:spPr>
          <a:xfrm>
            <a:off x="1215850" y="229550"/>
            <a:ext cx="97200" cy="90300"/>
          </a:xfrm>
          <a:prstGeom prst="flowChartConnec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80" name="Google Shape;280;p38"/>
          <p:cNvSpPr txBox="1"/>
          <p:nvPr/>
        </p:nvSpPr>
        <p:spPr>
          <a:xfrm>
            <a:off x="493375" y="52250"/>
            <a:ext cx="5910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alibri"/>
                <a:ea typeface="Calibri"/>
                <a:cs typeface="Calibri"/>
                <a:sym typeface="Calibri"/>
              </a:rPr>
              <a:t>Primary agenda</a:t>
            </a:r>
            <a:endParaRPr sz="900">
              <a:latin typeface="Calibri"/>
              <a:ea typeface="Calibri"/>
              <a:cs typeface="Calibri"/>
              <a:sym typeface="Calibri"/>
            </a:endParaRPr>
          </a:p>
        </p:txBody>
      </p:sp>
      <p:sp>
        <p:nvSpPr>
          <p:cNvPr id="281" name="Google Shape;281;p38"/>
          <p:cNvSpPr txBox="1"/>
          <p:nvPr/>
        </p:nvSpPr>
        <p:spPr>
          <a:xfrm>
            <a:off x="1388925" y="52250"/>
            <a:ext cx="7101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alibri"/>
                <a:ea typeface="Calibri"/>
                <a:cs typeface="Calibri"/>
                <a:sym typeface="Calibri"/>
              </a:rPr>
              <a:t>Secondary </a:t>
            </a:r>
            <a:r>
              <a:rPr lang="en" sz="900">
                <a:latin typeface="Calibri"/>
                <a:ea typeface="Calibri"/>
                <a:cs typeface="Calibri"/>
                <a:sym typeface="Calibri"/>
              </a:rPr>
              <a:t>agenda</a:t>
            </a:r>
            <a:endParaRPr sz="9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nvSpPr>
        <p:spPr>
          <a:xfrm>
            <a:off x="0" y="0"/>
            <a:ext cx="3000000" cy="330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200"/>
              </a:spcBef>
              <a:spcAft>
                <a:spcPts val="0"/>
              </a:spcAft>
              <a:buNone/>
            </a:pPr>
            <a:r>
              <a:rPr b="1" lang="en" sz="1050">
                <a:solidFill>
                  <a:srgbClr val="444444"/>
                </a:solidFill>
                <a:highlight>
                  <a:schemeClr val="lt1"/>
                </a:highlight>
                <a:latin typeface="Calibri"/>
                <a:ea typeface="Calibri"/>
                <a:cs typeface="Calibri"/>
                <a:sym typeface="Calibri"/>
              </a:rPr>
              <a:t>Initial </a:t>
            </a:r>
            <a:r>
              <a:rPr lang="en" sz="1050">
                <a:solidFill>
                  <a:srgbClr val="444444"/>
                </a:solidFill>
                <a:highlight>
                  <a:schemeClr val="lt1"/>
                </a:highlight>
                <a:latin typeface="Calibri"/>
                <a:ea typeface="Calibri"/>
                <a:cs typeface="Calibri"/>
                <a:sym typeface="Calibri"/>
              </a:rPr>
              <a:t>interpretation:</a:t>
            </a:r>
            <a:endParaRPr/>
          </a:p>
        </p:txBody>
      </p:sp>
      <p:pic>
        <p:nvPicPr>
          <p:cNvPr id="287" name="Google Shape;287;p39"/>
          <p:cNvPicPr preferRelativeResize="0"/>
          <p:nvPr/>
        </p:nvPicPr>
        <p:blipFill>
          <a:blip r:embed="rId3">
            <a:alphaModFix/>
          </a:blip>
          <a:stretch>
            <a:fillRect/>
          </a:stretch>
        </p:blipFill>
        <p:spPr>
          <a:xfrm>
            <a:off x="166275" y="428072"/>
            <a:ext cx="1970465" cy="1343912"/>
          </a:xfrm>
          <a:prstGeom prst="rect">
            <a:avLst/>
          </a:prstGeom>
          <a:noFill/>
          <a:ln>
            <a:noFill/>
          </a:ln>
        </p:spPr>
      </p:pic>
      <p:pic>
        <p:nvPicPr>
          <p:cNvPr id="288" name="Google Shape;288;p39"/>
          <p:cNvPicPr preferRelativeResize="0"/>
          <p:nvPr/>
        </p:nvPicPr>
        <p:blipFill>
          <a:blip r:embed="rId4">
            <a:alphaModFix/>
          </a:blip>
          <a:stretch>
            <a:fillRect/>
          </a:stretch>
        </p:blipFill>
        <p:spPr>
          <a:xfrm>
            <a:off x="117228" y="2124050"/>
            <a:ext cx="3309450" cy="2310225"/>
          </a:xfrm>
          <a:prstGeom prst="rect">
            <a:avLst/>
          </a:prstGeom>
          <a:noFill/>
          <a:ln>
            <a:noFill/>
          </a:ln>
        </p:spPr>
      </p:pic>
      <p:pic>
        <p:nvPicPr>
          <p:cNvPr id="289" name="Google Shape;289;p39"/>
          <p:cNvPicPr preferRelativeResize="0"/>
          <p:nvPr/>
        </p:nvPicPr>
        <p:blipFill>
          <a:blip r:embed="rId5">
            <a:alphaModFix/>
          </a:blip>
          <a:stretch>
            <a:fillRect/>
          </a:stretch>
        </p:blipFill>
        <p:spPr>
          <a:xfrm>
            <a:off x="5455952" y="2182187"/>
            <a:ext cx="3183500" cy="2193952"/>
          </a:xfrm>
          <a:prstGeom prst="rect">
            <a:avLst/>
          </a:prstGeom>
          <a:noFill/>
          <a:ln>
            <a:noFill/>
          </a:ln>
        </p:spPr>
      </p:pic>
      <p:pic>
        <p:nvPicPr>
          <p:cNvPr id="290" name="Google Shape;290;p39"/>
          <p:cNvPicPr preferRelativeResize="0"/>
          <p:nvPr/>
        </p:nvPicPr>
        <p:blipFill>
          <a:blip r:embed="rId6">
            <a:alphaModFix/>
          </a:blip>
          <a:stretch>
            <a:fillRect/>
          </a:stretch>
        </p:blipFill>
        <p:spPr>
          <a:xfrm>
            <a:off x="4312368" y="474830"/>
            <a:ext cx="1970467" cy="1338587"/>
          </a:xfrm>
          <a:prstGeom prst="rect">
            <a:avLst/>
          </a:prstGeom>
          <a:noFill/>
          <a:ln>
            <a:noFill/>
          </a:ln>
        </p:spPr>
      </p:pic>
      <p:pic>
        <p:nvPicPr>
          <p:cNvPr id="291" name="Google Shape;291;p39"/>
          <p:cNvPicPr preferRelativeResize="0"/>
          <p:nvPr/>
        </p:nvPicPr>
        <p:blipFill>
          <a:blip r:embed="rId7">
            <a:alphaModFix/>
          </a:blip>
          <a:stretch>
            <a:fillRect/>
          </a:stretch>
        </p:blipFill>
        <p:spPr>
          <a:xfrm>
            <a:off x="2214638" y="477918"/>
            <a:ext cx="1970467" cy="1332391"/>
          </a:xfrm>
          <a:prstGeom prst="rect">
            <a:avLst/>
          </a:prstGeom>
          <a:noFill/>
          <a:ln>
            <a:noFill/>
          </a:ln>
        </p:spPr>
      </p:pic>
      <p:sp>
        <p:nvSpPr>
          <p:cNvPr id="292" name="Google Shape;292;p39"/>
          <p:cNvSpPr txBox="1"/>
          <p:nvPr/>
        </p:nvSpPr>
        <p:spPr>
          <a:xfrm>
            <a:off x="846838" y="1772000"/>
            <a:ext cx="13677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Phase 1</a:t>
            </a:r>
            <a:endParaRPr>
              <a:latin typeface="Calibri"/>
              <a:ea typeface="Calibri"/>
              <a:cs typeface="Calibri"/>
              <a:sym typeface="Calibri"/>
            </a:endParaRPr>
          </a:p>
        </p:txBody>
      </p:sp>
      <p:sp>
        <p:nvSpPr>
          <p:cNvPr id="293" name="Google Shape;293;p39"/>
          <p:cNvSpPr txBox="1"/>
          <p:nvPr/>
        </p:nvSpPr>
        <p:spPr>
          <a:xfrm>
            <a:off x="2932377" y="1769325"/>
            <a:ext cx="11508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Phase 2</a:t>
            </a:r>
            <a:endParaRPr>
              <a:latin typeface="Calibri"/>
              <a:ea typeface="Calibri"/>
              <a:cs typeface="Calibri"/>
              <a:sym typeface="Calibri"/>
            </a:endParaRPr>
          </a:p>
        </p:txBody>
      </p:sp>
      <p:sp>
        <p:nvSpPr>
          <p:cNvPr id="294" name="Google Shape;294;p39"/>
          <p:cNvSpPr txBox="1"/>
          <p:nvPr/>
        </p:nvSpPr>
        <p:spPr>
          <a:xfrm>
            <a:off x="4943529" y="1769325"/>
            <a:ext cx="11508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Phase 3</a:t>
            </a:r>
            <a:endParaRPr>
              <a:latin typeface="Calibri"/>
              <a:ea typeface="Calibri"/>
              <a:cs typeface="Calibri"/>
              <a:sym typeface="Calibri"/>
            </a:endParaRPr>
          </a:p>
        </p:txBody>
      </p:sp>
      <p:sp>
        <p:nvSpPr>
          <p:cNvPr id="295" name="Google Shape;295;p39"/>
          <p:cNvSpPr txBox="1"/>
          <p:nvPr/>
        </p:nvSpPr>
        <p:spPr>
          <a:xfrm>
            <a:off x="6282855" y="477925"/>
            <a:ext cx="1529700" cy="14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Depicts spread of Covid19, as people from  more countries talk about it</a:t>
            </a:r>
            <a:endParaRPr sz="1100">
              <a:latin typeface="Calibri"/>
              <a:ea typeface="Calibri"/>
              <a:cs typeface="Calibri"/>
              <a:sym typeface="Calibri"/>
            </a:endParaRPr>
          </a:p>
        </p:txBody>
      </p:sp>
      <p:sp>
        <p:nvSpPr>
          <p:cNvPr id="296" name="Google Shape;296;p39"/>
          <p:cNvSpPr txBox="1"/>
          <p:nvPr/>
        </p:nvSpPr>
        <p:spPr>
          <a:xfrm>
            <a:off x="1222454" y="4422400"/>
            <a:ext cx="9921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Hashtags</a:t>
            </a:r>
            <a:endParaRPr>
              <a:latin typeface="Calibri"/>
              <a:ea typeface="Calibri"/>
              <a:cs typeface="Calibri"/>
              <a:sym typeface="Calibri"/>
            </a:endParaRPr>
          </a:p>
        </p:txBody>
      </p:sp>
      <p:sp>
        <p:nvSpPr>
          <p:cNvPr id="297" name="Google Shape;297;p39"/>
          <p:cNvSpPr txBox="1"/>
          <p:nvPr/>
        </p:nvSpPr>
        <p:spPr>
          <a:xfrm>
            <a:off x="6661750" y="4422400"/>
            <a:ext cx="11508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Cleaned Text</a:t>
            </a:r>
            <a:endParaRPr>
              <a:latin typeface="Calibri"/>
              <a:ea typeface="Calibri"/>
              <a:cs typeface="Calibri"/>
              <a:sym typeface="Calibri"/>
            </a:endParaRPr>
          </a:p>
        </p:txBody>
      </p:sp>
      <p:sp>
        <p:nvSpPr>
          <p:cNvPr id="298" name="Google Shape;298;p39"/>
          <p:cNvSpPr/>
          <p:nvPr/>
        </p:nvSpPr>
        <p:spPr>
          <a:xfrm>
            <a:off x="2571750" y="4045300"/>
            <a:ext cx="354600" cy="118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p:nvPr/>
        </p:nvSpPr>
        <p:spPr>
          <a:xfrm>
            <a:off x="1828025" y="3120825"/>
            <a:ext cx="500400" cy="118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txBox="1"/>
          <p:nvPr/>
        </p:nvSpPr>
        <p:spPr>
          <a:xfrm>
            <a:off x="3460238" y="2182175"/>
            <a:ext cx="2069700" cy="29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At first glance, cleaned text does not seem to have obvious hate speech. However, this could be due to many dictionary words taking up the spotlight.</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There are a however a few community-created words like #covidiots and #trumpvirus, that </a:t>
            </a:r>
            <a:r>
              <a:rPr lang="en" sz="1100">
                <a:latin typeface="Calibri"/>
                <a:ea typeface="Calibri"/>
                <a:cs typeface="Calibri"/>
                <a:sym typeface="Calibri"/>
              </a:rPr>
              <a:t>although</a:t>
            </a:r>
            <a:r>
              <a:rPr lang="en" sz="1100">
                <a:latin typeface="Calibri"/>
                <a:ea typeface="Calibri"/>
                <a:cs typeface="Calibri"/>
                <a:sym typeface="Calibri"/>
              </a:rPr>
              <a:t> are not </a:t>
            </a:r>
            <a:r>
              <a:rPr lang="en" sz="1100">
                <a:latin typeface="Calibri"/>
                <a:ea typeface="Calibri"/>
                <a:cs typeface="Calibri"/>
                <a:sym typeface="Calibri"/>
              </a:rPr>
              <a:t>targeting</a:t>
            </a:r>
            <a:r>
              <a:rPr lang="en" sz="1100">
                <a:latin typeface="Calibri"/>
                <a:ea typeface="Calibri"/>
                <a:cs typeface="Calibri"/>
                <a:sym typeface="Calibri"/>
              </a:rPr>
              <a:t> race/ethnicity,  could get out of control.</a:t>
            </a:r>
            <a:br>
              <a:rPr lang="en" sz="1100">
                <a:latin typeface="Calibri"/>
                <a:ea typeface="Calibri"/>
                <a:cs typeface="Calibri"/>
                <a:sym typeface="Calibri"/>
              </a:rPr>
            </a:br>
            <a:br>
              <a:rPr lang="en" sz="1100">
                <a:latin typeface="Calibri"/>
                <a:ea typeface="Calibri"/>
                <a:cs typeface="Calibri"/>
                <a:sym typeface="Calibri"/>
              </a:rPr>
            </a:br>
            <a:r>
              <a:rPr lang="en" sz="1100">
                <a:latin typeface="Calibri"/>
                <a:ea typeface="Calibri"/>
                <a:cs typeface="Calibri"/>
                <a:sym typeface="Calibri"/>
              </a:rPr>
              <a:t>This means further text-cleaning is necessary</a:t>
            </a:r>
            <a:endParaRPr sz="11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nvSpPr>
        <p:spPr>
          <a:xfrm>
            <a:off x="305925" y="52250"/>
            <a:ext cx="8591100" cy="3189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200"/>
              </a:spcBef>
              <a:spcAft>
                <a:spcPts val="0"/>
              </a:spcAft>
              <a:buNone/>
            </a:pPr>
            <a:r>
              <a:rPr lang="en" sz="1050">
                <a:solidFill>
                  <a:srgbClr val="444444"/>
                </a:solidFill>
                <a:highlight>
                  <a:srgbClr val="FFFFFF"/>
                </a:highlight>
                <a:latin typeface="Calibri"/>
                <a:ea typeface="Calibri"/>
                <a:cs typeface="Calibri"/>
                <a:sym typeface="Calibri"/>
              </a:rPr>
              <a:t>“</a:t>
            </a:r>
            <a:r>
              <a:rPr lang="en" sz="1500" u="sng">
                <a:solidFill>
                  <a:schemeClr val="hlink"/>
                </a:solidFill>
                <a:latin typeface="Calibri"/>
                <a:ea typeface="Calibri"/>
                <a:cs typeface="Calibri"/>
                <a:sym typeface="Calibri"/>
                <a:hlinkClick r:id="rId3"/>
              </a:rPr>
              <a:t>Covid19 Tweets Xenophobia</a:t>
            </a:r>
            <a:r>
              <a:rPr lang="en" sz="1050">
                <a:solidFill>
                  <a:srgbClr val="444444"/>
                </a:solidFill>
                <a:highlight>
                  <a:srgbClr val="FFFFFF"/>
                </a:highlight>
                <a:latin typeface="Calibri"/>
                <a:ea typeface="Calibri"/>
                <a:cs typeface="Calibri"/>
                <a:sym typeface="Calibri"/>
              </a:rPr>
              <a:t>”</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rgbClr val="FFFFFF"/>
                </a:highlight>
                <a:latin typeface="Calibri"/>
                <a:ea typeface="Calibri"/>
                <a:cs typeface="Calibri"/>
                <a:sym typeface="Calibri"/>
              </a:rPr>
              <a:t>How data was collected: </a:t>
            </a:r>
            <a:br>
              <a:rPr lang="en" sz="1050">
                <a:solidFill>
                  <a:srgbClr val="444444"/>
                </a:solidFill>
                <a:highlight>
                  <a:srgbClr val="FFFFFF"/>
                </a:highlight>
                <a:latin typeface="Calibri"/>
                <a:ea typeface="Calibri"/>
                <a:cs typeface="Calibri"/>
                <a:sym typeface="Calibri"/>
              </a:rPr>
            </a:br>
            <a:r>
              <a:rPr lang="en" sz="1050">
                <a:solidFill>
                  <a:srgbClr val="444444"/>
                </a:solidFill>
                <a:highlight>
                  <a:srgbClr val="FFFFFF"/>
                </a:highlight>
                <a:latin typeface="Calibri"/>
                <a:ea typeface="Calibri"/>
                <a:cs typeface="Calibri"/>
                <a:sym typeface="Calibri"/>
              </a:rPr>
              <a:t>Scraping Twitter from 6 March - 20 May 2020</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Clr>
                <a:schemeClr val="dk1"/>
              </a:buClr>
              <a:buSzPts val="1100"/>
              <a:buFont typeface="Arial"/>
              <a:buNone/>
            </a:pPr>
            <a:r>
              <a:rPr lang="en" sz="1050">
                <a:solidFill>
                  <a:srgbClr val="444444"/>
                </a:solidFill>
                <a:highlight>
                  <a:schemeClr val="lt1"/>
                </a:highlight>
                <a:latin typeface="Calibri"/>
                <a:ea typeface="Calibri"/>
                <a:cs typeface="Calibri"/>
                <a:sym typeface="Calibri"/>
              </a:rPr>
              <a:t>How</a:t>
            </a:r>
            <a:r>
              <a:rPr b="1" lang="en" sz="1050">
                <a:solidFill>
                  <a:srgbClr val="FF0000"/>
                </a:solidFill>
                <a:highlight>
                  <a:schemeClr val="lt1"/>
                </a:highlight>
                <a:latin typeface="Calibri"/>
                <a:ea typeface="Calibri"/>
                <a:cs typeface="Calibri"/>
                <a:sym typeface="Calibri"/>
              </a:rPr>
              <a:t> </a:t>
            </a:r>
            <a:r>
              <a:rPr lang="en" sz="1050">
                <a:solidFill>
                  <a:srgbClr val="444444"/>
                </a:solidFill>
                <a:highlight>
                  <a:schemeClr val="lt1"/>
                </a:highlight>
                <a:latin typeface="Calibri"/>
                <a:ea typeface="Calibri"/>
                <a:cs typeface="Calibri"/>
                <a:sym typeface="Calibri"/>
              </a:rPr>
              <a:t>variables may be used: </a:t>
            </a:r>
            <a:br>
              <a:rPr lang="en" sz="1050">
                <a:solidFill>
                  <a:srgbClr val="444444"/>
                </a:solidFill>
                <a:highlight>
                  <a:schemeClr val="lt1"/>
                </a:highlight>
                <a:latin typeface="Calibri"/>
                <a:ea typeface="Calibri"/>
                <a:cs typeface="Calibri"/>
                <a:sym typeface="Calibri"/>
              </a:rPr>
            </a:br>
            <a:r>
              <a:rPr lang="en" sz="1050">
                <a:solidFill>
                  <a:srgbClr val="999999"/>
                </a:solidFill>
                <a:highlight>
                  <a:schemeClr val="lt1"/>
                </a:highlight>
                <a:latin typeface="Calibri"/>
                <a:ea typeface="Calibri"/>
                <a:cs typeface="Calibri"/>
                <a:sym typeface="Calibri"/>
              </a:rPr>
              <a:t>'status_id'</a:t>
            </a:r>
            <a:r>
              <a:rPr lang="en" sz="1050">
                <a:solidFill>
                  <a:srgbClr val="444444"/>
                </a:solidFill>
                <a:highlight>
                  <a:schemeClr val="lt1"/>
                </a:highlight>
                <a:latin typeface="Calibri"/>
                <a:ea typeface="Calibri"/>
                <a:cs typeface="Calibri"/>
                <a:sym typeface="Calibri"/>
              </a:rPr>
              <a:t>, </a:t>
            </a:r>
            <a:r>
              <a:rPr lang="en" sz="1050">
                <a:solidFill>
                  <a:srgbClr val="999999"/>
                </a:solidFill>
                <a:highlight>
                  <a:schemeClr val="lt1"/>
                </a:highlight>
                <a:latin typeface="Calibri"/>
                <a:ea typeface="Calibri"/>
                <a:cs typeface="Calibri"/>
                <a:sym typeface="Calibri"/>
              </a:rPr>
              <a:t>'statuses_count'</a:t>
            </a:r>
            <a:r>
              <a:rPr lang="en" sz="1050">
                <a:solidFill>
                  <a:srgbClr val="444444"/>
                </a:solidFill>
                <a:highlight>
                  <a:schemeClr val="lt1"/>
                </a:highlight>
                <a:latin typeface="Calibri"/>
                <a:ea typeface="Calibri"/>
                <a:cs typeface="Calibri"/>
                <a:sym typeface="Calibri"/>
              </a:rPr>
              <a:t>: dropped</a:t>
            </a:r>
            <a:br>
              <a:rPr lang="en" sz="1050">
                <a:solidFill>
                  <a:srgbClr val="444444"/>
                </a:solidFill>
                <a:highlight>
                  <a:schemeClr val="lt1"/>
                </a:highlight>
                <a:latin typeface="Calibri"/>
                <a:ea typeface="Calibri"/>
                <a:cs typeface="Calibri"/>
                <a:sym typeface="Calibri"/>
              </a:rPr>
            </a:br>
            <a:r>
              <a:rPr lang="en" sz="1050">
                <a:solidFill>
                  <a:srgbClr val="FF0000"/>
                </a:solidFill>
                <a:highlight>
                  <a:schemeClr val="lt1"/>
                </a:highlight>
                <a:latin typeface="Calibri"/>
                <a:ea typeface="Calibri"/>
                <a:cs typeface="Calibri"/>
                <a:sym typeface="Calibri"/>
              </a:rPr>
              <a:t>'created_at'</a:t>
            </a:r>
            <a:r>
              <a:rPr lang="en" sz="1050">
                <a:solidFill>
                  <a:srgbClr val="444444"/>
                </a:solidFill>
                <a:highlight>
                  <a:schemeClr val="lt1"/>
                </a:highlight>
                <a:latin typeface="Calibri"/>
                <a:ea typeface="Calibri"/>
                <a:cs typeface="Calibri"/>
                <a:sym typeface="Calibri"/>
              </a:rPr>
              <a:t>: plot relationships vs time</a:t>
            </a:r>
            <a:br>
              <a:rPr lang="en" sz="1050">
                <a:solidFill>
                  <a:srgbClr val="444444"/>
                </a:solidFill>
                <a:highlight>
                  <a:schemeClr val="lt1"/>
                </a:highlight>
                <a:latin typeface="Calibri"/>
                <a:ea typeface="Calibri"/>
                <a:cs typeface="Calibri"/>
                <a:sym typeface="Calibri"/>
              </a:rPr>
            </a:br>
            <a:r>
              <a:rPr lang="en" sz="1050">
                <a:solidFill>
                  <a:srgbClr val="FF0000"/>
                </a:solidFill>
                <a:highlight>
                  <a:schemeClr val="lt1"/>
                </a:highlight>
                <a:latin typeface="Calibri"/>
                <a:ea typeface="Calibri"/>
                <a:cs typeface="Calibri"/>
                <a:sym typeface="Calibri"/>
              </a:rPr>
              <a:t>'text'</a:t>
            </a:r>
            <a:r>
              <a:rPr lang="en" sz="1050">
                <a:solidFill>
                  <a:srgbClr val="444444"/>
                </a:solidFill>
                <a:highlight>
                  <a:schemeClr val="lt1"/>
                </a:highlight>
                <a:latin typeface="Calibri"/>
                <a:ea typeface="Calibri"/>
                <a:cs typeface="Calibri"/>
                <a:sym typeface="Calibri"/>
              </a:rPr>
              <a:t>: derive community-created words </a:t>
            </a:r>
            <a:br>
              <a:rPr lang="en" sz="1050">
                <a:solidFill>
                  <a:srgbClr val="444444"/>
                </a:solidFill>
                <a:highlight>
                  <a:schemeClr val="lt1"/>
                </a:highlight>
                <a:latin typeface="Calibri"/>
                <a:ea typeface="Calibri"/>
                <a:cs typeface="Calibri"/>
                <a:sym typeface="Calibri"/>
              </a:rPr>
            </a:br>
            <a:r>
              <a:rPr lang="en" sz="1050">
                <a:solidFill>
                  <a:srgbClr val="FF9900"/>
                </a:solidFill>
                <a:highlight>
                  <a:schemeClr val="lt1"/>
                </a:highlight>
                <a:latin typeface="Calibri"/>
                <a:ea typeface="Calibri"/>
                <a:cs typeface="Calibri"/>
                <a:sym typeface="Calibri"/>
              </a:rPr>
              <a:t>'favourite_count'</a:t>
            </a:r>
            <a:r>
              <a:rPr lang="en" sz="1050">
                <a:solidFill>
                  <a:srgbClr val="444444"/>
                </a:solidFill>
                <a:highlight>
                  <a:schemeClr val="lt1"/>
                </a:highlight>
                <a:latin typeface="Calibri"/>
                <a:ea typeface="Calibri"/>
                <a:cs typeface="Calibri"/>
                <a:sym typeface="Calibri"/>
              </a:rPr>
              <a:t>, </a:t>
            </a:r>
            <a:r>
              <a:rPr lang="en" sz="1050">
                <a:solidFill>
                  <a:srgbClr val="FF9900"/>
                </a:solidFill>
                <a:highlight>
                  <a:schemeClr val="lt1"/>
                </a:highlight>
                <a:latin typeface="Calibri"/>
                <a:ea typeface="Calibri"/>
                <a:cs typeface="Calibri"/>
                <a:sym typeface="Calibri"/>
              </a:rPr>
              <a:t>'retweet_count'</a:t>
            </a:r>
            <a:r>
              <a:rPr lang="en" sz="1050">
                <a:solidFill>
                  <a:srgbClr val="444444"/>
                </a:solidFill>
                <a:highlight>
                  <a:schemeClr val="lt1"/>
                </a:highlight>
                <a:latin typeface="Calibri"/>
                <a:ea typeface="Calibri"/>
                <a:cs typeface="Calibri"/>
                <a:sym typeface="Calibri"/>
              </a:rPr>
              <a:t>: plot popularity of tweet vs tweet content (</a:t>
            </a:r>
            <a:r>
              <a:rPr lang="en" sz="1050">
                <a:solidFill>
                  <a:srgbClr val="FF0000"/>
                </a:solidFill>
                <a:highlight>
                  <a:schemeClr val="lt1"/>
                </a:highlight>
                <a:latin typeface="Calibri"/>
                <a:ea typeface="Calibri"/>
                <a:cs typeface="Calibri"/>
                <a:sym typeface="Calibri"/>
              </a:rPr>
              <a:t>'text'</a:t>
            </a:r>
            <a:r>
              <a:rPr lang="en" sz="1050">
                <a:solidFill>
                  <a:schemeClr val="dk1"/>
                </a:solidFill>
                <a:highlight>
                  <a:schemeClr val="lt1"/>
                </a:highlight>
                <a:latin typeface="Calibri"/>
                <a:ea typeface="Calibri"/>
                <a:cs typeface="Calibri"/>
                <a:sym typeface="Calibri"/>
              </a:rPr>
              <a:t>)</a:t>
            </a:r>
            <a:br>
              <a:rPr lang="en" sz="1050">
                <a:solidFill>
                  <a:srgbClr val="444444"/>
                </a:solidFill>
                <a:highlight>
                  <a:schemeClr val="lt1"/>
                </a:highlight>
                <a:latin typeface="Calibri"/>
                <a:ea typeface="Calibri"/>
                <a:cs typeface="Calibri"/>
                <a:sym typeface="Calibri"/>
              </a:rPr>
            </a:br>
            <a:r>
              <a:rPr lang="en" sz="1050">
                <a:solidFill>
                  <a:srgbClr val="FF9900"/>
                </a:solidFill>
                <a:highlight>
                  <a:schemeClr val="lt1"/>
                </a:highlight>
                <a:latin typeface="Calibri"/>
                <a:ea typeface="Calibri"/>
                <a:cs typeface="Calibri"/>
                <a:sym typeface="Calibri"/>
              </a:rPr>
              <a:t>'location'</a:t>
            </a:r>
            <a:r>
              <a:rPr lang="en" sz="1050">
                <a:solidFill>
                  <a:srgbClr val="444444"/>
                </a:solidFill>
                <a:highlight>
                  <a:schemeClr val="lt1"/>
                </a:highlight>
                <a:latin typeface="Calibri"/>
                <a:ea typeface="Calibri"/>
                <a:cs typeface="Calibri"/>
                <a:sym typeface="Calibri"/>
              </a:rPr>
              <a:t>: pinpoint geographical locations, plot place vs tweet content</a:t>
            </a:r>
            <a:br>
              <a:rPr lang="en" sz="1050">
                <a:solidFill>
                  <a:srgbClr val="444444"/>
                </a:solidFill>
                <a:highlight>
                  <a:schemeClr val="lt1"/>
                </a:highlight>
                <a:latin typeface="Calibri"/>
                <a:ea typeface="Calibri"/>
                <a:cs typeface="Calibri"/>
                <a:sym typeface="Calibri"/>
              </a:rPr>
            </a:br>
            <a:r>
              <a:rPr lang="en" sz="1050">
                <a:solidFill>
                  <a:srgbClr val="FF9900"/>
                </a:solidFill>
                <a:highlight>
                  <a:schemeClr val="lt1"/>
                </a:highlight>
                <a:latin typeface="Calibri"/>
                <a:ea typeface="Calibri"/>
                <a:cs typeface="Calibri"/>
                <a:sym typeface="Calibri"/>
              </a:rPr>
              <a:t>'followers_count'</a:t>
            </a:r>
            <a:r>
              <a:rPr lang="en" sz="1050">
                <a:solidFill>
                  <a:srgbClr val="444444"/>
                </a:solidFill>
                <a:highlight>
                  <a:schemeClr val="lt1"/>
                </a:highlight>
                <a:latin typeface="Calibri"/>
                <a:ea typeface="Calibri"/>
                <a:cs typeface="Calibri"/>
                <a:sym typeface="Calibri"/>
              </a:rPr>
              <a:t>, </a:t>
            </a:r>
            <a:r>
              <a:rPr lang="en" sz="1050">
                <a:solidFill>
                  <a:srgbClr val="FF9900"/>
                </a:solidFill>
                <a:highlight>
                  <a:schemeClr val="lt1"/>
                </a:highlight>
                <a:latin typeface="Calibri"/>
                <a:ea typeface="Calibri"/>
                <a:cs typeface="Calibri"/>
                <a:sym typeface="Calibri"/>
              </a:rPr>
              <a:t>'friends_count'</a:t>
            </a:r>
            <a:r>
              <a:rPr lang="en" sz="1050">
                <a:solidFill>
                  <a:srgbClr val="444444"/>
                </a:solidFill>
                <a:highlight>
                  <a:schemeClr val="lt1"/>
                </a:highlight>
                <a:latin typeface="Calibri"/>
                <a:ea typeface="Calibri"/>
                <a:cs typeface="Calibri"/>
                <a:sym typeface="Calibri"/>
              </a:rPr>
              <a:t>: plot popularity of user vs xenophobic tweet content</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chemeClr val="lt1"/>
                </a:highlight>
                <a:latin typeface="Calibri"/>
                <a:ea typeface="Calibri"/>
                <a:cs typeface="Calibri"/>
                <a:sym typeface="Calibri"/>
              </a:rPr>
              <a:t>Strengths: </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1) Can complement the previous Phases dataset to provide a more complete coverage of the covid19 period</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2) 4 million data values</a:t>
            </a:r>
            <a:endParaRPr sz="1050">
              <a:solidFill>
                <a:srgbClr val="444444"/>
              </a:solidFill>
              <a:highlight>
                <a:schemeClr val="lt1"/>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chemeClr val="lt1"/>
                </a:highlight>
                <a:latin typeface="Calibri"/>
                <a:ea typeface="Calibri"/>
                <a:cs typeface="Calibri"/>
                <a:sym typeface="Calibri"/>
              </a:rPr>
              <a:t>Limitations:</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1) Covers a </a:t>
            </a:r>
            <a:r>
              <a:rPr lang="en" sz="1050">
                <a:solidFill>
                  <a:srgbClr val="444444"/>
                </a:solidFill>
                <a:highlight>
                  <a:schemeClr val="lt1"/>
                </a:highlight>
                <a:latin typeface="Calibri"/>
                <a:ea typeface="Calibri"/>
                <a:cs typeface="Calibri"/>
                <a:sym typeface="Calibri"/>
              </a:rPr>
              <a:t>very</a:t>
            </a:r>
            <a:r>
              <a:rPr lang="en" sz="1050">
                <a:solidFill>
                  <a:srgbClr val="444444"/>
                </a:solidFill>
                <a:highlight>
                  <a:schemeClr val="lt1"/>
                </a:highlight>
                <a:latin typeface="Calibri"/>
                <a:ea typeface="Calibri"/>
                <a:cs typeface="Calibri"/>
                <a:sym typeface="Calibri"/>
              </a:rPr>
              <a:t> short time period, potentially limiting internal validity of trends against time, as this period can be considered phase 1, when little was known about the virus except it originated from China, etc.</a:t>
            </a:r>
            <a:endParaRPr sz="1050">
              <a:solidFill>
                <a:srgbClr val="444444"/>
              </a:solidFill>
              <a:highlight>
                <a:srgbClr val="FFFFFF"/>
              </a:highlight>
              <a:latin typeface="Calibri"/>
              <a:ea typeface="Calibri"/>
              <a:cs typeface="Calibri"/>
              <a:sym typeface="Calibri"/>
            </a:endParaRPr>
          </a:p>
        </p:txBody>
      </p:sp>
      <p:sp>
        <p:nvSpPr>
          <p:cNvPr id="306" name="Google Shape;306;p40"/>
          <p:cNvSpPr/>
          <p:nvPr/>
        </p:nvSpPr>
        <p:spPr>
          <a:xfrm>
            <a:off x="396175" y="229550"/>
            <a:ext cx="97200" cy="903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07" name="Google Shape;307;p40"/>
          <p:cNvSpPr/>
          <p:nvPr/>
        </p:nvSpPr>
        <p:spPr>
          <a:xfrm>
            <a:off x="1215850" y="229550"/>
            <a:ext cx="97200" cy="90300"/>
          </a:xfrm>
          <a:prstGeom prst="flowChartConnec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08" name="Google Shape;308;p40"/>
          <p:cNvSpPr txBox="1"/>
          <p:nvPr/>
        </p:nvSpPr>
        <p:spPr>
          <a:xfrm>
            <a:off x="493375" y="52250"/>
            <a:ext cx="5910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alibri"/>
                <a:ea typeface="Calibri"/>
                <a:cs typeface="Calibri"/>
                <a:sym typeface="Calibri"/>
              </a:rPr>
              <a:t>Primary agenda</a:t>
            </a:r>
            <a:endParaRPr sz="900">
              <a:latin typeface="Calibri"/>
              <a:ea typeface="Calibri"/>
              <a:cs typeface="Calibri"/>
              <a:sym typeface="Calibri"/>
            </a:endParaRPr>
          </a:p>
        </p:txBody>
      </p:sp>
      <p:sp>
        <p:nvSpPr>
          <p:cNvPr id="309" name="Google Shape;309;p40"/>
          <p:cNvSpPr txBox="1"/>
          <p:nvPr/>
        </p:nvSpPr>
        <p:spPr>
          <a:xfrm>
            <a:off x="1388925" y="52250"/>
            <a:ext cx="7101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alibri"/>
                <a:ea typeface="Calibri"/>
                <a:cs typeface="Calibri"/>
                <a:sym typeface="Calibri"/>
              </a:rPr>
              <a:t>Secondary agenda</a:t>
            </a:r>
            <a:endParaRPr sz="9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nvSpPr>
        <p:spPr>
          <a:xfrm>
            <a:off x="0" y="0"/>
            <a:ext cx="3000000" cy="330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200"/>
              </a:spcBef>
              <a:spcAft>
                <a:spcPts val="0"/>
              </a:spcAft>
              <a:buNone/>
            </a:pPr>
            <a:r>
              <a:rPr b="1" lang="en" sz="1050">
                <a:solidFill>
                  <a:srgbClr val="444444"/>
                </a:solidFill>
                <a:highlight>
                  <a:schemeClr val="lt1"/>
                </a:highlight>
                <a:latin typeface="Calibri"/>
                <a:ea typeface="Calibri"/>
                <a:cs typeface="Calibri"/>
                <a:sym typeface="Calibri"/>
              </a:rPr>
              <a:t>Initial </a:t>
            </a:r>
            <a:r>
              <a:rPr lang="en" sz="1050">
                <a:solidFill>
                  <a:srgbClr val="444444"/>
                </a:solidFill>
                <a:highlight>
                  <a:schemeClr val="lt1"/>
                </a:highlight>
                <a:latin typeface="Calibri"/>
                <a:ea typeface="Calibri"/>
                <a:cs typeface="Calibri"/>
                <a:sym typeface="Calibri"/>
              </a:rPr>
              <a:t>interpretation:</a:t>
            </a:r>
            <a:endParaRPr/>
          </a:p>
        </p:txBody>
      </p:sp>
      <p:pic>
        <p:nvPicPr>
          <p:cNvPr id="315" name="Google Shape;315;p41"/>
          <p:cNvPicPr preferRelativeResize="0"/>
          <p:nvPr/>
        </p:nvPicPr>
        <p:blipFill>
          <a:blip r:embed="rId3">
            <a:alphaModFix/>
          </a:blip>
          <a:stretch>
            <a:fillRect/>
          </a:stretch>
        </p:blipFill>
        <p:spPr>
          <a:xfrm>
            <a:off x="71550" y="719720"/>
            <a:ext cx="4661850" cy="3156225"/>
          </a:xfrm>
          <a:prstGeom prst="rect">
            <a:avLst/>
          </a:prstGeom>
          <a:noFill/>
          <a:ln>
            <a:noFill/>
          </a:ln>
        </p:spPr>
      </p:pic>
      <p:sp>
        <p:nvSpPr>
          <p:cNvPr id="316" name="Google Shape;316;p41"/>
          <p:cNvSpPr txBox="1"/>
          <p:nvPr/>
        </p:nvSpPr>
        <p:spPr>
          <a:xfrm>
            <a:off x="1114300" y="3776000"/>
            <a:ext cx="2187300" cy="9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Cleaned Text</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(stopwords + dictionary words, but without lemmatization)</a:t>
            </a:r>
            <a:endParaRPr>
              <a:latin typeface="Calibri"/>
              <a:ea typeface="Calibri"/>
              <a:cs typeface="Calibri"/>
              <a:sym typeface="Calibri"/>
            </a:endParaRPr>
          </a:p>
        </p:txBody>
      </p:sp>
      <p:sp>
        <p:nvSpPr>
          <p:cNvPr id="317" name="Google Shape;317;p41"/>
          <p:cNvSpPr txBox="1"/>
          <p:nvPr/>
        </p:nvSpPr>
        <p:spPr>
          <a:xfrm>
            <a:off x="5072788" y="843738"/>
            <a:ext cx="2069700" cy="29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Also at first glance, nothing really stands out.</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There however seems to be quite a high frequency for italy, china and donaldtrump.</a:t>
            </a:r>
            <a:endParaRPr sz="11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nvSpPr>
        <p:spPr>
          <a:xfrm>
            <a:off x="305925" y="52250"/>
            <a:ext cx="8591100" cy="3480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200"/>
              </a:spcBef>
              <a:spcAft>
                <a:spcPts val="0"/>
              </a:spcAft>
              <a:buNone/>
            </a:pPr>
            <a:r>
              <a:rPr lang="en" sz="1050">
                <a:solidFill>
                  <a:srgbClr val="444444"/>
                </a:solidFill>
                <a:highlight>
                  <a:srgbClr val="FFFFFF"/>
                </a:highlight>
                <a:latin typeface="Calibri"/>
                <a:ea typeface="Calibri"/>
                <a:cs typeface="Calibri"/>
                <a:sym typeface="Calibri"/>
              </a:rPr>
              <a:t>“</a:t>
            </a:r>
            <a:r>
              <a:rPr lang="en" sz="1500" u="sng">
                <a:solidFill>
                  <a:schemeClr val="hlink"/>
                </a:solidFill>
                <a:latin typeface="Calibri"/>
                <a:ea typeface="Calibri"/>
                <a:cs typeface="Calibri"/>
                <a:sym typeface="Calibri"/>
                <a:hlinkClick r:id="rId3"/>
              </a:rPr>
              <a:t>Covid19 Reddit Comments</a:t>
            </a:r>
            <a:r>
              <a:rPr lang="en" sz="1050">
                <a:solidFill>
                  <a:srgbClr val="444444"/>
                </a:solidFill>
                <a:highlight>
                  <a:srgbClr val="FFFFFF"/>
                </a:highlight>
                <a:latin typeface="Calibri"/>
                <a:ea typeface="Calibri"/>
                <a:cs typeface="Calibri"/>
                <a:sym typeface="Calibri"/>
              </a:rPr>
              <a:t>”</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rgbClr val="FFFFFF"/>
                </a:highlight>
                <a:latin typeface="Calibri"/>
                <a:ea typeface="Calibri"/>
                <a:cs typeface="Calibri"/>
                <a:sym typeface="Calibri"/>
              </a:rPr>
              <a:t>How data was collected: </a:t>
            </a:r>
            <a:br>
              <a:rPr lang="en" sz="1050">
                <a:solidFill>
                  <a:srgbClr val="444444"/>
                </a:solidFill>
                <a:highlight>
                  <a:srgbClr val="FFFFFF"/>
                </a:highlight>
                <a:latin typeface="Calibri"/>
                <a:ea typeface="Calibri"/>
                <a:cs typeface="Calibri"/>
                <a:sym typeface="Calibri"/>
              </a:rPr>
            </a:br>
            <a:r>
              <a:rPr lang="en" sz="1050">
                <a:solidFill>
                  <a:srgbClr val="444444"/>
                </a:solidFill>
                <a:highlight>
                  <a:srgbClr val="FFFFFF"/>
                </a:highlight>
                <a:latin typeface="Calibri"/>
                <a:ea typeface="Calibri"/>
                <a:cs typeface="Calibri"/>
                <a:sym typeface="Calibri"/>
              </a:rPr>
              <a:t>A comprehensive collection of comments mentioning COVID in their title and body text respectively, procured using SocialGrep, up to 25 October 2021</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Clr>
                <a:schemeClr val="dk1"/>
              </a:buClr>
              <a:buSzPts val="1100"/>
              <a:buFont typeface="Arial"/>
              <a:buNone/>
            </a:pPr>
            <a:r>
              <a:rPr lang="en" sz="1050">
                <a:solidFill>
                  <a:srgbClr val="444444"/>
                </a:solidFill>
                <a:highlight>
                  <a:schemeClr val="lt1"/>
                </a:highlight>
                <a:latin typeface="Calibri"/>
                <a:ea typeface="Calibri"/>
                <a:cs typeface="Calibri"/>
                <a:sym typeface="Calibri"/>
              </a:rPr>
              <a:t>How</a:t>
            </a:r>
            <a:r>
              <a:rPr b="1" lang="en" sz="1050">
                <a:solidFill>
                  <a:srgbClr val="FF0000"/>
                </a:solidFill>
                <a:highlight>
                  <a:schemeClr val="lt1"/>
                </a:highlight>
                <a:latin typeface="Calibri"/>
                <a:ea typeface="Calibri"/>
                <a:cs typeface="Calibri"/>
                <a:sym typeface="Calibri"/>
              </a:rPr>
              <a:t> </a:t>
            </a:r>
            <a:r>
              <a:rPr lang="en" sz="1050">
                <a:solidFill>
                  <a:srgbClr val="444444"/>
                </a:solidFill>
                <a:highlight>
                  <a:schemeClr val="lt1"/>
                </a:highlight>
                <a:latin typeface="Calibri"/>
                <a:ea typeface="Calibri"/>
                <a:cs typeface="Calibri"/>
                <a:sym typeface="Calibri"/>
              </a:rPr>
              <a:t>variables may be used: </a:t>
            </a:r>
            <a:br>
              <a:rPr lang="en" sz="1050">
                <a:solidFill>
                  <a:srgbClr val="444444"/>
                </a:solidFill>
                <a:highlight>
                  <a:schemeClr val="lt1"/>
                </a:highlight>
                <a:latin typeface="Calibri"/>
                <a:ea typeface="Calibri"/>
                <a:cs typeface="Calibri"/>
                <a:sym typeface="Calibri"/>
              </a:rPr>
            </a:br>
            <a:r>
              <a:rPr lang="en" sz="1050">
                <a:solidFill>
                  <a:srgbClr val="999999"/>
                </a:solidFill>
                <a:highlight>
                  <a:schemeClr val="lt1"/>
                </a:highlight>
                <a:latin typeface="Calibri"/>
                <a:ea typeface="Calibri"/>
                <a:cs typeface="Calibri"/>
                <a:sym typeface="Calibri"/>
              </a:rPr>
              <a:t>'id'</a:t>
            </a:r>
            <a:r>
              <a:rPr lang="en" sz="1050">
                <a:solidFill>
                  <a:srgbClr val="444444"/>
                </a:solidFill>
                <a:highlight>
                  <a:schemeClr val="lt1"/>
                </a:highlight>
                <a:latin typeface="Calibri"/>
                <a:ea typeface="Calibri"/>
                <a:cs typeface="Calibri"/>
                <a:sym typeface="Calibri"/>
              </a:rPr>
              <a:t>, '</a:t>
            </a:r>
            <a:r>
              <a:rPr lang="en" sz="1050">
                <a:solidFill>
                  <a:srgbClr val="999999"/>
                </a:solidFill>
                <a:highlight>
                  <a:schemeClr val="lt1"/>
                </a:highlight>
                <a:latin typeface="Calibri"/>
                <a:ea typeface="Calibri"/>
                <a:cs typeface="Calibri"/>
                <a:sym typeface="Calibri"/>
              </a:rPr>
              <a:t>subreddit.id</a:t>
            </a:r>
            <a:r>
              <a:rPr lang="en" sz="1050">
                <a:solidFill>
                  <a:srgbClr val="444444"/>
                </a:solidFill>
                <a:highlight>
                  <a:schemeClr val="lt1"/>
                </a:highlight>
                <a:latin typeface="Calibri"/>
                <a:ea typeface="Calibri"/>
                <a:cs typeface="Calibri"/>
                <a:sym typeface="Calibri"/>
              </a:rPr>
              <a:t>', '</a:t>
            </a:r>
            <a:r>
              <a:rPr lang="en" sz="1050">
                <a:solidFill>
                  <a:srgbClr val="999999"/>
                </a:solidFill>
                <a:highlight>
                  <a:schemeClr val="lt1"/>
                </a:highlight>
                <a:latin typeface="Calibri"/>
                <a:ea typeface="Calibri"/>
                <a:cs typeface="Calibri"/>
                <a:sym typeface="Calibri"/>
              </a:rPr>
              <a:t>subreddit.nsfw</a:t>
            </a:r>
            <a:r>
              <a:rPr lang="en" sz="1050">
                <a:solidFill>
                  <a:srgbClr val="444444"/>
                </a:solidFill>
                <a:highlight>
                  <a:schemeClr val="lt1"/>
                </a:highlight>
                <a:latin typeface="Calibri"/>
                <a:ea typeface="Calibri"/>
                <a:cs typeface="Calibri"/>
                <a:sym typeface="Calibri"/>
              </a:rPr>
              <a:t>', </a:t>
            </a:r>
            <a:r>
              <a:rPr lang="en" sz="1050">
                <a:solidFill>
                  <a:srgbClr val="999999"/>
                </a:solidFill>
                <a:highlight>
                  <a:schemeClr val="lt1"/>
                </a:highlight>
                <a:latin typeface="Calibri"/>
                <a:ea typeface="Calibri"/>
                <a:cs typeface="Calibri"/>
                <a:sym typeface="Calibri"/>
              </a:rPr>
              <a:t>'permalink'</a:t>
            </a:r>
            <a:r>
              <a:rPr lang="en" sz="1050">
                <a:solidFill>
                  <a:schemeClr val="dk1"/>
                </a:solidFill>
                <a:highlight>
                  <a:schemeClr val="lt1"/>
                </a:highlight>
                <a:latin typeface="Calibri"/>
                <a:ea typeface="Calibri"/>
                <a:cs typeface="Calibri"/>
                <a:sym typeface="Calibri"/>
              </a:rPr>
              <a:t>,</a:t>
            </a:r>
            <a:r>
              <a:rPr lang="en" sz="1050">
                <a:solidFill>
                  <a:srgbClr val="999999"/>
                </a:solidFill>
                <a:highlight>
                  <a:schemeClr val="lt1"/>
                </a:highlight>
                <a:latin typeface="Calibri"/>
                <a:ea typeface="Calibri"/>
                <a:cs typeface="Calibri"/>
                <a:sym typeface="Calibri"/>
              </a:rPr>
              <a:t> 'domain'</a:t>
            </a:r>
            <a:r>
              <a:rPr lang="en" sz="1050">
                <a:solidFill>
                  <a:schemeClr val="dk1"/>
                </a:solidFill>
                <a:highlight>
                  <a:schemeClr val="lt1"/>
                </a:highlight>
                <a:latin typeface="Calibri"/>
                <a:ea typeface="Calibri"/>
                <a:cs typeface="Calibri"/>
                <a:sym typeface="Calibri"/>
              </a:rPr>
              <a:t>,</a:t>
            </a:r>
            <a:r>
              <a:rPr lang="en" sz="1050">
                <a:solidFill>
                  <a:srgbClr val="999999"/>
                </a:solidFill>
                <a:highlight>
                  <a:schemeClr val="lt1"/>
                </a:highlight>
                <a:latin typeface="Calibri"/>
                <a:ea typeface="Calibri"/>
                <a:cs typeface="Calibri"/>
                <a:sym typeface="Calibri"/>
              </a:rPr>
              <a:t> 'url'</a:t>
            </a:r>
            <a:r>
              <a:rPr lang="en" sz="1050">
                <a:solidFill>
                  <a:schemeClr val="dk1"/>
                </a:solidFill>
                <a:highlight>
                  <a:schemeClr val="lt1"/>
                </a:highlight>
                <a:latin typeface="Calibri"/>
                <a:ea typeface="Calibri"/>
                <a:cs typeface="Calibri"/>
                <a:sym typeface="Calibri"/>
              </a:rPr>
              <a:t>,</a:t>
            </a:r>
            <a:r>
              <a:rPr lang="en" sz="1050">
                <a:solidFill>
                  <a:srgbClr val="999999"/>
                </a:solidFill>
                <a:highlight>
                  <a:schemeClr val="lt1"/>
                </a:highlight>
                <a:latin typeface="Calibri"/>
                <a:ea typeface="Calibri"/>
                <a:cs typeface="Calibri"/>
                <a:sym typeface="Calibri"/>
              </a:rPr>
              <a:t> 'selftext'</a:t>
            </a:r>
            <a:r>
              <a:rPr lang="en" sz="1050">
                <a:solidFill>
                  <a:srgbClr val="262626"/>
                </a:solidFill>
                <a:highlight>
                  <a:schemeClr val="lt1"/>
                </a:highlight>
                <a:latin typeface="Calibri"/>
                <a:ea typeface="Calibri"/>
                <a:cs typeface="Calibri"/>
                <a:sym typeface="Calibri"/>
              </a:rPr>
              <a:t>,</a:t>
            </a:r>
            <a:r>
              <a:rPr lang="en" sz="1050">
                <a:solidFill>
                  <a:srgbClr val="999999"/>
                </a:solidFill>
                <a:highlight>
                  <a:schemeClr val="lt1"/>
                </a:highlight>
                <a:latin typeface="Calibri"/>
                <a:ea typeface="Calibri"/>
                <a:cs typeface="Calibri"/>
                <a:sym typeface="Calibri"/>
              </a:rPr>
              <a:t> 'type'</a:t>
            </a:r>
            <a:r>
              <a:rPr lang="en" sz="1050">
                <a:solidFill>
                  <a:srgbClr val="444444"/>
                </a:solidFill>
                <a:highlight>
                  <a:schemeClr val="lt1"/>
                </a:highlight>
                <a:latin typeface="Calibri"/>
                <a:ea typeface="Calibri"/>
                <a:cs typeface="Calibri"/>
                <a:sym typeface="Calibri"/>
              </a:rPr>
              <a:t>: dropped</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a:t>
            </a:r>
            <a:r>
              <a:rPr lang="en" sz="1050">
                <a:solidFill>
                  <a:srgbClr val="FF0000"/>
                </a:solidFill>
                <a:highlight>
                  <a:schemeClr val="lt1"/>
                </a:highlight>
                <a:latin typeface="Calibri"/>
                <a:ea typeface="Calibri"/>
                <a:cs typeface="Calibri"/>
                <a:sym typeface="Calibri"/>
              </a:rPr>
              <a:t>subreddit.name</a:t>
            </a:r>
            <a:r>
              <a:rPr lang="en" sz="1050">
                <a:solidFill>
                  <a:srgbClr val="444444"/>
                </a:solidFill>
                <a:highlight>
                  <a:schemeClr val="lt1"/>
                </a:highlight>
                <a:latin typeface="Calibri"/>
                <a:ea typeface="Calibri"/>
                <a:cs typeface="Calibri"/>
                <a:sym typeface="Calibri"/>
              </a:rPr>
              <a:t>': gives an idea of their community based on subreddit</a:t>
            </a:r>
            <a:br>
              <a:rPr lang="en" sz="1050">
                <a:solidFill>
                  <a:srgbClr val="444444"/>
                </a:solidFill>
                <a:highlight>
                  <a:schemeClr val="lt1"/>
                </a:highlight>
                <a:latin typeface="Calibri"/>
                <a:ea typeface="Calibri"/>
                <a:cs typeface="Calibri"/>
                <a:sym typeface="Calibri"/>
              </a:rPr>
            </a:br>
            <a:r>
              <a:rPr lang="en" sz="1050">
                <a:solidFill>
                  <a:srgbClr val="FF0000"/>
                </a:solidFill>
                <a:highlight>
                  <a:schemeClr val="lt1"/>
                </a:highlight>
                <a:latin typeface="Calibri"/>
                <a:ea typeface="Calibri"/>
                <a:cs typeface="Calibri"/>
                <a:sym typeface="Calibri"/>
              </a:rPr>
              <a:t>‘created_utc'</a:t>
            </a:r>
            <a:r>
              <a:rPr lang="en" sz="1050">
                <a:solidFill>
                  <a:srgbClr val="444444"/>
                </a:solidFill>
                <a:highlight>
                  <a:schemeClr val="lt1"/>
                </a:highlight>
                <a:latin typeface="Calibri"/>
                <a:ea typeface="Calibri"/>
                <a:cs typeface="Calibri"/>
                <a:sym typeface="Calibri"/>
              </a:rPr>
              <a:t>: plot relationships vs time</a:t>
            </a:r>
            <a:br>
              <a:rPr lang="en" sz="1050">
                <a:solidFill>
                  <a:srgbClr val="444444"/>
                </a:solidFill>
                <a:highlight>
                  <a:schemeClr val="lt1"/>
                </a:highlight>
                <a:latin typeface="Calibri"/>
                <a:ea typeface="Calibri"/>
                <a:cs typeface="Calibri"/>
                <a:sym typeface="Calibri"/>
              </a:rPr>
            </a:br>
            <a:r>
              <a:rPr lang="en" sz="1050">
                <a:solidFill>
                  <a:srgbClr val="FF0000"/>
                </a:solidFill>
                <a:highlight>
                  <a:schemeClr val="lt1"/>
                </a:highlight>
                <a:latin typeface="Calibri"/>
                <a:ea typeface="Calibri"/>
                <a:cs typeface="Calibri"/>
                <a:sym typeface="Calibri"/>
              </a:rPr>
              <a:t>'body'</a:t>
            </a:r>
            <a:r>
              <a:rPr lang="en" sz="1050">
                <a:solidFill>
                  <a:srgbClr val="444444"/>
                </a:solidFill>
                <a:highlight>
                  <a:schemeClr val="lt1"/>
                </a:highlight>
                <a:latin typeface="Calibri"/>
                <a:ea typeface="Calibri"/>
                <a:cs typeface="Calibri"/>
                <a:sym typeface="Calibri"/>
              </a:rPr>
              <a:t>”: derive community-created words </a:t>
            </a:r>
            <a:br>
              <a:rPr lang="en" sz="1050">
                <a:solidFill>
                  <a:srgbClr val="444444"/>
                </a:solidFill>
                <a:highlight>
                  <a:schemeClr val="lt1"/>
                </a:highlight>
                <a:latin typeface="Calibri"/>
                <a:ea typeface="Calibri"/>
                <a:cs typeface="Calibri"/>
                <a:sym typeface="Calibri"/>
              </a:rPr>
            </a:br>
            <a:r>
              <a:rPr lang="en" sz="1050">
                <a:solidFill>
                  <a:srgbClr val="FF9900"/>
                </a:solidFill>
                <a:highlight>
                  <a:schemeClr val="lt1"/>
                </a:highlight>
                <a:latin typeface="Calibri"/>
                <a:ea typeface="Calibri"/>
                <a:cs typeface="Calibri"/>
                <a:sym typeface="Calibri"/>
              </a:rPr>
              <a:t>'score'</a:t>
            </a:r>
            <a:r>
              <a:rPr lang="en" sz="1050">
                <a:solidFill>
                  <a:srgbClr val="444444"/>
                </a:solidFill>
                <a:highlight>
                  <a:schemeClr val="lt1"/>
                </a:highlight>
                <a:latin typeface="Calibri"/>
                <a:ea typeface="Calibri"/>
                <a:cs typeface="Calibri"/>
                <a:sym typeface="Calibri"/>
              </a:rPr>
              <a:t>: upvotes - downvotes, plot popularity of comment vs comment content </a:t>
            </a:r>
            <a:br>
              <a:rPr lang="en" sz="1050">
                <a:solidFill>
                  <a:srgbClr val="444444"/>
                </a:solidFill>
                <a:highlight>
                  <a:schemeClr val="lt1"/>
                </a:highlight>
                <a:latin typeface="Calibri"/>
                <a:ea typeface="Calibri"/>
                <a:cs typeface="Calibri"/>
                <a:sym typeface="Calibri"/>
              </a:rPr>
            </a:br>
            <a:endParaRPr sz="1050">
              <a:solidFill>
                <a:srgbClr val="444444"/>
              </a:solidFill>
              <a:highlight>
                <a:schemeClr val="lt1"/>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chemeClr val="lt1"/>
                </a:highlight>
                <a:latin typeface="Calibri"/>
                <a:ea typeface="Calibri"/>
                <a:cs typeface="Calibri"/>
                <a:sym typeface="Calibri"/>
              </a:rPr>
              <a:t>Strengths: </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1) </a:t>
            </a:r>
            <a:r>
              <a:rPr lang="en" sz="1050">
                <a:solidFill>
                  <a:srgbClr val="444444"/>
                </a:solidFill>
                <a:highlight>
                  <a:schemeClr val="lt1"/>
                </a:highlight>
                <a:latin typeface="Calibri"/>
                <a:ea typeface="Calibri"/>
                <a:cs typeface="Calibri"/>
                <a:sym typeface="Calibri"/>
              </a:rPr>
              <a:t>'</a:t>
            </a:r>
            <a:r>
              <a:rPr lang="en" sz="1050">
                <a:solidFill>
                  <a:srgbClr val="FF0000"/>
                </a:solidFill>
                <a:highlight>
                  <a:schemeClr val="lt1"/>
                </a:highlight>
                <a:latin typeface="Calibri"/>
                <a:ea typeface="Calibri"/>
                <a:cs typeface="Calibri"/>
                <a:sym typeface="Calibri"/>
              </a:rPr>
              <a:t>subreddit.name</a:t>
            </a:r>
            <a:r>
              <a:rPr lang="en" sz="1050">
                <a:solidFill>
                  <a:srgbClr val="444444"/>
                </a:solidFill>
                <a:highlight>
                  <a:schemeClr val="lt1"/>
                </a:highlight>
                <a:latin typeface="Calibri"/>
                <a:ea typeface="Calibri"/>
                <a:cs typeface="Calibri"/>
                <a:sym typeface="Calibri"/>
              </a:rPr>
              <a:t>' is very useful to determining the community of users, as compared to Twitter that does not have a certain specific topic, etc</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2) As </a:t>
            </a:r>
            <a:r>
              <a:rPr lang="en" sz="1050">
                <a:solidFill>
                  <a:srgbClr val="FF9900"/>
                </a:solidFill>
                <a:highlight>
                  <a:schemeClr val="lt1"/>
                </a:highlight>
                <a:latin typeface="Calibri"/>
                <a:ea typeface="Calibri"/>
                <a:cs typeface="Calibri"/>
                <a:sym typeface="Calibri"/>
              </a:rPr>
              <a:t>'score' </a:t>
            </a:r>
            <a:r>
              <a:rPr lang="en" sz="1050">
                <a:solidFill>
                  <a:schemeClr val="dk1"/>
                </a:solidFill>
                <a:highlight>
                  <a:schemeClr val="lt1"/>
                </a:highlight>
                <a:latin typeface="Calibri"/>
                <a:ea typeface="Calibri"/>
                <a:cs typeface="Calibri"/>
                <a:sym typeface="Calibri"/>
              </a:rPr>
              <a:t>is net (</a:t>
            </a:r>
            <a:r>
              <a:rPr lang="en" sz="1050">
                <a:solidFill>
                  <a:srgbClr val="444444"/>
                </a:solidFill>
                <a:highlight>
                  <a:schemeClr val="lt1"/>
                </a:highlight>
                <a:latin typeface="Calibri"/>
                <a:ea typeface="Calibri"/>
                <a:cs typeface="Calibri"/>
                <a:sym typeface="Calibri"/>
              </a:rPr>
              <a:t>upvotes - downvotes), it can be negative, which then can be interpreted as an unpopular, rejected opinion. This is in contrast to Twitter that has no “dislike” option</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3) 17 million data values</a:t>
            </a:r>
            <a:endParaRPr sz="1050">
              <a:solidFill>
                <a:schemeClr val="dk1"/>
              </a:solidFill>
              <a:highlight>
                <a:schemeClr val="lt1"/>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chemeClr val="lt1"/>
                </a:highlight>
                <a:latin typeface="Calibri"/>
                <a:ea typeface="Calibri"/>
                <a:cs typeface="Calibri"/>
                <a:sym typeface="Calibri"/>
              </a:rPr>
              <a:t>Limitations:</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1) </a:t>
            </a:r>
            <a:r>
              <a:rPr lang="en" sz="1050">
                <a:solidFill>
                  <a:srgbClr val="FF0000"/>
                </a:solidFill>
                <a:highlight>
                  <a:schemeClr val="lt1"/>
                </a:highlight>
                <a:latin typeface="Calibri"/>
                <a:ea typeface="Calibri"/>
                <a:cs typeface="Calibri"/>
                <a:sym typeface="Calibri"/>
              </a:rPr>
              <a:t>‘created_utc' </a:t>
            </a:r>
            <a:r>
              <a:rPr lang="en" sz="1050">
                <a:solidFill>
                  <a:srgbClr val="444444"/>
                </a:solidFill>
                <a:highlight>
                  <a:schemeClr val="lt1"/>
                </a:highlight>
                <a:latin typeface="Calibri"/>
                <a:ea typeface="Calibri"/>
                <a:cs typeface="Calibri"/>
                <a:sym typeface="Calibri"/>
              </a:rPr>
              <a:t>requires conversion back into YYYY-MM-DD format</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2) No geographic location</a:t>
            </a:r>
            <a:endParaRPr sz="1050">
              <a:solidFill>
                <a:srgbClr val="444444"/>
              </a:solidFill>
              <a:highlight>
                <a:srgbClr val="FFFFFF"/>
              </a:highlight>
              <a:latin typeface="Calibri"/>
              <a:ea typeface="Calibri"/>
              <a:cs typeface="Calibri"/>
              <a:sym typeface="Calibri"/>
            </a:endParaRPr>
          </a:p>
        </p:txBody>
      </p:sp>
      <p:sp>
        <p:nvSpPr>
          <p:cNvPr id="323" name="Google Shape;323;p42"/>
          <p:cNvSpPr/>
          <p:nvPr/>
        </p:nvSpPr>
        <p:spPr>
          <a:xfrm>
            <a:off x="396175" y="229550"/>
            <a:ext cx="97200" cy="903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24" name="Google Shape;324;p42"/>
          <p:cNvSpPr/>
          <p:nvPr/>
        </p:nvSpPr>
        <p:spPr>
          <a:xfrm>
            <a:off x="1215850" y="229550"/>
            <a:ext cx="97200" cy="90300"/>
          </a:xfrm>
          <a:prstGeom prst="flowChartConnec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25" name="Google Shape;325;p42"/>
          <p:cNvSpPr txBox="1"/>
          <p:nvPr/>
        </p:nvSpPr>
        <p:spPr>
          <a:xfrm>
            <a:off x="493375" y="52250"/>
            <a:ext cx="5910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alibri"/>
                <a:ea typeface="Calibri"/>
                <a:cs typeface="Calibri"/>
                <a:sym typeface="Calibri"/>
              </a:rPr>
              <a:t>Primary agenda</a:t>
            </a:r>
            <a:endParaRPr sz="900">
              <a:latin typeface="Calibri"/>
              <a:ea typeface="Calibri"/>
              <a:cs typeface="Calibri"/>
              <a:sym typeface="Calibri"/>
            </a:endParaRPr>
          </a:p>
        </p:txBody>
      </p:sp>
      <p:sp>
        <p:nvSpPr>
          <p:cNvPr id="326" name="Google Shape;326;p42"/>
          <p:cNvSpPr txBox="1"/>
          <p:nvPr/>
        </p:nvSpPr>
        <p:spPr>
          <a:xfrm>
            <a:off x="1388925" y="52250"/>
            <a:ext cx="7101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alibri"/>
                <a:ea typeface="Calibri"/>
                <a:cs typeface="Calibri"/>
                <a:sym typeface="Calibri"/>
              </a:rPr>
              <a:t>Secondary agenda</a:t>
            </a:r>
            <a:endParaRPr sz="9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nvSpPr>
        <p:spPr>
          <a:xfrm>
            <a:off x="0" y="0"/>
            <a:ext cx="3000000" cy="330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200"/>
              </a:spcBef>
              <a:spcAft>
                <a:spcPts val="0"/>
              </a:spcAft>
              <a:buNone/>
            </a:pPr>
            <a:r>
              <a:rPr b="1" lang="en" sz="1050">
                <a:solidFill>
                  <a:srgbClr val="444444"/>
                </a:solidFill>
                <a:highlight>
                  <a:schemeClr val="lt1"/>
                </a:highlight>
                <a:latin typeface="Calibri"/>
                <a:ea typeface="Calibri"/>
                <a:cs typeface="Calibri"/>
                <a:sym typeface="Calibri"/>
              </a:rPr>
              <a:t>Initial </a:t>
            </a:r>
            <a:r>
              <a:rPr lang="en" sz="1050">
                <a:solidFill>
                  <a:srgbClr val="444444"/>
                </a:solidFill>
                <a:highlight>
                  <a:schemeClr val="lt1"/>
                </a:highlight>
                <a:latin typeface="Calibri"/>
                <a:ea typeface="Calibri"/>
                <a:cs typeface="Calibri"/>
                <a:sym typeface="Calibri"/>
              </a:rPr>
              <a:t>interpretation:</a:t>
            </a:r>
            <a:endParaRPr/>
          </a:p>
        </p:txBody>
      </p:sp>
      <p:sp>
        <p:nvSpPr>
          <p:cNvPr id="332" name="Google Shape;332;p43"/>
          <p:cNvSpPr txBox="1"/>
          <p:nvPr/>
        </p:nvSpPr>
        <p:spPr>
          <a:xfrm>
            <a:off x="3678447" y="2881650"/>
            <a:ext cx="17871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Subreddit Names</a:t>
            </a:r>
            <a:endParaRPr>
              <a:latin typeface="Calibri"/>
              <a:ea typeface="Calibri"/>
              <a:cs typeface="Calibri"/>
              <a:sym typeface="Calibri"/>
            </a:endParaRPr>
          </a:p>
        </p:txBody>
      </p:sp>
      <p:sp>
        <p:nvSpPr>
          <p:cNvPr id="333" name="Google Shape;333;p43"/>
          <p:cNvSpPr txBox="1"/>
          <p:nvPr/>
        </p:nvSpPr>
        <p:spPr>
          <a:xfrm>
            <a:off x="2618999" y="3225750"/>
            <a:ext cx="3906000" cy="14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Subreddits like “conspiracy”, “hermancainaward” give some possibilities of hate communities or misinformation that would be worth investigating</a:t>
            </a:r>
            <a:endParaRPr>
              <a:latin typeface="Calibri"/>
              <a:ea typeface="Calibri"/>
              <a:cs typeface="Calibri"/>
              <a:sym typeface="Calibri"/>
            </a:endParaRPr>
          </a:p>
        </p:txBody>
      </p:sp>
      <p:pic>
        <p:nvPicPr>
          <p:cNvPr id="334" name="Google Shape;334;p43"/>
          <p:cNvPicPr preferRelativeResize="0"/>
          <p:nvPr/>
        </p:nvPicPr>
        <p:blipFill>
          <a:blip r:embed="rId3">
            <a:alphaModFix/>
          </a:blip>
          <a:stretch>
            <a:fillRect/>
          </a:stretch>
        </p:blipFill>
        <p:spPr>
          <a:xfrm>
            <a:off x="2687975" y="329988"/>
            <a:ext cx="3768028" cy="2551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nvSpPr>
        <p:spPr>
          <a:xfrm>
            <a:off x="0" y="0"/>
            <a:ext cx="9015000" cy="430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900"/>
              </a:spcBef>
              <a:spcAft>
                <a:spcPts val="0"/>
              </a:spcAft>
              <a:buClr>
                <a:srgbClr val="2D3B45"/>
              </a:buClr>
              <a:buSzPts val="1200"/>
              <a:buFont typeface="Lato"/>
              <a:buAutoNum type="arabicPeriod"/>
            </a:pPr>
            <a:r>
              <a:rPr i="1" lang="en" sz="1200">
                <a:solidFill>
                  <a:srgbClr val="2D3B45"/>
                </a:solidFill>
                <a:highlight>
                  <a:srgbClr val="FFFFFF"/>
                </a:highlight>
                <a:latin typeface="Lato"/>
                <a:ea typeface="Lato"/>
                <a:cs typeface="Lato"/>
                <a:sym typeface="Lato"/>
              </a:rPr>
              <a:t>Lived Experiences (~3-5 slides):</a:t>
            </a:r>
            <a:endParaRPr i="1"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Who has lived experience related to your problem?</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What insights did you gain by considering the lived experiences of those closest to the problem?</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What were the most impactful sources of information about lived experiences?</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AutoNum type="arabicPeriod" startAt="2"/>
            </a:pPr>
            <a:r>
              <a:rPr i="1" lang="en" sz="1200">
                <a:solidFill>
                  <a:srgbClr val="2D3B45"/>
                </a:solidFill>
                <a:highlight>
                  <a:srgbClr val="FFFFFF"/>
                </a:highlight>
                <a:latin typeface="Lato"/>
                <a:ea typeface="Lato"/>
                <a:cs typeface="Lato"/>
                <a:sym typeface="Lato"/>
              </a:rPr>
              <a:t>Literature Review (~3-5 slides):</a:t>
            </a:r>
            <a:endParaRPr i="1"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What approaches have been used to study this problem?</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What was discovered?</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What were the limits of these approaches?</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Please synthesize and summarize the themes you discovered in your literature review, rather than simply listing papers.</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AutoNum type="arabicPeriod" startAt="3"/>
            </a:pPr>
            <a:r>
              <a:rPr i="1" lang="en" sz="1200">
                <a:solidFill>
                  <a:srgbClr val="2D3B45"/>
                </a:solidFill>
                <a:highlight>
                  <a:srgbClr val="FFFFFF"/>
                </a:highlight>
                <a:latin typeface="Lato"/>
                <a:ea typeface="Lato"/>
                <a:cs typeface="Lato"/>
                <a:sym typeface="Lato"/>
              </a:rPr>
              <a:t>Data Update &amp; Exploratory Data Analysis (~3-5 slides):</a:t>
            </a:r>
            <a:endParaRPr i="1"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What are the most promising data sources for your problems?</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What are the strengths of this/these datasets?</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What are the limitations of these datasets?</a:t>
            </a:r>
            <a:endParaRPr sz="1200">
              <a:solidFill>
                <a:srgbClr val="2D3B45"/>
              </a:solidFill>
              <a:highlight>
                <a:srgbClr val="FFFFFF"/>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Please include at least one graph, figure or table from our Exploratory Data Analysis Project Lab.  Also describe your interpretation of these initial results.</a:t>
            </a:r>
            <a:endParaRPr sz="1200">
              <a:solidFill>
                <a:srgbClr val="2D3B45"/>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AutoNum type="arabicPeriod" startAt="3"/>
            </a:pPr>
            <a:r>
              <a:rPr lang="en" sz="1200">
                <a:solidFill>
                  <a:srgbClr val="2D3B45"/>
                </a:solidFill>
                <a:highlight>
                  <a:schemeClr val="lt1"/>
                </a:highlight>
                <a:latin typeface="Lato"/>
                <a:ea typeface="Lato"/>
                <a:cs typeface="Lato"/>
                <a:sym typeface="Lato"/>
              </a:rPr>
              <a:t>Bibliography of the sources that you consulted when gathering information.  Your bibliography should also include links to materials that can be accessed online. Please have a separate section for each type of knowing: lived experience, academic knowledge (</a:t>
            </a:r>
            <a:r>
              <a:rPr i="1" lang="en" sz="1200">
                <a:solidFill>
                  <a:srgbClr val="2D3B45"/>
                </a:solidFill>
                <a:highlight>
                  <a:schemeClr val="lt1"/>
                </a:highlight>
                <a:latin typeface="Lato"/>
                <a:ea typeface="Lato"/>
                <a:cs typeface="Lato"/>
                <a:sym typeface="Lato"/>
              </a:rPr>
              <a:t>Literature Review)</a:t>
            </a:r>
            <a:r>
              <a:rPr lang="en" sz="1200">
                <a:solidFill>
                  <a:srgbClr val="2D3B45"/>
                </a:solidFill>
                <a:highlight>
                  <a:schemeClr val="lt1"/>
                </a:highlight>
                <a:latin typeface="Lato"/>
                <a:ea typeface="Lato"/>
                <a:cs typeface="Lato"/>
                <a:sym typeface="Lato"/>
              </a:rPr>
              <a:t> and data.</a:t>
            </a:r>
            <a:endParaRPr sz="1200">
              <a:solidFill>
                <a:srgbClr val="2D3B45"/>
              </a:solidFill>
              <a:highlight>
                <a:srgbClr val="FFFFFF"/>
              </a:highlight>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nvSpPr>
        <p:spPr>
          <a:xfrm>
            <a:off x="305925" y="52250"/>
            <a:ext cx="8591100" cy="2171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200"/>
              </a:spcBef>
              <a:spcAft>
                <a:spcPts val="0"/>
              </a:spcAft>
              <a:buNone/>
            </a:pPr>
            <a:r>
              <a:rPr lang="en" sz="1050">
                <a:solidFill>
                  <a:srgbClr val="444444"/>
                </a:solidFill>
                <a:highlight>
                  <a:srgbClr val="FFFFFF"/>
                </a:highlight>
                <a:latin typeface="Calibri"/>
                <a:ea typeface="Calibri"/>
                <a:cs typeface="Calibri"/>
                <a:sym typeface="Calibri"/>
              </a:rPr>
              <a:t>“</a:t>
            </a:r>
            <a:r>
              <a:rPr lang="en" sz="1500" u="sng">
                <a:solidFill>
                  <a:schemeClr val="hlink"/>
                </a:solidFill>
                <a:latin typeface="Calibri"/>
                <a:ea typeface="Calibri"/>
                <a:cs typeface="Calibri"/>
                <a:sym typeface="Calibri"/>
                <a:hlinkClick r:id="rId3"/>
              </a:rPr>
              <a:t>BLM Tweets</a:t>
            </a:r>
            <a:r>
              <a:rPr lang="en" sz="1050">
                <a:solidFill>
                  <a:srgbClr val="444444"/>
                </a:solidFill>
                <a:highlight>
                  <a:srgbClr val="FFFFFF"/>
                </a:highlight>
                <a:latin typeface="Calibri"/>
                <a:ea typeface="Calibri"/>
                <a:cs typeface="Calibri"/>
                <a:sym typeface="Calibri"/>
              </a:rPr>
              <a:t>”</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rgbClr val="FFFFFF"/>
                </a:highlight>
                <a:latin typeface="Calibri"/>
                <a:ea typeface="Calibri"/>
                <a:cs typeface="Calibri"/>
                <a:sym typeface="Calibri"/>
              </a:rPr>
              <a:t>How data was collected: </a:t>
            </a:r>
            <a:br>
              <a:rPr lang="en" sz="1050">
                <a:solidFill>
                  <a:srgbClr val="444444"/>
                </a:solidFill>
                <a:highlight>
                  <a:srgbClr val="FFFFFF"/>
                </a:highlight>
                <a:latin typeface="Calibri"/>
                <a:ea typeface="Calibri"/>
                <a:cs typeface="Calibri"/>
                <a:sym typeface="Calibri"/>
              </a:rPr>
            </a:br>
            <a:r>
              <a:rPr lang="en" sz="1050">
                <a:solidFill>
                  <a:srgbClr val="444444"/>
                </a:solidFill>
                <a:highlight>
                  <a:srgbClr val="FFFFFF"/>
                </a:highlight>
                <a:latin typeface="Calibri"/>
                <a:ea typeface="Calibri"/>
                <a:cs typeface="Calibri"/>
                <a:sym typeface="Calibri"/>
              </a:rPr>
              <a:t>Scraped tweets with #blacklivesmatter</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Clr>
                <a:schemeClr val="dk1"/>
              </a:buClr>
              <a:buSzPts val="1100"/>
              <a:buFont typeface="Arial"/>
              <a:buNone/>
            </a:pPr>
            <a:r>
              <a:rPr lang="en" sz="1050">
                <a:solidFill>
                  <a:srgbClr val="444444"/>
                </a:solidFill>
                <a:highlight>
                  <a:schemeClr val="lt1"/>
                </a:highlight>
                <a:latin typeface="Calibri"/>
                <a:ea typeface="Calibri"/>
                <a:cs typeface="Calibri"/>
                <a:sym typeface="Calibri"/>
              </a:rPr>
              <a:t>How</a:t>
            </a:r>
            <a:r>
              <a:rPr b="1" lang="en" sz="1050">
                <a:solidFill>
                  <a:srgbClr val="FF0000"/>
                </a:solidFill>
                <a:highlight>
                  <a:schemeClr val="lt1"/>
                </a:highlight>
                <a:latin typeface="Calibri"/>
                <a:ea typeface="Calibri"/>
                <a:cs typeface="Calibri"/>
                <a:sym typeface="Calibri"/>
              </a:rPr>
              <a:t> </a:t>
            </a:r>
            <a:r>
              <a:rPr lang="en" sz="1050">
                <a:solidFill>
                  <a:srgbClr val="444444"/>
                </a:solidFill>
                <a:highlight>
                  <a:schemeClr val="lt1"/>
                </a:highlight>
                <a:latin typeface="Calibri"/>
                <a:ea typeface="Calibri"/>
                <a:cs typeface="Calibri"/>
                <a:sym typeface="Calibri"/>
              </a:rPr>
              <a:t>variables may be used: </a:t>
            </a:r>
            <a:br>
              <a:rPr lang="en" sz="1050">
                <a:solidFill>
                  <a:srgbClr val="444444"/>
                </a:solidFill>
                <a:highlight>
                  <a:schemeClr val="lt1"/>
                </a:highlight>
                <a:latin typeface="Calibri"/>
                <a:ea typeface="Calibri"/>
                <a:cs typeface="Calibri"/>
                <a:sym typeface="Calibri"/>
              </a:rPr>
            </a:br>
            <a:r>
              <a:rPr lang="en" sz="1050">
                <a:solidFill>
                  <a:srgbClr val="FF0000"/>
                </a:solidFill>
                <a:highlight>
                  <a:schemeClr val="lt1"/>
                </a:highlight>
                <a:latin typeface="Calibri"/>
                <a:ea typeface="Calibri"/>
                <a:cs typeface="Calibri"/>
                <a:sym typeface="Calibri"/>
              </a:rPr>
              <a:t>‘tweets’</a:t>
            </a:r>
            <a:r>
              <a:rPr lang="en" sz="1050">
                <a:solidFill>
                  <a:srgbClr val="444444"/>
                </a:solidFill>
                <a:highlight>
                  <a:schemeClr val="lt1"/>
                </a:highlight>
                <a:latin typeface="Calibri"/>
                <a:ea typeface="Calibri"/>
                <a:cs typeface="Calibri"/>
                <a:sym typeface="Calibri"/>
              </a:rPr>
              <a:t>: derive community-created words </a:t>
            </a:r>
            <a:br>
              <a:rPr lang="en" sz="1050">
                <a:solidFill>
                  <a:srgbClr val="444444"/>
                </a:solidFill>
                <a:highlight>
                  <a:schemeClr val="lt1"/>
                </a:highlight>
                <a:latin typeface="Calibri"/>
                <a:ea typeface="Calibri"/>
                <a:cs typeface="Calibri"/>
                <a:sym typeface="Calibri"/>
              </a:rPr>
            </a:br>
            <a:r>
              <a:rPr lang="en" sz="1050">
                <a:solidFill>
                  <a:srgbClr val="FF0000"/>
                </a:solidFill>
                <a:highlight>
                  <a:schemeClr val="lt1"/>
                </a:highlight>
                <a:latin typeface="Calibri"/>
                <a:ea typeface="Calibri"/>
                <a:cs typeface="Calibri"/>
                <a:sym typeface="Calibri"/>
              </a:rPr>
              <a:t>‘location’</a:t>
            </a:r>
            <a:r>
              <a:rPr lang="en" sz="1050">
                <a:solidFill>
                  <a:srgbClr val="444444"/>
                </a:solidFill>
                <a:highlight>
                  <a:schemeClr val="lt1"/>
                </a:highlight>
                <a:latin typeface="Calibri"/>
                <a:ea typeface="Calibri"/>
                <a:cs typeface="Calibri"/>
                <a:sym typeface="Calibri"/>
              </a:rPr>
              <a:t>: pinpoint geographical locations, plot place vs tweet content</a:t>
            </a:r>
            <a:endParaRPr sz="1050">
              <a:solidFill>
                <a:srgbClr val="444444"/>
              </a:solidFill>
              <a:highlight>
                <a:srgbClr val="FFFFFF"/>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chemeClr val="lt1"/>
                </a:highlight>
                <a:latin typeface="Calibri"/>
                <a:ea typeface="Calibri"/>
                <a:cs typeface="Calibri"/>
                <a:sym typeface="Calibri"/>
              </a:rPr>
              <a:t>Strengths: </a:t>
            </a:r>
            <a:endParaRPr sz="1050">
              <a:solidFill>
                <a:srgbClr val="444444"/>
              </a:solidFill>
              <a:highlight>
                <a:schemeClr val="lt1"/>
              </a:highlight>
              <a:latin typeface="Calibri"/>
              <a:ea typeface="Calibri"/>
              <a:cs typeface="Calibri"/>
              <a:sym typeface="Calibri"/>
            </a:endParaRPr>
          </a:p>
          <a:p>
            <a:pPr indent="0" lvl="0" marL="0" rtl="0" algn="l">
              <a:lnSpc>
                <a:spcPct val="90000"/>
              </a:lnSpc>
              <a:spcBef>
                <a:spcPts val="1200"/>
              </a:spcBef>
              <a:spcAft>
                <a:spcPts val="0"/>
              </a:spcAft>
              <a:buNone/>
            </a:pPr>
            <a:r>
              <a:rPr lang="en" sz="1050">
                <a:solidFill>
                  <a:srgbClr val="444444"/>
                </a:solidFill>
                <a:highlight>
                  <a:schemeClr val="lt1"/>
                </a:highlight>
                <a:latin typeface="Calibri"/>
                <a:ea typeface="Calibri"/>
                <a:cs typeface="Calibri"/>
                <a:sym typeface="Calibri"/>
              </a:rPr>
              <a:t>Limitations:</a:t>
            </a:r>
            <a:br>
              <a:rPr lang="en" sz="1050">
                <a:solidFill>
                  <a:srgbClr val="444444"/>
                </a:solidFill>
                <a:highlight>
                  <a:schemeClr val="lt1"/>
                </a:highlight>
                <a:latin typeface="Calibri"/>
                <a:ea typeface="Calibri"/>
                <a:cs typeface="Calibri"/>
                <a:sym typeface="Calibri"/>
              </a:rPr>
            </a:br>
            <a:r>
              <a:rPr lang="en" sz="1050">
                <a:solidFill>
                  <a:srgbClr val="444444"/>
                </a:solidFill>
                <a:highlight>
                  <a:schemeClr val="lt1"/>
                </a:highlight>
                <a:latin typeface="Calibri"/>
                <a:ea typeface="Calibri"/>
                <a:cs typeface="Calibri"/>
                <a:sym typeface="Calibri"/>
              </a:rPr>
              <a:t>1) Only 1000 data values, may not be sufficient for a thorough or intended analysis</a:t>
            </a:r>
            <a:endParaRPr sz="1050">
              <a:solidFill>
                <a:srgbClr val="444444"/>
              </a:solidFill>
              <a:highlight>
                <a:srgbClr val="FFFFFF"/>
              </a:highlight>
              <a:latin typeface="Calibri"/>
              <a:ea typeface="Calibri"/>
              <a:cs typeface="Calibri"/>
              <a:sym typeface="Calibri"/>
            </a:endParaRPr>
          </a:p>
        </p:txBody>
      </p:sp>
      <p:sp>
        <p:nvSpPr>
          <p:cNvPr id="340" name="Google Shape;340;p44"/>
          <p:cNvSpPr/>
          <p:nvPr/>
        </p:nvSpPr>
        <p:spPr>
          <a:xfrm>
            <a:off x="396175" y="229550"/>
            <a:ext cx="97200" cy="903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41" name="Google Shape;341;p44"/>
          <p:cNvSpPr/>
          <p:nvPr/>
        </p:nvSpPr>
        <p:spPr>
          <a:xfrm>
            <a:off x="1215850" y="229550"/>
            <a:ext cx="97200" cy="90300"/>
          </a:xfrm>
          <a:prstGeom prst="flowChartConnec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42" name="Google Shape;342;p44"/>
          <p:cNvSpPr txBox="1"/>
          <p:nvPr/>
        </p:nvSpPr>
        <p:spPr>
          <a:xfrm>
            <a:off x="493375" y="52250"/>
            <a:ext cx="5910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alibri"/>
                <a:ea typeface="Calibri"/>
                <a:cs typeface="Calibri"/>
                <a:sym typeface="Calibri"/>
              </a:rPr>
              <a:t>Primary agenda</a:t>
            </a:r>
            <a:endParaRPr sz="900">
              <a:latin typeface="Calibri"/>
              <a:ea typeface="Calibri"/>
              <a:cs typeface="Calibri"/>
              <a:sym typeface="Calibri"/>
            </a:endParaRPr>
          </a:p>
        </p:txBody>
      </p:sp>
      <p:sp>
        <p:nvSpPr>
          <p:cNvPr id="343" name="Google Shape;343;p44"/>
          <p:cNvSpPr txBox="1"/>
          <p:nvPr/>
        </p:nvSpPr>
        <p:spPr>
          <a:xfrm>
            <a:off x="1388925" y="52250"/>
            <a:ext cx="7101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alibri"/>
                <a:ea typeface="Calibri"/>
                <a:cs typeface="Calibri"/>
                <a:sym typeface="Calibri"/>
              </a:rPr>
              <a:t>Secondary agenda</a:t>
            </a:r>
            <a:endParaRPr sz="9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nvSpPr>
        <p:spPr>
          <a:xfrm>
            <a:off x="0" y="0"/>
            <a:ext cx="3000000" cy="330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200"/>
              </a:spcBef>
              <a:spcAft>
                <a:spcPts val="0"/>
              </a:spcAft>
              <a:buNone/>
            </a:pPr>
            <a:r>
              <a:rPr b="1" lang="en" sz="1050">
                <a:solidFill>
                  <a:srgbClr val="444444"/>
                </a:solidFill>
                <a:highlight>
                  <a:schemeClr val="lt1"/>
                </a:highlight>
                <a:latin typeface="Calibri"/>
                <a:ea typeface="Calibri"/>
                <a:cs typeface="Calibri"/>
                <a:sym typeface="Calibri"/>
              </a:rPr>
              <a:t>Initial </a:t>
            </a:r>
            <a:r>
              <a:rPr lang="en" sz="1050">
                <a:solidFill>
                  <a:srgbClr val="444444"/>
                </a:solidFill>
                <a:highlight>
                  <a:schemeClr val="lt1"/>
                </a:highlight>
                <a:latin typeface="Calibri"/>
                <a:ea typeface="Calibri"/>
                <a:cs typeface="Calibri"/>
                <a:sym typeface="Calibri"/>
              </a:rPr>
              <a:t>interpretation:</a:t>
            </a:r>
            <a:endParaRPr/>
          </a:p>
        </p:txBody>
      </p:sp>
      <p:pic>
        <p:nvPicPr>
          <p:cNvPr id="349" name="Google Shape;349;p45"/>
          <p:cNvPicPr preferRelativeResize="0"/>
          <p:nvPr/>
        </p:nvPicPr>
        <p:blipFill>
          <a:blip r:embed="rId3">
            <a:alphaModFix/>
          </a:blip>
          <a:stretch>
            <a:fillRect/>
          </a:stretch>
        </p:blipFill>
        <p:spPr>
          <a:xfrm>
            <a:off x="152400" y="482400"/>
            <a:ext cx="4114514" cy="2771775"/>
          </a:xfrm>
          <a:prstGeom prst="rect">
            <a:avLst/>
          </a:prstGeom>
          <a:noFill/>
          <a:ln>
            <a:noFill/>
          </a:ln>
        </p:spPr>
      </p:pic>
      <p:pic>
        <p:nvPicPr>
          <p:cNvPr id="350" name="Google Shape;350;p45"/>
          <p:cNvPicPr preferRelativeResize="0"/>
          <p:nvPr/>
        </p:nvPicPr>
        <p:blipFill>
          <a:blip r:embed="rId4">
            <a:alphaModFix/>
          </a:blip>
          <a:stretch>
            <a:fillRect/>
          </a:stretch>
        </p:blipFill>
        <p:spPr>
          <a:xfrm>
            <a:off x="4687088" y="414675"/>
            <a:ext cx="4029075" cy="2771775"/>
          </a:xfrm>
          <a:prstGeom prst="rect">
            <a:avLst/>
          </a:prstGeom>
          <a:noFill/>
          <a:ln>
            <a:noFill/>
          </a:ln>
        </p:spPr>
      </p:pic>
      <p:sp>
        <p:nvSpPr>
          <p:cNvPr id="351" name="Google Shape;351;p45"/>
          <p:cNvSpPr txBox="1"/>
          <p:nvPr/>
        </p:nvSpPr>
        <p:spPr>
          <a:xfrm>
            <a:off x="1597804" y="3186450"/>
            <a:ext cx="9921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Tweets</a:t>
            </a:r>
            <a:endParaRPr>
              <a:latin typeface="Calibri"/>
              <a:ea typeface="Calibri"/>
              <a:cs typeface="Calibri"/>
              <a:sym typeface="Calibri"/>
            </a:endParaRPr>
          </a:p>
        </p:txBody>
      </p:sp>
      <p:sp>
        <p:nvSpPr>
          <p:cNvPr id="352" name="Google Shape;352;p45"/>
          <p:cNvSpPr txBox="1"/>
          <p:nvPr/>
        </p:nvSpPr>
        <p:spPr>
          <a:xfrm>
            <a:off x="6205579" y="3101225"/>
            <a:ext cx="9921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Location</a:t>
            </a:r>
            <a:endParaRPr>
              <a:latin typeface="Calibri"/>
              <a:ea typeface="Calibri"/>
              <a:cs typeface="Calibri"/>
              <a:sym typeface="Calibri"/>
            </a:endParaRPr>
          </a:p>
        </p:txBody>
      </p:sp>
      <p:sp>
        <p:nvSpPr>
          <p:cNvPr id="353" name="Google Shape;353;p45"/>
          <p:cNvSpPr txBox="1"/>
          <p:nvPr/>
        </p:nvSpPr>
        <p:spPr>
          <a:xfrm>
            <a:off x="4748637" y="3400025"/>
            <a:ext cx="3906000" cy="14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Most are not given, which makes sense given that Twitter is an online platform and the location field is user-set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There are also many U.S states involved in the discussion, as #BLM did originate from the U.S over George Floyd’s murder</a:t>
            </a:r>
            <a:endParaRPr>
              <a:latin typeface="Calibri"/>
              <a:ea typeface="Calibri"/>
              <a:cs typeface="Calibri"/>
              <a:sym typeface="Calibri"/>
            </a:endParaRPr>
          </a:p>
        </p:txBody>
      </p:sp>
      <p:sp>
        <p:nvSpPr>
          <p:cNvPr id="354" name="Google Shape;354;p45"/>
          <p:cNvSpPr txBox="1"/>
          <p:nvPr/>
        </p:nvSpPr>
        <p:spPr>
          <a:xfrm>
            <a:off x="256674" y="3524625"/>
            <a:ext cx="3906000" cy="14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t>
            </a:r>
            <a:r>
              <a:rPr lang="en">
                <a:latin typeface="Calibri"/>
                <a:ea typeface="Calibri"/>
                <a:cs typeface="Calibri"/>
                <a:sym typeface="Calibri"/>
              </a:rPr>
              <a:t>r</a:t>
            </a:r>
            <a:r>
              <a:rPr lang="en">
                <a:latin typeface="Calibri"/>
                <a:ea typeface="Calibri"/>
                <a:cs typeface="Calibri"/>
                <a:sym typeface="Calibri"/>
              </a:rPr>
              <a:t>em’mie” might be worth investigating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e</a:t>
            </a:r>
            <a:r>
              <a:rPr lang="en">
                <a:latin typeface="Calibri"/>
                <a:ea typeface="Calibri"/>
                <a:cs typeface="Calibri"/>
                <a:sym typeface="Calibri"/>
              </a:rPr>
              <a:t>lijahdaniel</a:t>
            </a:r>
            <a:r>
              <a:rPr lang="en">
                <a:latin typeface="Calibri"/>
                <a:ea typeface="Calibri"/>
                <a:cs typeface="Calibri"/>
                <a:sym typeface="Calibri"/>
              </a:rPr>
              <a:t> is a rapper-influencer, and investigating tweets containing this text might be fruitful</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nvSpPr>
        <p:spPr>
          <a:xfrm>
            <a:off x="-32850" y="110550"/>
            <a:ext cx="9209700" cy="439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600">
                <a:solidFill>
                  <a:schemeClr val="dk1"/>
                </a:solidFill>
              </a:rPr>
              <a:t>Intended Flow</a:t>
            </a:r>
            <a:endParaRPr b="1" sz="1600">
              <a:solidFill>
                <a:schemeClr val="dk1"/>
              </a:solidFill>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1. Mine the text in the datasets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2. Clean them (</a:t>
            </a:r>
            <a:r>
              <a:rPr lang="en" sz="1600">
                <a:solidFill>
                  <a:schemeClr val="dk1"/>
                </a:solidFill>
                <a:latin typeface="Calibri"/>
                <a:ea typeface="Calibri"/>
                <a:cs typeface="Calibri"/>
                <a:sym typeface="Calibri"/>
              </a:rPr>
              <a:t>removal of stop words + omissions of any foreign characters/symbols &gt; lemmatization + stemming &gt; removal of dictionary words</a:t>
            </a: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3. (Extra) TF-IDF weighing to highlight significance of terms in a corpus compared to other corpuses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Intuition: </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High frequency, non-dictionary words are key identifiers of a community-created word.</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To then narrow down to those conveying hate, we will use the human-in-the-loop approach</a:t>
            </a:r>
            <a:br>
              <a:rPr lang="en" sz="1600">
                <a:solidFill>
                  <a:schemeClr val="dk1"/>
                </a:solidFill>
                <a:latin typeface="Calibri"/>
                <a:ea typeface="Calibri"/>
                <a:cs typeface="Calibri"/>
                <a:sym typeface="Calibri"/>
              </a:rPr>
            </a:br>
            <a:r>
              <a:rPr lang="en" sz="1600">
                <a:solidFill>
                  <a:schemeClr val="dk1"/>
                </a:solidFill>
                <a:latin typeface="Calibri"/>
                <a:ea typeface="Calibri"/>
                <a:cs typeface="Calibri"/>
                <a:sym typeface="Calibri"/>
              </a:rPr>
              <a:t>This means moderators get to decide which words to ban, ultimately becoming the fine line that differentiates free from hate speech.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Eg.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✅#loveandpeace (positive)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✅#blacklivesmatter (neutral/positive)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❌#kungflu (hate) =&gt; Ban, and any other variations of it (Eg. ulfgnuk, kungf1u, kung71u, etc)</a:t>
            </a:r>
            <a:endParaRPr sz="16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Bibliography</a:t>
            </a:r>
            <a:endParaRPr/>
          </a:p>
        </p:txBody>
      </p:sp>
      <p:sp>
        <p:nvSpPr>
          <p:cNvPr id="365" name="Google Shape;365;p47"/>
          <p:cNvSpPr txBox="1"/>
          <p:nvPr>
            <p:ph idx="2" type="body"/>
          </p:nvPr>
        </p:nvSpPr>
        <p:spPr>
          <a:xfrm>
            <a:off x="822945" y="1348425"/>
            <a:ext cx="3798300" cy="3122100"/>
          </a:xfrm>
          <a:prstGeom prst="rect">
            <a:avLst/>
          </a:prstGeom>
        </p:spPr>
        <p:txBody>
          <a:bodyPr anchorCtr="0" anchor="t" bIns="34275" lIns="0" spcFirstLastPara="1" rIns="0" wrap="square" tIns="34275">
            <a:normAutofit fontScale="70000" lnSpcReduction="20000"/>
          </a:bodyPr>
          <a:lstStyle/>
          <a:p>
            <a:pPr indent="-290830" lvl="0" marL="457200" rtl="0" algn="l">
              <a:spcBef>
                <a:spcPts val="900"/>
              </a:spcBef>
              <a:spcAft>
                <a:spcPts val="0"/>
              </a:spcAft>
              <a:buSzPct val="93333"/>
              <a:buChar char="●"/>
            </a:pPr>
            <a:r>
              <a:rPr lang="en"/>
              <a:t>L</a:t>
            </a:r>
            <a:r>
              <a:rPr lang="en"/>
              <a:t>ived Experience</a:t>
            </a:r>
            <a:endParaRPr/>
          </a:p>
          <a:p>
            <a:pPr indent="-290830" lvl="1" marL="914400" rtl="0" algn="l">
              <a:lnSpc>
                <a:spcPct val="100000"/>
              </a:lnSpc>
              <a:spcBef>
                <a:spcPts val="0"/>
              </a:spcBef>
              <a:spcAft>
                <a:spcPts val="0"/>
              </a:spcAft>
              <a:buClr>
                <a:srgbClr val="4A86E8"/>
              </a:buClr>
              <a:buSzPct val="100000"/>
              <a:buChar char="○"/>
            </a:pPr>
            <a:r>
              <a:rPr lang="en" u="sng">
                <a:solidFill>
                  <a:srgbClr val="4A86E8"/>
                </a:solidFill>
                <a:hlinkClick r:id="rId3">
                  <a:extLst>
                    <a:ext uri="{A12FA001-AC4F-418D-AE19-62706E023703}">
                      <ahyp:hlinkClr val="tx"/>
                    </a:ext>
                  </a:extLst>
                </a:hlinkClick>
              </a:rPr>
              <a:t>https://www.adl.org/resources/report/online-hate-and-harassment-american-experience-2021</a:t>
            </a:r>
            <a:endParaRPr>
              <a:solidFill>
                <a:srgbClr val="4A86E8"/>
              </a:solidFill>
            </a:endParaRPr>
          </a:p>
          <a:p>
            <a:pPr indent="-290830" lvl="1" marL="914400" rtl="0" algn="l">
              <a:lnSpc>
                <a:spcPct val="100000"/>
              </a:lnSpc>
              <a:spcBef>
                <a:spcPts val="0"/>
              </a:spcBef>
              <a:spcAft>
                <a:spcPts val="0"/>
              </a:spcAft>
              <a:buClr>
                <a:srgbClr val="4A86E8"/>
              </a:buClr>
              <a:buSzPct val="100000"/>
              <a:buChar char="○"/>
            </a:pPr>
            <a:r>
              <a:rPr lang="en" u="sng">
                <a:solidFill>
                  <a:srgbClr val="4A86E8"/>
                </a:solidFill>
                <a:hlinkClick r:id="rId4">
                  <a:extLst>
                    <a:ext uri="{A12FA001-AC4F-418D-AE19-62706E023703}">
                      <ahyp:hlinkClr val="tx"/>
                    </a:ext>
                  </a:extLst>
                </a:hlinkClick>
              </a:rPr>
              <a:t>https://www.adl.org/resources/press-release/asian-americans-experience-rise-severe-online-hate-and-harassment-adl</a:t>
            </a:r>
            <a:endParaRPr>
              <a:solidFill>
                <a:srgbClr val="4A86E8"/>
              </a:solidFill>
            </a:endParaRPr>
          </a:p>
          <a:p>
            <a:pPr indent="-290830" lvl="1" marL="914400" rtl="0" algn="l">
              <a:lnSpc>
                <a:spcPct val="100000"/>
              </a:lnSpc>
              <a:spcBef>
                <a:spcPts val="0"/>
              </a:spcBef>
              <a:spcAft>
                <a:spcPts val="0"/>
              </a:spcAft>
              <a:buClr>
                <a:srgbClr val="4A86E8"/>
              </a:buClr>
              <a:buSzPct val="100000"/>
              <a:buChar char="○"/>
            </a:pPr>
            <a:r>
              <a:rPr lang="en" u="sng">
                <a:solidFill>
                  <a:srgbClr val="4A86E8"/>
                </a:solidFill>
                <a:hlinkClick r:id="rId5">
                  <a:extLst>
                    <a:ext uri="{A12FA001-AC4F-418D-AE19-62706E023703}">
                      <ahyp:hlinkClr val="tx"/>
                    </a:ext>
                  </a:extLst>
                </a:hlinkClick>
              </a:rPr>
              <a:t>https://www.nytimes.com/2022/09/23/technology/germany-internet-speech-arrest.html</a:t>
            </a:r>
            <a:endParaRPr>
              <a:solidFill>
                <a:srgbClr val="4A86E8"/>
              </a:solidFill>
            </a:endParaRPr>
          </a:p>
          <a:p>
            <a:pPr indent="-288607" lvl="1" marL="914400" rtl="0" algn="l">
              <a:lnSpc>
                <a:spcPct val="100000"/>
              </a:lnSpc>
              <a:spcBef>
                <a:spcPts val="0"/>
              </a:spcBef>
              <a:spcAft>
                <a:spcPts val="0"/>
              </a:spcAft>
              <a:buClr>
                <a:srgbClr val="4A86E8"/>
              </a:buClr>
              <a:buSzPct val="100000"/>
              <a:buChar char="○"/>
            </a:pPr>
            <a:r>
              <a:rPr lang="en" sz="1350" u="sng">
                <a:solidFill>
                  <a:srgbClr val="4A86E8"/>
                </a:solidFill>
                <a:latin typeface="Arial"/>
                <a:ea typeface="Arial"/>
                <a:cs typeface="Arial"/>
                <a:sym typeface="Arial"/>
                <a:hlinkClick r:id="rId6">
                  <a:extLst>
                    <a:ext uri="{A12FA001-AC4F-418D-AE19-62706E023703}">
                      <ahyp:hlinkClr val="tx"/>
                    </a:ext>
                  </a:extLst>
                </a:hlinkClick>
              </a:rPr>
              <a:t>https://www.fbi.gov/how-we-can-help-you/more-fbi-services-and-information/ucr/hate-crime</a:t>
            </a:r>
            <a:r>
              <a:rPr lang="en" sz="1350">
                <a:solidFill>
                  <a:srgbClr val="4A86E8"/>
                </a:solidFill>
                <a:latin typeface="Arial"/>
                <a:ea typeface="Arial"/>
                <a:cs typeface="Arial"/>
                <a:sym typeface="Arial"/>
              </a:rPr>
              <a:t> </a:t>
            </a:r>
            <a:endParaRPr sz="1350">
              <a:solidFill>
                <a:srgbClr val="4A86E8"/>
              </a:solidFill>
            </a:endParaRPr>
          </a:p>
          <a:p>
            <a:pPr indent="0" lvl="0" marL="0" rtl="0" algn="l">
              <a:spcBef>
                <a:spcPts val="200"/>
              </a:spcBef>
              <a:spcAft>
                <a:spcPts val="0"/>
              </a:spcAft>
              <a:buNone/>
            </a:pPr>
            <a:r>
              <a:t/>
            </a:r>
            <a:endParaRPr/>
          </a:p>
          <a:p>
            <a:pPr indent="-290830" lvl="0" marL="457200" rtl="0" algn="l">
              <a:spcBef>
                <a:spcPts val="300"/>
              </a:spcBef>
              <a:spcAft>
                <a:spcPts val="0"/>
              </a:spcAft>
              <a:buSzPct val="100000"/>
              <a:buChar char="●"/>
            </a:pPr>
            <a:r>
              <a:rPr lang="en" sz="1400"/>
              <a:t>Exploratory Data</a:t>
            </a:r>
            <a:endParaRPr sz="1400"/>
          </a:p>
          <a:p>
            <a:pPr indent="-290830" lvl="1" marL="914400" rtl="0" algn="l">
              <a:spcBef>
                <a:spcPts val="1100"/>
              </a:spcBef>
              <a:spcAft>
                <a:spcPts val="0"/>
              </a:spcAft>
              <a:buSzPct val="93333"/>
              <a:buChar char="○"/>
            </a:pPr>
            <a:r>
              <a:rPr lang="en" sz="1500" u="sng">
                <a:solidFill>
                  <a:schemeClr val="hlink"/>
                </a:solidFill>
                <a:hlinkClick r:id="rId7"/>
              </a:rPr>
              <a:t>2023 annual survey by ADL/YouGov </a:t>
            </a:r>
            <a:endParaRPr sz="1400"/>
          </a:p>
          <a:p>
            <a:pPr indent="-290830" lvl="1" marL="914400" rtl="0" algn="l">
              <a:spcBef>
                <a:spcPts val="1100"/>
              </a:spcBef>
              <a:spcAft>
                <a:spcPts val="0"/>
              </a:spcAft>
              <a:buSzPct val="93333"/>
              <a:buChar char="○"/>
            </a:pPr>
            <a:r>
              <a:rPr lang="en" sz="1500" u="sng">
                <a:solidFill>
                  <a:schemeClr val="hlink"/>
                </a:solidFill>
                <a:hlinkClick r:id="rId8"/>
              </a:rPr>
              <a:t>Covid19 Tweets By Phases</a:t>
            </a:r>
            <a:endParaRPr/>
          </a:p>
          <a:p>
            <a:pPr indent="-290830" lvl="1" marL="914400" rtl="0" algn="l">
              <a:spcBef>
                <a:spcPts val="1100"/>
              </a:spcBef>
              <a:spcAft>
                <a:spcPts val="0"/>
              </a:spcAft>
              <a:buSzPct val="93333"/>
              <a:buChar char="○"/>
            </a:pPr>
            <a:r>
              <a:rPr lang="en" sz="1500" u="sng">
                <a:solidFill>
                  <a:schemeClr val="hlink"/>
                </a:solidFill>
                <a:hlinkClick r:id="rId9"/>
              </a:rPr>
              <a:t>Covid19 Tweets Xenophobia</a:t>
            </a:r>
            <a:endParaRPr sz="1500"/>
          </a:p>
          <a:p>
            <a:pPr indent="-295275" lvl="1" marL="914400" rtl="0" algn="l">
              <a:spcBef>
                <a:spcPts val="1100"/>
              </a:spcBef>
              <a:spcAft>
                <a:spcPts val="0"/>
              </a:spcAft>
              <a:buSzPct val="100000"/>
              <a:buChar char="○"/>
            </a:pPr>
            <a:r>
              <a:rPr lang="en" sz="1500" u="sng">
                <a:solidFill>
                  <a:schemeClr val="hlink"/>
                </a:solidFill>
                <a:hlinkClick r:id="rId10"/>
              </a:rPr>
              <a:t>Covid19 Reddit Comments</a:t>
            </a:r>
            <a:endParaRPr sz="1500"/>
          </a:p>
          <a:p>
            <a:pPr indent="-290830" lvl="1" marL="914400" rtl="0" algn="l">
              <a:spcBef>
                <a:spcPts val="1100"/>
              </a:spcBef>
              <a:spcAft>
                <a:spcPts val="0"/>
              </a:spcAft>
              <a:buSzPct val="93333"/>
              <a:buChar char="○"/>
            </a:pPr>
            <a:r>
              <a:rPr lang="en" sz="1500" u="sng">
                <a:solidFill>
                  <a:schemeClr val="hlink"/>
                </a:solidFill>
                <a:hlinkClick r:id="rId11"/>
              </a:rPr>
              <a:t>BLM Tweets</a:t>
            </a:r>
            <a:endParaRPr sz="1400"/>
          </a:p>
          <a:p>
            <a:pPr indent="0" lvl="0" marL="0" rtl="0" algn="l">
              <a:spcBef>
                <a:spcPts val="900"/>
              </a:spcBef>
              <a:spcAft>
                <a:spcPts val="200"/>
              </a:spcAft>
              <a:buNone/>
            </a:pPr>
            <a:r>
              <a:t/>
            </a:r>
            <a:endParaRPr/>
          </a:p>
        </p:txBody>
      </p:sp>
      <p:sp>
        <p:nvSpPr>
          <p:cNvPr id="366" name="Google Shape;366;p47"/>
          <p:cNvSpPr txBox="1"/>
          <p:nvPr>
            <p:ph idx="2" type="body"/>
          </p:nvPr>
        </p:nvSpPr>
        <p:spPr>
          <a:xfrm>
            <a:off x="4621245" y="1348425"/>
            <a:ext cx="3798300" cy="3122100"/>
          </a:xfrm>
          <a:prstGeom prst="rect">
            <a:avLst/>
          </a:prstGeom>
        </p:spPr>
        <p:txBody>
          <a:bodyPr anchorCtr="0" anchor="t" bIns="34275" lIns="0" spcFirstLastPara="1" rIns="0" wrap="square" tIns="34275">
            <a:normAutofit/>
          </a:bodyPr>
          <a:lstStyle/>
          <a:p>
            <a:pPr indent="0" lvl="0" marL="0" rtl="0" algn="l">
              <a:spcBef>
                <a:spcPts val="900"/>
              </a:spcBef>
              <a:spcAft>
                <a:spcPts val="0"/>
              </a:spcAft>
              <a:buNone/>
            </a:pPr>
            <a:r>
              <a:t/>
            </a:r>
            <a:endParaRPr/>
          </a:p>
          <a:p>
            <a:pPr indent="-298450" lvl="0" marL="457200" rtl="0" algn="l">
              <a:spcBef>
                <a:spcPts val="200"/>
              </a:spcBef>
              <a:spcAft>
                <a:spcPts val="0"/>
              </a:spcAft>
              <a:buSzPts val="1100"/>
              <a:buChar char="●"/>
            </a:pPr>
            <a:r>
              <a:rPr lang="en" sz="1100"/>
              <a:t>Academic knowledge (Literature Review)</a:t>
            </a:r>
            <a:endParaRPr sz="1100"/>
          </a:p>
          <a:p>
            <a:pPr indent="-298450" lvl="1" marL="914400" rtl="0" algn="l">
              <a:spcBef>
                <a:spcPts val="0"/>
              </a:spcBef>
              <a:spcAft>
                <a:spcPts val="0"/>
              </a:spcAft>
              <a:buSzPts val="1100"/>
              <a:buChar char="○"/>
            </a:pPr>
            <a:r>
              <a:rPr lang="en" sz="1100" u="sng">
                <a:solidFill>
                  <a:schemeClr val="hlink"/>
                </a:solidFill>
                <a:hlinkClick r:id="rId12"/>
              </a:rPr>
              <a:t>The Risk of Racial Bias in Hate Speech Detection</a:t>
            </a:r>
            <a:endParaRPr sz="1100"/>
          </a:p>
          <a:p>
            <a:pPr indent="-298450" lvl="1" marL="914400" rtl="0" algn="l">
              <a:spcBef>
                <a:spcPts val="0"/>
              </a:spcBef>
              <a:spcAft>
                <a:spcPts val="0"/>
              </a:spcAft>
              <a:buSzPts val="1100"/>
              <a:buChar char="○"/>
            </a:pPr>
            <a:r>
              <a:rPr lang="en" sz="1100" u="sng">
                <a:solidFill>
                  <a:schemeClr val="hlink"/>
                </a:solidFill>
                <a:hlinkClick r:id="rId13"/>
              </a:rPr>
              <a:t>Racial Bias in Hate Speech Datasets</a:t>
            </a:r>
            <a:endParaRPr sz="1100"/>
          </a:p>
          <a:p>
            <a:pPr indent="-298450" lvl="1" marL="914400" rtl="0" algn="l">
              <a:spcBef>
                <a:spcPts val="0"/>
              </a:spcBef>
              <a:spcAft>
                <a:spcPts val="0"/>
              </a:spcAft>
              <a:buSzPts val="1100"/>
              <a:buChar char="○"/>
            </a:pPr>
            <a:r>
              <a:rPr lang="en" sz="1100" u="sng">
                <a:solidFill>
                  <a:schemeClr val="hlink"/>
                </a:solidFill>
                <a:hlinkClick r:id="rId14"/>
              </a:rPr>
              <a:t>Vox article about Racial Bias in Hate Speech Detection Algorithms</a:t>
            </a:r>
            <a:endParaRPr sz="1100"/>
          </a:p>
          <a:p>
            <a:pPr indent="-298450" lvl="1" marL="914400" rtl="0" algn="l">
              <a:spcBef>
                <a:spcPts val="0"/>
              </a:spcBef>
              <a:spcAft>
                <a:spcPts val="0"/>
              </a:spcAft>
              <a:buSzPts val="1100"/>
              <a:buChar char="○"/>
            </a:pPr>
            <a:r>
              <a:rPr lang="en" sz="1100" u="sng">
                <a:solidFill>
                  <a:schemeClr val="hlink"/>
                </a:solidFill>
                <a:hlinkClick r:id="rId15"/>
              </a:rPr>
              <a:t>Example of Singular Performance Analysis </a:t>
            </a:r>
            <a:endParaRPr sz="1100"/>
          </a:p>
          <a:p>
            <a:pPr indent="-298450" lvl="1" marL="914400" rtl="0" algn="l">
              <a:spcBef>
                <a:spcPts val="0"/>
              </a:spcBef>
              <a:spcAft>
                <a:spcPts val="0"/>
              </a:spcAft>
              <a:buSzPts val="1100"/>
              <a:buChar char="○"/>
            </a:pPr>
            <a:r>
              <a:rPr lang="en" sz="1100" u="sng">
                <a:solidFill>
                  <a:schemeClr val="hlink"/>
                </a:solidFill>
                <a:hlinkClick r:id="rId16"/>
              </a:rPr>
              <a:t>Example of Comparative Analysis</a:t>
            </a:r>
            <a:endParaRPr sz="1100"/>
          </a:p>
          <a:p>
            <a:pPr indent="-298450" lvl="1" marL="914400" rtl="0" algn="l">
              <a:spcBef>
                <a:spcPts val="0"/>
              </a:spcBef>
              <a:spcAft>
                <a:spcPts val="0"/>
              </a:spcAft>
              <a:buSzPts val="1100"/>
              <a:buChar char="○"/>
            </a:pPr>
            <a:r>
              <a:rPr lang="en" sz="1100" u="sng">
                <a:solidFill>
                  <a:schemeClr val="hlink"/>
                </a:solidFill>
                <a:hlinkClick r:id="rId17"/>
              </a:rPr>
              <a:t>Challenges of Hate Speech Detection in Social Media</a:t>
            </a:r>
            <a:endParaRPr sz="1100"/>
          </a:p>
          <a:p>
            <a:pPr indent="-298450" lvl="1" marL="914400" rtl="0" algn="l">
              <a:spcBef>
                <a:spcPts val="0"/>
              </a:spcBef>
              <a:spcAft>
                <a:spcPts val="0"/>
              </a:spcAft>
              <a:buSzPts val="1100"/>
              <a:buChar char="○"/>
            </a:pPr>
            <a:r>
              <a:rPr lang="en" sz="1100" u="sng">
                <a:solidFill>
                  <a:schemeClr val="hlink"/>
                </a:solidFill>
                <a:hlinkClick r:id="rId18"/>
              </a:rPr>
              <a:t>Hate Speech Detection Challenges</a:t>
            </a:r>
            <a:endParaRPr sz="1100"/>
          </a:p>
          <a:p>
            <a:pPr indent="-298450" lvl="1" marL="914400" rtl="0" algn="l">
              <a:spcBef>
                <a:spcPts val="0"/>
              </a:spcBef>
              <a:spcAft>
                <a:spcPts val="0"/>
              </a:spcAft>
              <a:buSzPts val="1100"/>
              <a:buChar char="○"/>
            </a:pPr>
            <a:r>
              <a:rPr lang="en" sz="1100" u="sng">
                <a:solidFill>
                  <a:schemeClr val="hlink"/>
                </a:solidFill>
                <a:hlinkClick r:id="rId19"/>
              </a:rPr>
              <a:t>Machine Learning Benefits and Limitations for Hate Speech Detection in Social Media</a:t>
            </a:r>
            <a:endParaRPr sz="1100"/>
          </a:p>
          <a:p>
            <a:pPr indent="-298450" lvl="1" marL="914400" rtl="0" algn="l">
              <a:spcBef>
                <a:spcPts val="0"/>
              </a:spcBef>
              <a:spcAft>
                <a:spcPts val="0"/>
              </a:spcAft>
              <a:buSzPts val="1100"/>
              <a:buChar char="○"/>
            </a:pPr>
            <a:r>
              <a:rPr lang="en" sz="1100" u="sng">
                <a:solidFill>
                  <a:schemeClr val="hlink"/>
                </a:solidFill>
                <a:hlinkClick r:id="rId20"/>
              </a:rPr>
              <a:t>Review of Hate Speech Detection Methods and Datasets</a:t>
            </a:r>
            <a:endParaRPr sz="1100"/>
          </a:p>
          <a:p>
            <a:pPr indent="-298450" lvl="1" marL="914400" rtl="0" algn="l">
              <a:spcBef>
                <a:spcPts val="0"/>
              </a:spcBef>
              <a:spcAft>
                <a:spcPts val="0"/>
              </a:spcAft>
              <a:buSzPts val="1100"/>
              <a:buChar char="○"/>
            </a:pPr>
            <a:r>
              <a:rPr lang="en" sz="1100" u="sng">
                <a:solidFill>
                  <a:schemeClr val="hlink"/>
                </a:solidFill>
                <a:hlinkClick r:id="rId21"/>
              </a:rPr>
              <a:t>Research on Anti-Hate Speech Protocols Implemented by Reddit</a:t>
            </a:r>
            <a:endParaRPr sz="1100"/>
          </a:p>
          <a:p>
            <a:pPr indent="-298450" lvl="1" marL="914400" rtl="0" algn="l">
              <a:spcBef>
                <a:spcPts val="0"/>
              </a:spcBef>
              <a:spcAft>
                <a:spcPts val="0"/>
              </a:spcAft>
              <a:buSzPts val="1100"/>
              <a:buChar char="○"/>
            </a:pPr>
            <a:r>
              <a:rPr lang="en" sz="1100" u="sng">
                <a:solidFill>
                  <a:schemeClr val="hlink"/>
                </a:solidFill>
                <a:hlinkClick r:id="rId22"/>
              </a:rPr>
              <a:t>Different Types of Hate Speech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nvSpPr>
        <p:spPr>
          <a:xfrm>
            <a:off x="403250" y="562975"/>
            <a:ext cx="8591100" cy="4195800"/>
          </a:xfrm>
          <a:prstGeom prst="rect">
            <a:avLst/>
          </a:prstGeom>
          <a:noFill/>
          <a:ln>
            <a:noFill/>
          </a:ln>
        </p:spPr>
        <p:txBody>
          <a:bodyPr anchorCtr="0" anchor="t" bIns="91425" lIns="91425" spcFirstLastPara="1" rIns="91425" wrap="square" tIns="91425">
            <a:spAutoFit/>
          </a:bodyPr>
          <a:lstStyle/>
          <a:p>
            <a:pPr indent="0" lvl="0" marL="0" rtl="0" algn="ctr">
              <a:lnSpc>
                <a:spcPct val="85000"/>
              </a:lnSpc>
              <a:spcBef>
                <a:spcPts val="0"/>
              </a:spcBef>
              <a:spcAft>
                <a:spcPts val="0"/>
              </a:spcAft>
              <a:buClr>
                <a:srgbClr val="3F3F3F"/>
              </a:buClr>
              <a:buSzPts val="1500"/>
              <a:buFont typeface="Calibri"/>
              <a:buNone/>
            </a:pPr>
            <a:r>
              <a:rPr lang="en">
                <a:solidFill>
                  <a:srgbClr val="3F3F3F"/>
                </a:solidFill>
                <a:latin typeface="Calibri"/>
                <a:ea typeface="Calibri"/>
                <a:cs typeface="Calibri"/>
                <a:sym typeface="Calibri"/>
              </a:rPr>
              <a:t>How should</a:t>
            </a:r>
            <a:r>
              <a:rPr b="1" lang="en">
                <a:solidFill>
                  <a:srgbClr val="3F3F3F"/>
                </a:solidFill>
                <a:latin typeface="Calibri"/>
                <a:ea typeface="Calibri"/>
                <a:cs typeface="Calibri"/>
                <a:sym typeface="Calibri"/>
              </a:rPr>
              <a:t> </a:t>
            </a:r>
            <a:r>
              <a:rPr b="1" lang="en">
                <a:solidFill>
                  <a:srgbClr val="0070C0"/>
                </a:solidFill>
                <a:latin typeface="Calibri"/>
                <a:ea typeface="Calibri"/>
                <a:cs typeface="Calibri"/>
                <a:sym typeface="Calibri"/>
              </a:rPr>
              <a:t>predominantly text-based social media platforms </a:t>
            </a:r>
            <a:r>
              <a:rPr b="1" lang="en">
                <a:solidFill>
                  <a:srgbClr val="00B050"/>
                </a:solidFill>
                <a:latin typeface="Calibri"/>
                <a:ea typeface="Calibri"/>
                <a:cs typeface="Calibri"/>
                <a:sym typeface="Calibri"/>
              </a:rPr>
              <a:t>moderate content</a:t>
            </a:r>
            <a:r>
              <a:rPr lang="en">
                <a:solidFill>
                  <a:srgbClr val="3F3F3F"/>
                </a:solidFill>
                <a:latin typeface="Calibri"/>
                <a:ea typeface="Calibri"/>
                <a:cs typeface="Calibri"/>
                <a:sym typeface="Calibri"/>
              </a:rPr>
              <a:t>, to strike a </a:t>
            </a:r>
            <a:r>
              <a:rPr b="1" lang="en">
                <a:solidFill>
                  <a:srgbClr val="FF0000"/>
                </a:solidFill>
                <a:latin typeface="Calibri"/>
                <a:ea typeface="Calibri"/>
                <a:cs typeface="Calibri"/>
                <a:sym typeface="Calibri"/>
              </a:rPr>
              <a:t>balance</a:t>
            </a:r>
            <a:r>
              <a:rPr lang="en">
                <a:solidFill>
                  <a:srgbClr val="3F3F3F"/>
                </a:solidFill>
                <a:latin typeface="Calibri"/>
                <a:ea typeface="Calibri"/>
                <a:cs typeface="Calibri"/>
                <a:sym typeface="Calibri"/>
              </a:rPr>
              <a:t> between </a:t>
            </a:r>
            <a:r>
              <a:rPr b="1" lang="en">
                <a:solidFill>
                  <a:srgbClr val="3F3F3F"/>
                </a:solidFill>
                <a:latin typeface="Calibri"/>
                <a:ea typeface="Calibri"/>
                <a:cs typeface="Calibri"/>
                <a:sym typeface="Calibri"/>
              </a:rPr>
              <a:t>free speech</a:t>
            </a:r>
            <a:r>
              <a:rPr lang="en">
                <a:solidFill>
                  <a:srgbClr val="3F3F3F"/>
                </a:solidFill>
                <a:latin typeface="Calibri"/>
                <a:ea typeface="Calibri"/>
                <a:cs typeface="Calibri"/>
                <a:sym typeface="Calibri"/>
              </a:rPr>
              <a:t> and moderating </a:t>
            </a:r>
            <a:r>
              <a:rPr b="1" lang="en">
                <a:solidFill>
                  <a:srgbClr val="3F3F3F"/>
                </a:solidFill>
                <a:latin typeface="Calibri"/>
                <a:ea typeface="Calibri"/>
                <a:cs typeface="Calibri"/>
                <a:sym typeface="Calibri"/>
              </a:rPr>
              <a:t>hate speech</a:t>
            </a:r>
            <a:r>
              <a:rPr lang="en">
                <a:solidFill>
                  <a:srgbClr val="3F3F3F"/>
                </a:solidFill>
                <a:latin typeface="Calibri"/>
                <a:ea typeface="Calibri"/>
                <a:cs typeface="Calibri"/>
                <a:sym typeface="Calibri"/>
              </a:rPr>
              <a:t>?</a:t>
            </a:r>
            <a:endParaRPr>
              <a:solidFill>
                <a:srgbClr val="3F3F3F"/>
              </a:solidFill>
              <a:latin typeface="Calibri"/>
              <a:ea typeface="Calibri"/>
              <a:cs typeface="Calibri"/>
              <a:sym typeface="Calibri"/>
            </a:endParaRPr>
          </a:p>
          <a:p>
            <a:pPr indent="-317500" lvl="0" marL="457200" rtl="0" algn="l">
              <a:lnSpc>
                <a:spcPct val="90000"/>
              </a:lnSpc>
              <a:spcBef>
                <a:spcPts val="1200"/>
              </a:spcBef>
              <a:spcAft>
                <a:spcPts val="0"/>
              </a:spcAft>
              <a:buClr>
                <a:srgbClr val="3F3F3F"/>
              </a:buClr>
              <a:buSzPts val="1400"/>
              <a:buFont typeface="Calibri"/>
              <a:buChar char="●"/>
            </a:pPr>
            <a:r>
              <a:rPr lang="en">
                <a:solidFill>
                  <a:srgbClr val="3F3F3F"/>
                </a:solidFill>
                <a:latin typeface="Calibri"/>
                <a:ea typeface="Calibri"/>
                <a:cs typeface="Calibri"/>
                <a:sym typeface="Calibri"/>
              </a:rPr>
              <a:t>During periods of unrest, people often flock to social media platforms to express themselves. </a:t>
            </a:r>
            <a:endParaRPr>
              <a:solidFill>
                <a:srgbClr val="3F3F3F"/>
              </a:solidFill>
              <a:latin typeface="Calibri"/>
              <a:ea typeface="Calibri"/>
              <a:cs typeface="Calibri"/>
              <a:sym typeface="Calibri"/>
            </a:endParaRPr>
          </a:p>
          <a:p>
            <a:pPr indent="-317500" lvl="0" marL="457200" rtl="0" algn="l">
              <a:lnSpc>
                <a:spcPct val="90000"/>
              </a:lnSpc>
              <a:spcBef>
                <a:spcPts val="0"/>
              </a:spcBef>
              <a:spcAft>
                <a:spcPts val="0"/>
              </a:spcAft>
              <a:buClr>
                <a:srgbClr val="3F3F3F"/>
              </a:buClr>
              <a:buSzPts val="1400"/>
              <a:buFont typeface="Calibri"/>
              <a:buChar char="●"/>
            </a:pPr>
            <a:r>
              <a:rPr lang="en">
                <a:solidFill>
                  <a:srgbClr val="3F3F3F"/>
                </a:solidFill>
                <a:latin typeface="Calibri"/>
                <a:ea typeface="Calibri"/>
                <a:cs typeface="Calibri"/>
                <a:sym typeface="Calibri"/>
              </a:rPr>
              <a:t>Hate speech while dangerous in itself, is easily overwhelmed by the magnitude of opinions and posts and thus has low visibility and consequence generally.</a:t>
            </a:r>
            <a:endParaRPr>
              <a:solidFill>
                <a:srgbClr val="3F3F3F"/>
              </a:solidFill>
              <a:latin typeface="Calibri"/>
              <a:ea typeface="Calibri"/>
              <a:cs typeface="Calibri"/>
              <a:sym typeface="Calibri"/>
            </a:endParaRPr>
          </a:p>
          <a:p>
            <a:pPr indent="-317500" lvl="0" marL="457200" rtl="0" algn="l">
              <a:lnSpc>
                <a:spcPct val="90000"/>
              </a:lnSpc>
              <a:spcBef>
                <a:spcPts val="0"/>
              </a:spcBef>
              <a:spcAft>
                <a:spcPts val="0"/>
              </a:spcAft>
              <a:buClr>
                <a:srgbClr val="3F3F3F"/>
              </a:buClr>
              <a:buSzPts val="1400"/>
              <a:buFont typeface="Calibri"/>
              <a:buChar char="●"/>
            </a:pPr>
            <a:r>
              <a:rPr lang="en">
                <a:solidFill>
                  <a:srgbClr val="3F3F3F"/>
                </a:solidFill>
                <a:latin typeface="Calibri"/>
                <a:ea typeface="Calibri"/>
                <a:cs typeface="Calibri"/>
                <a:sym typeface="Calibri"/>
              </a:rPr>
              <a:t>It is only when this hate speech is circulated (easily on these platforms), whether for legitimate or malicious reasons, that individuals encounter, internalize, and engage in discussions about it. This is when the seed of hate spreads, takes root, and begins to grow, causing harm and division within communities, all the while </a:t>
            </a:r>
            <a:r>
              <a:rPr lang="en">
                <a:solidFill>
                  <a:srgbClr val="3F3F3F"/>
                </a:solidFill>
                <a:latin typeface="Calibri"/>
                <a:ea typeface="Calibri"/>
                <a:cs typeface="Calibri"/>
                <a:sym typeface="Calibri"/>
              </a:rPr>
              <a:t>potentially creating a hate community around it.</a:t>
            </a:r>
            <a:endParaRPr>
              <a:solidFill>
                <a:srgbClr val="3F3F3F"/>
              </a:solidFill>
              <a:latin typeface="Calibri"/>
              <a:ea typeface="Calibri"/>
              <a:cs typeface="Calibri"/>
              <a:sym typeface="Calibri"/>
            </a:endParaRPr>
          </a:p>
          <a:p>
            <a:pPr indent="-317500" lvl="0" marL="457200" rtl="0" algn="l">
              <a:lnSpc>
                <a:spcPct val="90000"/>
              </a:lnSpc>
              <a:spcBef>
                <a:spcPts val="0"/>
              </a:spcBef>
              <a:spcAft>
                <a:spcPts val="0"/>
              </a:spcAft>
              <a:buClr>
                <a:srgbClr val="3F3F3F"/>
              </a:buClr>
              <a:buSzPts val="1400"/>
              <a:buFont typeface="Calibri"/>
              <a:buChar char="●"/>
            </a:pPr>
            <a:r>
              <a:rPr lang="en">
                <a:solidFill>
                  <a:srgbClr val="3F3F3F"/>
                </a:solidFill>
                <a:latin typeface="Calibri"/>
                <a:ea typeface="Calibri"/>
                <a:cs typeface="Calibri"/>
                <a:sym typeface="Calibri"/>
              </a:rPr>
              <a:t>Trending words or phrases emerge, and algorithms take them one step further to increase viewership on their platforms, heightening visibility and attention. </a:t>
            </a:r>
            <a:br>
              <a:rPr lang="en">
                <a:solidFill>
                  <a:srgbClr val="3F3F3F"/>
                </a:solidFill>
                <a:latin typeface="Calibri"/>
                <a:ea typeface="Calibri"/>
                <a:cs typeface="Calibri"/>
                <a:sym typeface="Calibri"/>
              </a:rPr>
            </a:br>
            <a:endParaRPr>
              <a:solidFill>
                <a:srgbClr val="3F3F3F"/>
              </a:solidFill>
              <a:latin typeface="Calibri"/>
              <a:ea typeface="Calibri"/>
              <a:cs typeface="Calibri"/>
              <a:sym typeface="Calibri"/>
            </a:endParaRPr>
          </a:p>
          <a:p>
            <a:pPr indent="-317500" lvl="0" marL="457200" rtl="0" algn="l">
              <a:lnSpc>
                <a:spcPct val="90000"/>
              </a:lnSpc>
              <a:spcBef>
                <a:spcPts val="0"/>
              </a:spcBef>
              <a:spcAft>
                <a:spcPts val="0"/>
              </a:spcAft>
              <a:buClr>
                <a:srgbClr val="3F3F3F"/>
              </a:buClr>
              <a:buSzPts val="1400"/>
              <a:buFont typeface="Calibri"/>
              <a:buChar char="●"/>
            </a:pPr>
            <a:r>
              <a:rPr lang="en">
                <a:solidFill>
                  <a:srgbClr val="3F3F3F"/>
                </a:solidFill>
                <a:latin typeface="Calibri"/>
                <a:ea typeface="Calibri"/>
                <a:cs typeface="Calibri"/>
                <a:sym typeface="Calibri"/>
              </a:rPr>
              <a:t>Typically, these words are not those in standard dictionaries. Rather, they are coined and shared within communities that share a common bond and understanding of their meanings, and therefore easily bypass modern hate detection algorithms.</a:t>
            </a:r>
            <a:endParaRPr>
              <a:solidFill>
                <a:srgbClr val="3F3F3F"/>
              </a:solidFill>
              <a:latin typeface="Calibri"/>
              <a:ea typeface="Calibri"/>
              <a:cs typeface="Calibri"/>
              <a:sym typeface="Calibri"/>
            </a:endParaRPr>
          </a:p>
          <a:p>
            <a:pPr indent="-317500" lvl="0" marL="457200" rtl="0" algn="l">
              <a:lnSpc>
                <a:spcPct val="90000"/>
              </a:lnSpc>
              <a:spcBef>
                <a:spcPts val="0"/>
              </a:spcBef>
              <a:spcAft>
                <a:spcPts val="0"/>
              </a:spcAft>
              <a:buClr>
                <a:srgbClr val="3F3F3F"/>
              </a:buClr>
              <a:buSzPts val="1400"/>
              <a:buFont typeface="Calibri"/>
              <a:buChar char="●"/>
            </a:pPr>
            <a:r>
              <a:rPr lang="en">
                <a:solidFill>
                  <a:srgbClr val="3F3F3F"/>
                </a:solidFill>
                <a:latin typeface="Calibri"/>
                <a:ea typeface="Calibri"/>
                <a:cs typeface="Calibri"/>
                <a:sym typeface="Calibri"/>
              </a:rPr>
              <a:t>Strength in numbers amplifies the hate and therefore underscores the significance of targeting hate communities in general over individual actors.</a:t>
            </a:r>
            <a:br>
              <a:rPr lang="en">
                <a:solidFill>
                  <a:srgbClr val="3F3F3F"/>
                </a:solidFill>
                <a:latin typeface="Calibri"/>
                <a:ea typeface="Calibri"/>
                <a:cs typeface="Calibri"/>
                <a:sym typeface="Calibri"/>
              </a:rPr>
            </a:br>
            <a:endParaRPr>
              <a:solidFill>
                <a:srgbClr val="3F3F3F"/>
              </a:solidFill>
              <a:latin typeface="Calibri"/>
              <a:ea typeface="Calibri"/>
              <a:cs typeface="Calibri"/>
              <a:sym typeface="Calibri"/>
            </a:endParaRPr>
          </a:p>
          <a:p>
            <a:pPr indent="-317500" lvl="0" marL="457200" rtl="0" algn="l">
              <a:lnSpc>
                <a:spcPct val="90000"/>
              </a:lnSpc>
              <a:spcBef>
                <a:spcPts val="0"/>
              </a:spcBef>
              <a:spcAft>
                <a:spcPts val="0"/>
              </a:spcAft>
              <a:buClr>
                <a:srgbClr val="3F3F3F"/>
              </a:buClr>
              <a:buSzPts val="1400"/>
              <a:buFont typeface="Calibri"/>
              <a:buChar char="●"/>
            </a:pPr>
            <a:r>
              <a:rPr lang="en">
                <a:solidFill>
                  <a:srgbClr val="3F3F3F"/>
                </a:solidFill>
                <a:latin typeface="Calibri"/>
                <a:ea typeface="Calibri"/>
                <a:cs typeface="Calibri"/>
                <a:sym typeface="Calibri"/>
              </a:rPr>
              <a:t>We wish to create something that will help discern between free and hate speech and their respective categories of hate using these community-created words, and easily enable the banning of their variations.</a:t>
            </a:r>
            <a:endParaRPr>
              <a:solidFill>
                <a:srgbClr val="3F3F3F"/>
              </a:solidFill>
              <a:latin typeface="Calibri"/>
              <a:ea typeface="Calibri"/>
              <a:cs typeface="Calibri"/>
              <a:sym typeface="Calibri"/>
            </a:endParaRPr>
          </a:p>
        </p:txBody>
      </p:sp>
      <p:sp>
        <p:nvSpPr>
          <p:cNvPr id="190" name="Google Shape;190;p27"/>
          <p:cNvSpPr txBox="1"/>
          <p:nvPr/>
        </p:nvSpPr>
        <p:spPr>
          <a:xfrm>
            <a:off x="2424300" y="121675"/>
            <a:ext cx="42954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Deeper analysis of our problem statement…</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Lived Experiences</a:t>
            </a:r>
            <a:endParaRPr/>
          </a:p>
        </p:txBody>
      </p:sp>
      <p:sp>
        <p:nvSpPr>
          <p:cNvPr id="196" name="Google Shape;196;p28"/>
          <p:cNvSpPr txBox="1"/>
          <p:nvPr>
            <p:ph idx="1" type="body"/>
          </p:nvPr>
        </p:nvSpPr>
        <p:spPr>
          <a:xfrm>
            <a:off x="822939" y="1384550"/>
            <a:ext cx="7731600" cy="552300"/>
          </a:xfrm>
          <a:prstGeom prst="rect">
            <a:avLst/>
          </a:prstGeom>
        </p:spPr>
        <p:txBody>
          <a:bodyPr anchorCtr="0" anchor="ctr" bIns="34275" lIns="68575" spcFirstLastPara="1" rIns="68575" wrap="square" tIns="34275">
            <a:normAutofit/>
          </a:bodyPr>
          <a:lstStyle/>
          <a:p>
            <a:pPr indent="0" lvl="0" marL="0" rtl="0" algn="l">
              <a:spcBef>
                <a:spcPts val="900"/>
              </a:spcBef>
              <a:spcAft>
                <a:spcPts val="200"/>
              </a:spcAft>
              <a:buNone/>
            </a:pPr>
            <a:r>
              <a:rPr lang="en" sz="1300"/>
              <a:t>Who has lived experience related to your problem?</a:t>
            </a:r>
            <a:endParaRPr sz="1300"/>
          </a:p>
        </p:txBody>
      </p:sp>
      <p:sp>
        <p:nvSpPr>
          <p:cNvPr id="197" name="Google Shape;197;p28"/>
          <p:cNvSpPr txBox="1"/>
          <p:nvPr>
            <p:ph idx="2" type="body"/>
          </p:nvPr>
        </p:nvSpPr>
        <p:spPr>
          <a:xfrm>
            <a:off x="822939" y="1936759"/>
            <a:ext cx="7731600" cy="2533800"/>
          </a:xfrm>
          <a:prstGeom prst="rect">
            <a:avLst/>
          </a:prstGeom>
        </p:spPr>
        <p:txBody>
          <a:bodyPr anchorCtr="0" anchor="t" bIns="34275" lIns="0" spcFirstLastPara="1" rIns="0" wrap="square" tIns="34275">
            <a:normAutofit lnSpcReduction="20000"/>
          </a:bodyPr>
          <a:lstStyle/>
          <a:p>
            <a:pPr indent="-317500" lvl="0" marL="457200" rtl="0" algn="l">
              <a:lnSpc>
                <a:spcPct val="100000"/>
              </a:lnSpc>
              <a:spcBef>
                <a:spcPts val="900"/>
              </a:spcBef>
              <a:spcAft>
                <a:spcPts val="0"/>
              </a:spcAft>
              <a:buSzPts val="1400"/>
              <a:buChar char="-"/>
            </a:pPr>
            <a:r>
              <a:rPr lang="en"/>
              <a:t>Hate speech victims:</a:t>
            </a:r>
            <a:endParaRPr/>
          </a:p>
          <a:p>
            <a:pPr indent="-317500" lvl="0" marL="914400" rtl="0" algn="l">
              <a:lnSpc>
                <a:spcPct val="100000"/>
              </a:lnSpc>
              <a:spcBef>
                <a:spcPts val="0"/>
              </a:spcBef>
              <a:spcAft>
                <a:spcPts val="0"/>
              </a:spcAft>
              <a:buSzPts val="1400"/>
              <a:buChar char="-"/>
            </a:pPr>
            <a:r>
              <a:rPr lang="en"/>
              <a:t>People who have lived experience related to our problem are typically individuals belonging to protected classes (gender, religion, ethnicity, race, disabilities, etc.)</a:t>
            </a:r>
            <a:endParaRPr/>
          </a:p>
          <a:p>
            <a:pPr indent="-317500" lvl="0" marL="914400" rtl="0" algn="l">
              <a:lnSpc>
                <a:spcPct val="100000"/>
              </a:lnSpc>
              <a:spcBef>
                <a:spcPts val="0"/>
              </a:spcBef>
              <a:spcAft>
                <a:spcPts val="0"/>
              </a:spcAft>
              <a:buSzPts val="1400"/>
              <a:buChar char="-"/>
            </a:pPr>
            <a:r>
              <a:rPr lang="en"/>
              <a:t>Example:</a:t>
            </a:r>
            <a:endParaRPr/>
          </a:p>
          <a:p>
            <a:pPr indent="-317500" lvl="1" marL="1371600" rtl="0" algn="l">
              <a:lnSpc>
                <a:spcPct val="100000"/>
              </a:lnSpc>
              <a:spcBef>
                <a:spcPts val="0"/>
              </a:spcBef>
              <a:spcAft>
                <a:spcPts val="0"/>
              </a:spcAft>
              <a:buSzPts val="1400"/>
              <a:buChar char="-"/>
            </a:pPr>
            <a:r>
              <a:rPr lang="en"/>
              <a:t>Amina Yousaf - German activist, target of far-right activists following a publication about being a woman of colour in Germany</a:t>
            </a:r>
            <a:endParaRPr/>
          </a:p>
          <a:p>
            <a:pPr indent="-317500" lvl="2" marL="1828800" rtl="0" algn="l">
              <a:lnSpc>
                <a:spcPct val="100000"/>
              </a:lnSpc>
              <a:spcBef>
                <a:spcPts val="0"/>
              </a:spcBef>
              <a:spcAft>
                <a:spcPts val="0"/>
              </a:spcAft>
              <a:buSzPts val="1400"/>
              <a:buChar char="-"/>
            </a:pPr>
            <a:r>
              <a:rPr lang="en"/>
              <a:t>Online abuse</a:t>
            </a:r>
            <a:endParaRPr/>
          </a:p>
          <a:p>
            <a:pPr indent="-317500" lvl="2" marL="1828800" rtl="0" algn="l">
              <a:lnSpc>
                <a:spcPct val="100000"/>
              </a:lnSpc>
              <a:spcBef>
                <a:spcPts val="0"/>
              </a:spcBef>
              <a:spcAft>
                <a:spcPts val="0"/>
              </a:spcAft>
              <a:buSzPts val="1400"/>
              <a:buChar char="-"/>
            </a:pPr>
            <a:r>
              <a:rPr lang="en"/>
              <a:t>She ended up being doxxed, address leaked</a:t>
            </a:r>
            <a:endParaRPr/>
          </a:p>
          <a:p>
            <a:pPr indent="-317500" lvl="2" marL="1828800" rtl="0" algn="l">
              <a:lnSpc>
                <a:spcPct val="100000"/>
              </a:lnSpc>
              <a:spcBef>
                <a:spcPts val="0"/>
              </a:spcBef>
              <a:spcAft>
                <a:spcPts val="0"/>
              </a:spcAft>
              <a:buSzPts val="1400"/>
              <a:buChar char="-"/>
            </a:pPr>
            <a:r>
              <a:rPr lang="en"/>
              <a:t>Afraid family would be targeted (sister looked similar to her)</a:t>
            </a:r>
            <a:endParaRPr/>
          </a:p>
          <a:p>
            <a:pPr indent="-317500" lvl="0" marL="457200" rtl="0" algn="l">
              <a:lnSpc>
                <a:spcPct val="100000"/>
              </a:lnSpc>
              <a:spcBef>
                <a:spcPts val="0"/>
              </a:spcBef>
              <a:spcAft>
                <a:spcPts val="0"/>
              </a:spcAft>
              <a:buSzPts val="1400"/>
              <a:buChar char="-"/>
            </a:pPr>
            <a:r>
              <a:rPr lang="en"/>
              <a:t>Prosecutors Of Online Hate Speech (Law Enforcement)</a:t>
            </a:r>
            <a:endParaRPr/>
          </a:p>
          <a:p>
            <a:pPr indent="-317500" lvl="1" marL="914400" rtl="0" algn="l">
              <a:lnSpc>
                <a:spcPct val="100000"/>
              </a:lnSpc>
              <a:spcBef>
                <a:spcPts val="0"/>
              </a:spcBef>
              <a:spcAft>
                <a:spcPts val="0"/>
              </a:spcAft>
              <a:buSzPts val="1400"/>
              <a:buChar char="-"/>
            </a:pPr>
            <a:r>
              <a:rPr lang="en"/>
              <a:t>Ex. In Germany, law enforcement have started pressing charges against people spreading hate speech</a:t>
            </a:r>
            <a:endParaRPr/>
          </a:p>
          <a:p>
            <a:pPr indent="-317500" lvl="2" marL="1371600" rtl="0" algn="l">
              <a:lnSpc>
                <a:spcPct val="100000"/>
              </a:lnSpc>
              <a:spcBef>
                <a:spcPts val="0"/>
              </a:spcBef>
              <a:spcAft>
                <a:spcPts val="0"/>
              </a:spcAft>
              <a:buSzPts val="1400"/>
              <a:buChar char="-"/>
            </a:pPr>
            <a:r>
              <a:rPr lang="en"/>
              <a:t>51 year-old man arrested by police after spreading fake information about a politician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Live Experiences (cont.)</a:t>
            </a:r>
            <a:endParaRPr/>
          </a:p>
        </p:txBody>
      </p:sp>
      <p:sp>
        <p:nvSpPr>
          <p:cNvPr id="203" name="Google Shape;203;p29"/>
          <p:cNvSpPr txBox="1"/>
          <p:nvPr>
            <p:ph idx="3" type="body"/>
          </p:nvPr>
        </p:nvSpPr>
        <p:spPr>
          <a:xfrm>
            <a:off x="822860" y="1384550"/>
            <a:ext cx="7543800" cy="552300"/>
          </a:xfrm>
          <a:prstGeom prst="rect">
            <a:avLst/>
          </a:prstGeom>
        </p:spPr>
        <p:txBody>
          <a:bodyPr anchorCtr="0" anchor="ctr" bIns="34275" lIns="68575" spcFirstLastPara="1" rIns="68575" wrap="square" tIns="34275">
            <a:normAutofit/>
          </a:bodyPr>
          <a:lstStyle/>
          <a:p>
            <a:pPr indent="0" lvl="0" marL="0" rtl="0" algn="l">
              <a:lnSpc>
                <a:spcPct val="70000"/>
              </a:lnSpc>
              <a:spcBef>
                <a:spcPts val="900"/>
              </a:spcBef>
              <a:spcAft>
                <a:spcPts val="200"/>
              </a:spcAft>
              <a:buNone/>
            </a:pPr>
            <a:r>
              <a:rPr lang="en" sz="1300"/>
              <a:t>What insights did you gain by considering the lived experiences of those closest to the problem?</a:t>
            </a:r>
            <a:endParaRPr sz="1300"/>
          </a:p>
        </p:txBody>
      </p:sp>
      <p:sp>
        <p:nvSpPr>
          <p:cNvPr id="204" name="Google Shape;204;p29"/>
          <p:cNvSpPr txBox="1"/>
          <p:nvPr>
            <p:ph idx="4" type="body"/>
          </p:nvPr>
        </p:nvSpPr>
        <p:spPr>
          <a:xfrm>
            <a:off x="822860" y="1936759"/>
            <a:ext cx="7543800" cy="2533800"/>
          </a:xfrm>
          <a:prstGeom prst="rect">
            <a:avLst/>
          </a:prstGeom>
        </p:spPr>
        <p:txBody>
          <a:bodyPr anchorCtr="0" anchor="t" bIns="34275" lIns="0" spcFirstLastPara="1" rIns="0" wrap="square" tIns="34275">
            <a:normAutofit/>
          </a:bodyPr>
          <a:lstStyle/>
          <a:p>
            <a:pPr indent="-317500" lvl="0" marL="457200" rtl="0" algn="l">
              <a:lnSpc>
                <a:spcPct val="100000"/>
              </a:lnSpc>
              <a:spcBef>
                <a:spcPts val="900"/>
              </a:spcBef>
              <a:spcAft>
                <a:spcPts val="0"/>
              </a:spcAft>
              <a:buSzPts val="1400"/>
              <a:buChar char="-"/>
            </a:pPr>
            <a:r>
              <a:rPr lang="en"/>
              <a:t>There has been a </a:t>
            </a:r>
            <a:r>
              <a:rPr lang="en"/>
              <a:t>recent uptick of hate speech incidents on social media for groups in 2021; most significantly, against Asian-Americans, with slight increases in reported amounts by other groups (Jewish-Americans, African-Americans). (Anti-Defamation League).</a:t>
            </a:r>
            <a:endParaRPr/>
          </a:p>
          <a:p>
            <a:pPr indent="-317500" lvl="0" marL="457200" rtl="0" algn="l">
              <a:lnSpc>
                <a:spcPct val="100000"/>
              </a:lnSpc>
              <a:spcBef>
                <a:spcPts val="0"/>
              </a:spcBef>
              <a:spcAft>
                <a:spcPts val="0"/>
              </a:spcAft>
              <a:buSzPts val="1400"/>
              <a:buChar char="-"/>
            </a:pPr>
            <a:r>
              <a:rPr lang="en"/>
              <a:t>In other countries, such as Germany, their law-enforcement has started to prosecute people engaging in hate-speech / defamation</a:t>
            </a:r>
            <a:endParaRPr/>
          </a:p>
          <a:p>
            <a:pPr indent="-317500" lvl="0" marL="457200" rtl="0" algn="l">
              <a:lnSpc>
                <a:spcPct val="100000"/>
              </a:lnSpc>
              <a:spcBef>
                <a:spcPts val="0"/>
              </a:spcBef>
              <a:spcAft>
                <a:spcPts val="0"/>
              </a:spcAft>
              <a:buSzPts val="1400"/>
              <a:buChar char="-"/>
            </a:pPr>
            <a:r>
              <a:rPr lang="en"/>
              <a:t>Considering the lived experiences of those affected, we realize that there is a lot more nuance in monitoring hate speech; even defining what hate speech means social media platforms and the algorithms they use can influence how many people are being affected as well as what groups of people are affected </a:t>
            </a:r>
            <a:r>
              <a:rPr lang="en"/>
              <a:t>disproportionately</a:t>
            </a:r>
            <a:endParaRPr/>
          </a:p>
          <a:p>
            <a:pPr indent="0" lvl="0" marL="0" rtl="0" algn="l">
              <a:spcBef>
                <a:spcPts val="900"/>
              </a:spcBef>
              <a:spcAft>
                <a:spcPts val="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Live Experiences (cont.)</a:t>
            </a:r>
            <a:endParaRPr/>
          </a:p>
        </p:txBody>
      </p:sp>
      <p:sp>
        <p:nvSpPr>
          <p:cNvPr id="210" name="Google Shape;210;p30"/>
          <p:cNvSpPr txBox="1"/>
          <p:nvPr>
            <p:ph idx="1" type="body"/>
          </p:nvPr>
        </p:nvSpPr>
        <p:spPr>
          <a:xfrm>
            <a:off x="822940" y="1384550"/>
            <a:ext cx="7543800" cy="552300"/>
          </a:xfrm>
          <a:prstGeom prst="rect">
            <a:avLst/>
          </a:prstGeom>
        </p:spPr>
        <p:txBody>
          <a:bodyPr anchorCtr="0" anchor="ctr" bIns="34275" lIns="68575" spcFirstLastPara="1" rIns="68575" wrap="square" tIns="34275">
            <a:noAutofit/>
          </a:bodyPr>
          <a:lstStyle/>
          <a:p>
            <a:pPr indent="0" lvl="0" marL="0" rtl="0" algn="l">
              <a:lnSpc>
                <a:spcPct val="70000"/>
              </a:lnSpc>
              <a:spcBef>
                <a:spcPts val="900"/>
              </a:spcBef>
              <a:spcAft>
                <a:spcPts val="200"/>
              </a:spcAft>
              <a:buSzPts val="523"/>
              <a:buNone/>
            </a:pPr>
            <a:r>
              <a:rPr lang="en" sz="1712"/>
              <a:t>What were the most impactful sources of information about lived experiences?</a:t>
            </a:r>
            <a:endParaRPr sz="1712"/>
          </a:p>
        </p:txBody>
      </p:sp>
      <p:sp>
        <p:nvSpPr>
          <p:cNvPr id="211" name="Google Shape;211;p30"/>
          <p:cNvSpPr txBox="1"/>
          <p:nvPr>
            <p:ph idx="2" type="body"/>
          </p:nvPr>
        </p:nvSpPr>
        <p:spPr>
          <a:xfrm>
            <a:off x="822940" y="1936759"/>
            <a:ext cx="7543800" cy="2533800"/>
          </a:xfrm>
          <a:prstGeom prst="rect">
            <a:avLst/>
          </a:prstGeom>
        </p:spPr>
        <p:txBody>
          <a:bodyPr anchorCtr="0" anchor="t" bIns="34275" lIns="0" spcFirstLastPara="1" rIns="0" wrap="square" tIns="34275">
            <a:normAutofit/>
          </a:bodyPr>
          <a:lstStyle/>
          <a:p>
            <a:pPr indent="-317500" lvl="0" marL="457200" rtl="0" algn="l">
              <a:spcBef>
                <a:spcPts val="900"/>
              </a:spcBef>
              <a:spcAft>
                <a:spcPts val="0"/>
              </a:spcAft>
              <a:buSzPts val="1400"/>
              <a:buChar char="-"/>
            </a:pPr>
            <a:r>
              <a:rPr lang="en"/>
              <a:t>Anti-Defamation League </a:t>
            </a:r>
            <a:endParaRPr/>
          </a:p>
          <a:p>
            <a:pPr indent="-317500" lvl="1" marL="914400" rtl="0" algn="l">
              <a:spcBef>
                <a:spcPts val="0"/>
              </a:spcBef>
              <a:spcAft>
                <a:spcPts val="0"/>
              </a:spcAft>
              <a:buSzPts val="1400"/>
              <a:buChar char="-"/>
            </a:pPr>
            <a:r>
              <a:rPr lang="en"/>
              <a:t>Anti-hate organization</a:t>
            </a:r>
            <a:endParaRPr/>
          </a:p>
          <a:p>
            <a:pPr indent="-317500" lvl="1" marL="914400" rtl="0" algn="l">
              <a:spcBef>
                <a:spcPts val="0"/>
              </a:spcBef>
              <a:spcAft>
                <a:spcPts val="0"/>
              </a:spcAft>
              <a:buSzPts val="1400"/>
              <a:buChar char="-"/>
            </a:pPr>
            <a:r>
              <a:rPr lang="en"/>
              <a:t>Conducted surveys / studies regarding hate speech</a:t>
            </a:r>
            <a:endParaRPr/>
          </a:p>
          <a:p>
            <a:pPr indent="-317500" lvl="0" marL="457200" rtl="0" algn="l">
              <a:spcBef>
                <a:spcPts val="0"/>
              </a:spcBef>
              <a:spcAft>
                <a:spcPts val="0"/>
              </a:spcAft>
              <a:buSzPts val="1400"/>
              <a:buChar char="-"/>
            </a:pPr>
            <a:r>
              <a:rPr lang="en"/>
              <a:t>News Outlets (e.g. New York Times)</a:t>
            </a:r>
            <a:endParaRPr/>
          </a:p>
          <a:p>
            <a:pPr indent="-317500" lvl="1" marL="914400" rtl="0" algn="l">
              <a:spcBef>
                <a:spcPts val="0"/>
              </a:spcBef>
              <a:spcAft>
                <a:spcPts val="0"/>
              </a:spcAft>
              <a:buSzPts val="1400"/>
              <a:buChar char="-"/>
            </a:pPr>
            <a:r>
              <a:rPr lang="en"/>
              <a:t>Presents the stories of certain victims of hate speech</a:t>
            </a:r>
            <a:endParaRPr/>
          </a:p>
          <a:p>
            <a:pPr indent="-317500" lvl="1" marL="914400" rtl="0" algn="l">
              <a:spcBef>
                <a:spcPts val="0"/>
              </a:spcBef>
              <a:spcAft>
                <a:spcPts val="0"/>
              </a:spcAft>
              <a:buSzPts val="1400"/>
              <a:buChar char="-"/>
            </a:pPr>
            <a:r>
              <a:rPr lang="en"/>
              <a:t>Presents the experiences of law enforcement and how deal with hate speech</a:t>
            </a:r>
            <a:endParaRPr/>
          </a:p>
          <a:p>
            <a:pPr indent="-317500" lvl="0" marL="457200" rtl="0" algn="l">
              <a:spcBef>
                <a:spcPts val="0"/>
              </a:spcBef>
              <a:spcAft>
                <a:spcPts val="0"/>
              </a:spcAft>
              <a:buSzPts val="1400"/>
              <a:buChar char="-"/>
            </a:pPr>
            <a:r>
              <a:rPr lang="en"/>
              <a:t>FBI</a:t>
            </a:r>
            <a:endParaRPr/>
          </a:p>
          <a:p>
            <a:pPr indent="-317500" lvl="1" marL="914400" rtl="0" algn="l">
              <a:spcBef>
                <a:spcPts val="0"/>
              </a:spcBef>
              <a:spcAft>
                <a:spcPts val="0"/>
              </a:spcAft>
              <a:buSzPts val="1400"/>
              <a:buChar char="-"/>
            </a:pPr>
            <a:r>
              <a:rPr lang="en"/>
              <a:t>They gave a legal definition of what constitutes a hate crime. E.g. Biases against a certain race, religion, disability, sexual orientation, ethnicity, gender, gender identity</a:t>
            </a:r>
            <a:endParaRPr/>
          </a:p>
          <a:p>
            <a:pPr indent="-317500" lvl="1" marL="914400" rtl="0" algn="l">
              <a:spcBef>
                <a:spcPts val="0"/>
              </a:spcBef>
              <a:spcAft>
                <a:spcPts val="0"/>
              </a:spcAft>
              <a:buSzPts val="1400"/>
              <a:buChar char="-"/>
            </a:pPr>
            <a:r>
              <a:rPr lang="en"/>
              <a:t>They have data pertaining the hate-crime statistics.</a:t>
            </a:r>
            <a:endParaRPr/>
          </a:p>
          <a:p>
            <a:pPr indent="-317500" lvl="1" marL="914400" rtl="0" algn="l">
              <a:spcBef>
                <a:spcPts val="0"/>
              </a:spcBef>
              <a:spcAft>
                <a:spcPts val="0"/>
              </a:spcAft>
              <a:buSzPts val="1400"/>
              <a:buChar char="-"/>
            </a:pPr>
            <a:r>
              <a:rPr lang="en"/>
              <a:t>Can use this to see how hate speech may influence the number of hate crimes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Literature Review - Context</a:t>
            </a:r>
            <a:endParaRPr/>
          </a:p>
        </p:txBody>
      </p:sp>
      <p:sp>
        <p:nvSpPr>
          <p:cNvPr id="217" name="Google Shape;217;p31"/>
          <p:cNvSpPr txBox="1"/>
          <p:nvPr>
            <p:ph idx="1" type="body"/>
          </p:nvPr>
        </p:nvSpPr>
        <p:spPr>
          <a:xfrm>
            <a:off x="224225" y="1411775"/>
            <a:ext cx="4179900" cy="1190400"/>
          </a:xfrm>
          <a:prstGeom prst="rect">
            <a:avLst/>
          </a:prstGeom>
          <a:solidFill>
            <a:srgbClr val="FFF2CC"/>
          </a:solidFill>
          <a:ln cap="flat" cmpd="sng" w="28575">
            <a:solidFill>
              <a:schemeClr val="accent3"/>
            </a:solidFill>
            <a:prstDash val="solid"/>
            <a:round/>
            <a:headEnd len="sm" w="sm" type="none"/>
            <a:tailEnd len="sm" w="sm" type="none"/>
          </a:ln>
        </p:spPr>
        <p:txBody>
          <a:bodyPr anchorCtr="0" anchor="ctr" bIns="34275" lIns="68575" spcFirstLastPara="1" rIns="68575" wrap="square" tIns="34275">
            <a:normAutofit/>
          </a:bodyPr>
          <a:lstStyle/>
          <a:p>
            <a:pPr indent="0" lvl="0" marL="0" rtl="0" algn="l">
              <a:spcBef>
                <a:spcPts val="900"/>
              </a:spcBef>
              <a:spcAft>
                <a:spcPts val="200"/>
              </a:spcAft>
              <a:buNone/>
            </a:pPr>
            <a:r>
              <a:rPr lang="en"/>
              <a:t>Social Media platforms currently use a combination of various methods to detect hate speech on their platforms, and each method is used to varying degrees within their larger content moderation system</a:t>
            </a:r>
            <a:endParaRPr/>
          </a:p>
        </p:txBody>
      </p:sp>
      <p:sp>
        <p:nvSpPr>
          <p:cNvPr id="218" name="Google Shape;218;p31"/>
          <p:cNvSpPr/>
          <p:nvPr/>
        </p:nvSpPr>
        <p:spPr>
          <a:xfrm>
            <a:off x="6835425" y="1416275"/>
            <a:ext cx="2140800" cy="861900"/>
          </a:xfrm>
          <a:prstGeom prst="roundRect">
            <a:avLst>
              <a:gd fmla="val 16667" name="adj"/>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Machine Learning</a:t>
            </a:r>
            <a:endParaRPr b="1">
              <a:solidFill>
                <a:schemeClr val="lt1"/>
              </a:solidFill>
              <a:latin typeface="Calibri"/>
              <a:ea typeface="Calibri"/>
              <a:cs typeface="Calibri"/>
              <a:sym typeface="Calibri"/>
            </a:endParaRPr>
          </a:p>
        </p:txBody>
      </p:sp>
      <p:sp>
        <p:nvSpPr>
          <p:cNvPr id="219" name="Google Shape;219;p31"/>
          <p:cNvSpPr/>
          <p:nvPr/>
        </p:nvSpPr>
        <p:spPr>
          <a:xfrm>
            <a:off x="224225" y="2696200"/>
            <a:ext cx="2140800" cy="861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Keyword-based Filtering</a:t>
            </a:r>
            <a:endParaRPr b="1">
              <a:latin typeface="Calibri"/>
              <a:ea typeface="Calibri"/>
              <a:cs typeface="Calibri"/>
              <a:sym typeface="Calibri"/>
            </a:endParaRPr>
          </a:p>
        </p:txBody>
      </p:sp>
      <p:sp>
        <p:nvSpPr>
          <p:cNvPr id="220" name="Google Shape;220;p31"/>
          <p:cNvSpPr/>
          <p:nvPr/>
        </p:nvSpPr>
        <p:spPr>
          <a:xfrm>
            <a:off x="224225" y="3666825"/>
            <a:ext cx="2140800" cy="861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User Reports</a:t>
            </a:r>
            <a:endParaRPr b="1">
              <a:latin typeface="Calibri"/>
              <a:ea typeface="Calibri"/>
              <a:cs typeface="Calibri"/>
              <a:sym typeface="Calibri"/>
            </a:endParaRPr>
          </a:p>
        </p:txBody>
      </p:sp>
      <p:sp>
        <p:nvSpPr>
          <p:cNvPr id="221" name="Google Shape;221;p31"/>
          <p:cNvSpPr/>
          <p:nvPr/>
        </p:nvSpPr>
        <p:spPr>
          <a:xfrm>
            <a:off x="2472125" y="2696200"/>
            <a:ext cx="2140800" cy="861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Sentiment Analysis</a:t>
            </a:r>
            <a:endParaRPr b="1">
              <a:latin typeface="Calibri"/>
              <a:ea typeface="Calibri"/>
              <a:cs typeface="Calibri"/>
              <a:sym typeface="Calibri"/>
            </a:endParaRPr>
          </a:p>
        </p:txBody>
      </p:sp>
      <p:sp>
        <p:nvSpPr>
          <p:cNvPr id="222" name="Google Shape;222;p31"/>
          <p:cNvSpPr/>
          <p:nvPr/>
        </p:nvSpPr>
        <p:spPr>
          <a:xfrm>
            <a:off x="2472125" y="3666825"/>
            <a:ext cx="2140800" cy="861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Human Content Moderators</a:t>
            </a:r>
            <a:endParaRPr b="1">
              <a:latin typeface="Calibri"/>
              <a:ea typeface="Calibri"/>
              <a:cs typeface="Calibri"/>
              <a:sym typeface="Calibri"/>
            </a:endParaRPr>
          </a:p>
        </p:txBody>
      </p:sp>
      <p:sp>
        <p:nvSpPr>
          <p:cNvPr id="223" name="Google Shape;223;p31"/>
          <p:cNvSpPr/>
          <p:nvPr/>
        </p:nvSpPr>
        <p:spPr>
          <a:xfrm>
            <a:off x="4612925" y="1416275"/>
            <a:ext cx="2140800" cy="861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Contextual Analysis</a:t>
            </a:r>
            <a:endParaRPr b="1">
              <a:latin typeface="Calibri"/>
              <a:ea typeface="Calibri"/>
              <a:cs typeface="Calibri"/>
              <a:sym typeface="Calibri"/>
            </a:endParaRPr>
          </a:p>
        </p:txBody>
      </p:sp>
      <p:sp>
        <p:nvSpPr>
          <p:cNvPr id="224" name="Google Shape;224;p31"/>
          <p:cNvSpPr txBox="1"/>
          <p:nvPr>
            <p:ph idx="1" type="body"/>
          </p:nvPr>
        </p:nvSpPr>
        <p:spPr>
          <a:xfrm>
            <a:off x="4720025" y="3003025"/>
            <a:ext cx="4256100" cy="1618200"/>
          </a:xfrm>
          <a:prstGeom prst="rect">
            <a:avLst/>
          </a:prstGeom>
          <a:solidFill>
            <a:srgbClr val="FFF2CC"/>
          </a:solidFill>
          <a:ln cap="flat" cmpd="sng" w="28575">
            <a:solidFill>
              <a:schemeClr val="accent3"/>
            </a:solidFill>
            <a:prstDash val="solid"/>
            <a:round/>
            <a:headEnd len="sm" w="sm" type="none"/>
            <a:tailEnd len="sm" w="sm" type="none"/>
          </a:ln>
        </p:spPr>
        <p:txBody>
          <a:bodyPr anchorCtr="0" anchor="ctr" bIns="34275" lIns="68575" spcFirstLastPara="1" rIns="68575" wrap="square" tIns="34275">
            <a:normAutofit lnSpcReduction="10000"/>
          </a:bodyPr>
          <a:lstStyle/>
          <a:p>
            <a:pPr indent="0" lvl="0" marL="0" rtl="0" algn="l">
              <a:spcBef>
                <a:spcPts val="900"/>
              </a:spcBef>
              <a:spcAft>
                <a:spcPts val="200"/>
              </a:spcAft>
              <a:buNone/>
            </a:pPr>
            <a:r>
              <a:rPr lang="en"/>
              <a:t>That said, most (if not all) social media companies have focused on developing machine learning neural networks that detect hate speech on their own. They use either traditional classifiers, deep learning and transfer learning based classifiers or a combination of both types of classifiers. Most literature on hate speech detection analyzes the efficiency of different detection algorithms.</a:t>
            </a:r>
            <a:endParaRPr/>
          </a:p>
        </p:txBody>
      </p:sp>
      <p:cxnSp>
        <p:nvCxnSpPr>
          <p:cNvPr id="225" name="Google Shape;225;p31"/>
          <p:cNvCxnSpPr/>
          <p:nvPr/>
        </p:nvCxnSpPr>
        <p:spPr>
          <a:xfrm flipH="1" rot="10800000">
            <a:off x="6917200" y="2323338"/>
            <a:ext cx="854100" cy="634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Literature Review - Two Main Approaches Used So Far</a:t>
            </a:r>
            <a:endParaRPr/>
          </a:p>
        </p:txBody>
      </p:sp>
      <p:sp>
        <p:nvSpPr>
          <p:cNvPr id="231" name="Google Shape;231;p32"/>
          <p:cNvSpPr txBox="1"/>
          <p:nvPr>
            <p:ph idx="1" type="body"/>
          </p:nvPr>
        </p:nvSpPr>
        <p:spPr>
          <a:xfrm>
            <a:off x="822960" y="1384539"/>
            <a:ext cx="3703200" cy="552300"/>
          </a:xfrm>
          <a:prstGeom prst="rect">
            <a:avLst/>
          </a:prstGeom>
          <a:solidFill>
            <a:srgbClr val="FCE5CD"/>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Singular Performance Analysis</a:t>
            </a:r>
            <a:endParaRPr b="1" u="sng"/>
          </a:p>
        </p:txBody>
      </p:sp>
      <p:sp>
        <p:nvSpPr>
          <p:cNvPr id="232" name="Google Shape;232;p32"/>
          <p:cNvSpPr txBox="1"/>
          <p:nvPr>
            <p:ph idx="2" type="body"/>
          </p:nvPr>
        </p:nvSpPr>
        <p:spPr>
          <a:xfrm>
            <a:off x="822960" y="1936750"/>
            <a:ext cx="3703200" cy="2533800"/>
          </a:xfrm>
          <a:prstGeom prst="rect">
            <a:avLst/>
          </a:prstGeom>
          <a:solidFill>
            <a:srgbClr val="FCE5CD"/>
          </a:solidFill>
        </p:spPr>
        <p:txBody>
          <a:bodyPr anchorCtr="0" anchor="t" bIns="34275" lIns="0" spcFirstLastPara="1" rIns="0" wrap="square" tIns="34275">
            <a:normAutofit lnSpcReduction="10000"/>
          </a:bodyPr>
          <a:lstStyle/>
          <a:p>
            <a:pPr indent="-317500" lvl="0" marL="457200" rtl="0" algn="l">
              <a:spcBef>
                <a:spcPts val="900"/>
              </a:spcBef>
              <a:spcAft>
                <a:spcPts val="0"/>
              </a:spcAft>
              <a:buSzPts val="1400"/>
              <a:buChar char="●"/>
            </a:pPr>
            <a:r>
              <a:rPr lang="en"/>
              <a:t>Some publications focus on one algorithm in particular</a:t>
            </a:r>
            <a:endParaRPr/>
          </a:p>
          <a:p>
            <a:pPr indent="-317500" lvl="0" marL="457200" rtl="0" algn="l">
              <a:spcBef>
                <a:spcPts val="1000"/>
              </a:spcBef>
              <a:spcAft>
                <a:spcPts val="0"/>
              </a:spcAft>
              <a:buSzPts val="1400"/>
              <a:buChar char="●"/>
            </a:pPr>
            <a:r>
              <a:rPr lang="en"/>
              <a:t>These tend to compare the performance of the algorithm to </a:t>
            </a:r>
            <a:r>
              <a:rPr lang="en"/>
              <a:t>predetermined</a:t>
            </a:r>
            <a:r>
              <a:rPr lang="en"/>
              <a:t> standards or expectations</a:t>
            </a:r>
            <a:endParaRPr/>
          </a:p>
          <a:p>
            <a:pPr indent="-317500" lvl="0" marL="457200" rtl="0" algn="l">
              <a:spcBef>
                <a:spcPts val="1000"/>
              </a:spcBef>
              <a:spcAft>
                <a:spcPts val="1000"/>
              </a:spcAft>
              <a:buSzPts val="1400"/>
              <a:buChar char="●"/>
            </a:pPr>
            <a:r>
              <a:rPr lang="en"/>
              <a:t>Sometimes the publications compare different internal features or settings of the algorithm itself to see which is optimal for their hate speech detection objectives (e.g. comparing domain-specific use or large-scale implementation)</a:t>
            </a:r>
            <a:endParaRPr/>
          </a:p>
        </p:txBody>
      </p:sp>
      <p:sp>
        <p:nvSpPr>
          <p:cNvPr id="233" name="Google Shape;233;p32"/>
          <p:cNvSpPr txBox="1"/>
          <p:nvPr>
            <p:ph idx="3" type="body"/>
          </p:nvPr>
        </p:nvSpPr>
        <p:spPr>
          <a:xfrm>
            <a:off x="4663440" y="1384539"/>
            <a:ext cx="3703200" cy="552300"/>
          </a:xfrm>
          <a:prstGeom prst="rect">
            <a:avLst/>
          </a:prstGeom>
          <a:solidFill>
            <a:srgbClr val="FFF2CC"/>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Comparative Analysis</a:t>
            </a:r>
            <a:endParaRPr b="1" u="sng"/>
          </a:p>
        </p:txBody>
      </p:sp>
      <p:sp>
        <p:nvSpPr>
          <p:cNvPr id="234" name="Google Shape;234;p32"/>
          <p:cNvSpPr txBox="1"/>
          <p:nvPr>
            <p:ph idx="4" type="body"/>
          </p:nvPr>
        </p:nvSpPr>
        <p:spPr>
          <a:xfrm>
            <a:off x="4663440" y="1936750"/>
            <a:ext cx="3703200" cy="2533800"/>
          </a:xfrm>
          <a:prstGeom prst="rect">
            <a:avLst/>
          </a:prstGeom>
          <a:solidFill>
            <a:srgbClr val="FFF2CC"/>
          </a:solidFill>
        </p:spPr>
        <p:txBody>
          <a:bodyPr anchorCtr="0" anchor="t" bIns="34275" lIns="0" spcFirstLastPara="1" rIns="0" wrap="square" tIns="34275">
            <a:normAutofit/>
          </a:bodyPr>
          <a:lstStyle/>
          <a:p>
            <a:pPr indent="-317500" lvl="0" marL="457200" rtl="0" algn="l">
              <a:spcBef>
                <a:spcPts val="900"/>
              </a:spcBef>
              <a:spcAft>
                <a:spcPts val="0"/>
              </a:spcAft>
              <a:buSzPts val="1400"/>
              <a:buChar char="●"/>
            </a:pPr>
            <a:r>
              <a:rPr lang="en"/>
              <a:t>Other publications compare various competing hate speech detection algorithms such as Naïve Bayes, Multi Level Perceptron, BERT, AdaBoost Classifier, Decision Tree, and Support Vector Machine</a:t>
            </a:r>
            <a:endParaRPr/>
          </a:p>
          <a:p>
            <a:pPr indent="-317500" lvl="0" marL="457200" rtl="0" algn="l">
              <a:spcBef>
                <a:spcPts val="1000"/>
              </a:spcBef>
              <a:spcAft>
                <a:spcPts val="1000"/>
              </a:spcAft>
              <a:buSzPts val="1400"/>
              <a:buChar char="●"/>
            </a:pPr>
            <a:r>
              <a:rPr lang="en"/>
              <a:t>They compare the performances of the algorithms to data that had already been manually labeled by either human moderators or the researchers themselves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Main Findings: Inconclusive! </a:t>
            </a:r>
            <a:endParaRPr/>
          </a:p>
          <a:p>
            <a:pPr indent="0" lvl="0" marL="0" rtl="0" algn="l">
              <a:spcBef>
                <a:spcPts val="0"/>
              </a:spcBef>
              <a:spcAft>
                <a:spcPts val="0"/>
              </a:spcAft>
              <a:buNone/>
            </a:pPr>
            <a:r>
              <a:rPr lang="en"/>
              <a:t>Problem 1: Definitional Challenges</a:t>
            </a:r>
            <a:endParaRPr/>
          </a:p>
        </p:txBody>
      </p:sp>
      <p:sp>
        <p:nvSpPr>
          <p:cNvPr id="240" name="Google Shape;240;p33"/>
          <p:cNvSpPr txBox="1"/>
          <p:nvPr>
            <p:ph idx="1" type="body"/>
          </p:nvPr>
        </p:nvSpPr>
        <p:spPr>
          <a:xfrm>
            <a:off x="822960" y="1384539"/>
            <a:ext cx="3703200" cy="552300"/>
          </a:xfrm>
          <a:prstGeom prst="rect">
            <a:avLst/>
          </a:prstGeom>
          <a:solidFill>
            <a:srgbClr val="FFF2CC"/>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“Efficiency”</a:t>
            </a:r>
            <a:endParaRPr b="1" u="sng"/>
          </a:p>
        </p:txBody>
      </p:sp>
      <p:sp>
        <p:nvSpPr>
          <p:cNvPr id="241" name="Google Shape;241;p33"/>
          <p:cNvSpPr txBox="1"/>
          <p:nvPr>
            <p:ph idx="2" type="body"/>
          </p:nvPr>
        </p:nvSpPr>
        <p:spPr>
          <a:xfrm>
            <a:off x="822950" y="1936750"/>
            <a:ext cx="3703200" cy="2714400"/>
          </a:xfrm>
          <a:prstGeom prst="rect">
            <a:avLst/>
          </a:prstGeom>
          <a:solidFill>
            <a:srgbClr val="FFF2CC"/>
          </a:solidFill>
        </p:spPr>
        <p:txBody>
          <a:bodyPr anchorCtr="0" anchor="t" bIns="34275" lIns="0" spcFirstLastPara="1" rIns="0" wrap="square" tIns="34275">
            <a:normAutofit lnSpcReduction="10000"/>
          </a:bodyPr>
          <a:lstStyle/>
          <a:p>
            <a:pPr indent="-317500" lvl="0" marL="457200" rtl="0" algn="l">
              <a:spcBef>
                <a:spcPts val="900"/>
              </a:spcBef>
              <a:spcAft>
                <a:spcPts val="0"/>
              </a:spcAft>
              <a:buSzPts val="1400"/>
              <a:buChar char="●"/>
            </a:pPr>
            <a:r>
              <a:rPr lang="en"/>
              <a:t>It is difficult to decide on one definition of a metric to measure an algorithm’s “efficiency”</a:t>
            </a:r>
            <a:endParaRPr/>
          </a:p>
          <a:p>
            <a:pPr indent="-317500" lvl="0" marL="457200" rtl="0" algn="l">
              <a:spcBef>
                <a:spcPts val="1000"/>
              </a:spcBef>
              <a:spcAft>
                <a:spcPts val="0"/>
              </a:spcAft>
              <a:buSzPts val="1400"/>
              <a:buChar char="●"/>
            </a:pPr>
            <a:r>
              <a:rPr lang="en"/>
              <a:t>Some publications measure this efficiency through scalability and speed, which puts large-scale machine learning methods on top while ignoring accuracy</a:t>
            </a:r>
            <a:endParaRPr/>
          </a:p>
          <a:p>
            <a:pPr indent="-317500" lvl="0" marL="457200" rtl="0" algn="l">
              <a:spcBef>
                <a:spcPts val="1000"/>
              </a:spcBef>
              <a:spcAft>
                <a:spcPts val="1000"/>
              </a:spcAft>
              <a:buSzPts val="1400"/>
              <a:buChar char="●"/>
            </a:pPr>
            <a:r>
              <a:rPr lang="en"/>
              <a:t>Other publications measure efficiency through how accurately the software can match manually predetermined hate speech databases; these can take comparatively longer, putting other algorithms on top</a:t>
            </a:r>
            <a:endParaRPr/>
          </a:p>
        </p:txBody>
      </p:sp>
      <p:sp>
        <p:nvSpPr>
          <p:cNvPr id="242" name="Google Shape;242;p33"/>
          <p:cNvSpPr txBox="1"/>
          <p:nvPr>
            <p:ph idx="3" type="body"/>
          </p:nvPr>
        </p:nvSpPr>
        <p:spPr>
          <a:xfrm>
            <a:off x="4663440" y="1384539"/>
            <a:ext cx="3703200" cy="552300"/>
          </a:xfrm>
          <a:prstGeom prst="rect">
            <a:avLst/>
          </a:prstGeom>
          <a:solidFill>
            <a:srgbClr val="FCE5CD"/>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Bias</a:t>
            </a:r>
            <a:endParaRPr b="1" u="sng"/>
          </a:p>
        </p:txBody>
      </p:sp>
      <p:sp>
        <p:nvSpPr>
          <p:cNvPr id="243" name="Google Shape;243;p33"/>
          <p:cNvSpPr txBox="1"/>
          <p:nvPr>
            <p:ph idx="4" type="body"/>
          </p:nvPr>
        </p:nvSpPr>
        <p:spPr>
          <a:xfrm>
            <a:off x="4663450" y="1936750"/>
            <a:ext cx="3703200" cy="2714400"/>
          </a:xfrm>
          <a:prstGeom prst="rect">
            <a:avLst/>
          </a:prstGeom>
          <a:solidFill>
            <a:srgbClr val="FCE5CD"/>
          </a:solidFill>
        </p:spPr>
        <p:txBody>
          <a:bodyPr anchorCtr="0" anchor="t" bIns="34275" lIns="0" spcFirstLastPara="1" rIns="0" wrap="square" tIns="34275">
            <a:normAutofit lnSpcReduction="10000"/>
          </a:bodyPr>
          <a:lstStyle/>
          <a:p>
            <a:pPr indent="-317500" lvl="0" marL="457200" rtl="0" algn="l">
              <a:spcBef>
                <a:spcPts val="900"/>
              </a:spcBef>
              <a:spcAft>
                <a:spcPts val="0"/>
              </a:spcAft>
              <a:buSzPts val="1400"/>
              <a:buChar char="●"/>
            </a:pPr>
            <a:r>
              <a:rPr lang="en"/>
              <a:t>What counts as hate speech?</a:t>
            </a:r>
            <a:endParaRPr/>
          </a:p>
          <a:p>
            <a:pPr indent="-317500" lvl="0" marL="457200" rtl="0" algn="l">
              <a:spcBef>
                <a:spcPts val="1000"/>
              </a:spcBef>
              <a:spcAft>
                <a:spcPts val="0"/>
              </a:spcAft>
              <a:buSzPts val="1400"/>
              <a:buChar char="●"/>
            </a:pPr>
            <a:r>
              <a:rPr lang="en"/>
              <a:t>One problem with publications that compare the accuracy of algorithms to predetermined datasets is that humans are choosing what to label as hate speech</a:t>
            </a:r>
            <a:endParaRPr/>
          </a:p>
          <a:p>
            <a:pPr indent="-317500" lvl="0" marL="457200" rtl="0" algn="l">
              <a:spcBef>
                <a:spcPts val="1000"/>
              </a:spcBef>
              <a:spcAft>
                <a:spcPts val="0"/>
              </a:spcAft>
              <a:buSzPts val="1400"/>
              <a:buChar char="●"/>
            </a:pPr>
            <a:r>
              <a:rPr lang="en"/>
              <a:t>We have a classic problem if garbage-in/garbage-out because these </a:t>
            </a:r>
            <a:r>
              <a:rPr lang="en"/>
              <a:t>algorithms are either trained on or compared to inherently biased data</a:t>
            </a:r>
            <a:endParaRPr/>
          </a:p>
          <a:p>
            <a:pPr indent="-317500" lvl="0" marL="457200" rtl="0" algn="l">
              <a:spcBef>
                <a:spcPts val="1000"/>
              </a:spcBef>
              <a:spcAft>
                <a:spcPts val="1000"/>
              </a:spcAft>
              <a:buSzPts val="1400"/>
              <a:buChar char="●"/>
            </a:pPr>
            <a:r>
              <a:rPr lang="en"/>
              <a:t>Several studies have found great risks of hate detection algorithms replicating racial biases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