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76d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76d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504d6f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504d6f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bf24c1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bf24c1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bf24c1d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bf24c1d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bf24c1d5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bf24c1d5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bf24c1d5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bf24c1d5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bf24c1d5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bf24c1d5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bf24c1d5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bf24c1d5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bf24c1d57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bf24c1d57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2" name="Google Shape;62;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15"/>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sp>
        <p:nvSpPr>
          <p:cNvPr id="72" name="Google Shape;72;p16"/>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6"/>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76" name="Google Shape;76;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80" name="Shape 80"/>
        <p:cNvGrpSpPr/>
        <p:nvPr/>
      </p:nvGrpSpPr>
      <p:grpSpPr>
        <a:xfrm>
          <a:off x="0" y="0"/>
          <a:ext cx="0" cy="0"/>
          <a:chOff x="0" y="0"/>
          <a:chExt cx="0" cy="0"/>
        </a:xfrm>
      </p:grpSpPr>
      <p:sp>
        <p:nvSpPr>
          <p:cNvPr id="81" name="Google Shape;81;p17"/>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5" name="Google Shape;85;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7"/>
          <p:cNvCxnSpPr/>
          <p:nvPr/>
        </p:nvCxnSpPr>
        <p:spPr>
          <a:xfrm>
            <a:off x="905743"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 type="body"/>
          </p:nvPr>
        </p:nvSpPr>
        <p:spPr>
          <a:xfrm>
            <a:off x="822959"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3" name="Google Shape;93;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9"/>
          <p:cNvSpPr txBox="1"/>
          <p:nvPr>
            <p:ph idx="1" type="body"/>
          </p:nvPr>
        </p:nvSpPr>
        <p:spPr>
          <a:xfrm>
            <a:off x="82296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9" name="Google Shape;99;p19"/>
          <p:cNvSpPr txBox="1"/>
          <p:nvPr>
            <p:ph idx="2" type="body"/>
          </p:nvPr>
        </p:nvSpPr>
        <p:spPr>
          <a:xfrm>
            <a:off x="82296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0" name="Google Shape;100;p19"/>
          <p:cNvSpPr txBox="1"/>
          <p:nvPr>
            <p:ph idx="3" type="body"/>
          </p:nvPr>
        </p:nvSpPr>
        <p:spPr>
          <a:xfrm>
            <a:off x="4663440" y="1384539"/>
            <a:ext cx="3703320" cy="55221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101" name="Google Shape;101;p19"/>
          <p:cNvSpPr txBox="1"/>
          <p:nvPr>
            <p:ph idx="4" type="body"/>
          </p:nvPr>
        </p:nvSpPr>
        <p:spPr>
          <a:xfrm>
            <a:off x="4663440" y="1936751"/>
            <a:ext cx="3703320" cy="25336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02" name="Google Shape;102;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19"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23" name="Google Shape;123;p22"/>
          <p:cNvPicPr preferRelativeResize="0"/>
          <p:nvPr>
            <p:ph idx="2" type="pic"/>
          </p:nvPr>
        </p:nvPicPr>
        <p:blipFill/>
        <p:spPr>
          <a:xfrm>
            <a:off x="11" y="0"/>
            <a:ext cx="9143989" cy="3686307"/>
          </a:xfrm>
          <a:prstGeom prst="rect">
            <a:avLst/>
          </a:prstGeom>
          <a:blipFill rotWithShape="1">
            <a:blip r:embed="rId2">
              <a:alphaModFix/>
            </a:blip>
            <a:stretch>
              <a:fillRect b="0" l="0" r="0" t="0"/>
            </a:stretch>
          </a:blipFill>
          <a:ln>
            <a:noFill/>
          </a:ln>
        </p:spPr>
      </p:pic>
      <p:sp>
        <p:nvSpPr>
          <p:cNvPr id="124" name="Google Shape;124;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19"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19"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1" cy="4949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1"/>
            <a:ext cx="7543800" cy="301752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4"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www.vox.com/recode/2019/8/15/20806384/social-media-hate-speech-bias-black-african-american-facebook-twit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worldpopulationreview.com/us-city-rankings/whitest-cities-in-america" TargetMode="External"/><Relationship Id="rId4" Type="http://schemas.openxmlformats.org/officeDocument/2006/relationships/image" Target="../media/image2.png"/><Relationship Id="rId5" Type="http://schemas.openxmlformats.org/officeDocument/2006/relationships/hyperlink" Target="https://en.wikipedia.org/wiki/List_of_U.S._cities_with_large_Black_populations"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Project Milestone #3</a:t>
            </a:r>
            <a:endParaRPr/>
          </a:p>
        </p:txBody>
      </p:sp>
      <p:sp>
        <p:nvSpPr>
          <p:cNvPr id="147" name="Google Shape;147;p25"/>
          <p:cNvSpPr txBox="1"/>
          <p:nvPr>
            <p:ph idx="1" type="subTitle"/>
          </p:nvPr>
        </p:nvSpPr>
        <p:spPr>
          <a:xfrm>
            <a:off x="825038" y="3341715"/>
            <a:ext cx="7543800" cy="857400"/>
          </a:xfrm>
          <a:prstGeom prst="rect">
            <a:avLst/>
          </a:prstGeom>
        </p:spPr>
        <p:txBody>
          <a:bodyPr anchorCtr="0" anchor="t" bIns="34275" lIns="68575" spcFirstLastPara="1" rIns="68575" wrap="square" tIns="34275">
            <a:normAutofit/>
          </a:bodyPr>
          <a:lstStyle/>
          <a:p>
            <a:pPr indent="0" lvl="0" marL="0" rtl="0" algn="l">
              <a:spcBef>
                <a:spcPts val="900"/>
              </a:spcBef>
              <a:spcAft>
                <a:spcPts val="200"/>
              </a:spcAft>
              <a:buNone/>
            </a:pPr>
            <a:r>
              <a:rPr lang="en"/>
              <a:t>Andrew Yu, </a:t>
            </a:r>
            <a:r>
              <a:rPr lang="en"/>
              <a:t>Arthur Cheong, Marco Widodo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822960" y="1384300"/>
            <a:ext cx="7543800" cy="3017400"/>
          </a:xfrm>
          <a:prstGeom prst="rect">
            <a:avLst/>
          </a:prstGeom>
        </p:spPr>
        <p:txBody>
          <a:bodyPr anchorCtr="0" anchor="t" bIns="34275" lIns="0" spcFirstLastPara="1" rIns="0" wrap="square" tIns="34275">
            <a:normAutofit fontScale="77500" lnSpcReduction="10000"/>
          </a:bodyPr>
          <a:lstStyle/>
          <a:p>
            <a:pPr indent="-287655" lvl="0" marL="698500" rtl="0" algn="l">
              <a:lnSpc>
                <a:spcPct val="115000"/>
              </a:lnSpc>
              <a:spcBef>
                <a:spcPts val="0"/>
              </a:spcBef>
              <a:spcAft>
                <a:spcPts val="0"/>
              </a:spcAft>
              <a:buClr>
                <a:srgbClr val="2D3B45"/>
              </a:buClr>
              <a:buSzPct val="100000"/>
              <a:buFont typeface="Arial"/>
              <a:buAutoNum type="arabicPeriod"/>
            </a:pPr>
            <a:r>
              <a:rPr i="1" lang="en" sz="1200">
                <a:solidFill>
                  <a:srgbClr val="2D3B45"/>
                </a:solidFill>
                <a:highlight>
                  <a:srgbClr val="FFFFFF"/>
                </a:highlight>
                <a:latin typeface="Arial"/>
                <a:ea typeface="Arial"/>
                <a:cs typeface="Arial"/>
                <a:sym typeface="Arial"/>
              </a:rPr>
              <a:t>Define your causal question (~1-2 slides)</a:t>
            </a:r>
            <a:endParaRPr i="1"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What is your research question? A research question is different from a topic in that it clarifies the treatment (X) and outcome (Y) variables. Since it is a question, it should be falsifiable, meaning that there could theoretically be a “yes” or “no” answer. There should be enough specificity to it, such that a reader looking at the question can broadly understand what the research would be about.</a:t>
            </a:r>
            <a:endParaRPr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Not a research question: Social media and protests</a:t>
            </a:r>
            <a:endParaRPr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Better, but could be more specific: Does social media cause protests?</a:t>
            </a:r>
            <a:endParaRPr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Good: Did the introduction of Facebook increase protests in the Arab Spring?</a:t>
            </a:r>
            <a:endParaRPr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 </a:t>
            </a:r>
            <a:endParaRPr sz="1200">
              <a:solidFill>
                <a:srgbClr val="2D3B45"/>
              </a:solidFill>
              <a:highlight>
                <a:srgbClr val="FFFFFF"/>
              </a:highlight>
              <a:latin typeface="Arial"/>
              <a:ea typeface="Arial"/>
              <a:cs typeface="Arial"/>
              <a:sym typeface="Arial"/>
            </a:endParaRPr>
          </a:p>
          <a:p>
            <a:pPr indent="-287655" lvl="0" marL="698500" rtl="0" algn="l">
              <a:lnSpc>
                <a:spcPct val="115000"/>
              </a:lnSpc>
              <a:spcBef>
                <a:spcPts val="900"/>
              </a:spcBef>
              <a:spcAft>
                <a:spcPts val="0"/>
              </a:spcAft>
              <a:buClr>
                <a:srgbClr val="2D3B45"/>
              </a:buClr>
              <a:buSzPct val="100000"/>
              <a:buFont typeface="Arial"/>
              <a:buAutoNum type="arabicPeriod" startAt="2"/>
            </a:pPr>
            <a:r>
              <a:rPr i="1" lang="en" sz="1200">
                <a:solidFill>
                  <a:srgbClr val="2D3B45"/>
                </a:solidFill>
                <a:highlight>
                  <a:srgbClr val="FFFFFF"/>
                </a:highlight>
                <a:latin typeface="Arial"/>
                <a:ea typeface="Arial"/>
                <a:cs typeface="Arial"/>
                <a:sym typeface="Arial"/>
              </a:rPr>
              <a:t>Propose a design draft (~2-3 slides)</a:t>
            </a:r>
            <a:endParaRPr i="1"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91666"/>
              <a:buFont typeface="Arial"/>
              <a:buNone/>
            </a:pPr>
            <a:r>
              <a:rPr lang="en" sz="1200">
                <a:solidFill>
                  <a:srgbClr val="2D3B45"/>
                </a:solidFill>
                <a:highlight>
                  <a:srgbClr val="FFFFFF"/>
                </a:highlight>
                <a:latin typeface="Arial"/>
                <a:ea typeface="Arial"/>
                <a:cs typeface="Arial"/>
                <a:sym typeface="Arial"/>
              </a:rPr>
              <a:t>What type of causal analysis is appropriate to use to test your hypothesis? That is, should you use a randomized control trial or a natural experiment? Why? What potential confounds might exist? This is the answer to the question, “Why can’t we just take the correlation between X and Y and call it a day?”</a:t>
            </a:r>
            <a:endParaRPr sz="1200">
              <a:solidFill>
                <a:srgbClr val="2D3B45"/>
              </a:solidFill>
              <a:highlight>
                <a:srgbClr val="FFFFFF"/>
              </a:highlight>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ctr">
              <a:lnSpc>
                <a:spcPct val="90000"/>
              </a:lnSpc>
              <a:spcBef>
                <a:spcPts val="900"/>
              </a:spcBef>
              <a:spcAft>
                <a:spcPts val="200"/>
              </a:spcAft>
              <a:buNone/>
            </a:pPr>
            <a:r>
              <a:rPr b="1" lang="en" sz="2000"/>
              <a:t>“Does Twitter’s Hate Speech Detection Algorithm disproportionally decrease Black representation on their platform?”</a:t>
            </a:r>
            <a:endParaRPr/>
          </a:p>
        </p:txBody>
      </p:sp>
      <p:sp>
        <p:nvSpPr>
          <p:cNvPr id="158" name="Google Shape;158;p27"/>
          <p:cNvSpPr/>
          <p:nvPr/>
        </p:nvSpPr>
        <p:spPr>
          <a:xfrm>
            <a:off x="908475" y="1441700"/>
            <a:ext cx="3663600" cy="30174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latin typeface="Calibri"/>
                <a:ea typeface="Calibri"/>
                <a:cs typeface="Calibri"/>
                <a:sym typeface="Calibri"/>
              </a:rPr>
              <a:t>This </a:t>
            </a:r>
            <a:r>
              <a:rPr lang="en" sz="1050" u="sng">
                <a:solidFill>
                  <a:schemeClr val="hlink"/>
                </a:solidFill>
                <a:latin typeface="Calibri"/>
                <a:ea typeface="Calibri"/>
                <a:cs typeface="Calibri"/>
                <a:sym typeface="Calibri"/>
                <a:hlinkClick r:id="rId3"/>
              </a:rPr>
              <a:t>article</a:t>
            </a:r>
            <a:r>
              <a:rPr lang="en" sz="1050">
                <a:solidFill>
                  <a:schemeClr val="dk1"/>
                </a:solidFill>
                <a:latin typeface="Calibri"/>
                <a:ea typeface="Calibri"/>
                <a:cs typeface="Calibri"/>
                <a:sym typeface="Calibri"/>
              </a:rPr>
              <a:t> we explored in the previous Project Milestone was the inspiration for how social media platforms’ algorithms moderate user’s posts regarding other races differently, based on the user’s race. </a:t>
            </a:r>
            <a:br>
              <a:rPr lang="en" sz="1050">
                <a:solidFill>
                  <a:schemeClr val="dk1"/>
                </a:solidFill>
                <a:latin typeface="Calibri"/>
                <a:ea typeface="Calibri"/>
                <a:cs typeface="Calibri"/>
                <a:sym typeface="Calibri"/>
              </a:rPr>
            </a:br>
            <a:br>
              <a:rPr lang="en" sz="1050">
                <a:solidFill>
                  <a:schemeClr val="dk1"/>
                </a:solidFill>
                <a:latin typeface="Calibri"/>
                <a:ea typeface="Calibri"/>
                <a:cs typeface="Calibri"/>
                <a:sym typeface="Calibri"/>
              </a:rPr>
            </a:br>
            <a:r>
              <a:rPr i="1" lang="en" sz="1050">
                <a:solidFill>
                  <a:schemeClr val="dk2"/>
                </a:solidFill>
                <a:latin typeface="Calibri"/>
                <a:ea typeface="Calibri"/>
                <a:cs typeface="Calibri"/>
                <a:sym typeface="Calibri"/>
              </a:rPr>
              <a:t>“... a black woman was banned from Facebook for posting the same “Dear White People” note that many of her white friends posted without suffering any consequences.” - Vox</a:t>
            </a:r>
            <a:br>
              <a:rPr lang="en" sz="1050">
                <a:solidFill>
                  <a:schemeClr val="dk1"/>
                </a:solidFill>
                <a:latin typeface="Calibri"/>
                <a:ea typeface="Calibri"/>
                <a:cs typeface="Calibri"/>
                <a:sym typeface="Calibri"/>
              </a:rPr>
            </a:b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50">
                <a:solidFill>
                  <a:schemeClr val="dk1"/>
                </a:solidFill>
                <a:latin typeface="Calibri"/>
                <a:ea typeface="Calibri"/>
                <a:cs typeface="Calibri"/>
                <a:sym typeface="Calibri"/>
              </a:rPr>
              <a:t>We do not believe this incident to be isolated to Facebook. </a:t>
            </a:r>
            <a:br>
              <a:rPr lang="en" sz="1050">
                <a:solidFill>
                  <a:schemeClr val="dk1"/>
                </a:solidFill>
                <a:latin typeface="Calibri"/>
                <a:ea typeface="Calibri"/>
                <a:cs typeface="Calibri"/>
                <a:sym typeface="Calibri"/>
              </a:rPr>
            </a:br>
            <a:r>
              <a:rPr lang="en" sz="1050">
                <a:solidFill>
                  <a:schemeClr val="dk1"/>
                </a:solidFill>
                <a:latin typeface="Calibri"/>
                <a:ea typeface="Calibri"/>
                <a:cs typeface="Calibri"/>
                <a:sym typeface="Calibri"/>
              </a:rPr>
              <a:t>As Twitter is similar in many aspects, we expect Twitter to also have the same issue, thus “</a:t>
            </a:r>
            <a:r>
              <a:rPr b="1" lang="en" sz="1050">
                <a:solidFill>
                  <a:schemeClr val="dk1"/>
                </a:solidFill>
                <a:latin typeface="Calibri"/>
                <a:ea typeface="Calibri"/>
                <a:cs typeface="Calibri"/>
                <a:sym typeface="Calibri"/>
              </a:rPr>
              <a:t>to what extent</a:t>
            </a:r>
            <a:r>
              <a:rPr lang="en" sz="1050">
                <a:solidFill>
                  <a:schemeClr val="dk1"/>
                </a:solidFill>
                <a:latin typeface="Calibri"/>
                <a:ea typeface="Calibri"/>
                <a:cs typeface="Calibri"/>
                <a:sym typeface="Calibri"/>
              </a:rPr>
              <a:t>” is used as opposed to “</a:t>
            </a:r>
            <a:r>
              <a:rPr b="1" lang="en" sz="1050">
                <a:solidFill>
                  <a:schemeClr val="dk1"/>
                </a:solidFill>
                <a:latin typeface="Calibri"/>
                <a:ea typeface="Calibri"/>
                <a:cs typeface="Calibri"/>
                <a:sym typeface="Calibri"/>
              </a:rPr>
              <a:t>does</a:t>
            </a:r>
            <a:r>
              <a:rPr lang="en" sz="1050">
                <a:solidFill>
                  <a:schemeClr val="dk1"/>
                </a:solidFill>
                <a:latin typeface="Calibri"/>
                <a:ea typeface="Calibri"/>
                <a:cs typeface="Calibri"/>
                <a:sym typeface="Calibri"/>
              </a:rPr>
              <a:t>”.</a:t>
            </a:r>
            <a:br>
              <a:rPr lang="en" sz="1050">
                <a:solidFill>
                  <a:schemeClr val="dk1"/>
                </a:solidFill>
                <a:latin typeface="Calibri"/>
                <a:ea typeface="Calibri"/>
                <a:cs typeface="Calibri"/>
                <a:sym typeface="Calibri"/>
              </a:rPr>
            </a:b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50">
                <a:solidFill>
                  <a:schemeClr val="dk1"/>
                </a:solidFill>
                <a:latin typeface="Calibri"/>
                <a:ea typeface="Calibri"/>
                <a:cs typeface="Calibri"/>
                <a:sym typeface="Calibri"/>
              </a:rPr>
              <a:t>Treatment: Twitter’s identification and moderation of ‘hate speech’ algorithms</a:t>
            </a:r>
            <a:br>
              <a:rPr lang="en" sz="1050">
                <a:solidFill>
                  <a:schemeClr val="dk1"/>
                </a:solidFill>
                <a:latin typeface="Calibri"/>
                <a:ea typeface="Calibri"/>
                <a:cs typeface="Calibri"/>
                <a:sym typeface="Calibri"/>
              </a:rPr>
            </a:br>
            <a:r>
              <a:rPr lang="en" sz="1050">
                <a:solidFill>
                  <a:schemeClr val="dk1"/>
                </a:solidFill>
                <a:latin typeface="Calibri"/>
                <a:ea typeface="Calibri"/>
                <a:cs typeface="Calibri"/>
                <a:sym typeface="Calibri"/>
              </a:rPr>
              <a:t>Outcome: outputs skewed by racial bias</a:t>
            </a:r>
            <a:endParaRPr sz="1050"/>
          </a:p>
        </p:txBody>
      </p:sp>
      <p:sp>
        <p:nvSpPr>
          <p:cNvPr id="159" name="Google Shape;159;p27"/>
          <p:cNvSpPr/>
          <p:nvPr/>
        </p:nvSpPr>
        <p:spPr>
          <a:xfrm>
            <a:off x="4660875" y="1441700"/>
            <a:ext cx="3705900" cy="30273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90000"/>
              </a:lnSpc>
              <a:spcBef>
                <a:spcPts val="900"/>
              </a:spcBef>
              <a:spcAft>
                <a:spcPts val="0"/>
              </a:spcAft>
              <a:buClr>
                <a:schemeClr val="dk1"/>
              </a:buClr>
              <a:buSzPts val="1100"/>
              <a:buFont typeface="Arial"/>
              <a:buNone/>
            </a:pPr>
            <a:r>
              <a:rPr lang="en" sz="1050">
                <a:solidFill>
                  <a:srgbClr val="262626"/>
                </a:solidFill>
                <a:latin typeface="Calibri"/>
                <a:ea typeface="Calibri"/>
                <a:cs typeface="Calibri"/>
                <a:sym typeface="Calibri"/>
              </a:rPr>
              <a:t>We started off wanting to measure the efficiency of hate speech detection algorithms and comparing the different methods used by different social media platforms. </a:t>
            </a:r>
            <a:endParaRPr sz="1050">
              <a:solidFill>
                <a:srgbClr val="262626"/>
              </a:solidFill>
              <a:latin typeface="Calibri"/>
              <a:ea typeface="Calibri"/>
              <a:cs typeface="Calibri"/>
              <a:sym typeface="Calibri"/>
            </a:endParaRPr>
          </a:p>
          <a:p>
            <a:pPr indent="0" lvl="0" marL="0" rtl="0" algn="l">
              <a:lnSpc>
                <a:spcPct val="90000"/>
              </a:lnSpc>
              <a:spcBef>
                <a:spcPts val="900"/>
              </a:spcBef>
              <a:spcAft>
                <a:spcPts val="0"/>
              </a:spcAft>
              <a:buClr>
                <a:schemeClr val="dk1"/>
              </a:buClr>
              <a:buSzPts val="1100"/>
              <a:buFont typeface="Arial"/>
              <a:buNone/>
            </a:pPr>
            <a:r>
              <a:rPr lang="en" sz="1050">
                <a:solidFill>
                  <a:srgbClr val="262626"/>
                </a:solidFill>
                <a:latin typeface="Calibri"/>
                <a:ea typeface="Calibri"/>
                <a:cs typeface="Calibri"/>
                <a:sym typeface="Calibri"/>
              </a:rPr>
              <a:t>But, after extensive literature review, we learned that our initial idea was faced by a definitional challenge; would a “better” or “more efficient” algorithm be one that was faster, more thorough, more nuanced, or measured by some other factor?</a:t>
            </a:r>
            <a:endParaRPr sz="1050">
              <a:solidFill>
                <a:srgbClr val="262626"/>
              </a:solidFill>
              <a:latin typeface="Calibri"/>
              <a:ea typeface="Calibri"/>
              <a:cs typeface="Calibri"/>
              <a:sym typeface="Calibri"/>
            </a:endParaRPr>
          </a:p>
          <a:p>
            <a:pPr indent="0" lvl="0" marL="0" rtl="0" algn="l">
              <a:lnSpc>
                <a:spcPct val="90000"/>
              </a:lnSpc>
              <a:spcBef>
                <a:spcPts val="900"/>
              </a:spcBef>
              <a:spcAft>
                <a:spcPts val="0"/>
              </a:spcAft>
              <a:buClr>
                <a:schemeClr val="dk1"/>
              </a:buClr>
              <a:buSzPts val="1100"/>
              <a:buFont typeface="Arial"/>
              <a:buNone/>
            </a:pPr>
            <a:r>
              <a:rPr lang="en" sz="1050">
                <a:solidFill>
                  <a:srgbClr val="262626"/>
                </a:solidFill>
                <a:latin typeface="Calibri"/>
                <a:ea typeface="Calibri"/>
                <a:cs typeface="Calibri"/>
                <a:sym typeface="Calibri"/>
              </a:rPr>
              <a:t>We then found out that an under-researched issue with today’s machine-learning-based hate detection algorithms is a problem of bias where algorithms would flag words or phrases that may be discriminatory in one context but hate-less vernacular among certain communities. </a:t>
            </a:r>
            <a:endParaRPr sz="1050">
              <a:solidFill>
                <a:srgbClr val="262626"/>
              </a:solidFill>
              <a:latin typeface="Calibri"/>
              <a:ea typeface="Calibri"/>
              <a:cs typeface="Calibri"/>
              <a:sym typeface="Calibri"/>
            </a:endParaRPr>
          </a:p>
          <a:p>
            <a:pPr indent="0" lvl="0" marL="0" rtl="0" algn="l">
              <a:lnSpc>
                <a:spcPct val="90000"/>
              </a:lnSpc>
              <a:spcBef>
                <a:spcPts val="900"/>
              </a:spcBef>
              <a:spcAft>
                <a:spcPts val="200"/>
              </a:spcAft>
              <a:buClr>
                <a:schemeClr val="dk1"/>
              </a:buClr>
              <a:buSzPts val="1100"/>
              <a:buFont typeface="Arial"/>
              <a:buNone/>
            </a:pPr>
            <a:r>
              <a:rPr lang="en" sz="1050">
                <a:solidFill>
                  <a:srgbClr val="262626"/>
                </a:solidFill>
                <a:latin typeface="Calibri"/>
                <a:ea typeface="Calibri"/>
                <a:cs typeface="Calibri"/>
                <a:sym typeface="Calibri"/>
              </a:rPr>
              <a:t>From this, we wanted to design a causal question that would investigate the underlying question: </a:t>
            </a:r>
            <a:r>
              <a:rPr lang="en" sz="1050" u="sng">
                <a:solidFill>
                  <a:srgbClr val="262626"/>
                </a:solidFill>
                <a:latin typeface="Calibri"/>
                <a:ea typeface="Calibri"/>
                <a:cs typeface="Calibri"/>
                <a:sym typeface="Calibri"/>
              </a:rPr>
              <a:t>to what extent is implicit racial bias salient in identifying and moderating “hate speech”?</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Design Draft: The Big Picture</a:t>
            </a:r>
            <a:endParaRPr/>
          </a:p>
        </p:txBody>
      </p:sp>
      <p:sp>
        <p:nvSpPr>
          <p:cNvPr id="165" name="Google Shape;165;p28"/>
          <p:cNvSpPr txBox="1"/>
          <p:nvPr>
            <p:ph idx="1" type="body"/>
          </p:nvPr>
        </p:nvSpPr>
        <p:spPr>
          <a:xfrm>
            <a:off x="6032500" y="1495600"/>
            <a:ext cx="2334000" cy="2906100"/>
          </a:xfrm>
          <a:prstGeom prst="rect">
            <a:avLst/>
          </a:prstGeom>
          <a:solidFill>
            <a:srgbClr val="FCE5CD"/>
          </a:solidFill>
        </p:spPr>
        <p:txBody>
          <a:bodyPr anchorCtr="0" anchor="t" bIns="34275" lIns="0" spcFirstLastPara="1" rIns="0" wrap="square" tIns="34275">
            <a:normAutofit fontScale="85000" lnSpcReduction="10000"/>
          </a:bodyPr>
          <a:lstStyle/>
          <a:p>
            <a:pPr indent="0" lvl="0" marL="0" rtl="0" algn="l">
              <a:spcBef>
                <a:spcPts val="900"/>
              </a:spcBef>
              <a:spcAft>
                <a:spcPts val="0"/>
              </a:spcAft>
              <a:buNone/>
            </a:pPr>
            <a:r>
              <a:rPr b="1" lang="en" sz="1300"/>
              <a:t>    </a:t>
            </a:r>
            <a:r>
              <a:rPr b="1" lang="en" sz="1300" u="sng"/>
              <a:t>Preliminary Assumptions:</a:t>
            </a:r>
            <a:endParaRPr b="1" sz="1300" u="sng"/>
          </a:p>
          <a:p>
            <a:pPr indent="-293370" lvl="0" marL="457200" rtl="0" algn="l">
              <a:spcBef>
                <a:spcPts val="900"/>
              </a:spcBef>
              <a:spcAft>
                <a:spcPts val="0"/>
              </a:spcAft>
              <a:buSzPct val="92307"/>
              <a:buChar char="●"/>
            </a:pPr>
            <a:r>
              <a:rPr lang="en" sz="1300"/>
              <a:t>We work at Twitter and, thus, have access to both Twitter’s tweet database and Twitter’s Hate Speech Detection Algorithm</a:t>
            </a:r>
            <a:endParaRPr sz="1300"/>
          </a:p>
          <a:p>
            <a:pPr indent="-298767" lvl="0" marL="457200" rtl="0" algn="l">
              <a:spcBef>
                <a:spcPts val="1000"/>
              </a:spcBef>
              <a:spcAft>
                <a:spcPts val="0"/>
              </a:spcAft>
              <a:buSzPct val="100000"/>
              <a:buChar char="●"/>
            </a:pPr>
            <a:r>
              <a:rPr lang="en" sz="1300"/>
              <a:t>Twitter’s Hate Speech Detection Algorithm is consistent (it has defined boundaries for what it considers hate speech, and each text is definitively either hate speech or not hate speech)</a:t>
            </a:r>
            <a:endParaRPr sz="1300"/>
          </a:p>
          <a:p>
            <a:pPr indent="-298767" lvl="0" marL="457200" rtl="0" algn="l">
              <a:spcBef>
                <a:spcPts val="1000"/>
              </a:spcBef>
              <a:spcAft>
                <a:spcPts val="0"/>
              </a:spcAft>
              <a:buSzPct val="100000"/>
              <a:buChar char="●"/>
            </a:pPr>
            <a:r>
              <a:rPr lang="en" sz="1300"/>
              <a:t>Location tracking on twitter accounts is a user-enabled feature, thus our compiled dataset of tweets comprise only of those who have enabled this feature</a:t>
            </a:r>
            <a:endParaRPr sz="1300"/>
          </a:p>
        </p:txBody>
      </p:sp>
      <p:pic>
        <p:nvPicPr>
          <p:cNvPr id="166" name="Google Shape;166;p28"/>
          <p:cNvPicPr preferRelativeResize="0"/>
          <p:nvPr/>
        </p:nvPicPr>
        <p:blipFill>
          <a:blip r:embed="rId3">
            <a:alphaModFix/>
          </a:blip>
          <a:stretch>
            <a:fillRect/>
          </a:stretch>
        </p:blipFill>
        <p:spPr>
          <a:xfrm>
            <a:off x="524325" y="1495600"/>
            <a:ext cx="5342669" cy="2906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Design Draft: Method</a:t>
            </a:r>
            <a:endParaRPr/>
          </a:p>
        </p:txBody>
      </p:sp>
      <p:sp>
        <p:nvSpPr>
          <p:cNvPr id="172" name="Google Shape;172;p29"/>
          <p:cNvSpPr txBox="1"/>
          <p:nvPr>
            <p:ph idx="1" type="body"/>
          </p:nvPr>
        </p:nvSpPr>
        <p:spPr>
          <a:xfrm>
            <a:off x="822959" y="1384300"/>
            <a:ext cx="3703200" cy="3017400"/>
          </a:xfrm>
          <a:prstGeom prst="rect">
            <a:avLst/>
          </a:prstGeom>
          <a:solidFill>
            <a:srgbClr val="FCE5CD"/>
          </a:solidFill>
        </p:spPr>
        <p:txBody>
          <a:bodyPr anchorCtr="0" anchor="t" bIns="34275" lIns="0" spcFirstLastPara="1" rIns="0" wrap="square" tIns="34275">
            <a:normAutofit/>
          </a:bodyPr>
          <a:lstStyle/>
          <a:p>
            <a:pPr indent="0" lvl="0" marL="0" rtl="0" algn="l">
              <a:lnSpc>
                <a:spcPct val="80000"/>
              </a:lnSpc>
              <a:spcBef>
                <a:spcPts val="900"/>
              </a:spcBef>
              <a:spcAft>
                <a:spcPts val="0"/>
              </a:spcAft>
              <a:buNone/>
            </a:pPr>
            <a:r>
              <a:t/>
            </a:r>
            <a:endParaRPr sz="500"/>
          </a:p>
          <a:p>
            <a:pPr indent="-304800" lvl="0" marL="457200" rtl="0" algn="l">
              <a:lnSpc>
                <a:spcPct val="80000"/>
              </a:lnSpc>
              <a:spcBef>
                <a:spcPts val="900"/>
              </a:spcBef>
              <a:spcAft>
                <a:spcPts val="0"/>
              </a:spcAft>
              <a:buSzPts val="1200"/>
              <a:buAutoNum type="arabicPeriod"/>
            </a:pPr>
            <a:r>
              <a:rPr lang="en" sz="1300"/>
              <a:t>We compile three different datasets based on location: one will be tweets sent from accounts located in the top 10 whitest cities in the US, another will be from the top 10 blackest cities in the US, and our third one will act as our reference point throughout the experiment. </a:t>
            </a:r>
            <a:endParaRPr sz="1300"/>
          </a:p>
          <a:p>
            <a:pPr indent="0" lvl="0" marL="457200" rtl="0" algn="l">
              <a:lnSpc>
                <a:spcPct val="80000"/>
              </a:lnSpc>
              <a:spcBef>
                <a:spcPts val="900"/>
              </a:spcBef>
              <a:spcAft>
                <a:spcPts val="0"/>
              </a:spcAft>
              <a:buNone/>
            </a:pPr>
            <a:r>
              <a:rPr lang="en" sz="1300"/>
              <a:t>This third dataset will be tweets sent from twitter accounts located in 10 random cities in the US (here we’re using randomized control trial). </a:t>
            </a:r>
            <a:endParaRPr sz="1300"/>
          </a:p>
          <a:p>
            <a:pPr indent="-304800" lvl="0" marL="457200" rtl="0" algn="l">
              <a:lnSpc>
                <a:spcPct val="80000"/>
              </a:lnSpc>
              <a:spcBef>
                <a:spcPts val="900"/>
              </a:spcBef>
              <a:spcAft>
                <a:spcPts val="0"/>
              </a:spcAft>
              <a:buSzPts val="1200"/>
              <a:buAutoNum type="arabicPeriod"/>
            </a:pPr>
            <a:r>
              <a:rPr lang="en" sz="1300"/>
              <a:t>At this point, we treat the three datasets as one dataset and take note of their proportions (e.g. each of them accounts for 33% of the total); we’ll use these proportions as a “before” value to compare the “after” value later.</a:t>
            </a:r>
            <a:endParaRPr sz="1300"/>
          </a:p>
        </p:txBody>
      </p:sp>
      <p:sp>
        <p:nvSpPr>
          <p:cNvPr id="173" name="Google Shape;173;p29"/>
          <p:cNvSpPr txBox="1"/>
          <p:nvPr>
            <p:ph idx="2" type="body"/>
          </p:nvPr>
        </p:nvSpPr>
        <p:spPr>
          <a:xfrm>
            <a:off x="4663440" y="1384301"/>
            <a:ext cx="3703200" cy="3017400"/>
          </a:xfrm>
          <a:prstGeom prst="rect">
            <a:avLst/>
          </a:prstGeom>
          <a:solidFill>
            <a:srgbClr val="FFF2CC"/>
          </a:solidFill>
        </p:spPr>
        <p:txBody>
          <a:bodyPr anchorCtr="0" anchor="t" bIns="34275" lIns="0" spcFirstLastPara="1" rIns="0" wrap="square" tIns="34275">
            <a:normAutofit/>
          </a:bodyPr>
          <a:lstStyle/>
          <a:p>
            <a:pPr indent="0" lvl="0" marL="0" rtl="0" algn="l">
              <a:lnSpc>
                <a:spcPct val="80000"/>
              </a:lnSpc>
              <a:spcBef>
                <a:spcPts val="900"/>
              </a:spcBef>
              <a:spcAft>
                <a:spcPts val="0"/>
              </a:spcAft>
              <a:buNone/>
            </a:pPr>
            <a:r>
              <a:t/>
            </a:r>
            <a:endParaRPr sz="500"/>
          </a:p>
          <a:p>
            <a:pPr indent="-304800" lvl="0" marL="457200" rtl="0" algn="l">
              <a:lnSpc>
                <a:spcPct val="80000"/>
              </a:lnSpc>
              <a:spcBef>
                <a:spcPts val="1000"/>
              </a:spcBef>
              <a:spcAft>
                <a:spcPts val="0"/>
              </a:spcAft>
              <a:buSzPts val="1200"/>
              <a:buAutoNum type="arabicPeriod" startAt="3"/>
            </a:pPr>
            <a:r>
              <a:rPr lang="en" sz="1300"/>
              <a:t>Next, we feed the three datasets through twitter’s hate speech detection algorithm (which is our treatment) and it should come up with three post-treatment datasets of varying sizes relative to the original. </a:t>
            </a:r>
            <a:endParaRPr sz="1300"/>
          </a:p>
          <a:p>
            <a:pPr indent="-304800" lvl="0" marL="457200" rtl="0" algn="l">
              <a:lnSpc>
                <a:spcPct val="80000"/>
              </a:lnSpc>
              <a:spcBef>
                <a:spcPts val="1000"/>
              </a:spcBef>
              <a:spcAft>
                <a:spcPts val="0"/>
              </a:spcAft>
              <a:buSzPts val="1200"/>
              <a:buAutoNum type="arabicPeriod" startAt="3"/>
            </a:pPr>
            <a:r>
              <a:rPr lang="en" sz="1300"/>
              <a:t>We take note of how much the random cities dataset decreased by (i.e. how many tweets there are compared to how many there used to be) and we use that as a “control” value for change. </a:t>
            </a:r>
            <a:endParaRPr sz="1300"/>
          </a:p>
          <a:p>
            <a:pPr indent="-304800" lvl="0" marL="457200" rtl="0" algn="l">
              <a:lnSpc>
                <a:spcPct val="80000"/>
              </a:lnSpc>
              <a:spcBef>
                <a:spcPts val="1000"/>
              </a:spcBef>
              <a:spcAft>
                <a:spcPts val="1000"/>
              </a:spcAft>
              <a:buSzPts val="1200"/>
              <a:buAutoNum type="arabicPeriod" startAt="3"/>
            </a:pPr>
            <a:r>
              <a:rPr lang="en" sz="1300"/>
              <a:t>Then we compare that control change value to how much the change was in the whitest cities dataset and in the blackest cities dataset (here we’re using the difference-in-difference design).</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Design Draft: Datasets</a:t>
            </a:r>
            <a:endParaRPr/>
          </a:p>
        </p:txBody>
      </p:sp>
      <p:sp>
        <p:nvSpPr>
          <p:cNvPr id="179" name="Google Shape;179;p30"/>
          <p:cNvSpPr txBox="1"/>
          <p:nvPr>
            <p:ph idx="1" type="body"/>
          </p:nvPr>
        </p:nvSpPr>
        <p:spPr>
          <a:xfrm>
            <a:off x="822950" y="1384603"/>
            <a:ext cx="3703200" cy="3227100"/>
          </a:xfrm>
          <a:prstGeom prst="rect">
            <a:avLst/>
          </a:prstGeom>
          <a:solidFill>
            <a:srgbClr val="FFF2CC"/>
          </a:solidFill>
        </p:spPr>
        <p:txBody>
          <a:bodyPr anchorCtr="0" anchor="ctr" bIns="34275" lIns="68575" spcFirstLastPara="1" rIns="68575" wrap="square" tIns="34275">
            <a:normAutofit/>
          </a:bodyPr>
          <a:lstStyle/>
          <a:p>
            <a:pPr indent="0" lvl="0" marL="0" rtl="0" algn="l">
              <a:lnSpc>
                <a:spcPct val="70000"/>
              </a:lnSpc>
              <a:spcBef>
                <a:spcPts val="900"/>
              </a:spcBef>
              <a:spcAft>
                <a:spcPts val="0"/>
              </a:spcAft>
              <a:buNone/>
            </a:pPr>
            <a:r>
              <a:rPr b="1" lang="en" sz="1200">
                <a:solidFill>
                  <a:srgbClr val="3F3F3F"/>
                </a:solidFill>
              </a:rPr>
              <a:t>Dataset W: Tweets from accounts located in US cities with the top 10 highest white population percentage</a:t>
            </a:r>
            <a:endParaRPr b="1" sz="1200">
              <a:solidFill>
                <a:srgbClr val="3F3F3F"/>
              </a:solidFill>
            </a:endParaRPr>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200"/>
              </a:spcAft>
              <a:buNone/>
            </a:pPr>
            <a:r>
              <a:t/>
            </a:r>
            <a:endParaRPr sz="1300"/>
          </a:p>
        </p:txBody>
      </p:sp>
      <p:sp>
        <p:nvSpPr>
          <p:cNvPr id="180" name="Google Shape;180;p30"/>
          <p:cNvSpPr txBox="1"/>
          <p:nvPr>
            <p:ph idx="3" type="body"/>
          </p:nvPr>
        </p:nvSpPr>
        <p:spPr>
          <a:xfrm>
            <a:off x="4663450" y="1384603"/>
            <a:ext cx="3703200" cy="3227100"/>
          </a:xfrm>
          <a:prstGeom prst="rect">
            <a:avLst/>
          </a:prstGeom>
          <a:solidFill>
            <a:srgbClr val="FCE5CD"/>
          </a:solidFill>
        </p:spPr>
        <p:txBody>
          <a:bodyPr anchorCtr="0" anchor="ctr" bIns="34275" lIns="68575" spcFirstLastPara="1" rIns="68575" wrap="square" tIns="34275">
            <a:normAutofit/>
          </a:bodyPr>
          <a:lstStyle/>
          <a:p>
            <a:pPr indent="0" lvl="0" marL="0" rtl="0" algn="l">
              <a:lnSpc>
                <a:spcPct val="70000"/>
              </a:lnSpc>
              <a:spcBef>
                <a:spcPts val="900"/>
              </a:spcBef>
              <a:spcAft>
                <a:spcPts val="0"/>
              </a:spcAft>
              <a:buNone/>
            </a:pPr>
            <a:r>
              <a:rPr b="1" lang="en" sz="1200">
                <a:solidFill>
                  <a:schemeClr val="dk1"/>
                </a:solidFill>
              </a:rPr>
              <a:t>Dataset B: Tweets from accounts located in US cities with the top 10 highest black population percentage</a:t>
            </a:r>
            <a:endParaRPr b="1" sz="1200">
              <a:solidFill>
                <a:schemeClr val="dk1"/>
              </a:solidFill>
            </a:endParaRPr>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0"/>
              </a:spcAft>
              <a:buNone/>
            </a:pPr>
            <a:r>
              <a:t/>
            </a:r>
            <a:endParaRPr sz="1300"/>
          </a:p>
          <a:p>
            <a:pPr indent="0" lvl="0" marL="0" rtl="0" algn="l">
              <a:lnSpc>
                <a:spcPct val="70000"/>
              </a:lnSpc>
              <a:spcBef>
                <a:spcPts val="900"/>
              </a:spcBef>
              <a:spcAft>
                <a:spcPts val="200"/>
              </a:spcAft>
              <a:buNone/>
            </a:pPr>
            <a:r>
              <a:t/>
            </a:r>
            <a:endParaRPr sz="1300"/>
          </a:p>
        </p:txBody>
      </p:sp>
      <p:sp>
        <p:nvSpPr>
          <p:cNvPr id="181" name="Google Shape;181;p30"/>
          <p:cNvSpPr txBox="1"/>
          <p:nvPr/>
        </p:nvSpPr>
        <p:spPr>
          <a:xfrm rot="-5400000">
            <a:off x="70825" y="3040165"/>
            <a:ext cx="21867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3"/>
              </a:rPr>
              <a:t>World Population Review, 2020 census</a:t>
            </a:r>
            <a:endParaRPr sz="1000">
              <a:latin typeface="Calibri"/>
              <a:ea typeface="Calibri"/>
              <a:cs typeface="Calibri"/>
              <a:sym typeface="Calibri"/>
            </a:endParaRPr>
          </a:p>
        </p:txBody>
      </p:sp>
      <p:pic>
        <p:nvPicPr>
          <p:cNvPr id="182" name="Google Shape;182;p30"/>
          <p:cNvPicPr preferRelativeResize="0"/>
          <p:nvPr/>
        </p:nvPicPr>
        <p:blipFill rotWithShape="1">
          <a:blip r:embed="rId4">
            <a:alphaModFix/>
          </a:blip>
          <a:srcRect b="0" l="0" r="48660" t="0"/>
          <a:stretch/>
        </p:blipFill>
        <p:spPr>
          <a:xfrm>
            <a:off x="4928413" y="2122825"/>
            <a:ext cx="2231624" cy="2161675"/>
          </a:xfrm>
          <a:prstGeom prst="rect">
            <a:avLst/>
          </a:prstGeom>
          <a:noFill/>
          <a:ln cap="flat" cmpd="sng" w="9525">
            <a:solidFill>
              <a:schemeClr val="accent3"/>
            </a:solidFill>
            <a:prstDash val="solid"/>
            <a:round/>
            <a:headEnd len="sm" w="sm" type="none"/>
            <a:tailEnd len="sm" w="sm" type="none"/>
          </a:ln>
        </p:spPr>
      </p:pic>
      <p:pic>
        <p:nvPicPr>
          <p:cNvPr id="183" name="Google Shape;183;p30"/>
          <p:cNvPicPr preferRelativeResize="0"/>
          <p:nvPr/>
        </p:nvPicPr>
        <p:blipFill rotWithShape="1">
          <a:blip r:embed="rId4">
            <a:alphaModFix/>
          </a:blip>
          <a:srcRect b="0" l="66053" r="12283" t="0"/>
          <a:stretch/>
        </p:blipFill>
        <p:spPr>
          <a:xfrm>
            <a:off x="7160038" y="2122825"/>
            <a:ext cx="941650" cy="2161675"/>
          </a:xfrm>
          <a:prstGeom prst="rect">
            <a:avLst/>
          </a:prstGeom>
          <a:noFill/>
          <a:ln cap="flat" cmpd="sng" w="9525">
            <a:solidFill>
              <a:schemeClr val="accent3"/>
            </a:solidFill>
            <a:prstDash val="solid"/>
            <a:round/>
            <a:headEnd len="sm" w="sm" type="none"/>
            <a:tailEnd len="sm" w="sm" type="none"/>
          </a:ln>
        </p:spPr>
      </p:pic>
      <p:sp>
        <p:nvSpPr>
          <p:cNvPr id="184" name="Google Shape;184;p30"/>
          <p:cNvSpPr txBox="1"/>
          <p:nvPr/>
        </p:nvSpPr>
        <p:spPr>
          <a:xfrm>
            <a:off x="5801950" y="4284500"/>
            <a:ext cx="14262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5"/>
              </a:rPr>
              <a:t>Wikipedia, 2020 Census</a:t>
            </a:r>
            <a:endParaRPr sz="1000">
              <a:latin typeface="Calibri"/>
              <a:ea typeface="Calibri"/>
              <a:cs typeface="Calibri"/>
              <a:sym typeface="Calibri"/>
            </a:endParaRPr>
          </a:p>
        </p:txBody>
      </p:sp>
      <p:pic>
        <p:nvPicPr>
          <p:cNvPr id="185" name="Google Shape;185;p30"/>
          <p:cNvPicPr preferRelativeResize="0"/>
          <p:nvPr/>
        </p:nvPicPr>
        <p:blipFill>
          <a:blip r:embed="rId6">
            <a:alphaModFix/>
          </a:blip>
          <a:stretch>
            <a:fillRect/>
          </a:stretch>
        </p:blipFill>
        <p:spPr>
          <a:xfrm>
            <a:off x="1383063" y="2013025"/>
            <a:ext cx="2124075" cy="2381250"/>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Design Draft: Datasets (Cont.)</a:t>
            </a:r>
            <a:endParaRPr/>
          </a:p>
        </p:txBody>
      </p:sp>
      <p:sp>
        <p:nvSpPr>
          <p:cNvPr id="191" name="Google Shape;191;p31"/>
          <p:cNvSpPr txBox="1"/>
          <p:nvPr>
            <p:ph idx="1" type="body"/>
          </p:nvPr>
        </p:nvSpPr>
        <p:spPr>
          <a:xfrm>
            <a:off x="822950" y="1384603"/>
            <a:ext cx="3703200" cy="3227100"/>
          </a:xfrm>
          <a:prstGeom prst="rect">
            <a:avLst/>
          </a:prstGeom>
          <a:solidFill>
            <a:srgbClr val="FCE5CD"/>
          </a:solidFill>
        </p:spPr>
        <p:txBody>
          <a:bodyPr anchorCtr="0" anchor="ctr" bIns="34275" lIns="68575" spcFirstLastPara="1" rIns="68575" wrap="square" tIns="34275">
            <a:normAutofit/>
          </a:bodyPr>
          <a:lstStyle/>
          <a:p>
            <a:pPr indent="0" lvl="0" marL="0" rtl="0" algn="l">
              <a:lnSpc>
                <a:spcPct val="70000"/>
              </a:lnSpc>
              <a:spcBef>
                <a:spcPts val="900"/>
              </a:spcBef>
              <a:spcAft>
                <a:spcPts val="0"/>
              </a:spcAft>
              <a:buNone/>
            </a:pPr>
            <a:r>
              <a:rPr b="1" lang="en" sz="1300">
                <a:solidFill>
                  <a:srgbClr val="3F3F3F"/>
                </a:solidFill>
              </a:rPr>
              <a:t>Dataset C: </a:t>
            </a:r>
            <a:r>
              <a:rPr b="1" lang="en" sz="1300">
                <a:solidFill>
                  <a:srgbClr val="3F3F3F"/>
                </a:solidFill>
              </a:rPr>
              <a:t>Tweets from accounts located in 10 random US cities, using a random generator</a:t>
            </a:r>
            <a:endParaRPr b="1" sz="1300">
              <a:solidFill>
                <a:srgbClr val="3F3F3F"/>
              </a:solidFill>
            </a:endParaRPr>
          </a:p>
          <a:p>
            <a:pPr indent="-311150" lvl="0" marL="457200" rtl="0" algn="l">
              <a:lnSpc>
                <a:spcPct val="70000"/>
              </a:lnSpc>
              <a:spcBef>
                <a:spcPts val="900"/>
              </a:spcBef>
              <a:spcAft>
                <a:spcPts val="0"/>
              </a:spcAft>
              <a:buSzPts val="1300"/>
              <a:buChar char="●"/>
            </a:pPr>
            <a:r>
              <a:rPr lang="en" sz="1300"/>
              <a:t>Boise, Idaho </a:t>
            </a:r>
            <a:endParaRPr sz="1300"/>
          </a:p>
          <a:p>
            <a:pPr indent="-311150" lvl="0" marL="457200" rtl="0" algn="l">
              <a:lnSpc>
                <a:spcPct val="70000"/>
              </a:lnSpc>
              <a:spcBef>
                <a:spcPts val="1000"/>
              </a:spcBef>
              <a:spcAft>
                <a:spcPts val="0"/>
              </a:spcAft>
              <a:buSzPts val="1300"/>
              <a:buChar char="●"/>
            </a:pPr>
            <a:r>
              <a:rPr lang="en" sz="1300"/>
              <a:t>Savannah, Georgia </a:t>
            </a:r>
            <a:endParaRPr sz="1300"/>
          </a:p>
          <a:p>
            <a:pPr indent="-311150" lvl="0" marL="457200" rtl="0" algn="l">
              <a:lnSpc>
                <a:spcPct val="70000"/>
              </a:lnSpc>
              <a:spcBef>
                <a:spcPts val="1000"/>
              </a:spcBef>
              <a:spcAft>
                <a:spcPts val="0"/>
              </a:spcAft>
              <a:buSzPts val="1300"/>
              <a:buChar char="●"/>
            </a:pPr>
            <a:r>
              <a:rPr lang="en" sz="1300"/>
              <a:t>Spokane, Washington </a:t>
            </a:r>
            <a:endParaRPr sz="1300"/>
          </a:p>
          <a:p>
            <a:pPr indent="-311150" lvl="0" marL="457200" rtl="0" algn="l">
              <a:lnSpc>
                <a:spcPct val="70000"/>
              </a:lnSpc>
              <a:spcBef>
                <a:spcPts val="1000"/>
              </a:spcBef>
              <a:spcAft>
                <a:spcPts val="0"/>
              </a:spcAft>
              <a:buSzPts val="1300"/>
              <a:buChar char="●"/>
            </a:pPr>
            <a:r>
              <a:rPr lang="en" sz="1300"/>
              <a:t>Omaha, Nebraska </a:t>
            </a:r>
            <a:endParaRPr sz="1300"/>
          </a:p>
          <a:p>
            <a:pPr indent="-311150" lvl="0" marL="457200" rtl="0" algn="l">
              <a:lnSpc>
                <a:spcPct val="70000"/>
              </a:lnSpc>
              <a:spcBef>
                <a:spcPts val="1000"/>
              </a:spcBef>
              <a:spcAft>
                <a:spcPts val="0"/>
              </a:spcAft>
              <a:buSzPts val="1300"/>
              <a:buChar char="●"/>
            </a:pPr>
            <a:r>
              <a:rPr lang="en" sz="1300"/>
              <a:t>Albuquerque, New Mexico </a:t>
            </a:r>
            <a:endParaRPr sz="1300"/>
          </a:p>
          <a:p>
            <a:pPr indent="-311150" lvl="0" marL="457200" rtl="0" algn="l">
              <a:lnSpc>
                <a:spcPct val="70000"/>
              </a:lnSpc>
              <a:spcBef>
                <a:spcPts val="1000"/>
              </a:spcBef>
              <a:spcAft>
                <a:spcPts val="0"/>
              </a:spcAft>
              <a:buSzPts val="1300"/>
              <a:buChar char="●"/>
            </a:pPr>
            <a:r>
              <a:rPr lang="en" sz="1300"/>
              <a:t>Syracuse, New York </a:t>
            </a:r>
            <a:endParaRPr sz="1300"/>
          </a:p>
          <a:p>
            <a:pPr indent="-311150" lvl="0" marL="457200" rtl="0" algn="l">
              <a:lnSpc>
                <a:spcPct val="70000"/>
              </a:lnSpc>
              <a:spcBef>
                <a:spcPts val="1000"/>
              </a:spcBef>
              <a:spcAft>
                <a:spcPts val="0"/>
              </a:spcAft>
              <a:buSzPts val="1300"/>
              <a:buChar char="●"/>
            </a:pPr>
            <a:r>
              <a:rPr lang="en" sz="1300"/>
              <a:t>Little Rock, Arkansas </a:t>
            </a:r>
            <a:endParaRPr sz="1300"/>
          </a:p>
          <a:p>
            <a:pPr indent="-311150" lvl="0" marL="457200" rtl="0" algn="l">
              <a:lnSpc>
                <a:spcPct val="70000"/>
              </a:lnSpc>
              <a:spcBef>
                <a:spcPts val="1000"/>
              </a:spcBef>
              <a:spcAft>
                <a:spcPts val="0"/>
              </a:spcAft>
              <a:buSzPts val="1300"/>
              <a:buChar char="●"/>
            </a:pPr>
            <a:r>
              <a:rPr lang="en" sz="1300"/>
              <a:t>Reno, Nevada </a:t>
            </a:r>
            <a:endParaRPr sz="1300"/>
          </a:p>
          <a:p>
            <a:pPr indent="-311150" lvl="0" marL="457200" rtl="0" algn="l">
              <a:lnSpc>
                <a:spcPct val="70000"/>
              </a:lnSpc>
              <a:spcBef>
                <a:spcPts val="1000"/>
              </a:spcBef>
              <a:spcAft>
                <a:spcPts val="0"/>
              </a:spcAft>
              <a:buSzPts val="1300"/>
              <a:buChar char="●"/>
            </a:pPr>
            <a:r>
              <a:rPr lang="en" sz="1300"/>
              <a:t>Fort Wayne, Indiana </a:t>
            </a:r>
            <a:endParaRPr sz="1300"/>
          </a:p>
          <a:p>
            <a:pPr indent="-311150" lvl="0" marL="457200" rtl="0" algn="l">
              <a:lnSpc>
                <a:spcPct val="70000"/>
              </a:lnSpc>
              <a:spcBef>
                <a:spcPts val="1000"/>
              </a:spcBef>
              <a:spcAft>
                <a:spcPts val="1000"/>
              </a:spcAft>
              <a:buSzPts val="1300"/>
              <a:buChar char="●"/>
            </a:pPr>
            <a:r>
              <a:rPr lang="en" sz="1300"/>
              <a:t>Tallahassee, Florida</a:t>
            </a:r>
            <a:endParaRPr sz="1300"/>
          </a:p>
        </p:txBody>
      </p:sp>
      <p:sp>
        <p:nvSpPr>
          <p:cNvPr id="192" name="Google Shape;192;p31"/>
          <p:cNvSpPr txBox="1"/>
          <p:nvPr>
            <p:ph idx="3" type="body"/>
          </p:nvPr>
        </p:nvSpPr>
        <p:spPr>
          <a:xfrm>
            <a:off x="4663450" y="1384603"/>
            <a:ext cx="3703200" cy="3227100"/>
          </a:xfrm>
          <a:prstGeom prst="rect">
            <a:avLst/>
          </a:prstGeom>
          <a:solidFill>
            <a:srgbClr val="FFF2CC"/>
          </a:solidFill>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chemeClr val="dk1"/>
              </a:buClr>
              <a:buSzPts val="852"/>
              <a:buFont typeface="Arial"/>
              <a:buNone/>
            </a:pPr>
            <a:r>
              <a:rPr b="1" lang="en" sz="1300">
                <a:solidFill>
                  <a:schemeClr val="dk1"/>
                </a:solidFill>
              </a:rPr>
              <a:t>Timeframe:</a:t>
            </a:r>
            <a:endParaRPr b="1" sz="1300">
              <a:solidFill>
                <a:schemeClr val="dk1"/>
              </a:solidFill>
            </a:endParaRPr>
          </a:p>
          <a:p>
            <a:pPr indent="-311150" lvl="0" marL="457200" rtl="0" algn="l">
              <a:lnSpc>
                <a:spcPct val="80000"/>
              </a:lnSpc>
              <a:spcBef>
                <a:spcPts val="1000"/>
              </a:spcBef>
              <a:spcAft>
                <a:spcPts val="0"/>
              </a:spcAft>
              <a:buSzPts val="1300"/>
              <a:buChar char="●"/>
            </a:pPr>
            <a:r>
              <a:rPr lang="en" sz="1300">
                <a:solidFill>
                  <a:schemeClr val="dk1"/>
                </a:solidFill>
              </a:rPr>
              <a:t>Tweets compiled will be from 01-01-2013 to 01-01-2023, spanning 10 years. We think this sufficient to capture the breadth of hate speech and mitigate the effect of time-varying confounders</a:t>
            </a:r>
            <a:endParaRPr sz="1300">
              <a:solidFill>
                <a:schemeClr val="dk1"/>
              </a:solidFill>
            </a:endParaRPr>
          </a:p>
          <a:p>
            <a:pPr indent="-311150" lvl="0" marL="457200" rtl="0" algn="l">
              <a:lnSpc>
                <a:spcPct val="80000"/>
              </a:lnSpc>
              <a:spcBef>
                <a:spcPts val="1000"/>
              </a:spcBef>
              <a:spcAft>
                <a:spcPts val="0"/>
              </a:spcAft>
              <a:buSzPts val="1300"/>
              <a:buChar char="●"/>
            </a:pPr>
            <a:r>
              <a:rPr lang="en" sz="1300">
                <a:solidFill>
                  <a:schemeClr val="dk1"/>
                </a:solidFill>
              </a:rPr>
              <a:t>This will also capture most major events like elections, or recent movements like BLM and will eliminate potential bias towards any of them in particular. </a:t>
            </a:r>
            <a:endParaRPr sz="1300">
              <a:solidFill>
                <a:schemeClr val="dk1"/>
              </a:solidFill>
            </a:endParaRPr>
          </a:p>
          <a:p>
            <a:pPr indent="-311150" lvl="0" marL="457200" rtl="0" algn="l">
              <a:lnSpc>
                <a:spcPct val="80000"/>
              </a:lnSpc>
              <a:spcBef>
                <a:spcPts val="1000"/>
              </a:spcBef>
              <a:spcAft>
                <a:spcPts val="1000"/>
              </a:spcAft>
              <a:buSzPts val="1300"/>
              <a:buChar char="●"/>
            </a:pPr>
            <a:r>
              <a:rPr lang="en" sz="1300">
                <a:solidFill>
                  <a:schemeClr val="dk1"/>
                </a:solidFill>
              </a:rPr>
              <a:t>It is important we account for this as content of tweets do differ based on the event, and certain factors like the race of those running for elections, or race-specific movements like BLM will affect both the volume of hate speech and the demographics of those engaging in it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Methods / </a:t>
            </a:r>
            <a:r>
              <a:rPr lang="en"/>
              <a:t>Techniques Used</a:t>
            </a:r>
            <a:endParaRPr/>
          </a:p>
        </p:txBody>
      </p:sp>
      <p:sp>
        <p:nvSpPr>
          <p:cNvPr id="198" name="Google Shape;198;p32"/>
          <p:cNvSpPr txBox="1"/>
          <p:nvPr>
            <p:ph idx="1" type="body"/>
          </p:nvPr>
        </p:nvSpPr>
        <p:spPr>
          <a:xfrm>
            <a:off x="82296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Random Control Trials</a:t>
            </a:r>
            <a:endParaRPr b="1" u="sng"/>
          </a:p>
        </p:txBody>
      </p:sp>
      <p:sp>
        <p:nvSpPr>
          <p:cNvPr id="199" name="Google Shape;199;p32"/>
          <p:cNvSpPr txBox="1"/>
          <p:nvPr>
            <p:ph idx="2" type="body"/>
          </p:nvPr>
        </p:nvSpPr>
        <p:spPr>
          <a:xfrm>
            <a:off x="822960" y="1936750"/>
            <a:ext cx="3703200" cy="2533800"/>
          </a:xfrm>
          <a:prstGeom prst="rect">
            <a:avLst/>
          </a:prstGeom>
          <a:solidFill>
            <a:srgbClr val="FFF2CC"/>
          </a:solidFill>
        </p:spPr>
        <p:txBody>
          <a:bodyPr anchorCtr="0" anchor="t" bIns="34275" lIns="0" spcFirstLastPara="1" rIns="0" wrap="square" tIns="34275">
            <a:normAutofit fontScale="92500" lnSpcReduction="20000"/>
          </a:bodyPr>
          <a:lstStyle/>
          <a:p>
            <a:pPr indent="-304958" lvl="0" marL="457200" rtl="0" algn="l">
              <a:spcBef>
                <a:spcPts val="900"/>
              </a:spcBef>
              <a:spcAft>
                <a:spcPts val="0"/>
              </a:spcAft>
              <a:buSzPct val="100000"/>
              <a:buChar char="●"/>
            </a:pPr>
            <a:r>
              <a:rPr lang="en" sz="1300"/>
              <a:t>Although we are not using the Randomized Control Trials design to look for causal inference, we are </a:t>
            </a:r>
            <a:r>
              <a:rPr b="1" lang="en" sz="1300"/>
              <a:t>randomizing </a:t>
            </a:r>
            <a:r>
              <a:rPr lang="en" sz="1300"/>
              <a:t>which cities we pick to act as our constant as that will likely give us the least biased set of cities to pull data from. </a:t>
            </a:r>
            <a:endParaRPr sz="1300"/>
          </a:p>
          <a:p>
            <a:pPr indent="-304958" lvl="0" marL="457200" rtl="0" algn="l">
              <a:spcBef>
                <a:spcPts val="1000"/>
              </a:spcBef>
              <a:spcAft>
                <a:spcPts val="0"/>
              </a:spcAft>
              <a:buSzPct val="100000"/>
              <a:buChar char="●"/>
            </a:pPr>
            <a:r>
              <a:rPr lang="en" sz="1300"/>
              <a:t>Picking cities from a specific geographic location or even cities defined by other metrics (e.g. 10 most diverse cities) could introduce more confounding </a:t>
            </a:r>
            <a:r>
              <a:rPr lang="en" sz="1300"/>
              <a:t>variables; meanwhile, this randomization allows for a </a:t>
            </a:r>
            <a:r>
              <a:rPr b="1" lang="en" sz="1300"/>
              <a:t>more even and unbiased spread of US cities</a:t>
            </a:r>
            <a:r>
              <a:rPr lang="en" sz="1300"/>
              <a:t>.</a:t>
            </a:r>
            <a:endParaRPr sz="1300"/>
          </a:p>
          <a:p>
            <a:pPr indent="-304958" lvl="0" marL="457200" rtl="0" algn="l">
              <a:spcBef>
                <a:spcPts val="1000"/>
              </a:spcBef>
              <a:spcAft>
                <a:spcPts val="1000"/>
              </a:spcAft>
              <a:buSzPct val="100000"/>
              <a:buChar char="●"/>
            </a:pPr>
            <a:r>
              <a:rPr lang="en" sz="1300"/>
              <a:t>We will use the dataset collected from this randomized set of cities to use as a reference point for our difference-in-difference causal inference design, assuming that—on average—the </a:t>
            </a:r>
            <a:r>
              <a:rPr lang="en" sz="1300"/>
              <a:t>effect</a:t>
            </a:r>
            <a:r>
              <a:rPr lang="en" sz="1300"/>
              <a:t> of the hate speech algorithm treatment should be around the same as what we observe with this dataset.</a:t>
            </a:r>
            <a:endParaRPr sz="1300"/>
          </a:p>
        </p:txBody>
      </p:sp>
      <p:sp>
        <p:nvSpPr>
          <p:cNvPr id="200" name="Google Shape;200;p32"/>
          <p:cNvSpPr txBox="1"/>
          <p:nvPr>
            <p:ph idx="3" type="body"/>
          </p:nvPr>
        </p:nvSpPr>
        <p:spPr>
          <a:xfrm>
            <a:off x="466344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Difference-in-Difference</a:t>
            </a:r>
            <a:endParaRPr b="1" u="sng"/>
          </a:p>
        </p:txBody>
      </p:sp>
      <p:sp>
        <p:nvSpPr>
          <p:cNvPr id="201" name="Google Shape;201;p32"/>
          <p:cNvSpPr txBox="1"/>
          <p:nvPr>
            <p:ph idx="4" type="body"/>
          </p:nvPr>
        </p:nvSpPr>
        <p:spPr>
          <a:xfrm>
            <a:off x="4663440" y="1936750"/>
            <a:ext cx="3703200" cy="2533800"/>
          </a:xfrm>
          <a:prstGeom prst="rect">
            <a:avLst/>
          </a:prstGeom>
          <a:solidFill>
            <a:srgbClr val="FCE5CD"/>
          </a:solidFill>
        </p:spPr>
        <p:txBody>
          <a:bodyPr anchorCtr="0" anchor="t" bIns="34275" lIns="0" spcFirstLastPara="1" rIns="0" wrap="square" tIns="34275">
            <a:normAutofit lnSpcReduction="10000"/>
          </a:bodyPr>
          <a:lstStyle/>
          <a:p>
            <a:pPr indent="-304800" lvl="0" marL="457200" rtl="0" algn="l">
              <a:lnSpc>
                <a:spcPct val="80000"/>
              </a:lnSpc>
              <a:spcBef>
                <a:spcPts val="900"/>
              </a:spcBef>
              <a:spcAft>
                <a:spcPts val="0"/>
              </a:spcAft>
              <a:buSzPts val="1200"/>
              <a:buChar char="●"/>
            </a:pPr>
            <a:r>
              <a:rPr lang="en" sz="1200"/>
              <a:t>We are using a difference-in-difference design to look for a causal relationship. The percentage decrease in number of tweets after the control dataset (randomized cities) is filtered through the hate speech detection algorithm will represent the control trend.</a:t>
            </a:r>
            <a:endParaRPr sz="1200"/>
          </a:p>
          <a:p>
            <a:pPr indent="-304800" lvl="0" marL="457200" rtl="0" algn="l">
              <a:lnSpc>
                <a:spcPct val="80000"/>
              </a:lnSpc>
              <a:spcBef>
                <a:spcPts val="1000"/>
              </a:spcBef>
              <a:spcAft>
                <a:spcPts val="0"/>
              </a:spcAft>
              <a:buSzPts val="1200"/>
              <a:buChar char="●"/>
            </a:pPr>
            <a:r>
              <a:rPr lang="en" sz="1200"/>
              <a:t>We operate under the key assumption that </a:t>
            </a:r>
            <a:r>
              <a:rPr b="1" lang="en" sz="1200"/>
              <a:t>outcomes follow parallel trends</a:t>
            </a:r>
            <a:r>
              <a:rPr lang="en" sz="1200"/>
              <a:t> in the absence of the treatment, assuming a parallel trend for counterfactual (control trend). We’ll compare the percentage decreases from datasets A and B to the control to see if the algorithm favors a particular ethnicity/race or not.</a:t>
            </a:r>
            <a:endParaRPr sz="1200"/>
          </a:p>
          <a:p>
            <a:pPr indent="-304800" lvl="0" marL="457200" rtl="0" algn="l">
              <a:lnSpc>
                <a:spcPct val="80000"/>
              </a:lnSpc>
              <a:spcBef>
                <a:spcPts val="1000"/>
              </a:spcBef>
              <a:spcAft>
                <a:spcPts val="0"/>
              </a:spcAft>
              <a:buSzPts val="1200"/>
              <a:buChar char="●"/>
            </a:pPr>
            <a:r>
              <a:rPr lang="en" sz="1200"/>
              <a:t>E.g. if the control dataset decreased to 50% of its original size, then the 10 Blackest Cities dataset decreasing to only 25% its original size could suggest the algorithm is biased against Black communities.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Potential Confounders / Issues</a:t>
            </a:r>
            <a:endParaRPr/>
          </a:p>
        </p:txBody>
      </p:sp>
      <p:sp>
        <p:nvSpPr>
          <p:cNvPr id="207" name="Google Shape;207;p33"/>
          <p:cNvSpPr txBox="1"/>
          <p:nvPr>
            <p:ph idx="1" type="body"/>
          </p:nvPr>
        </p:nvSpPr>
        <p:spPr>
          <a:xfrm>
            <a:off x="822960" y="1384539"/>
            <a:ext cx="3703200" cy="552300"/>
          </a:xfrm>
          <a:prstGeom prst="rect">
            <a:avLst/>
          </a:prstGeom>
          <a:solidFill>
            <a:srgbClr val="FCE5CD"/>
          </a:solidFill>
        </p:spPr>
        <p:txBody>
          <a:bodyPr anchorCtr="0" anchor="ctr" bIns="34275" lIns="68575" spcFirstLastPara="1" rIns="68575" wrap="square" tIns="34275">
            <a:normAutofit/>
          </a:bodyPr>
          <a:lstStyle/>
          <a:p>
            <a:pPr indent="0" lvl="0" marL="0" rtl="0" algn="l">
              <a:spcBef>
                <a:spcPts val="900"/>
              </a:spcBef>
              <a:spcAft>
                <a:spcPts val="200"/>
              </a:spcAft>
              <a:buNone/>
            </a:pPr>
            <a:r>
              <a:rPr b="1" lang="en" u="sng"/>
              <a:t>Socioeconomic / Structural differences between Black and White Cities</a:t>
            </a:r>
            <a:endParaRPr b="1" u="sng"/>
          </a:p>
        </p:txBody>
      </p:sp>
      <p:sp>
        <p:nvSpPr>
          <p:cNvPr id="208" name="Google Shape;208;p33"/>
          <p:cNvSpPr txBox="1"/>
          <p:nvPr>
            <p:ph idx="2" type="body"/>
          </p:nvPr>
        </p:nvSpPr>
        <p:spPr>
          <a:xfrm>
            <a:off x="822960" y="1936750"/>
            <a:ext cx="3703200" cy="2533800"/>
          </a:xfrm>
          <a:prstGeom prst="rect">
            <a:avLst/>
          </a:prstGeom>
          <a:solidFill>
            <a:srgbClr val="FCE5CD"/>
          </a:solidFill>
        </p:spPr>
        <p:txBody>
          <a:bodyPr anchorCtr="0" anchor="t" bIns="34275" lIns="0" spcFirstLastPara="1" rIns="0" wrap="square" tIns="34275">
            <a:noAutofit/>
          </a:bodyPr>
          <a:lstStyle/>
          <a:p>
            <a:pPr indent="-317500" lvl="0" marL="457200" rtl="0" algn="l">
              <a:lnSpc>
                <a:spcPct val="100000"/>
              </a:lnSpc>
              <a:spcBef>
                <a:spcPts val="0"/>
              </a:spcBef>
              <a:spcAft>
                <a:spcPts val="0"/>
              </a:spcAft>
              <a:buSzPts val="1400"/>
              <a:buChar char="●"/>
            </a:pPr>
            <a:r>
              <a:rPr lang="en" sz="1300"/>
              <a:t>One notable confounder could be that there simply exists more “hate speech” in predominantly Black communities than White communities, depending on how Twitter’s algorithm categorizes hate speech.</a:t>
            </a:r>
            <a:endParaRPr sz="1300"/>
          </a:p>
          <a:p>
            <a:pPr indent="-311150" lvl="0" marL="457200" rtl="0" algn="l">
              <a:lnSpc>
                <a:spcPct val="100000"/>
              </a:lnSpc>
              <a:spcBef>
                <a:spcPts val="1000"/>
              </a:spcBef>
              <a:spcAft>
                <a:spcPts val="1000"/>
              </a:spcAft>
              <a:buSzPts val="1300"/>
              <a:buChar char="●"/>
            </a:pPr>
            <a:r>
              <a:rPr lang="en" sz="1300"/>
              <a:t>This difference in general disposition could be a result of socioeconomic inequalities or structural differences in a country where a history of discrimination runs deep and has yet to subside (e.g. people could be directing hate speech toward local government inadequacies)</a:t>
            </a:r>
            <a:r>
              <a:rPr lang="en" sz="1300"/>
              <a:t>.</a:t>
            </a:r>
            <a:endParaRPr sz="1300"/>
          </a:p>
        </p:txBody>
      </p:sp>
      <p:sp>
        <p:nvSpPr>
          <p:cNvPr id="209" name="Google Shape;209;p33"/>
          <p:cNvSpPr txBox="1"/>
          <p:nvPr>
            <p:ph idx="3" type="body"/>
          </p:nvPr>
        </p:nvSpPr>
        <p:spPr>
          <a:xfrm>
            <a:off x="4663440" y="1384539"/>
            <a:ext cx="3703200" cy="552300"/>
          </a:xfrm>
          <a:prstGeom prst="rect">
            <a:avLst/>
          </a:prstGeom>
          <a:solidFill>
            <a:srgbClr val="FFF2CC"/>
          </a:solidFill>
        </p:spPr>
        <p:txBody>
          <a:bodyPr anchorCtr="0" anchor="ctr" bIns="34275" lIns="68575" spcFirstLastPara="1" rIns="68575" wrap="square" tIns="34275">
            <a:normAutofit/>
          </a:bodyPr>
          <a:lstStyle/>
          <a:p>
            <a:pPr indent="0" lvl="0" marL="0" rtl="0" algn="l">
              <a:spcBef>
                <a:spcPts val="900"/>
              </a:spcBef>
              <a:spcAft>
                <a:spcPts val="200"/>
              </a:spcAft>
              <a:buClr>
                <a:schemeClr val="dk1"/>
              </a:buClr>
              <a:buSzPts val="1100"/>
              <a:buFont typeface="Arial"/>
              <a:buNone/>
            </a:pPr>
            <a:r>
              <a:rPr b="1" lang="en" u="sng"/>
              <a:t>Which Twitter Users Are Actually Turning On Location Tracking?</a:t>
            </a:r>
            <a:endParaRPr b="1" u="sng"/>
          </a:p>
        </p:txBody>
      </p:sp>
      <p:sp>
        <p:nvSpPr>
          <p:cNvPr id="210" name="Google Shape;210;p33"/>
          <p:cNvSpPr txBox="1"/>
          <p:nvPr>
            <p:ph idx="4" type="body"/>
          </p:nvPr>
        </p:nvSpPr>
        <p:spPr>
          <a:xfrm>
            <a:off x="4663440" y="1936750"/>
            <a:ext cx="3703200" cy="2533800"/>
          </a:xfrm>
          <a:prstGeom prst="rect">
            <a:avLst/>
          </a:prstGeom>
          <a:solidFill>
            <a:srgbClr val="FFF2CC"/>
          </a:solidFill>
        </p:spPr>
        <p:txBody>
          <a:bodyPr anchorCtr="0" anchor="t" bIns="34275" lIns="0" spcFirstLastPara="1" rIns="0" wrap="square" tIns="34275">
            <a:normAutofit lnSpcReduction="20000"/>
          </a:bodyPr>
          <a:lstStyle/>
          <a:p>
            <a:pPr indent="-317500" lvl="0" marL="457200" rtl="0" algn="l">
              <a:lnSpc>
                <a:spcPct val="100000"/>
              </a:lnSpc>
              <a:spcBef>
                <a:spcPts val="0"/>
              </a:spcBef>
              <a:spcAft>
                <a:spcPts val="0"/>
              </a:spcAft>
              <a:buSzPts val="1400"/>
              <a:buChar char="●"/>
            </a:pPr>
            <a:r>
              <a:rPr lang="en" sz="1400">
                <a:solidFill>
                  <a:srgbClr val="3F3F3F"/>
                </a:solidFill>
              </a:rPr>
              <a:t>Although we have access to Twitter’s entire database, including user-deleted or moderated tweets, location tracking is not enforced and it is highly likely that malicious actors would not enable this if their intent is to spread hate speech. </a:t>
            </a:r>
            <a:endParaRPr sz="1400">
              <a:solidFill>
                <a:srgbClr val="3F3F3F"/>
              </a:solidFill>
            </a:endParaRPr>
          </a:p>
          <a:p>
            <a:pPr indent="-317500" lvl="0" marL="457200" rtl="0" algn="l">
              <a:lnSpc>
                <a:spcPct val="100000"/>
              </a:lnSpc>
              <a:spcBef>
                <a:spcPts val="1000"/>
              </a:spcBef>
              <a:spcAft>
                <a:spcPts val="0"/>
              </a:spcAft>
              <a:buSzPts val="1400"/>
              <a:buChar char="●"/>
            </a:pPr>
            <a:r>
              <a:rPr lang="en" sz="1400">
                <a:solidFill>
                  <a:srgbClr val="3F3F3F"/>
                </a:solidFill>
              </a:rPr>
              <a:t>Location in user profiles is also largely self-reported by users.</a:t>
            </a:r>
            <a:endParaRPr sz="1400">
              <a:solidFill>
                <a:srgbClr val="3F3F3F"/>
              </a:solidFill>
            </a:endParaRPr>
          </a:p>
          <a:p>
            <a:pPr indent="-317500" lvl="0" marL="457200" rtl="0" algn="l">
              <a:lnSpc>
                <a:spcPct val="100000"/>
              </a:lnSpc>
              <a:spcBef>
                <a:spcPts val="1000"/>
              </a:spcBef>
              <a:spcAft>
                <a:spcPts val="1000"/>
              </a:spcAft>
              <a:buSzPts val="1400"/>
              <a:buChar char="●"/>
            </a:pPr>
            <a:r>
              <a:rPr lang="en" sz="1400">
                <a:solidFill>
                  <a:srgbClr val="3F3F3F"/>
                </a:solidFill>
              </a:rPr>
              <a:t>Therefore, we would not be able to include them in our dataset; instead, we are first filtering our datasets down to whoever has turned on location tracking.</a:t>
            </a:r>
            <a:endParaRPr>
              <a:solidFill>
                <a:srgbClr val="3F3F3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