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1376dbc2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1376dbc2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a666404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a666404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9428e5b3f2cc44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9428e5b3f2cc44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9428e5b3f2cc44b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9428e5b3f2cc44b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79428e5b3f2cc44b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9428e5b3f2cc44b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9428e5b3f2cc44b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9428e5b3f2cc44b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79428e5b3f2cc44b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9428e5b3f2cc44b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79428e5b3f2cc44b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9428e5b3f2cc44b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4"/>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3600"/>
              <a:buFont typeface="Calibri"/>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1" name="Google Shape;61;p14"/>
          <p:cNvSpPr txBox="1"/>
          <p:nvPr>
            <p:ph idx="1" type="body"/>
          </p:nvPr>
        </p:nvSpPr>
        <p:spPr>
          <a:xfrm>
            <a:off x="822960" y="1384301"/>
            <a:ext cx="7543800" cy="301752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62" name="Google Shape;62;p14"/>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4"/>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4"/>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5" name="Shape 65"/>
        <p:cNvGrpSpPr/>
        <p:nvPr/>
      </p:nvGrpSpPr>
      <p:grpSpPr>
        <a:xfrm>
          <a:off x="0" y="0"/>
          <a:ext cx="0" cy="0"/>
          <a:chOff x="0" y="0"/>
          <a:chExt cx="0" cy="0"/>
        </a:xfrm>
      </p:grpSpPr>
      <p:sp>
        <p:nvSpPr>
          <p:cNvPr id="66" name="Google Shape;66;p15"/>
          <p:cNvSpPr/>
          <p:nvPr/>
        </p:nvSpPr>
        <p:spPr>
          <a:xfrm>
            <a:off x="2381" y="4800600"/>
            <a:ext cx="9141619"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7" name="Google Shape;67;p15"/>
          <p:cNvSpPr/>
          <p:nvPr/>
        </p:nvSpPr>
        <p:spPr>
          <a:xfrm>
            <a:off x="11" y="475073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8" name="Google Shape;68;p15"/>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5"/>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5"/>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71" name="Shape 71"/>
        <p:cNvGrpSpPr/>
        <p:nvPr/>
      </p:nvGrpSpPr>
      <p:grpSpPr>
        <a:xfrm>
          <a:off x="0" y="0"/>
          <a:ext cx="0" cy="0"/>
          <a:chOff x="0" y="0"/>
          <a:chExt cx="0" cy="0"/>
        </a:xfrm>
      </p:grpSpPr>
      <p:sp>
        <p:nvSpPr>
          <p:cNvPr id="72" name="Google Shape;72;p16"/>
          <p:cNvSpPr/>
          <p:nvPr/>
        </p:nvSpPr>
        <p:spPr>
          <a:xfrm>
            <a:off x="2381" y="4800600"/>
            <a:ext cx="9141619"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3" name="Google Shape;73;p16"/>
          <p:cNvSpPr/>
          <p:nvPr/>
        </p:nvSpPr>
        <p:spPr>
          <a:xfrm>
            <a:off x="11" y="475073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4" name="Google Shape;74;p16"/>
          <p:cNvSpPr txBox="1"/>
          <p:nvPr>
            <p:ph type="ctrTitle"/>
          </p:nvPr>
        </p:nvSpPr>
        <p:spPr>
          <a:xfrm>
            <a:off x="822960" y="569214"/>
            <a:ext cx="7543800" cy="2674620"/>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262626"/>
              </a:buClr>
              <a:buSzPts val="6000"/>
              <a:buFont typeface="Calibri"/>
              <a:buNone/>
              <a:defRPr sz="60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5" name="Google Shape;75;p16"/>
          <p:cNvSpPr txBox="1"/>
          <p:nvPr>
            <p:ph idx="1" type="subTitle"/>
          </p:nvPr>
        </p:nvSpPr>
        <p:spPr>
          <a:xfrm>
            <a:off x="825038" y="3341715"/>
            <a:ext cx="7543800" cy="857250"/>
          </a:xfrm>
          <a:prstGeom prst="rect">
            <a:avLst/>
          </a:prstGeom>
          <a:noFill/>
          <a:ln>
            <a:noFill/>
          </a:ln>
        </p:spPr>
        <p:txBody>
          <a:bodyPr anchorCtr="0" anchor="t" bIns="34275" lIns="68575" spcFirstLastPara="1" rIns="68575" wrap="square" tIns="34275">
            <a:normAutofit/>
          </a:bodyPr>
          <a:lstStyle>
            <a:lvl1pPr lv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lvl="1" algn="ctr">
              <a:lnSpc>
                <a:spcPct val="90000"/>
              </a:lnSpc>
              <a:spcBef>
                <a:spcPts val="200"/>
              </a:spcBef>
              <a:spcAft>
                <a:spcPts val="0"/>
              </a:spcAft>
              <a:buSzPts val="1800"/>
              <a:buNone/>
              <a:defRPr sz="1800"/>
            </a:lvl2pPr>
            <a:lvl3pPr lvl="2" algn="ctr">
              <a:lnSpc>
                <a:spcPct val="90000"/>
              </a:lnSpc>
              <a:spcBef>
                <a:spcPts val="300"/>
              </a:spcBef>
              <a:spcAft>
                <a:spcPts val="0"/>
              </a:spcAft>
              <a:buSzPts val="1800"/>
              <a:buNone/>
              <a:defRPr sz="1800"/>
            </a:lvl3pPr>
            <a:lvl4pPr lvl="3" algn="ctr">
              <a:lnSpc>
                <a:spcPct val="90000"/>
              </a:lnSpc>
              <a:spcBef>
                <a:spcPts val="300"/>
              </a:spcBef>
              <a:spcAft>
                <a:spcPts val="0"/>
              </a:spcAft>
              <a:buSzPts val="1500"/>
              <a:buNone/>
              <a:defRPr sz="1500"/>
            </a:lvl4pPr>
            <a:lvl5pPr lvl="4" algn="ctr">
              <a:lnSpc>
                <a:spcPct val="90000"/>
              </a:lnSpc>
              <a:spcBef>
                <a:spcPts val="300"/>
              </a:spcBef>
              <a:spcAft>
                <a:spcPts val="0"/>
              </a:spcAft>
              <a:buSzPts val="1500"/>
              <a:buNone/>
              <a:defRPr sz="1500"/>
            </a:lvl5pPr>
            <a:lvl6pPr lvl="5" algn="ctr">
              <a:lnSpc>
                <a:spcPct val="90000"/>
              </a:lnSpc>
              <a:spcBef>
                <a:spcPts val="300"/>
              </a:spcBef>
              <a:spcAft>
                <a:spcPts val="0"/>
              </a:spcAft>
              <a:buSzPts val="1500"/>
              <a:buNone/>
              <a:defRPr sz="1500"/>
            </a:lvl6pPr>
            <a:lvl7pPr lvl="6" algn="ctr">
              <a:lnSpc>
                <a:spcPct val="90000"/>
              </a:lnSpc>
              <a:spcBef>
                <a:spcPts val="300"/>
              </a:spcBef>
              <a:spcAft>
                <a:spcPts val="0"/>
              </a:spcAft>
              <a:buSzPts val="1500"/>
              <a:buNone/>
              <a:defRPr sz="1500"/>
            </a:lvl7pPr>
            <a:lvl8pPr lvl="7" algn="ctr">
              <a:lnSpc>
                <a:spcPct val="90000"/>
              </a:lnSpc>
              <a:spcBef>
                <a:spcPts val="300"/>
              </a:spcBef>
              <a:spcAft>
                <a:spcPts val="0"/>
              </a:spcAft>
              <a:buSzPts val="1500"/>
              <a:buNone/>
              <a:defRPr sz="1500"/>
            </a:lvl8pPr>
            <a:lvl9pPr lvl="8" algn="ctr">
              <a:lnSpc>
                <a:spcPct val="90000"/>
              </a:lnSpc>
              <a:spcBef>
                <a:spcPts val="300"/>
              </a:spcBef>
              <a:spcAft>
                <a:spcPts val="300"/>
              </a:spcAft>
              <a:buSzPts val="1500"/>
              <a:buNone/>
              <a:defRPr sz="1500"/>
            </a:lvl9pPr>
          </a:lstStyle>
          <a:p/>
        </p:txBody>
      </p:sp>
      <p:sp>
        <p:nvSpPr>
          <p:cNvPr id="76" name="Google Shape;76;p16"/>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6"/>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6"/>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79" name="Google Shape;79;p16"/>
          <p:cNvCxnSpPr/>
          <p:nvPr/>
        </p:nvCxnSpPr>
        <p:spPr>
          <a:xfrm>
            <a:off x="905743" y="325755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80" name="Shape 80"/>
        <p:cNvGrpSpPr/>
        <p:nvPr/>
      </p:nvGrpSpPr>
      <p:grpSpPr>
        <a:xfrm>
          <a:off x="0" y="0"/>
          <a:ext cx="0" cy="0"/>
          <a:chOff x="0" y="0"/>
          <a:chExt cx="0" cy="0"/>
        </a:xfrm>
      </p:grpSpPr>
      <p:sp>
        <p:nvSpPr>
          <p:cNvPr id="81" name="Google Shape;81;p17"/>
          <p:cNvSpPr/>
          <p:nvPr/>
        </p:nvSpPr>
        <p:spPr>
          <a:xfrm>
            <a:off x="2381" y="4800600"/>
            <a:ext cx="9141619"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2" name="Google Shape;82;p17"/>
          <p:cNvSpPr/>
          <p:nvPr/>
        </p:nvSpPr>
        <p:spPr>
          <a:xfrm>
            <a:off x="11" y="475073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3" name="Google Shape;83;p17"/>
          <p:cNvSpPr txBox="1"/>
          <p:nvPr>
            <p:ph type="title"/>
          </p:nvPr>
        </p:nvSpPr>
        <p:spPr>
          <a:xfrm>
            <a:off x="822960" y="569214"/>
            <a:ext cx="7543800" cy="2674620"/>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4" name="Google Shape;84;p17"/>
          <p:cNvSpPr txBox="1"/>
          <p:nvPr>
            <p:ph idx="1" type="body"/>
          </p:nvPr>
        </p:nvSpPr>
        <p:spPr>
          <a:xfrm>
            <a:off x="822960" y="3339846"/>
            <a:ext cx="7543800" cy="85725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85" name="Google Shape;85;p17"/>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7"/>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7"/>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88" name="Google Shape;88;p17"/>
          <p:cNvCxnSpPr/>
          <p:nvPr/>
        </p:nvCxnSpPr>
        <p:spPr>
          <a:xfrm>
            <a:off x="905743" y="325755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9" name="Shape 89"/>
        <p:cNvGrpSpPr/>
        <p:nvPr/>
      </p:nvGrpSpPr>
      <p:grpSpPr>
        <a:xfrm>
          <a:off x="0" y="0"/>
          <a:ext cx="0" cy="0"/>
          <a:chOff x="0" y="0"/>
          <a:chExt cx="0" cy="0"/>
        </a:xfrm>
      </p:grpSpPr>
      <p:sp>
        <p:nvSpPr>
          <p:cNvPr id="90" name="Google Shape;90;p18"/>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1" name="Google Shape;91;p18"/>
          <p:cNvSpPr txBox="1"/>
          <p:nvPr>
            <p:ph idx="1" type="body"/>
          </p:nvPr>
        </p:nvSpPr>
        <p:spPr>
          <a:xfrm>
            <a:off x="822959" y="1384301"/>
            <a:ext cx="3703320" cy="301752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92" name="Google Shape;92;p18"/>
          <p:cNvSpPr txBox="1"/>
          <p:nvPr>
            <p:ph idx="2" type="body"/>
          </p:nvPr>
        </p:nvSpPr>
        <p:spPr>
          <a:xfrm>
            <a:off x="4663440" y="1384301"/>
            <a:ext cx="3703320" cy="301752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93" name="Google Shape;93;p18"/>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8"/>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8"/>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6" name="Shape 96"/>
        <p:cNvGrpSpPr/>
        <p:nvPr/>
      </p:nvGrpSpPr>
      <p:grpSpPr>
        <a:xfrm>
          <a:off x="0" y="0"/>
          <a:ext cx="0" cy="0"/>
          <a:chOff x="0" y="0"/>
          <a:chExt cx="0" cy="0"/>
        </a:xfrm>
      </p:grpSpPr>
      <p:sp>
        <p:nvSpPr>
          <p:cNvPr id="97" name="Google Shape;97;p19"/>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8" name="Google Shape;98;p19"/>
          <p:cNvSpPr txBox="1"/>
          <p:nvPr>
            <p:ph idx="1" type="body"/>
          </p:nvPr>
        </p:nvSpPr>
        <p:spPr>
          <a:xfrm>
            <a:off x="822960" y="1384539"/>
            <a:ext cx="3703320" cy="552211"/>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900"/>
              </a:spcBef>
              <a:spcAft>
                <a:spcPts val="0"/>
              </a:spcAft>
              <a:buSzPts val="1500"/>
              <a:buNone/>
              <a:defRPr b="0" sz="1500" cap="none">
                <a:solidFill>
                  <a:schemeClr val="dk2"/>
                </a:solidFill>
              </a:defRPr>
            </a:lvl1pPr>
            <a:lvl2pPr indent="-228600" lvl="1" marL="914400" algn="l">
              <a:lnSpc>
                <a:spcPct val="90000"/>
              </a:lnSpc>
              <a:spcBef>
                <a:spcPts val="200"/>
              </a:spcBef>
              <a:spcAft>
                <a:spcPts val="0"/>
              </a:spcAft>
              <a:buSzPts val="1500"/>
              <a:buNone/>
              <a:defRPr b="1" sz="1500"/>
            </a:lvl2pPr>
            <a:lvl3pPr indent="-228600" lvl="2" marL="1371600" algn="l">
              <a:lnSpc>
                <a:spcPct val="90000"/>
              </a:lnSpc>
              <a:spcBef>
                <a:spcPts val="300"/>
              </a:spcBef>
              <a:spcAft>
                <a:spcPts val="0"/>
              </a:spcAft>
              <a:buSzPts val="1400"/>
              <a:buNone/>
              <a:defRPr b="1" sz="140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99" name="Google Shape;99;p19"/>
          <p:cNvSpPr txBox="1"/>
          <p:nvPr>
            <p:ph idx="2" type="body"/>
          </p:nvPr>
        </p:nvSpPr>
        <p:spPr>
          <a:xfrm>
            <a:off x="822960" y="1936751"/>
            <a:ext cx="3703320" cy="253365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00" name="Google Shape;100;p19"/>
          <p:cNvSpPr txBox="1"/>
          <p:nvPr>
            <p:ph idx="3" type="body"/>
          </p:nvPr>
        </p:nvSpPr>
        <p:spPr>
          <a:xfrm>
            <a:off x="4663440" y="1384539"/>
            <a:ext cx="3703320" cy="552211"/>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900"/>
              </a:spcBef>
              <a:spcAft>
                <a:spcPts val="0"/>
              </a:spcAft>
              <a:buSzPts val="1500"/>
              <a:buNone/>
              <a:defRPr b="0" sz="1500" cap="none">
                <a:solidFill>
                  <a:schemeClr val="dk2"/>
                </a:solidFill>
              </a:defRPr>
            </a:lvl1pPr>
            <a:lvl2pPr indent="-228600" lvl="1" marL="914400" algn="l">
              <a:lnSpc>
                <a:spcPct val="90000"/>
              </a:lnSpc>
              <a:spcBef>
                <a:spcPts val="200"/>
              </a:spcBef>
              <a:spcAft>
                <a:spcPts val="0"/>
              </a:spcAft>
              <a:buSzPts val="1500"/>
              <a:buNone/>
              <a:defRPr b="1" sz="1500"/>
            </a:lvl2pPr>
            <a:lvl3pPr indent="-228600" lvl="2" marL="1371600" algn="l">
              <a:lnSpc>
                <a:spcPct val="90000"/>
              </a:lnSpc>
              <a:spcBef>
                <a:spcPts val="300"/>
              </a:spcBef>
              <a:spcAft>
                <a:spcPts val="0"/>
              </a:spcAft>
              <a:buSzPts val="1400"/>
              <a:buNone/>
              <a:defRPr b="1" sz="140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101" name="Google Shape;101;p19"/>
          <p:cNvSpPr txBox="1"/>
          <p:nvPr>
            <p:ph idx="4" type="body"/>
          </p:nvPr>
        </p:nvSpPr>
        <p:spPr>
          <a:xfrm>
            <a:off x="4663440" y="1936751"/>
            <a:ext cx="3703320" cy="253365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02" name="Google Shape;102;p19"/>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19"/>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19"/>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20"/>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7" name="Google Shape;107;p20"/>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0"/>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20"/>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10" name="Shape 110"/>
        <p:cNvGrpSpPr/>
        <p:nvPr/>
      </p:nvGrpSpPr>
      <p:grpSpPr>
        <a:xfrm>
          <a:off x="0" y="0"/>
          <a:ext cx="0" cy="0"/>
          <a:chOff x="0" y="0"/>
          <a:chExt cx="0" cy="0"/>
        </a:xfrm>
      </p:grpSpPr>
      <p:sp>
        <p:nvSpPr>
          <p:cNvPr id="111" name="Google Shape;111;p21"/>
          <p:cNvSpPr/>
          <p:nvPr/>
        </p:nvSpPr>
        <p:spPr>
          <a:xfrm>
            <a:off x="12" y="0"/>
            <a:ext cx="3038093" cy="51435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2" name="Google Shape;112;p21"/>
          <p:cNvSpPr/>
          <p:nvPr/>
        </p:nvSpPr>
        <p:spPr>
          <a:xfrm>
            <a:off x="3030053" y="0"/>
            <a:ext cx="48006"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342900" y="445769"/>
            <a:ext cx="2400300" cy="1714500"/>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FFFFFF"/>
              </a:buClr>
              <a:buSzPts val="2700"/>
              <a:buFont typeface="Calibri"/>
              <a:buNone/>
              <a:defRPr b="0" sz="27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4" name="Google Shape;114;p21"/>
          <p:cNvSpPr txBox="1"/>
          <p:nvPr>
            <p:ph idx="1" type="body"/>
          </p:nvPr>
        </p:nvSpPr>
        <p:spPr>
          <a:xfrm>
            <a:off x="3600450" y="548640"/>
            <a:ext cx="4869180" cy="394335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15" name="Google Shape;115;p21"/>
          <p:cNvSpPr txBox="1"/>
          <p:nvPr>
            <p:ph idx="2" type="body"/>
          </p:nvPr>
        </p:nvSpPr>
        <p:spPr>
          <a:xfrm>
            <a:off x="342900" y="2194560"/>
            <a:ext cx="2400300" cy="2534343"/>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900"/>
              </a:spcBef>
              <a:spcAft>
                <a:spcPts val="0"/>
              </a:spcAft>
              <a:buSzPts val="1100"/>
              <a:buNone/>
              <a:defRPr sz="1100">
                <a:solidFill>
                  <a:srgbClr val="FFFFFF"/>
                </a:solidFill>
              </a:defRPr>
            </a:lvl1pPr>
            <a:lvl2pPr indent="-228600" lvl="1" marL="914400" algn="l">
              <a:lnSpc>
                <a:spcPct val="90000"/>
              </a:lnSpc>
              <a:spcBef>
                <a:spcPts val="200"/>
              </a:spcBef>
              <a:spcAft>
                <a:spcPts val="0"/>
              </a:spcAft>
              <a:buSzPts val="900"/>
              <a:buNone/>
              <a:defRPr sz="900"/>
            </a:lvl2pPr>
            <a:lvl3pPr indent="-228600" lvl="2" marL="1371600" algn="l">
              <a:lnSpc>
                <a:spcPct val="90000"/>
              </a:lnSpc>
              <a:spcBef>
                <a:spcPts val="300"/>
              </a:spcBef>
              <a:spcAft>
                <a:spcPts val="0"/>
              </a:spcAft>
              <a:buSzPts val="800"/>
              <a:buNone/>
              <a:defRPr sz="800"/>
            </a:lvl3pPr>
            <a:lvl4pPr indent="-228600" lvl="3" marL="1828800" algn="l">
              <a:lnSpc>
                <a:spcPct val="90000"/>
              </a:lnSpc>
              <a:spcBef>
                <a:spcPts val="300"/>
              </a:spcBef>
              <a:spcAft>
                <a:spcPts val="0"/>
              </a:spcAft>
              <a:buSzPts val="700"/>
              <a:buNone/>
              <a:defRPr sz="700"/>
            </a:lvl4pPr>
            <a:lvl5pPr indent="-228600" lvl="4" marL="2286000" algn="l">
              <a:lnSpc>
                <a:spcPct val="90000"/>
              </a:lnSpc>
              <a:spcBef>
                <a:spcPts val="300"/>
              </a:spcBef>
              <a:spcAft>
                <a:spcPts val="0"/>
              </a:spcAft>
              <a:buSzPts val="700"/>
              <a:buNone/>
              <a:defRPr sz="700"/>
            </a:lvl5pPr>
            <a:lvl6pPr indent="-228600" lvl="5" marL="2743200" algn="l">
              <a:lnSpc>
                <a:spcPct val="90000"/>
              </a:lnSpc>
              <a:spcBef>
                <a:spcPts val="300"/>
              </a:spcBef>
              <a:spcAft>
                <a:spcPts val="0"/>
              </a:spcAft>
              <a:buSzPts val="700"/>
              <a:buNone/>
              <a:defRPr sz="700"/>
            </a:lvl6pPr>
            <a:lvl7pPr indent="-228600" lvl="6" marL="3200400" algn="l">
              <a:lnSpc>
                <a:spcPct val="90000"/>
              </a:lnSpc>
              <a:spcBef>
                <a:spcPts val="300"/>
              </a:spcBef>
              <a:spcAft>
                <a:spcPts val="0"/>
              </a:spcAft>
              <a:buSzPts val="700"/>
              <a:buNone/>
              <a:defRPr sz="700"/>
            </a:lvl7pPr>
            <a:lvl8pPr indent="-228600" lvl="7" marL="3657600" algn="l">
              <a:lnSpc>
                <a:spcPct val="90000"/>
              </a:lnSpc>
              <a:spcBef>
                <a:spcPts val="300"/>
              </a:spcBef>
              <a:spcAft>
                <a:spcPts val="0"/>
              </a:spcAft>
              <a:buSzPts val="700"/>
              <a:buNone/>
              <a:defRPr sz="700"/>
            </a:lvl8pPr>
            <a:lvl9pPr indent="-228600" lvl="8" marL="4114800" algn="l">
              <a:lnSpc>
                <a:spcPct val="90000"/>
              </a:lnSpc>
              <a:spcBef>
                <a:spcPts val="300"/>
              </a:spcBef>
              <a:spcAft>
                <a:spcPts val="300"/>
              </a:spcAft>
              <a:buSzPts val="700"/>
              <a:buNone/>
              <a:defRPr sz="700"/>
            </a:lvl9pPr>
          </a:lstStyle>
          <a:p/>
        </p:txBody>
      </p:sp>
      <p:sp>
        <p:nvSpPr>
          <p:cNvPr id="116" name="Google Shape;116;p21"/>
          <p:cNvSpPr txBox="1"/>
          <p:nvPr>
            <p:ph idx="10" type="dt"/>
          </p:nvPr>
        </p:nvSpPr>
        <p:spPr>
          <a:xfrm>
            <a:off x="349134" y="4844839"/>
            <a:ext cx="1963882"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1"/>
          <p:cNvSpPr txBox="1"/>
          <p:nvPr>
            <p:ph idx="11" type="ftr"/>
          </p:nvPr>
        </p:nvSpPr>
        <p:spPr>
          <a:xfrm>
            <a:off x="3600450" y="4844839"/>
            <a:ext cx="348615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1"/>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Calibri"/>
                <a:ea typeface="Calibri"/>
                <a:cs typeface="Calibri"/>
                <a:sym typeface="Calibri"/>
              </a:defRPr>
            </a:lvl1pPr>
            <a:lvl2pPr indent="0" lvl="1" marL="0" algn="r">
              <a:spcBef>
                <a:spcPts val="0"/>
              </a:spcBef>
              <a:buNone/>
              <a:defRPr sz="800">
                <a:solidFill>
                  <a:schemeClr val="dk2"/>
                </a:solidFill>
                <a:latin typeface="Calibri"/>
                <a:ea typeface="Calibri"/>
                <a:cs typeface="Calibri"/>
                <a:sym typeface="Calibri"/>
              </a:defRPr>
            </a:lvl2pPr>
            <a:lvl3pPr indent="0" lvl="2" marL="0" algn="r">
              <a:spcBef>
                <a:spcPts val="0"/>
              </a:spcBef>
              <a:buNone/>
              <a:defRPr sz="800">
                <a:solidFill>
                  <a:schemeClr val="dk2"/>
                </a:solidFill>
                <a:latin typeface="Calibri"/>
                <a:ea typeface="Calibri"/>
                <a:cs typeface="Calibri"/>
                <a:sym typeface="Calibri"/>
              </a:defRPr>
            </a:lvl3pPr>
            <a:lvl4pPr indent="0" lvl="3" marL="0" algn="r">
              <a:spcBef>
                <a:spcPts val="0"/>
              </a:spcBef>
              <a:buNone/>
              <a:defRPr sz="800">
                <a:solidFill>
                  <a:schemeClr val="dk2"/>
                </a:solidFill>
                <a:latin typeface="Calibri"/>
                <a:ea typeface="Calibri"/>
                <a:cs typeface="Calibri"/>
                <a:sym typeface="Calibri"/>
              </a:defRPr>
            </a:lvl4pPr>
            <a:lvl5pPr indent="0" lvl="4" marL="0" algn="r">
              <a:spcBef>
                <a:spcPts val="0"/>
              </a:spcBef>
              <a:buNone/>
              <a:defRPr sz="800">
                <a:solidFill>
                  <a:schemeClr val="dk2"/>
                </a:solidFill>
                <a:latin typeface="Calibri"/>
                <a:ea typeface="Calibri"/>
                <a:cs typeface="Calibri"/>
                <a:sym typeface="Calibri"/>
              </a:defRPr>
            </a:lvl5pPr>
            <a:lvl6pPr indent="0" lvl="5" marL="0" algn="r">
              <a:spcBef>
                <a:spcPts val="0"/>
              </a:spcBef>
              <a:buNone/>
              <a:defRPr sz="800">
                <a:solidFill>
                  <a:schemeClr val="dk2"/>
                </a:solidFill>
                <a:latin typeface="Calibri"/>
                <a:ea typeface="Calibri"/>
                <a:cs typeface="Calibri"/>
                <a:sym typeface="Calibri"/>
              </a:defRPr>
            </a:lvl6pPr>
            <a:lvl7pPr indent="0" lvl="6" marL="0" algn="r">
              <a:spcBef>
                <a:spcPts val="0"/>
              </a:spcBef>
              <a:buNone/>
              <a:defRPr sz="800">
                <a:solidFill>
                  <a:schemeClr val="dk2"/>
                </a:solidFill>
                <a:latin typeface="Calibri"/>
                <a:ea typeface="Calibri"/>
                <a:cs typeface="Calibri"/>
                <a:sym typeface="Calibri"/>
              </a:defRPr>
            </a:lvl7pPr>
            <a:lvl8pPr indent="0" lvl="7" marL="0" algn="r">
              <a:spcBef>
                <a:spcPts val="0"/>
              </a:spcBef>
              <a:buNone/>
              <a:defRPr sz="800">
                <a:solidFill>
                  <a:schemeClr val="dk2"/>
                </a:solidFill>
                <a:latin typeface="Calibri"/>
                <a:ea typeface="Calibri"/>
                <a:cs typeface="Calibri"/>
                <a:sym typeface="Calibri"/>
              </a:defRPr>
            </a:lvl8pPr>
            <a:lvl9pPr indent="0" lvl="8" marL="0" algn="r">
              <a:spcBef>
                <a:spcPts val="0"/>
              </a:spcBef>
              <a:buNone/>
              <a:defRPr sz="80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9" name="Shape 119"/>
        <p:cNvGrpSpPr/>
        <p:nvPr/>
      </p:nvGrpSpPr>
      <p:grpSpPr>
        <a:xfrm>
          <a:off x="0" y="0"/>
          <a:ext cx="0" cy="0"/>
          <a:chOff x="0" y="0"/>
          <a:chExt cx="0" cy="0"/>
        </a:xfrm>
      </p:grpSpPr>
      <p:sp>
        <p:nvSpPr>
          <p:cNvPr id="120" name="Google Shape;120;p22"/>
          <p:cNvSpPr/>
          <p:nvPr/>
        </p:nvSpPr>
        <p:spPr>
          <a:xfrm>
            <a:off x="0" y="3714750"/>
            <a:ext cx="9141619" cy="142875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1" name="Google Shape;121;p22"/>
          <p:cNvSpPr/>
          <p:nvPr/>
        </p:nvSpPr>
        <p:spPr>
          <a:xfrm>
            <a:off x="11" y="368630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2" name="Google Shape;122;p22"/>
          <p:cNvSpPr txBox="1"/>
          <p:nvPr>
            <p:ph type="title"/>
          </p:nvPr>
        </p:nvSpPr>
        <p:spPr>
          <a:xfrm>
            <a:off x="822960" y="3806190"/>
            <a:ext cx="7584948" cy="617220"/>
          </a:xfrm>
          <a:prstGeom prst="rect">
            <a:avLst/>
          </a:prstGeom>
          <a:noFill/>
          <a:ln>
            <a:noFill/>
          </a:ln>
        </p:spPr>
        <p:txBody>
          <a:bodyPr anchorCtr="0" anchor="b" bIns="0" lIns="68575" spcFirstLastPara="1" rIns="68575" wrap="square" tIns="0">
            <a:noAutofit/>
          </a:bodyPr>
          <a:lstStyle>
            <a:lvl1pPr lvl="0" algn="l">
              <a:lnSpc>
                <a:spcPct val="85000"/>
              </a:lnSpc>
              <a:spcBef>
                <a:spcPts val="0"/>
              </a:spcBef>
              <a:spcAft>
                <a:spcPts val="0"/>
              </a:spcAft>
              <a:buClr>
                <a:srgbClr val="FFFFFF"/>
              </a:buClr>
              <a:buSzPts val="2700"/>
              <a:buFont typeface="Calibri"/>
              <a:buNone/>
              <a:defRPr b="0" sz="27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123" name="Google Shape;123;p22"/>
          <p:cNvPicPr preferRelativeResize="0"/>
          <p:nvPr>
            <p:ph idx="2" type="pic"/>
          </p:nvPr>
        </p:nvPicPr>
        <p:blipFill/>
        <p:spPr>
          <a:xfrm>
            <a:off x="11" y="0"/>
            <a:ext cx="9143989" cy="3686307"/>
          </a:xfrm>
          <a:prstGeom prst="rect">
            <a:avLst/>
          </a:prstGeom>
          <a:blipFill rotWithShape="1">
            <a:blip r:embed="rId2">
              <a:alphaModFix/>
            </a:blip>
            <a:stretch>
              <a:fillRect b="0" l="0" r="0" t="0"/>
            </a:stretch>
          </a:blipFill>
          <a:ln>
            <a:noFill/>
          </a:ln>
        </p:spPr>
      </p:pic>
      <p:sp>
        <p:nvSpPr>
          <p:cNvPr id="124" name="Google Shape;124;p22"/>
          <p:cNvSpPr txBox="1"/>
          <p:nvPr>
            <p:ph idx="1" type="body"/>
          </p:nvPr>
        </p:nvSpPr>
        <p:spPr>
          <a:xfrm>
            <a:off x="822960" y="4430267"/>
            <a:ext cx="7584948" cy="445770"/>
          </a:xfrm>
          <a:prstGeom prst="rect">
            <a:avLst/>
          </a:prstGeom>
          <a:noFill/>
          <a:ln>
            <a:noFill/>
          </a:ln>
        </p:spPr>
        <p:txBody>
          <a:bodyPr anchorCtr="0" anchor="t" bIns="0" lIns="68575" spcFirstLastPara="1" rIns="68575" wrap="square" tIns="0">
            <a:normAutofit/>
          </a:bodyPr>
          <a:lstStyle>
            <a:lvl1pPr indent="-228600" lvl="0" marL="457200" algn="l">
              <a:lnSpc>
                <a:spcPct val="90000"/>
              </a:lnSpc>
              <a:spcBef>
                <a:spcPts val="0"/>
              </a:spcBef>
              <a:spcAft>
                <a:spcPts val="0"/>
              </a:spcAft>
              <a:buSzPts val="1100"/>
              <a:buNone/>
              <a:defRPr sz="1100">
                <a:solidFill>
                  <a:srgbClr val="FFFFFF"/>
                </a:solidFill>
              </a:defRPr>
            </a:lvl1pPr>
            <a:lvl2pPr indent="-228600" lvl="1" marL="914400" algn="l">
              <a:lnSpc>
                <a:spcPct val="90000"/>
              </a:lnSpc>
              <a:spcBef>
                <a:spcPts val="500"/>
              </a:spcBef>
              <a:spcAft>
                <a:spcPts val="0"/>
              </a:spcAft>
              <a:buSzPts val="900"/>
              <a:buNone/>
              <a:defRPr sz="900"/>
            </a:lvl2pPr>
            <a:lvl3pPr indent="-228600" lvl="2" marL="1371600" algn="l">
              <a:lnSpc>
                <a:spcPct val="90000"/>
              </a:lnSpc>
              <a:spcBef>
                <a:spcPts val="300"/>
              </a:spcBef>
              <a:spcAft>
                <a:spcPts val="0"/>
              </a:spcAft>
              <a:buSzPts val="800"/>
              <a:buNone/>
              <a:defRPr sz="800"/>
            </a:lvl3pPr>
            <a:lvl4pPr indent="-228600" lvl="3" marL="1828800" algn="l">
              <a:lnSpc>
                <a:spcPct val="90000"/>
              </a:lnSpc>
              <a:spcBef>
                <a:spcPts val="300"/>
              </a:spcBef>
              <a:spcAft>
                <a:spcPts val="0"/>
              </a:spcAft>
              <a:buSzPts val="700"/>
              <a:buNone/>
              <a:defRPr sz="700"/>
            </a:lvl4pPr>
            <a:lvl5pPr indent="-228600" lvl="4" marL="2286000" algn="l">
              <a:lnSpc>
                <a:spcPct val="90000"/>
              </a:lnSpc>
              <a:spcBef>
                <a:spcPts val="300"/>
              </a:spcBef>
              <a:spcAft>
                <a:spcPts val="0"/>
              </a:spcAft>
              <a:buSzPts val="700"/>
              <a:buNone/>
              <a:defRPr sz="700"/>
            </a:lvl5pPr>
            <a:lvl6pPr indent="-228600" lvl="5" marL="2743200" algn="l">
              <a:lnSpc>
                <a:spcPct val="90000"/>
              </a:lnSpc>
              <a:spcBef>
                <a:spcPts val="300"/>
              </a:spcBef>
              <a:spcAft>
                <a:spcPts val="0"/>
              </a:spcAft>
              <a:buSzPts val="700"/>
              <a:buNone/>
              <a:defRPr sz="700"/>
            </a:lvl6pPr>
            <a:lvl7pPr indent="-228600" lvl="6" marL="3200400" algn="l">
              <a:lnSpc>
                <a:spcPct val="90000"/>
              </a:lnSpc>
              <a:spcBef>
                <a:spcPts val="300"/>
              </a:spcBef>
              <a:spcAft>
                <a:spcPts val="0"/>
              </a:spcAft>
              <a:buSzPts val="700"/>
              <a:buNone/>
              <a:defRPr sz="700"/>
            </a:lvl7pPr>
            <a:lvl8pPr indent="-228600" lvl="7" marL="3657600" algn="l">
              <a:lnSpc>
                <a:spcPct val="90000"/>
              </a:lnSpc>
              <a:spcBef>
                <a:spcPts val="300"/>
              </a:spcBef>
              <a:spcAft>
                <a:spcPts val="0"/>
              </a:spcAft>
              <a:buSzPts val="700"/>
              <a:buNone/>
              <a:defRPr sz="700"/>
            </a:lvl8pPr>
            <a:lvl9pPr indent="-228600" lvl="8" marL="4114800" algn="l">
              <a:lnSpc>
                <a:spcPct val="90000"/>
              </a:lnSpc>
              <a:spcBef>
                <a:spcPts val="300"/>
              </a:spcBef>
              <a:spcAft>
                <a:spcPts val="300"/>
              </a:spcAft>
              <a:buSzPts val="700"/>
              <a:buNone/>
              <a:defRPr sz="700"/>
            </a:lvl9pPr>
          </a:lstStyle>
          <a:p/>
        </p:txBody>
      </p:sp>
      <p:sp>
        <p:nvSpPr>
          <p:cNvPr id="125" name="Google Shape;125;p22"/>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2"/>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2"/>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8" name="Shape 128"/>
        <p:cNvGrpSpPr/>
        <p:nvPr/>
      </p:nvGrpSpPr>
      <p:grpSpPr>
        <a:xfrm>
          <a:off x="0" y="0"/>
          <a:ext cx="0" cy="0"/>
          <a:chOff x="0" y="0"/>
          <a:chExt cx="0" cy="0"/>
        </a:xfrm>
      </p:grpSpPr>
      <p:sp>
        <p:nvSpPr>
          <p:cNvPr id="129" name="Google Shape;129;p23"/>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0" name="Google Shape;130;p23"/>
          <p:cNvSpPr txBox="1"/>
          <p:nvPr>
            <p:ph idx="1" type="body"/>
          </p:nvPr>
        </p:nvSpPr>
        <p:spPr>
          <a:xfrm rot="5400000">
            <a:off x="3086100" y="-878839"/>
            <a:ext cx="3017520" cy="7543800"/>
          </a:xfrm>
          <a:prstGeom prst="rect">
            <a:avLst/>
          </a:prstGeom>
          <a:noFill/>
          <a:ln>
            <a:noFill/>
          </a:ln>
        </p:spPr>
        <p:txBody>
          <a:bodyPr anchorCtr="0" anchor="t" bIns="0" lIns="34275" spcFirstLastPara="1" rIns="34275" wrap="square" tIns="0">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1" name="Google Shape;131;p23"/>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23"/>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3" name="Google Shape;133;p23"/>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4" name="Shape 134"/>
        <p:cNvGrpSpPr/>
        <p:nvPr/>
      </p:nvGrpSpPr>
      <p:grpSpPr>
        <a:xfrm>
          <a:off x="0" y="0"/>
          <a:ext cx="0" cy="0"/>
          <a:chOff x="0" y="0"/>
          <a:chExt cx="0" cy="0"/>
        </a:xfrm>
      </p:grpSpPr>
      <p:sp>
        <p:nvSpPr>
          <p:cNvPr id="135" name="Google Shape;135;p24"/>
          <p:cNvSpPr/>
          <p:nvPr/>
        </p:nvSpPr>
        <p:spPr>
          <a:xfrm>
            <a:off x="2381" y="4800600"/>
            <a:ext cx="9141619"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6" name="Google Shape;136;p24"/>
          <p:cNvSpPr/>
          <p:nvPr/>
        </p:nvSpPr>
        <p:spPr>
          <a:xfrm>
            <a:off x="11" y="475073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7" name="Google Shape;137;p24"/>
          <p:cNvSpPr txBox="1"/>
          <p:nvPr>
            <p:ph type="title"/>
          </p:nvPr>
        </p:nvSpPr>
        <p:spPr>
          <a:xfrm rot="5400000">
            <a:off x="5370480" y="1484279"/>
            <a:ext cx="4318066" cy="1971675"/>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8" name="Google Shape;138;p24"/>
          <p:cNvSpPr txBox="1"/>
          <p:nvPr>
            <p:ph idx="1" type="body"/>
          </p:nvPr>
        </p:nvSpPr>
        <p:spPr>
          <a:xfrm rot="5400000">
            <a:off x="1369979" y="-430246"/>
            <a:ext cx="4318067" cy="5800725"/>
          </a:xfrm>
          <a:prstGeom prst="rect">
            <a:avLst/>
          </a:prstGeom>
          <a:noFill/>
          <a:ln>
            <a:noFill/>
          </a:ln>
        </p:spPr>
        <p:txBody>
          <a:bodyPr anchorCtr="0" anchor="t" bIns="0" lIns="34275" spcFirstLastPara="1" rIns="34275" wrap="square" tIns="0">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9" name="Google Shape;139;p24"/>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24"/>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1" name="Google Shape;141;p24"/>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1" y="4800600"/>
            <a:ext cx="91440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 name="Google Shape;52;p13"/>
          <p:cNvSpPr/>
          <p:nvPr/>
        </p:nvSpPr>
        <p:spPr>
          <a:xfrm>
            <a:off x="0" y="4750737"/>
            <a:ext cx="9144001" cy="49499"/>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 name="Google Shape;53;p13"/>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marR="0" rtl="0" algn="l">
              <a:lnSpc>
                <a:spcPct val="85000"/>
              </a:lnSpc>
              <a:spcBef>
                <a:spcPts val="0"/>
              </a:spcBef>
              <a:spcAft>
                <a:spcPts val="0"/>
              </a:spcAft>
              <a:buClr>
                <a:srgbClr val="3F3F3F"/>
              </a:buClr>
              <a:buSzPts val="3600"/>
              <a:buFont typeface="Calibri"/>
              <a:buNone/>
              <a:defRPr b="0" i="0" sz="3600" u="none" cap="none" strike="noStrike">
                <a:solidFill>
                  <a:srgbClr val="3F3F3F"/>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4" name="Google Shape;54;p13"/>
          <p:cNvSpPr txBox="1"/>
          <p:nvPr>
            <p:ph idx="1" type="body"/>
          </p:nvPr>
        </p:nvSpPr>
        <p:spPr>
          <a:xfrm>
            <a:off x="822960" y="1384301"/>
            <a:ext cx="7543800" cy="3017520"/>
          </a:xfrm>
          <a:prstGeom prst="rect">
            <a:avLst/>
          </a:prstGeom>
          <a:noFill/>
          <a:ln>
            <a:noFill/>
          </a:ln>
        </p:spPr>
        <p:txBody>
          <a:bodyPr anchorCtr="0" anchor="t" bIns="34275" lIns="0" spcFirstLastPara="1" rIns="0" wrap="square" tIns="34275">
            <a:normAutofit/>
          </a:bodyPr>
          <a:lstStyle>
            <a:lvl1pPr indent="-323850" lvl="0" marL="457200" marR="0" rtl="0" algn="l">
              <a:lnSpc>
                <a:spcPct val="90000"/>
              </a:lnSpc>
              <a:spcBef>
                <a:spcPts val="900"/>
              </a:spcBef>
              <a:spcAft>
                <a:spcPts val="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317500" lvl="1" marL="914400" marR="0" rtl="0" algn="l">
              <a:lnSpc>
                <a:spcPct val="90000"/>
              </a:lnSpc>
              <a:spcBef>
                <a:spcPts val="2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298450" lvl="2" marL="1371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298450" lvl="3" marL="18288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298450" lvl="4" marL="22860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298450" lvl="5" marL="27432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298450" lvl="6" marL="32004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298450" lvl="7" marL="3657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298450" lvl="8" marL="4114800" marR="0" rtl="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55" name="Google Shape;55;p13"/>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6" name="Google Shape;56;p13"/>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7" name="Google Shape;57;p13"/>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FFFFFF"/>
                </a:solidFill>
                <a:latin typeface="Calibri"/>
                <a:ea typeface="Calibri"/>
                <a:cs typeface="Calibri"/>
                <a:sym typeface="Calibri"/>
              </a:defRPr>
            </a:lvl1pPr>
            <a:lvl2pPr indent="0" lvl="1" marL="0" marR="0" rtl="0" algn="r">
              <a:spcBef>
                <a:spcPts val="0"/>
              </a:spcBef>
              <a:buNone/>
              <a:defRPr b="0" i="0" sz="800" u="none" cap="none" strike="noStrike">
                <a:solidFill>
                  <a:srgbClr val="FFFFFF"/>
                </a:solidFill>
                <a:latin typeface="Calibri"/>
                <a:ea typeface="Calibri"/>
                <a:cs typeface="Calibri"/>
                <a:sym typeface="Calibri"/>
              </a:defRPr>
            </a:lvl2pPr>
            <a:lvl3pPr indent="0" lvl="2" marL="0" marR="0" rtl="0" algn="r">
              <a:spcBef>
                <a:spcPts val="0"/>
              </a:spcBef>
              <a:buNone/>
              <a:defRPr b="0" i="0" sz="800" u="none" cap="none" strike="noStrike">
                <a:solidFill>
                  <a:srgbClr val="FFFFFF"/>
                </a:solidFill>
                <a:latin typeface="Calibri"/>
                <a:ea typeface="Calibri"/>
                <a:cs typeface="Calibri"/>
                <a:sym typeface="Calibri"/>
              </a:defRPr>
            </a:lvl3pPr>
            <a:lvl4pPr indent="0" lvl="3" marL="0" marR="0" rtl="0" algn="r">
              <a:spcBef>
                <a:spcPts val="0"/>
              </a:spcBef>
              <a:buNone/>
              <a:defRPr b="0" i="0" sz="800" u="none" cap="none" strike="noStrike">
                <a:solidFill>
                  <a:srgbClr val="FFFFFF"/>
                </a:solidFill>
                <a:latin typeface="Calibri"/>
                <a:ea typeface="Calibri"/>
                <a:cs typeface="Calibri"/>
                <a:sym typeface="Calibri"/>
              </a:defRPr>
            </a:lvl4pPr>
            <a:lvl5pPr indent="0" lvl="4" marL="0" marR="0" rtl="0" algn="r">
              <a:spcBef>
                <a:spcPts val="0"/>
              </a:spcBef>
              <a:buNone/>
              <a:defRPr b="0" i="0" sz="800" u="none" cap="none" strike="noStrike">
                <a:solidFill>
                  <a:srgbClr val="FFFFFF"/>
                </a:solidFill>
                <a:latin typeface="Calibri"/>
                <a:ea typeface="Calibri"/>
                <a:cs typeface="Calibri"/>
                <a:sym typeface="Calibri"/>
              </a:defRPr>
            </a:lvl5pPr>
            <a:lvl6pPr indent="0" lvl="5" marL="0" marR="0" rtl="0" algn="r">
              <a:spcBef>
                <a:spcPts val="0"/>
              </a:spcBef>
              <a:buNone/>
              <a:defRPr b="0" i="0" sz="800" u="none" cap="none" strike="noStrike">
                <a:solidFill>
                  <a:srgbClr val="FFFFFF"/>
                </a:solidFill>
                <a:latin typeface="Calibri"/>
                <a:ea typeface="Calibri"/>
                <a:cs typeface="Calibri"/>
                <a:sym typeface="Calibri"/>
              </a:defRPr>
            </a:lvl6pPr>
            <a:lvl7pPr indent="0" lvl="6" marL="0" marR="0" rtl="0" algn="r">
              <a:spcBef>
                <a:spcPts val="0"/>
              </a:spcBef>
              <a:buNone/>
              <a:defRPr b="0" i="0" sz="800" u="none" cap="none" strike="noStrike">
                <a:solidFill>
                  <a:srgbClr val="FFFFFF"/>
                </a:solidFill>
                <a:latin typeface="Calibri"/>
                <a:ea typeface="Calibri"/>
                <a:cs typeface="Calibri"/>
                <a:sym typeface="Calibri"/>
              </a:defRPr>
            </a:lvl7pPr>
            <a:lvl8pPr indent="0" lvl="7" marL="0" marR="0" rtl="0" algn="r">
              <a:spcBef>
                <a:spcPts val="0"/>
              </a:spcBef>
              <a:buNone/>
              <a:defRPr b="0" i="0" sz="800" u="none" cap="none" strike="noStrike">
                <a:solidFill>
                  <a:srgbClr val="FFFFFF"/>
                </a:solidFill>
                <a:latin typeface="Calibri"/>
                <a:ea typeface="Calibri"/>
                <a:cs typeface="Calibri"/>
                <a:sym typeface="Calibri"/>
              </a:defRPr>
            </a:lvl8pPr>
            <a:lvl9pPr indent="0" lvl="8" marL="0" marR="0" rtl="0" algn="r">
              <a:spcBef>
                <a:spcPts val="0"/>
              </a:spcBef>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58" name="Google Shape;58;p13"/>
          <p:cNvCxnSpPr/>
          <p:nvPr/>
        </p:nvCxnSpPr>
        <p:spPr>
          <a:xfrm>
            <a:off x="895149" y="1303384"/>
            <a:ext cx="747522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ctrTitle"/>
          </p:nvPr>
        </p:nvSpPr>
        <p:spPr>
          <a:xfrm>
            <a:off x="822960" y="569214"/>
            <a:ext cx="7543800" cy="26745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Project Milestone #4</a:t>
            </a:r>
            <a:endParaRPr/>
          </a:p>
        </p:txBody>
      </p:sp>
      <p:sp>
        <p:nvSpPr>
          <p:cNvPr id="147" name="Google Shape;147;p25"/>
          <p:cNvSpPr txBox="1"/>
          <p:nvPr>
            <p:ph idx="1" type="subTitle"/>
          </p:nvPr>
        </p:nvSpPr>
        <p:spPr>
          <a:xfrm>
            <a:off x="825038" y="3341715"/>
            <a:ext cx="7543800" cy="857400"/>
          </a:xfrm>
          <a:prstGeom prst="rect">
            <a:avLst/>
          </a:prstGeom>
        </p:spPr>
        <p:txBody>
          <a:bodyPr anchorCtr="0" anchor="t" bIns="34275" lIns="68575" spcFirstLastPara="1" rIns="68575" wrap="square" tIns="34275">
            <a:normAutofit/>
          </a:bodyPr>
          <a:lstStyle/>
          <a:p>
            <a:pPr indent="0" lvl="0" marL="0" rtl="0" algn="l">
              <a:spcBef>
                <a:spcPts val="900"/>
              </a:spcBef>
              <a:spcAft>
                <a:spcPts val="200"/>
              </a:spcAft>
              <a:buNone/>
            </a:pPr>
            <a:r>
              <a:rPr lang="en"/>
              <a:t>Andrew Yu, </a:t>
            </a:r>
            <a:r>
              <a:rPr lang="en"/>
              <a:t>Arthur Cheong, Marco Widodo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nvSpPr>
        <p:spPr>
          <a:xfrm>
            <a:off x="0" y="0"/>
            <a:ext cx="9144000" cy="4640700"/>
          </a:xfrm>
          <a:prstGeom prst="rect">
            <a:avLst/>
          </a:prstGeom>
          <a:noFill/>
          <a:ln>
            <a:noFill/>
          </a:ln>
        </p:spPr>
        <p:txBody>
          <a:bodyPr anchorCtr="0" anchor="t" bIns="91425" lIns="91425" spcFirstLastPara="1" rIns="91425" wrap="square" tIns="91425">
            <a:spAutoFit/>
          </a:bodyPr>
          <a:lstStyle/>
          <a:p>
            <a:pPr indent="-279400" lvl="0" marL="698500" rtl="0" algn="l">
              <a:lnSpc>
                <a:spcPct val="115000"/>
              </a:lnSpc>
              <a:spcBef>
                <a:spcPts val="0"/>
              </a:spcBef>
              <a:spcAft>
                <a:spcPts val="0"/>
              </a:spcAft>
              <a:buClr>
                <a:srgbClr val="2D3B45"/>
              </a:buClr>
              <a:buSzPts val="800"/>
              <a:buAutoNum type="arabicPeriod"/>
            </a:pPr>
            <a:r>
              <a:rPr i="1" lang="en" sz="800">
                <a:solidFill>
                  <a:srgbClr val="2D3B45"/>
                </a:solidFill>
                <a:highlight>
                  <a:srgbClr val="FFFFFF"/>
                </a:highlight>
              </a:rPr>
              <a:t>Define your research question (~2-3 slides)</a:t>
            </a:r>
            <a:endParaRPr i="1" sz="800">
              <a:solidFill>
                <a:srgbClr val="2D3B45"/>
              </a:solidFill>
              <a:highlight>
                <a:srgbClr val="FFFFFF"/>
              </a:highlight>
            </a:endParaRPr>
          </a:p>
          <a:p>
            <a:pPr indent="0" lvl="0" marL="0" rtl="0" algn="l">
              <a:lnSpc>
                <a:spcPct val="115000"/>
              </a:lnSpc>
              <a:spcBef>
                <a:spcPts val="900"/>
              </a:spcBef>
              <a:spcAft>
                <a:spcPts val="0"/>
              </a:spcAft>
              <a:buNone/>
            </a:pPr>
            <a:r>
              <a:rPr lang="en" sz="800">
                <a:solidFill>
                  <a:srgbClr val="2D3B45"/>
                </a:solidFill>
                <a:highlight>
                  <a:srgbClr val="FFFFFF"/>
                </a:highlight>
              </a:rPr>
              <a:t>In the engineering mindset, a research question is different from a topic in that it clarifies the </a:t>
            </a:r>
            <a:r>
              <a:rPr b="1" lang="en" sz="800">
                <a:solidFill>
                  <a:srgbClr val="2D3B45"/>
                </a:solidFill>
                <a:highlight>
                  <a:srgbClr val="FFFFFF"/>
                </a:highlight>
              </a:rPr>
              <a:t>objective </a:t>
            </a:r>
            <a:r>
              <a:rPr lang="en" sz="800">
                <a:solidFill>
                  <a:srgbClr val="2D3B45"/>
                </a:solidFill>
                <a:highlight>
                  <a:srgbClr val="FFFFFF"/>
                </a:highlight>
              </a:rPr>
              <a:t>and </a:t>
            </a:r>
            <a:r>
              <a:rPr b="1" lang="en" sz="800">
                <a:solidFill>
                  <a:srgbClr val="2D3B45"/>
                </a:solidFill>
                <a:highlight>
                  <a:srgbClr val="FFFFFF"/>
                </a:highlight>
              </a:rPr>
              <a:t>decision variables</a:t>
            </a:r>
            <a:r>
              <a:rPr lang="en" sz="800">
                <a:solidFill>
                  <a:srgbClr val="2D3B45"/>
                </a:solidFill>
                <a:highlight>
                  <a:srgbClr val="FFFFFF"/>
                </a:highlight>
              </a:rPr>
              <a:t>. Your objective should be something that you want to minimize or maximize, and that will vary depending on the values of your decision variables. Your decision variables should define the actions that you will recommend.</a:t>
            </a:r>
            <a:br>
              <a:rPr lang="en" sz="800">
                <a:solidFill>
                  <a:srgbClr val="2D3B45"/>
                </a:solidFill>
                <a:highlight>
                  <a:srgbClr val="FFFFFF"/>
                </a:highlight>
              </a:rPr>
            </a:br>
            <a:endParaRPr sz="800">
              <a:solidFill>
                <a:srgbClr val="2D3B45"/>
              </a:solidFill>
              <a:highlight>
                <a:srgbClr val="FFFFFF"/>
              </a:highlight>
            </a:endParaRPr>
          </a:p>
          <a:p>
            <a:pPr indent="0" lvl="0" marL="0" rtl="0" algn="l">
              <a:lnSpc>
                <a:spcPct val="115000"/>
              </a:lnSpc>
              <a:spcBef>
                <a:spcPts val="900"/>
              </a:spcBef>
              <a:spcAft>
                <a:spcPts val="0"/>
              </a:spcAft>
              <a:buNone/>
            </a:pPr>
            <a:r>
              <a:rPr lang="en" sz="800">
                <a:solidFill>
                  <a:srgbClr val="2D3B45"/>
                </a:solidFill>
                <a:highlight>
                  <a:srgbClr val="FFFFFF"/>
                </a:highlight>
              </a:rPr>
              <a:t>Not a research question: Student assignment to schools</a:t>
            </a:r>
            <a:endParaRPr sz="800">
              <a:solidFill>
                <a:srgbClr val="2D3B45"/>
              </a:solidFill>
              <a:highlight>
                <a:srgbClr val="FFFFFF"/>
              </a:highlight>
            </a:endParaRPr>
          </a:p>
          <a:p>
            <a:pPr indent="0" lvl="0" marL="0" rtl="0" algn="l">
              <a:lnSpc>
                <a:spcPct val="115000"/>
              </a:lnSpc>
              <a:spcBef>
                <a:spcPts val="900"/>
              </a:spcBef>
              <a:spcAft>
                <a:spcPts val="0"/>
              </a:spcAft>
              <a:buNone/>
            </a:pPr>
            <a:r>
              <a:rPr lang="en" sz="800">
                <a:solidFill>
                  <a:srgbClr val="2D3B45"/>
                </a:solidFill>
                <a:highlight>
                  <a:srgbClr val="FFFFFF"/>
                </a:highlight>
              </a:rPr>
              <a:t>Better, but not specific: How should we assign students to an elementary school in their district while optimizing for student success?</a:t>
            </a:r>
            <a:endParaRPr sz="800">
              <a:solidFill>
                <a:srgbClr val="2D3B45"/>
              </a:solidFill>
              <a:highlight>
                <a:srgbClr val="FFFFFF"/>
              </a:highlight>
            </a:endParaRPr>
          </a:p>
          <a:p>
            <a:pPr indent="0" lvl="0" marL="0" rtl="0" algn="l">
              <a:lnSpc>
                <a:spcPct val="115000"/>
              </a:lnSpc>
              <a:spcBef>
                <a:spcPts val="900"/>
              </a:spcBef>
              <a:spcAft>
                <a:spcPts val="0"/>
              </a:spcAft>
              <a:buNone/>
            </a:pPr>
            <a:r>
              <a:rPr lang="en" sz="800">
                <a:solidFill>
                  <a:srgbClr val="2D3B45"/>
                </a:solidFill>
                <a:highlight>
                  <a:srgbClr val="FFFFFF"/>
                </a:highlight>
              </a:rPr>
              <a:t>Good: In San Francisco Unified School District, how should we assign students to elementary schools in their district to optimize equitable performance on the 5th grade state assessment of learning?</a:t>
            </a:r>
            <a:endParaRPr sz="800">
              <a:solidFill>
                <a:srgbClr val="2D3B45"/>
              </a:solidFill>
              <a:highlight>
                <a:srgbClr val="FFFFFF"/>
              </a:highlight>
            </a:endParaRPr>
          </a:p>
          <a:p>
            <a:pPr indent="0" lvl="0" marL="0" rtl="0" algn="l">
              <a:lnSpc>
                <a:spcPct val="115000"/>
              </a:lnSpc>
              <a:spcBef>
                <a:spcPts val="900"/>
              </a:spcBef>
              <a:spcAft>
                <a:spcPts val="0"/>
              </a:spcAft>
              <a:buNone/>
            </a:pPr>
            <a:r>
              <a:rPr lang="en" sz="800">
                <a:solidFill>
                  <a:srgbClr val="2D3B45"/>
                </a:solidFill>
                <a:highlight>
                  <a:srgbClr val="FFFFFF"/>
                </a:highlight>
              </a:rPr>
              <a:t>Note that the objective is to minimize the difference in student populations’ performance on the learning assessment, and the decision variables define which school each child should attend. There are of course many other factors you may wish to consider; some of these you can incorporate into your model through constraints.</a:t>
            </a:r>
            <a:br>
              <a:rPr lang="en" sz="800">
                <a:solidFill>
                  <a:srgbClr val="2D3B45"/>
                </a:solidFill>
                <a:highlight>
                  <a:srgbClr val="FFFFFF"/>
                </a:highlight>
              </a:rPr>
            </a:br>
            <a:endParaRPr sz="800">
              <a:solidFill>
                <a:srgbClr val="2D3B45"/>
              </a:solidFill>
              <a:highlight>
                <a:srgbClr val="FFFFFF"/>
              </a:highlight>
            </a:endParaRPr>
          </a:p>
          <a:p>
            <a:pPr indent="0" lvl="0" marL="0" rtl="0" algn="l">
              <a:lnSpc>
                <a:spcPct val="115000"/>
              </a:lnSpc>
              <a:spcBef>
                <a:spcPts val="900"/>
              </a:spcBef>
              <a:spcAft>
                <a:spcPts val="0"/>
              </a:spcAft>
              <a:buNone/>
            </a:pPr>
            <a:r>
              <a:rPr lang="en" sz="800">
                <a:solidFill>
                  <a:srgbClr val="2D3B45"/>
                </a:solidFill>
                <a:highlight>
                  <a:srgbClr val="FFFFFF"/>
                </a:highlight>
              </a:rPr>
              <a:t>Here’s another example:</a:t>
            </a:r>
            <a:endParaRPr sz="800">
              <a:solidFill>
                <a:srgbClr val="2D3B45"/>
              </a:solidFill>
              <a:highlight>
                <a:srgbClr val="FFFFFF"/>
              </a:highlight>
            </a:endParaRPr>
          </a:p>
          <a:p>
            <a:pPr indent="0" lvl="0" marL="0" rtl="0" algn="l">
              <a:lnSpc>
                <a:spcPct val="115000"/>
              </a:lnSpc>
              <a:spcBef>
                <a:spcPts val="900"/>
              </a:spcBef>
              <a:spcAft>
                <a:spcPts val="0"/>
              </a:spcAft>
              <a:buNone/>
            </a:pPr>
            <a:r>
              <a:rPr lang="en" sz="800">
                <a:solidFill>
                  <a:srgbClr val="2D3B45"/>
                </a:solidFill>
                <a:highlight>
                  <a:srgbClr val="FFFFFF"/>
                </a:highlight>
              </a:rPr>
              <a:t>Not a research question: Food insecurity</a:t>
            </a:r>
            <a:endParaRPr sz="800">
              <a:solidFill>
                <a:srgbClr val="2D3B45"/>
              </a:solidFill>
              <a:highlight>
                <a:srgbClr val="FFFFFF"/>
              </a:highlight>
            </a:endParaRPr>
          </a:p>
          <a:p>
            <a:pPr indent="0" lvl="0" marL="0" rtl="0" algn="l">
              <a:lnSpc>
                <a:spcPct val="115000"/>
              </a:lnSpc>
              <a:spcBef>
                <a:spcPts val="900"/>
              </a:spcBef>
              <a:spcAft>
                <a:spcPts val="0"/>
              </a:spcAft>
              <a:buNone/>
            </a:pPr>
            <a:r>
              <a:rPr lang="en" sz="800">
                <a:solidFill>
                  <a:srgbClr val="2D3B45"/>
                </a:solidFill>
                <a:highlight>
                  <a:srgbClr val="FFFFFF"/>
                </a:highlight>
              </a:rPr>
              <a:t>Better, but not specific: How can we reduce food insecurity in Eastern Africa?</a:t>
            </a:r>
            <a:endParaRPr sz="800">
              <a:solidFill>
                <a:srgbClr val="2D3B45"/>
              </a:solidFill>
              <a:highlight>
                <a:srgbClr val="FFFFFF"/>
              </a:highlight>
            </a:endParaRPr>
          </a:p>
          <a:p>
            <a:pPr indent="0" lvl="0" marL="0" rtl="0" algn="l">
              <a:lnSpc>
                <a:spcPct val="115000"/>
              </a:lnSpc>
              <a:spcBef>
                <a:spcPts val="900"/>
              </a:spcBef>
              <a:spcAft>
                <a:spcPts val="0"/>
              </a:spcAft>
              <a:buNone/>
            </a:pPr>
            <a:r>
              <a:rPr lang="en" sz="800">
                <a:solidFill>
                  <a:srgbClr val="2D3B45"/>
                </a:solidFill>
                <a:highlight>
                  <a:srgbClr val="FFFFFF"/>
                </a:highlight>
              </a:rPr>
              <a:t>Good: Every month, for all of the 100 square mile regions in Eritrea, can we identify the 10 highest risk regions that are most likely to experience critical food shortage in order to prioritize proactive assistance to those areas (e.g irrigation/fertilizer)? </a:t>
            </a:r>
            <a:endParaRPr sz="800">
              <a:solidFill>
                <a:srgbClr val="2D3B45"/>
              </a:solidFill>
              <a:highlight>
                <a:srgbClr val="FFFFFF"/>
              </a:highlight>
            </a:endParaRPr>
          </a:p>
          <a:p>
            <a:pPr indent="0" lvl="0" marL="0" rtl="0" algn="l">
              <a:lnSpc>
                <a:spcPct val="115000"/>
              </a:lnSpc>
              <a:spcBef>
                <a:spcPts val="900"/>
              </a:spcBef>
              <a:spcAft>
                <a:spcPts val="0"/>
              </a:spcAft>
              <a:buNone/>
            </a:pPr>
            <a:r>
              <a:rPr lang="en" sz="800">
                <a:solidFill>
                  <a:srgbClr val="2D3B45"/>
                </a:solidFill>
                <a:highlight>
                  <a:srgbClr val="FFFFFF"/>
                </a:highlight>
              </a:rPr>
              <a:t>Here the objective is to minimize the difference between your 10 predicted regions and those regions who experience the most critical food shortages, and your decision variables define if an area will receive proactive assistance during that month.</a:t>
            </a:r>
            <a:endParaRPr sz="800">
              <a:solidFill>
                <a:srgbClr val="2D3B45"/>
              </a:solidFill>
              <a:highlight>
                <a:srgbClr val="FFFFFF"/>
              </a:highlight>
            </a:endParaRPr>
          </a:p>
          <a:p>
            <a:pPr indent="0" lvl="0" marL="0" rtl="0" algn="l">
              <a:lnSpc>
                <a:spcPct val="115000"/>
              </a:lnSpc>
              <a:spcBef>
                <a:spcPts val="900"/>
              </a:spcBef>
              <a:spcAft>
                <a:spcPts val="0"/>
              </a:spcAft>
              <a:buNone/>
            </a:pPr>
            <a:r>
              <a:rPr lang="en" sz="800">
                <a:solidFill>
                  <a:srgbClr val="2D3B45"/>
                </a:solidFill>
                <a:highlight>
                  <a:srgbClr val="FFFFFF"/>
                </a:highlight>
              </a:rPr>
              <a:t>In defining the optimization problem, qualitative research about the lived experiences of the population closest to the problem can really help. It can motivate your focus on a particular decision as consequential and also illuminate the appropriate objectives or relevant constraints on the decision makers</a:t>
            </a:r>
            <a:endParaRPr sz="800">
              <a:solidFill>
                <a:srgbClr val="2D3B45"/>
              </a:solidFill>
              <a:highlight>
                <a:srgbClr val="FFFFFF"/>
              </a:highlight>
            </a:endParaRPr>
          </a:p>
          <a:p>
            <a:pPr indent="-279400" lvl="0" marL="698500" rtl="0" algn="l">
              <a:lnSpc>
                <a:spcPct val="115000"/>
              </a:lnSpc>
              <a:spcBef>
                <a:spcPts val="900"/>
              </a:spcBef>
              <a:spcAft>
                <a:spcPts val="0"/>
              </a:spcAft>
              <a:buClr>
                <a:srgbClr val="2D3B45"/>
              </a:buClr>
              <a:buSzPts val="800"/>
              <a:buAutoNum type="arabicPeriod" startAt="2"/>
            </a:pPr>
            <a:r>
              <a:rPr i="1" lang="en" sz="800">
                <a:solidFill>
                  <a:srgbClr val="2D3B45"/>
                </a:solidFill>
                <a:highlight>
                  <a:srgbClr val="FFFFFF"/>
                </a:highlight>
              </a:rPr>
              <a:t>Propose a design draft (~1-2 slides)</a:t>
            </a:r>
            <a:endParaRPr i="1" sz="800">
              <a:solidFill>
                <a:srgbClr val="2D3B45"/>
              </a:solidFill>
              <a:highlight>
                <a:srgbClr val="FFFFFF"/>
              </a:highlight>
            </a:endParaRPr>
          </a:p>
          <a:p>
            <a:pPr indent="0" lvl="0" marL="0" rtl="0" algn="l">
              <a:lnSpc>
                <a:spcPct val="115000"/>
              </a:lnSpc>
              <a:spcBef>
                <a:spcPts val="900"/>
              </a:spcBef>
              <a:spcAft>
                <a:spcPts val="900"/>
              </a:spcAft>
              <a:buNone/>
            </a:pPr>
            <a:r>
              <a:rPr lang="en" sz="800">
                <a:solidFill>
                  <a:srgbClr val="2D3B45"/>
                </a:solidFill>
                <a:highlight>
                  <a:srgbClr val="FFFFFF"/>
                </a:highlight>
              </a:rPr>
              <a:t>To complete the draft of your optimization design, please describe the important </a:t>
            </a:r>
            <a:r>
              <a:rPr b="1" lang="en" sz="800">
                <a:solidFill>
                  <a:srgbClr val="2D3B45"/>
                </a:solidFill>
                <a:highlight>
                  <a:srgbClr val="FFFFFF"/>
                </a:highlight>
              </a:rPr>
              <a:t>constraints </a:t>
            </a:r>
            <a:r>
              <a:rPr lang="en" sz="800">
                <a:solidFill>
                  <a:srgbClr val="2D3B45"/>
                </a:solidFill>
                <a:highlight>
                  <a:srgbClr val="FFFFFF"/>
                </a:highlight>
              </a:rPr>
              <a:t>to incorporate into your optimization problem. </a:t>
            </a:r>
            <a:r>
              <a:rPr b="1" lang="en" sz="800">
                <a:solidFill>
                  <a:srgbClr val="2D3B45"/>
                </a:solidFill>
                <a:highlight>
                  <a:srgbClr val="FFFFFF"/>
                </a:highlight>
              </a:rPr>
              <a:t>How might you measure these variables?</a:t>
            </a:r>
            <a:endParaRPr b="1" sz="800">
              <a:solidFill>
                <a:srgbClr val="2D3B45"/>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42900" y="445769"/>
            <a:ext cx="2400300" cy="17145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b="1" lang="en"/>
              <a:t>Research Question</a:t>
            </a:r>
            <a:endParaRPr b="1"/>
          </a:p>
        </p:txBody>
      </p:sp>
      <p:sp>
        <p:nvSpPr>
          <p:cNvPr id="158" name="Google Shape;158;p27"/>
          <p:cNvSpPr txBox="1"/>
          <p:nvPr>
            <p:ph idx="1" type="body"/>
          </p:nvPr>
        </p:nvSpPr>
        <p:spPr>
          <a:xfrm>
            <a:off x="3600450" y="1333500"/>
            <a:ext cx="4869300" cy="3076800"/>
          </a:xfrm>
          <a:prstGeom prst="rect">
            <a:avLst/>
          </a:prstGeom>
        </p:spPr>
        <p:txBody>
          <a:bodyPr anchorCtr="0" anchor="t" bIns="34275" lIns="0" spcFirstLastPara="1" rIns="0" wrap="square" tIns="34275">
            <a:noAutofit/>
          </a:bodyPr>
          <a:lstStyle/>
          <a:p>
            <a:pPr indent="0" lvl="0" marL="0" rtl="0" algn="ctr">
              <a:spcBef>
                <a:spcPts val="900"/>
              </a:spcBef>
              <a:spcAft>
                <a:spcPts val="200"/>
              </a:spcAft>
              <a:buNone/>
            </a:pPr>
            <a:r>
              <a:rPr b="1" lang="en" sz="2700">
                <a:solidFill>
                  <a:schemeClr val="dk1"/>
                </a:solidFill>
              </a:rPr>
              <a:t>“How should Twitter </a:t>
            </a:r>
            <a:r>
              <a:rPr b="1" lang="en" sz="2700">
                <a:solidFill>
                  <a:schemeClr val="dk2"/>
                </a:solidFill>
              </a:rPr>
              <a:t>balance</a:t>
            </a:r>
            <a:r>
              <a:rPr b="1" lang="en" sz="2700">
                <a:solidFill>
                  <a:schemeClr val="dk1"/>
                </a:solidFill>
              </a:rPr>
              <a:t> </a:t>
            </a:r>
            <a:r>
              <a:rPr b="1" lang="en" sz="2700">
                <a:solidFill>
                  <a:schemeClr val="accent2"/>
                </a:solidFill>
              </a:rPr>
              <a:t>Machine Learning</a:t>
            </a:r>
            <a:r>
              <a:rPr b="1" lang="en" sz="2700">
                <a:solidFill>
                  <a:schemeClr val="dk1"/>
                </a:solidFill>
              </a:rPr>
              <a:t> with </a:t>
            </a:r>
            <a:r>
              <a:rPr b="1" lang="en" sz="2700">
                <a:solidFill>
                  <a:schemeClr val="accent2"/>
                </a:solidFill>
              </a:rPr>
              <a:t>Human Input</a:t>
            </a:r>
            <a:r>
              <a:rPr b="1" lang="en" sz="2700">
                <a:solidFill>
                  <a:schemeClr val="dk1"/>
                </a:solidFill>
              </a:rPr>
              <a:t> in their hate speech detection framework to </a:t>
            </a:r>
            <a:r>
              <a:rPr b="1" lang="en" sz="2700">
                <a:solidFill>
                  <a:schemeClr val="dk2"/>
                </a:solidFill>
              </a:rPr>
              <a:t>minimize racial discrimination</a:t>
            </a:r>
            <a:r>
              <a:rPr b="1" lang="en" sz="2700">
                <a:solidFill>
                  <a:schemeClr val="dk1"/>
                </a:solidFill>
              </a:rPr>
              <a:t> against minority users on their platform?”</a:t>
            </a:r>
            <a:endParaRPr sz="2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ctr">
              <a:lnSpc>
                <a:spcPct val="90000"/>
              </a:lnSpc>
              <a:spcBef>
                <a:spcPts val="900"/>
              </a:spcBef>
              <a:spcAft>
                <a:spcPts val="200"/>
              </a:spcAft>
              <a:buNone/>
            </a:pPr>
            <a:r>
              <a:rPr b="1" lang="en" sz="2000"/>
              <a:t>“How should Twitter balance Machine Learning with Human Input in their hate speech detection framework to minimize racial discrimination against minority users on their platform?”</a:t>
            </a:r>
            <a:endParaRPr/>
          </a:p>
        </p:txBody>
      </p:sp>
      <p:sp>
        <p:nvSpPr>
          <p:cNvPr id="164" name="Google Shape;164;p28"/>
          <p:cNvSpPr/>
          <p:nvPr/>
        </p:nvSpPr>
        <p:spPr>
          <a:xfrm>
            <a:off x="908475" y="1441700"/>
            <a:ext cx="3663600" cy="31485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950" u="sng">
                <a:solidFill>
                  <a:schemeClr val="dk1"/>
                </a:solidFill>
                <a:latin typeface="Calibri"/>
                <a:ea typeface="Calibri"/>
                <a:cs typeface="Calibri"/>
                <a:sym typeface="Calibri"/>
              </a:rPr>
              <a:t>What is the problem?</a:t>
            </a:r>
            <a:endParaRPr b="1" sz="950" u="sng">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950">
              <a:solidFill>
                <a:schemeClr val="dk1"/>
              </a:solidFill>
              <a:latin typeface="Calibri"/>
              <a:ea typeface="Calibri"/>
              <a:cs typeface="Calibri"/>
              <a:sym typeface="Calibri"/>
            </a:endParaRPr>
          </a:p>
          <a:p>
            <a:pPr indent="-288925" lvl="0" marL="457200" rtl="0" algn="l">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Social media companies like Twitter currently use a mix of both human elements and machine-learning elements in designing their hate speech moderation systems. </a:t>
            </a:r>
            <a:endParaRPr sz="950">
              <a:solidFill>
                <a:schemeClr val="dk1"/>
              </a:solidFill>
              <a:latin typeface="Calibri"/>
              <a:ea typeface="Calibri"/>
              <a:cs typeface="Calibri"/>
              <a:sym typeface="Calibri"/>
            </a:endParaRPr>
          </a:p>
          <a:p>
            <a:pPr indent="-288925" lvl="0" marL="457200" rtl="0" algn="l">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The recent transition towards incorporating machine-learning elements was likely motivated by a problem of inefficiency; machine-learning algorithms can scan through large amounts of content in search for “hate speech” a lot quicker than humans are able to. </a:t>
            </a:r>
            <a:endParaRPr sz="950">
              <a:solidFill>
                <a:schemeClr val="dk1"/>
              </a:solidFill>
              <a:latin typeface="Calibri"/>
              <a:ea typeface="Calibri"/>
              <a:cs typeface="Calibri"/>
              <a:sym typeface="Calibri"/>
            </a:endParaRPr>
          </a:p>
          <a:p>
            <a:pPr indent="-288925" lvl="0" marL="457200" rtl="0" algn="l">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However, since machine-learning algorithms are still quite new, they are often incapable of grasping the subtle nuances that can decisively determine whether a piece of text is considered “hate speech” or not. </a:t>
            </a:r>
            <a:endParaRPr sz="950">
              <a:solidFill>
                <a:schemeClr val="dk1"/>
              </a:solidFill>
              <a:latin typeface="Calibri"/>
              <a:ea typeface="Calibri"/>
              <a:cs typeface="Calibri"/>
              <a:sym typeface="Calibri"/>
            </a:endParaRPr>
          </a:p>
          <a:p>
            <a:pPr indent="-288925" lvl="0" marL="457200" rtl="0" algn="l">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There exists then an inherent trade-off in deciding how much of each should be involved in the process; more human input generally means more accurate judgements but with slower processing capabilities, while more machine-learning involvement means faster processing capabilities but with less accurate judgements.</a:t>
            </a:r>
            <a:endParaRPr sz="950">
              <a:solidFill>
                <a:schemeClr val="dk1"/>
              </a:solidFill>
              <a:latin typeface="Calibri"/>
              <a:ea typeface="Calibri"/>
              <a:cs typeface="Calibri"/>
              <a:sym typeface="Calibri"/>
            </a:endParaRPr>
          </a:p>
        </p:txBody>
      </p:sp>
      <p:sp>
        <p:nvSpPr>
          <p:cNvPr id="165" name="Google Shape;165;p28"/>
          <p:cNvSpPr/>
          <p:nvPr/>
        </p:nvSpPr>
        <p:spPr>
          <a:xfrm>
            <a:off x="4660875" y="1441700"/>
            <a:ext cx="3705900" cy="31485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lnSpc>
                <a:spcPct val="90000"/>
              </a:lnSpc>
              <a:spcBef>
                <a:spcPts val="900"/>
              </a:spcBef>
              <a:spcAft>
                <a:spcPts val="0"/>
              </a:spcAft>
              <a:buClr>
                <a:schemeClr val="dk1"/>
              </a:buClr>
              <a:buSzPts val="1100"/>
              <a:buFont typeface="Arial"/>
              <a:buNone/>
            </a:pPr>
            <a:r>
              <a:rPr b="1" lang="en" sz="950" u="sng">
                <a:solidFill>
                  <a:srgbClr val="262626"/>
                </a:solidFill>
                <a:latin typeface="Calibri"/>
                <a:ea typeface="Calibri"/>
                <a:cs typeface="Calibri"/>
                <a:sym typeface="Calibri"/>
              </a:rPr>
              <a:t>Why does this matter?</a:t>
            </a:r>
            <a:endParaRPr b="1" sz="850" u="sng">
              <a:solidFill>
                <a:schemeClr val="dk1"/>
              </a:solidFill>
              <a:latin typeface="Calibri"/>
              <a:ea typeface="Calibri"/>
              <a:cs typeface="Calibri"/>
              <a:sym typeface="Calibri"/>
            </a:endParaRPr>
          </a:p>
          <a:p>
            <a:pPr indent="-288925" lvl="0" marL="457200" rtl="0" algn="l">
              <a:lnSpc>
                <a:spcPct val="90000"/>
              </a:lnSpc>
              <a:spcBef>
                <a:spcPts val="900"/>
              </a:spcBef>
              <a:spcAft>
                <a:spcPts val="0"/>
              </a:spcAft>
              <a:buClr>
                <a:srgbClr val="262626"/>
              </a:buClr>
              <a:buSzPts val="950"/>
              <a:buFont typeface="Calibri"/>
              <a:buChar char="●"/>
            </a:pPr>
            <a:r>
              <a:rPr lang="en" sz="950">
                <a:solidFill>
                  <a:srgbClr val="262626"/>
                </a:solidFill>
                <a:latin typeface="Calibri"/>
                <a:ea typeface="Calibri"/>
                <a:cs typeface="Calibri"/>
                <a:sym typeface="Calibri"/>
              </a:rPr>
              <a:t>The stakeholder we are most concerned for in this broader issue of balancing machine-learning with human input is users from minority groups, especially those who are actively discriminated against. </a:t>
            </a:r>
            <a:endParaRPr sz="950">
              <a:solidFill>
                <a:srgbClr val="262626"/>
              </a:solidFill>
              <a:latin typeface="Calibri"/>
              <a:ea typeface="Calibri"/>
              <a:cs typeface="Calibri"/>
              <a:sym typeface="Calibri"/>
            </a:endParaRPr>
          </a:p>
          <a:p>
            <a:pPr indent="-288925" lvl="0" marL="457200" rtl="0" algn="l">
              <a:lnSpc>
                <a:spcPct val="90000"/>
              </a:lnSpc>
              <a:spcBef>
                <a:spcPts val="0"/>
              </a:spcBef>
              <a:spcAft>
                <a:spcPts val="0"/>
              </a:spcAft>
              <a:buClr>
                <a:srgbClr val="262626"/>
              </a:buClr>
              <a:buSzPts val="950"/>
              <a:buFont typeface="Calibri"/>
              <a:buChar char="●"/>
            </a:pPr>
            <a:r>
              <a:rPr lang="en" sz="950">
                <a:solidFill>
                  <a:srgbClr val="262626"/>
                </a:solidFill>
                <a:latin typeface="Calibri"/>
                <a:ea typeface="Calibri"/>
                <a:cs typeface="Calibri"/>
                <a:sym typeface="Calibri"/>
              </a:rPr>
              <a:t>Falling towards either extreme on this trade-off spectrum increases discrimination towards these minority groups; it may be the case that only a balance between the two can effectively mitigate discrimination.</a:t>
            </a:r>
            <a:endParaRPr sz="950">
              <a:solidFill>
                <a:srgbClr val="262626"/>
              </a:solidFill>
              <a:latin typeface="Calibri"/>
              <a:ea typeface="Calibri"/>
              <a:cs typeface="Calibri"/>
              <a:sym typeface="Calibri"/>
            </a:endParaRPr>
          </a:p>
          <a:p>
            <a:pPr indent="-288925" lvl="0" marL="457200" rtl="0" algn="l">
              <a:lnSpc>
                <a:spcPct val="90000"/>
              </a:lnSpc>
              <a:spcBef>
                <a:spcPts val="0"/>
              </a:spcBef>
              <a:spcAft>
                <a:spcPts val="0"/>
              </a:spcAft>
              <a:buClr>
                <a:srgbClr val="262626"/>
              </a:buClr>
              <a:buSzPts val="950"/>
              <a:buFont typeface="Calibri"/>
              <a:buChar char="●"/>
            </a:pPr>
            <a:r>
              <a:rPr lang="en" sz="950">
                <a:solidFill>
                  <a:srgbClr val="262626"/>
                </a:solidFill>
                <a:latin typeface="Calibri"/>
                <a:ea typeface="Calibri"/>
                <a:cs typeface="Calibri"/>
                <a:sym typeface="Calibri"/>
              </a:rPr>
              <a:t>If Twitter restricted their hate speech detection system to purely human moderation, it would be unreasonably time-consuming for them to scan through every tweet, meaning hate speech would be largely unfiltered; here, minorities could face direct discrimination via other users’ hate speech.</a:t>
            </a:r>
            <a:endParaRPr sz="950">
              <a:solidFill>
                <a:srgbClr val="262626"/>
              </a:solidFill>
              <a:latin typeface="Calibri"/>
              <a:ea typeface="Calibri"/>
              <a:cs typeface="Calibri"/>
              <a:sym typeface="Calibri"/>
            </a:endParaRPr>
          </a:p>
          <a:p>
            <a:pPr indent="-288925" lvl="0" marL="457200" rtl="0" algn="l">
              <a:lnSpc>
                <a:spcPct val="90000"/>
              </a:lnSpc>
              <a:spcBef>
                <a:spcPts val="0"/>
              </a:spcBef>
              <a:spcAft>
                <a:spcPts val="0"/>
              </a:spcAft>
              <a:buClr>
                <a:srgbClr val="262626"/>
              </a:buClr>
              <a:buSzPts val="950"/>
              <a:buFont typeface="Calibri"/>
              <a:buChar char="●"/>
            </a:pPr>
            <a:r>
              <a:rPr lang="en" sz="950">
                <a:solidFill>
                  <a:srgbClr val="262626"/>
                </a:solidFill>
                <a:latin typeface="Calibri"/>
                <a:ea typeface="Calibri"/>
                <a:cs typeface="Calibri"/>
                <a:sym typeface="Calibri"/>
              </a:rPr>
              <a:t>Studies have shown that machine-learning hate speech detection algorithms often flag the content of certain ethnic groups disproportionately more than others as a result of racially-biased training data. If Twitter used only machine-learning, minorities could face indirect discrimination as the algorithm flags their everyday jargon as “hate speech”.</a:t>
            </a:r>
            <a:endParaRPr sz="950">
              <a:solidFill>
                <a:srgbClr val="262626"/>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42900" y="445769"/>
            <a:ext cx="2400300" cy="17145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b="1" lang="en">
                <a:solidFill>
                  <a:schemeClr val="lt1"/>
                </a:solidFill>
              </a:rPr>
              <a:t>Objective and Decision Variables</a:t>
            </a:r>
            <a:endParaRPr b="1"/>
          </a:p>
        </p:txBody>
      </p:sp>
      <p:sp>
        <p:nvSpPr>
          <p:cNvPr id="171" name="Google Shape;171;p29"/>
          <p:cNvSpPr txBox="1"/>
          <p:nvPr>
            <p:ph idx="1" type="body"/>
          </p:nvPr>
        </p:nvSpPr>
        <p:spPr>
          <a:xfrm>
            <a:off x="3600450" y="260551"/>
            <a:ext cx="4869300" cy="4622400"/>
          </a:xfrm>
          <a:prstGeom prst="rect">
            <a:avLst/>
          </a:prstGeom>
        </p:spPr>
        <p:txBody>
          <a:bodyPr anchorCtr="0" anchor="t" bIns="34275" lIns="0" spcFirstLastPara="1" rIns="0" wrap="square" tIns="34275">
            <a:spAutoFit/>
          </a:bodyPr>
          <a:lstStyle/>
          <a:p>
            <a:pPr indent="0" lvl="0" marL="0" rtl="0" algn="l">
              <a:lnSpc>
                <a:spcPct val="70000"/>
              </a:lnSpc>
              <a:spcBef>
                <a:spcPts val="900"/>
              </a:spcBef>
              <a:spcAft>
                <a:spcPts val="0"/>
              </a:spcAft>
              <a:buNone/>
            </a:pPr>
            <a:r>
              <a:rPr lang="en" sz="1400" u="sng"/>
              <a:t>What is our objective?</a:t>
            </a:r>
            <a:endParaRPr sz="1400" u="sng"/>
          </a:p>
          <a:p>
            <a:pPr indent="0" lvl="0" marL="0" rtl="0" algn="ctr">
              <a:lnSpc>
                <a:spcPct val="70000"/>
              </a:lnSpc>
              <a:spcBef>
                <a:spcPts val="900"/>
              </a:spcBef>
              <a:spcAft>
                <a:spcPts val="0"/>
              </a:spcAft>
              <a:buNone/>
            </a:pPr>
            <a:r>
              <a:rPr i="1" lang="en" sz="1400">
                <a:solidFill>
                  <a:schemeClr val="dk2"/>
                </a:solidFill>
              </a:rPr>
              <a:t>Our objective is to minimize the amount of racial discrimination faced by minority users on Twitter’s platform. </a:t>
            </a:r>
            <a:endParaRPr i="1" sz="1400">
              <a:solidFill>
                <a:schemeClr val="dk2"/>
              </a:solidFill>
            </a:endParaRPr>
          </a:p>
          <a:p>
            <a:pPr indent="0" lvl="0" marL="0" rtl="0" algn="l">
              <a:lnSpc>
                <a:spcPct val="70000"/>
              </a:lnSpc>
              <a:spcBef>
                <a:spcPts val="900"/>
              </a:spcBef>
              <a:spcAft>
                <a:spcPts val="0"/>
              </a:spcAft>
              <a:buNone/>
            </a:pPr>
            <a:r>
              <a:t/>
            </a:r>
            <a:endParaRPr i="1" sz="1400"/>
          </a:p>
          <a:p>
            <a:pPr indent="0" lvl="0" marL="0" rtl="0" algn="l">
              <a:lnSpc>
                <a:spcPct val="70000"/>
              </a:lnSpc>
              <a:spcBef>
                <a:spcPts val="900"/>
              </a:spcBef>
              <a:spcAft>
                <a:spcPts val="0"/>
              </a:spcAft>
              <a:buNone/>
            </a:pPr>
            <a:r>
              <a:rPr lang="en" sz="1400" u="sng"/>
              <a:t>What are our decision variables?</a:t>
            </a:r>
            <a:endParaRPr sz="1400" u="sng"/>
          </a:p>
          <a:p>
            <a:pPr indent="-311150" lvl="0" marL="457200" rtl="0" algn="l">
              <a:lnSpc>
                <a:spcPct val="70000"/>
              </a:lnSpc>
              <a:spcBef>
                <a:spcPts val="900"/>
              </a:spcBef>
              <a:spcAft>
                <a:spcPts val="0"/>
              </a:spcAft>
              <a:buClr>
                <a:schemeClr val="dk2"/>
              </a:buClr>
              <a:buSzPts val="1300"/>
              <a:buChar char="●"/>
            </a:pPr>
            <a:r>
              <a:rPr i="1" lang="en" sz="1400">
                <a:solidFill>
                  <a:schemeClr val="dk2"/>
                </a:solidFill>
              </a:rPr>
              <a:t>Degree of human input (HI)</a:t>
            </a:r>
            <a:endParaRPr i="1" sz="1400">
              <a:solidFill>
                <a:schemeClr val="dk2"/>
              </a:solidFill>
            </a:endParaRPr>
          </a:p>
          <a:p>
            <a:pPr indent="-311150" lvl="0" marL="457200" rtl="0" algn="l">
              <a:lnSpc>
                <a:spcPct val="70000"/>
              </a:lnSpc>
              <a:spcBef>
                <a:spcPts val="0"/>
              </a:spcBef>
              <a:spcAft>
                <a:spcPts val="0"/>
              </a:spcAft>
              <a:buClr>
                <a:schemeClr val="dk2"/>
              </a:buClr>
              <a:buSzPts val="1300"/>
              <a:buChar char="●"/>
            </a:pPr>
            <a:r>
              <a:rPr i="1" lang="en" sz="1400">
                <a:solidFill>
                  <a:schemeClr val="dk2"/>
                </a:solidFill>
              </a:rPr>
              <a:t>Degree of machine-learning (ML) involvement</a:t>
            </a:r>
            <a:endParaRPr sz="1400">
              <a:solidFill>
                <a:schemeClr val="dk2"/>
              </a:solidFill>
            </a:endParaRPr>
          </a:p>
          <a:p>
            <a:pPr indent="0" lvl="0" marL="0" rtl="0" algn="l">
              <a:lnSpc>
                <a:spcPct val="70000"/>
              </a:lnSpc>
              <a:spcBef>
                <a:spcPts val="900"/>
              </a:spcBef>
              <a:spcAft>
                <a:spcPts val="0"/>
              </a:spcAft>
              <a:buNone/>
            </a:pPr>
            <a:r>
              <a:t/>
            </a:r>
            <a:endParaRPr sz="1400">
              <a:solidFill>
                <a:schemeClr val="dk1"/>
              </a:solidFill>
            </a:endParaRPr>
          </a:p>
          <a:p>
            <a:pPr indent="0" lvl="0" marL="0" rtl="0" algn="l">
              <a:lnSpc>
                <a:spcPct val="70000"/>
              </a:lnSpc>
              <a:spcBef>
                <a:spcPts val="900"/>
              </a:spcBef>
              <a:spcAft>
                <a:spcPts val="0"/>
              </a:spcAft>
              <a:buNone/>
            </a:pPr>
            <a:r>
              <a:rPr lang="en" sz="1400" u="sng">
                <a:solidFill>
                  <a:schemeClr val="dk1"/>
                </a:solidFill>
              </a:rPr>
              <a:t>What is our equation?</a:t>
            </a:r>
            <a:endParaRPr sz="1400" u="sng">
              <a:solidFill>
                <a:schemeClr val="dk1"/>
              </a:solidFill>
            </a:endParaRPr>
          </a:p>
          <a:p>
            <a:pPr indent="0" lvl="0" marL="0" rtl="0" algn="l">
              <a:lnSpc>
                <a:spcPct val="70000"/>
              </a:lnSpc>
              <a:spcBef>
                <a:spcPts val="900"/>
              </a:spcBef>
              <a:spcAft>
                <a:spcPts val="0"/>
              </a:spcAft>
              <a:buNone/>
            </a:pPr>
            <a:r>
              <a:t/>
            </a:r>
            <a:endParaRPr sz="1400" u="sng">
              <a:solidFill>
                <a:schemeClr val="dk1"/>
              </a:solidFill>
            </a:endParaRPr>
          </a:p>
          <a:p>
            <a:pPr indent="0" lvl="0" marL="0" rtl="0" algn="ctr">
              <a:lnSpc>
                <a:spcPct val="70000"/>
              </a:lnSpc>
              <a:spcBef>
                <a:spcPts val="900"/>
              </a:spcBef>
              <a:spcAft>
                <a:spcPts val="0"/>
              </a:spcAft>
              <a:buNone/>
            </a:pPr>
            <a:r>
              <a:rPr lang="en" sz="1400">
                <a:solidFill>
                  <a:schemeClr val="dk1"/>
                </a:solidFill>
              </a:rPr>
              <a:t>find the </a:t>
            </a:r>
            <a:r>
              <a:rPr lang="en" sz="1400" u="sng">
                <a:solidFill>
                  <a:schemeClr val="dk1"/>
                </a:solidFill>
              </a:rPr>
              <a:t>minimum</a:t>
            </a:r>
            <a:r>
              <a:rPr lang="en" sz="1400">
                <a:solidFill>
                  <a:schemeClr val="dk1"/>
                </a:solidFill>
              </a:rPr>
              <a:t> of:</a:t>
            </a:r>
            <a:endParaRPr sz="1400">
              <a:solidFill>
                <a:schemeClr val="dk1"/>
              </a:solidFill>
            </a:endParaRPr>
          </a:p>
          <a:p>
            <a:pPr indent="0" lvl="0" marL="0" rtl="0" algn="ctr">
              <a:lnSpc>
                <a:spcPct val="70000"/>
              </a:lnSpc>
              <a:spcBef>
                <a:spcPts val="900"/>
              </a:spcBef>
              <a:spcAft>
                <a:spcPts val="0"/>
              </a:spcAft>
              <a:buNone/>
            </a:pPr>
            <a:r>
              <a:rPr b="1" i="1" lang="en" sz="1400">
                <a:solidFill>
                  <a:schemeClr val="dk2"/>
                </a:solidFill>
              </a:rPr>
              <a:t>RD = HI(a) + ML(b)</a:t>
            </a:r>
            <a:endParaRPr b="1" i="1" sz="1400">
              <a:solidFill>
                <a:schemeClr val="dk2"/>
              </a:solidFill>
            </a:endParaRPr>
          </a:p>
          <a:p>
            <a:pPr indent="0" lvl="0" marL="0" rtl="0" algn="l">
              <a:lnSpc>
                <a:spcPct val="70000"/>
              </a:lnSpc>
              <a:spcBef>
                <a:spcPts val="900"/>
              </a:spcBef>
              <a:spcAft>
                <a:spcPts val="0"/>
              </a:spcAft>
              <a:buNone/>
            </a:pPr>
            <a:r>
              <a:t/>
            </a:r>
            <a:endParaRPr sz="1400">
              <a:solidFill>
                <a:schemeClr val="dk1"/>
              </a:solidFill>
            </a:endParaRPr>
          </a:p>
          <a:p>
            <a:pPr indent="0" lvl="0" marL="0" rtl="0" algn="l">
              <a:lnSpc>
                <a:spcPct val="70000"/>
              </a:lnSpc>
              <a:spcBef>
                <a:spcPts val="900"/>
              </a:spcBef>
              <a:spcAft>
                <a:spcPts val="0"/>
              </a:spcAft>
              <a:buNone/>
            </a:pPr>
            <a:r>
              <a:rPr lang="en" sz="1400">
                <a:solidFill>
                  <a:schemeClr val="dk1"/>
                </a:solidFill>
              </a:rPr>
              <a:t>Where…</a:t>
            </a:r>
            <a:endParaRPr sz="1400">
              <a:solidFill>
                <a:schemeClr val="dk1"/>
              </a:solidFill>
            </a:endParaRPr>
          </a:p>
          <a:p>
            <a:pPr indent="-311150" lvl="0" marL="457200" rtl="0" algn="l">
              <a:lnSpc>
                <a:spcPct val="70000"/>
              </a:lnSpc>
              <a:spcBef>
                <a:spcPts val="900"/>
              </a:spcBef>
              <a:spcAft>
                <a:spcPts val="0"/>
              </a:spcAft>
              <a:buClr>
                <a:schemeClr val="dk1"/>
              </a:buClr>
              <a:buSzPts val="1300"/>
              <a:buChar char="●"/>
            </a:pPr>
            <a:r>
              <a:rPr i="1" lang="en" sz="1400">
                <a:solidFill>
                  <a:schemeClr val="dk1"/>
                </a:solidFill>
              </a:rPr>
              <a:t>RD</a:t>
            </a:r>
            <a:r>
              <a:rPr lang="en" sz="1400">
                <a:solidFill>
                  <a:schemeClr val="dk1"/>
                </a:solidFill>
              </a:rPr>
              <a:t> = Racial Discrimination</a:t>
            </a:r>
            <a:endParaRPr sz="1400">
              <a:solidFill>
                <a:schemeClr val="dk1"/>
              </a:solidFill>
            </a:endParaRPr>
          </a:p>
          <a:p>
            <a:pPr indent="-311150" lvl="0" marL="457200" rtl="0" algn="l">
              <a:lnSpc>
                <a:spcPct val="70000"/>
              </a:lnSpc>
              <a:spcBef>
                <a:spcPts val="0"/>
              </a:spcBef>
              <a:spcAft>
                <a:spcPts val="0"/>
              </a:spcAft>
              <a:buClr>
                <a:schemeClr val="dk1"/>
              </a:buClr>
              <a:buSzPts val="1300"/>
              <a:buChar char="●"/>
            </a:pPr>
            <a:r>
              <a:rPr i="1" lang="en" sz="1400">
                <a:solidFill>
                  <a:schemeClr val="dk1"/>
                </a:solidFill>
              </a:rPr>
              <a:t>HI</a:t>
            </a:r>
            <a:r>
              <a:rPr lang="en" sz="1400">
                <a:solidFill>
                  <a:schemeClr val="dk1"/>
                </a:solidFill>
              </a:rPr>
              <a:t> = degree of Human Input</a:t>
            </a:r>
            <a:endParaRPr sz="1400">
              <a:solidFill>
                <a:schemeClr val="dk1"/>
              </a:solidFill>
            </a:endParaRPr>
          </a:p>
          <a:p>
            <a:pPr indent="-311150" lvl="0" marL="457200" rtl="0" algn="l">
              <a:lnSpc>
                <a:spcPct val="70000"/>
              </a:lnSpc>
              <a:spcBef>
                <a:spcPts val="0"/>
              </a:spcBef>
              <a:spcAft>
                <a:spcPts val="0"/>
              </a:spcAft>
              <a:buClr>
                <a:schemeClr val="dk1"/>
              </a:buClr>
              <a:buSzPts val="1300"/>
              <a:buChar char="●"/>
            </a:pPr>
            <a:r>
              <a:rPr i="1" lang="en" sz="1400">
                <a:solidFill>
                  <a:schemeClr val="dk1"/>
                </a:solidFill>
              </a:rPr>
              <a:t>ML</a:t>
            </a:r>
            <a:r>
              <a:rPr lang="en" sz="1400">
                <a:solidFill>
                  <a:schemeClr val="dk1"/>
                </a:solidFill>
              </a:rPr>
              <a:t> = degree of Machine Learning involvement</a:t>
            </a:r>
            <a:endParaRPr sz="1400">
              <a:solidFill>
                <a:schemeClr val="dk1"/>
              </a:solidFill>
            </a:endParaRPr>
          </a:p>
          <a:p>
            <a:pPr indent="-311150" lvl="0" marL="457200" rtl="0" algn="l">
              <a:lnSpc>
                <a:spcPct val="70000"/>
              </a:lnSpc>
              <a:spcBef>
                <a:spcPts val="0"/>
              </a:spcBef>
              <a:spcAft>
                <a:spcPts val="0"/>
              </a:spcAft>
              <a:buClr>
                <a:schemeClr val="dk1"/>
              </a:buClr>
              <a:buSzPts val="1300"/>
              <a:buChar char="●"/>
            </a:pPr>
            <a:r>
              <a:rPr i="1" lang="en" sz="1400">
                <a:solidFill>
                  <a:schemeClr val="dk1"/>
                </a:solidFill>
              </a:rPr>
              <a:t>a</a:t>
            </a:r>
            <a:r>
              <a:rPr lang="en" sz="1400">
                <a:solidFill>
                  <a:schemeClr val="dk1"/>
                </a:solidFill>
              </a:rPr>
              <a:t> = unknown constant that represents how much human input contributes to racial discrimination</a:t>
            </a:r>
            <a:endParaRPr sz="1400">
              <a:solidFill>
                <a:schemeClr val="dk1"/>
              </a:solidFill>
            </a:endParaRPr>
          </a:p>
          <a:p>
            <a:pPr indent="-317500" lvl="0" marL="457200" rtl="0" algn="l">
              <a:lnSpc>
                <a:spcPct val="70000"/>
              </a:lnSpc>
              <a:spcBef>
                <a:spcPts val="0"/>
              </a:spcBef>
              <a:spcAft>
                <a:spcPts val="0"/>
              </a:spcAft>
              <a:buClr>
                <a:schemeClr val="dk1"/>
              </a:buClr>
              <a:buSzPts val="1400"/>
              <a:buChar char="●"/>
            </a:pPr>
            <a:r>
              <a:rPr i="1" lang="en" sz="1400">
                <a:solidFill>
                  <a:schemeClr val="dk1"/>
                </a:solidFill>
              </a:rPr>
              <a:t>b</a:t>
            </a:r>
            <a:r>
              <a:rPr lang="en" sz="1400">
                <a:solidFill>
                  <a:schemeClr val="dk1"/>
                </a:solidFill>
              </a:rPr>
              <a:t> = unknown constant that represents how much machine learning involvement contributes to racial discrimination</a:t>
            </a: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430549" y="194600"/>
            <a:ext cx="79362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3300"/>
              <a:t>Decision Variables: Design Illustrated</a:t>
            </a:r>
            <a:endParaRPr sz="3300"/>
          </a:p>
        </p:txBody>
      </p:sp>
      <p:sp>
        <p:nvSpPr>
          <p:cNvPr id="177" name="Google Shape;177;p30"/>
          <p:cNvSpPr txBox="1"/>
          <p:nvPr>
            <p:ph idx="1" type="body"/>
          </p:nvPr>
        </p:nvSpPr>
        <p:spPr>
          <a:xfrm>
            <a:off x="1250839" y="1573300"/>
            <a:ext cx="6642300" cy="494700"/>
          </a:xfrm>
          <a:prstGeom prst="rect">
            <a:avLst/>
          </a:prstGeom>
          <a:solidFill>
            <a:schemeClr val="accent1"/>
          </a:solidFill>
        </p:spPr>
        <p:txBody>
          <a:bodyPr anchorCtr="0" anchor="ctr" bIns="34275" lIns="68575" spcFirstLastPara="1" rIns="68575" wrap="square" tIns="34275">
            <a:normAutofit/>
          </a:bodyPr>
          <a:lstStyle/>
          <a:p>
            <a:pPr indent="-311150" lvl="0" marL="457200" rtl="0" algn="l">
              <a:spcBef>
                <a:spcPts val="900"/>
              </a:spcBef>
              <a:spcAft>
                <a:spcPts val="0"/>
              </a:spcAft>
              <a:buClr>
                <a:schemeClr val="dk1"/>
              </a:buClr>
              <a:buSzPts val="1300"/>
              <a:buAutoNum type="arabicPeriod"/>
            </a:pPr>
            <a:r>
              <a:rPr b="1" lang="en" sz="1300">
                <a:solidFill>
                  <a:schemeClr val="dk1"/>
                </a:solidFill>
              </a:rPr>
              <a:t>Fully Machine-Learning Moderation</a:t>
            </a:r>
            <a:endParaRPr b="1" sz="1300">
              <a:solidFill>
                <a:schemeClr val="dk1"/>
              </a:solidFill>
            </a:endParaRPr>
          </a:p>
        </p:txBody>
      </p:sp>
      <p:sp>
        <p:nvSpPr>
          <p:cNvPr id="178" name="Google Shape;178;p30"/>
          <p:cNvSpPr txBox="1"/>
          <p:nvPr>
            <p:ph idx="3" type="body"/>
          </p:nvPr>
        </p:nvSpPr>
        <p:spPr>
          <a:xfrm>
            <a:off x="1250857" y="2178417"/>
            <a:ext cx="6642300" cy="494700"/>
          </a:xfrm>
          <a:prstGeom prst="rect">
            <a:avLst/>
          </a:prstGeom>
          <a:solidFill>
            <a:srgbClr val="E69138"/>
          </a:solidFill>
        </p:spPr>
        <p:txBody>
          <a:bodyPr anchorCtr="0" anchor="ctr" bIns="34275" lIns="68575" spcFirstLastPara="1" rIns="68575" wrap="square" tIns="34275">
            <a:normAutofit/>
          </a:bodyPr>
          <a:lstStyle/>
          <a:p>
            <a:pPr indent="-311150" lvl="0" marL="457200" rtl="0" algn="l">
              <a:spcBef>
                <a:spcPts val="900"/>
              </a:spcBef>
              <a:spcAft>
                <a:spcPts val="0"/>
              </a:spcAft>
              <a:buClr>
                <a:schemeClr val="dk1"/>
              </a:buClr>
              <a:buSzPts val="1300"/>
              <a:buAutoNum type="arabicPeriod" startAt="2"/>
            </a:pPr>
            <a:r>
              <a:rPr b="1" lang="en" sz="1300">
                <a:solidFill>
                  <a:schemeClr val="dk1"/>
                </a:solidFill>
              </a:rPr>
              <a:t>Added Human Input (Machine Learning + User Reports)</a:t>
            </a:r>
            <a:endParaRPr b="1" sz="1300">
              <a:solidFill>
                <a:schemeClr val="dk1"/>
              </a:solidFill>
            </a:endParaRPr>
          </a:p>
        </p:txBody>
      </p:sp>
      <p:sp>
        <p:nvSpPr>
          <p:cNvPr id="179" name="Google Shape;179;p30"/>
          <p:cNvSpPr txBox="1"/>
          <p:nvPr>
            <p:ph idx="3" type="body"/>
          </p:nvPr>
        </p:nvSpPr>
        <p:spPr>
          <a:xfrm>
            <a:off x="1250857" y="2783534"/>
            <a:ext cx="6642300" cy="494700"/>
          </a:xfrm>
          <a:prstGeom prst="rect">
            <a:avLst/>
          </a:prstGeom>
          <a:solidFill>
            <a:srgbClr val="F6B26B"/>
          </a:solidFill>
        </p:spPr>
        <p:txBody>
          <a:bodyPr anchorCtr="0" anchor="ctr" bIns="34275" lIns="68575" spcFirstLastPara="1" rIns="68575" wrap="square" tIns="34275">
            <a:normAutofit/>
          </a:bodyPr>
          <a:lstStyle/>
          <a:p>
            <a:pPr indent="-311150" lvl="0" marL="457200" rtl="0" algn="l">
              <a:spcBef>
                <a:spcPts val="900"/>
              </a:spcBef>
              <a:spcAft>
                <a:spcPts val="0"/>
              </a:spcAft>
              <a:buClr>
                <a:schemeClr val="dk1"/>
              </a:buClr>
              <a:buSzPts val="1300"/>
              <a:buAutoNum type="arabicPeriod" startAt="3"/>
            </a:pPr>
            <a:r>
              <a:rPr b="1" lang="en" sz="1300">
                <a:solidFill>
                  <a:schemeClr val="dk1"/>
                </a:solidFill>
              </a:rPr>
              <a:t>Added Human Output (Machine Learning + Human Moderators)</a:t>
            </a:r>
            <a:endParaRPr b="1" sz="1300">
              <a:solidFill>
                <a:schemeClr val="dk1"/>
              </a:solidFill>
            </a:endParaRPr>
          </a:p>
        </p:txBody>
      </p:sp>
      <p:sp>
        <p:nvSpPr>
          <p:cNvPr id="180" name="Google Shape;180;p30"/>
          <p:cNvSpPr txBox="1"/>
          <p:nvPr>
            <p:ph idx="3" type="body"/>
          </p:nvPr>
        </p:nvSpPr>
        <p:spPr>
          <a:xfrm>
            <a:off x="1250857" y="3388651"/>
            <a:ext cx="6642300" cy="494700"/>
          </a:xfrm>
          <a:prstGeom prst="rect">
            <a:avLst/>
          </a:prstGeom>
          <a:solidFill>
            <a:srgbClr val="F9CB9C"/>
          </a:solidFill>
        </p:spPr>
        <p:txBody>
          <a:bodyPr anchorCtr="0" anchor="ctr" bIns="34275" lIns="68575" spcFirstLastPara="1" rIns="68575" wrap="square" tIns="34275">
            <a:normAutofit/>
          </a:bodyPr>
          <a:lstStyle/>
          <a:p>
            <a:pPr indent="-311150" lvl="0" marL="457200" rtl="0" algn="l">
              <a:spcBef>
                <a:spcPts val="900"/>
              </a:spcBef>
              <a:spcAft>
                <a:spcPts val="0"/>
              </a:spcAft>
              <a:buClr>
                <a:schemeClr val="dk1"/>
              </a:buClr>
              <a:buSzPts val="1300"/>
              <a:buAutoNum type="arabicPeriod" startAt="4"/>
            </a:pPr>
            <a:r>
              <a:rPr b="1" lang="en" sz="1300">
                <a:solidFill>
                  <a:schemeClr val="dk1"/>
                </a:solidFill>
              </a:rPr>
              <a:t>Added Human Input &amp; Output (Machine Learning + User Reports + Human Moderation)</a:t>
            </a:r>
            <a:endParaRPr b="1" sz="1300">
              <a:solidFill>
                <a:schemeClr val="dk1"/>
              </a:solidFill>
            </a:endParaRPr>
          </a:p>
        </p:txBody>
      </p:sp>
      <p:sp>
        <p:nvSpPr>
          <p:cNvPr id="181" name="Google Shape;181;p30"/>
          <p:cNvSpPr txBox="1"/>
          <p:nvPr>
            <p:ph idx="3" type="body"/>
          </p:nvPr>
        </p:nvSpPr>
        <p:spPr>
          <a:xfrm>
            <a:off x="1250857" y="3993768"/>
            <a:ext cx="6642300" cy="494700"/>
          </a:xfrm>
          <a:prstGeom prst="rect">
            <a:avLst/>
          </a:prstGeom>
          <a:solidFill>
            <a:srgbClr val="FCE5CD"/>
          </a:solidFill>
        </p:spPr>
        <p:txBody>
          <a:bodyPr anchorCtr="0" anchor="ctr" bIns="34275" lIns="68575" spcFirstLastPara="1" rIns="68575" wrap="square" tIns="34275">
            <a:normAutofit/>
          </a:bodyPr>
          <a:lstStyle/>
          <a:p>
            <a:pPr indent="-311150" lvl="0" marL="457200" rtl="0" algn="l">
              <a:spcBef>
                <a:spcPts val="900"/>
              </a:spcBef>
              <a:spcAft>
                <a:spcPts val="0"/>
              </a:spcAft>
              <a:buClr>
                <a:schemeClr val="dk1"/>
              </a:buClr>
              <a:buSzPts val="1300"/>
              <a:buAutoNum type="arabicPeriod" startAt="5"/>
            </a:pPr>
            <a:r>
              <a:rPr b="1" lang="en" sz="1300">
                <a:solidFill>
                  <a:schemeClr val="dk1"/>
                </a:solidFill>
              </a:rPr>
              <a:t>Fully Human Content Moderation</a:t>
            </a:r>
            <a:endParaRPr b="1" sz="1300">
              <a:solidFill>
                <a:schemeClr val="dk1"/>
              </a:solidFill>
            </a:endParaRPr>
          </a:p>
        </p:txBody>
      </p:sp>
      <p:sp>
        <p:nvSpPr>
          <p:cNvPr id="182" name="Google Shape;182;p30"/>
          <p:cNvSpPr/>
          <p:nvPr/>
        </p:nvSpPr>
        <p:spPr>
          <a:xfrm>
            <a:off x="514375" y="1810475"/>
            <a:ext cx="201600" cy="2440800"/>
          </a:xfrm>
          <a:prstGeom prst="up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0"/>
          <p:cNvSpPr/>
          <p:nvPr/>
        </p:nvSpPr>
        <p:spPr>
          <a:xfrm>
            <a:off x="90775" y="1458538"/>
            <a:ext cx="1048800" cy="268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Less Time</a:t>
            </a:r>
            <a:endParaRPr b="1" sz="1200">
              <a:latin typeface="Calibri"/>
              <a:ea typeface="Calibri"/>
              <a:cs typeface="Calibri"/>
              <a:sym typeface="Calibri"/>
            </a:endParaRPr>
          </a:p>
        </p:txBody>
      </p:sp>
      <p:sp>
        <p:nvSpPr>
          <p:cNvPr id="184" name="Google Shape;184;p30"/>
          <p:cNvSpPr/>
          <p:nvPr/>
        </p:nvSpPr>
        <p:spPr>
          <a:xfrm>
            <a:off x="90775" y="4334988"/>
            <a:ext cx="1048800" cy="268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More Time</a:t>
            </a:r>
            <a:endParaRPr b="1" sz="1200">
              <a:latin typeface="Calibri"/>
              <a:ea typeface="Calibri"/>
              <a:cs typeface="Calibri"/>
              <a:sym typeface="Calibri"/>
            </a:endParaRPr>
          </a:p>
        </p:txBody>
      </p:sp>
      <p:sp>
        <p:nvSpPr>
          <p:cNvPr id="185" name="Google Shape;185;p30"/>
          <p:cNvSpPr/>
          <p:nvPr/>
        </p:nvSpPr>
        <p:spPr>
          <a:xfrm>
            <a:off x="8004425" y="1374700"/>
            <a:ext cx="1048800" cy="4359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Less Human Input</a:t>
            </a:r>
            <a:endParaRPr b="1" sz="1200">
              <a:latin typeface="Calibri"/>
              <a:ea typeface="Calibri"/>
              <a:cs typeface="Calibri"/>
              <a:sym typeface="Calibri"/>
            </a:endParaRPr>
          </a:p>
        </p:txBody>
      </p:sp>
      <p:sp>
        <p:nvSpPr>
          <p:cNvPr id="186" name="Google Shape;186;p30"/>
          <p:cNvSpPr/>
          <p:nvPr/>
        </p:nvSpPr>
        <p:spPr>
          <a:xfrm>
            <a:off x="8428025" y="1868375"/>
            <a:ext cx="201600" cy="2325000"/>
          </a:xfrm>
          <a:prstGeom prst="up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0"/>
          <p:cNvSpPr/>
          <p:nvPr/>
        </p:nvSpPr>
        <p:spPr>
          <a:xfrm>
            <a:off x="7980875" y="4251150"/>
            <a:ext cx="1095900" cy="4359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More Human Input</a:t>
            </a:r>
            <a:endParaRPr b="1" sz="12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Constraints</a:t>
            </a:r>
            <a:endParaRPr/>
          </a:p>
        </p:txBody>
      </p:sp>
      <p:sp>
        <p:nvSpPr>
          <p:cNvPr id="193" name="Google Shape;193;p31"/>
          <p:cNvSpPr txBox="1"/>
          <p:nvPr>
            <p:ph idx="1" type="body"/>
          </p:nvPr>
        </p:nvSpPr>
        <p:spPr>
          <a:xfrm>
            <a:off x="822960" y="1384539"/>
            <a:ext cx="3703200" cy="552300"/>
          </a:xfrm>
          <a:prstGeom prst="rect">
            <a:avLst/>
          </a:prstGeom>
          <a:solidFill>
            <a:srgbClr val="FFF2CC"/>
          </a:solidFill>
        </p:spPr>
        <p:txBody>
          <a:bodyPr anchorCtr="0" anchor="ctr" bIns="34275" lIns="68575" spcFirstLastPara="1" rIns="68575" wrap="square" tIns="34275">
            <a:normAutofit/>
          </a:bodyPr>
          <a:lstStyle/>
          <a:p>
            <a:pPr indent="0" lvl="0" marL="0" rtl="0" algn="l">
              <a:spcBef>
                <a:spcPts val="900"/>
              </a:spcBef>
              <a:spcAft>
                <a:spcPts val="200"/>
              </a:spcAft>
              <a:buNone/>
            </a:pPr>
            <a:r>
              <a:rPr b="1" lang="en" u="sng"/>
              <a:t>Minimum Efficiency Rate</a:t>
            </a:r>
            <a:endParaRPr b="1" u="sng"/>
          </a:p>
        </p:txBody>
      </p:sp>
      <p:sp>
        <p:nvSpPr>
          <p:cNvPr id="194" name="Google Shape;194;p31"/>
          <p:cNvSpPr txBox="1"/>
          <p:nvPr>
            <p:ph idx="2" type="body"/>
          </p:nvPr>
        </p:nvSpPr>
        <p:spPr>
          <a:xfrm>
            <a:off x="822950" y="1936750"/>
            <a:ext cx="3703200" cy="2586000"/>
          </a:xfrm>
          <a:prstGeom prst="rect">
            <a:avLst/>
          </a:prstGeom>
          <a:solidFill>
            <a:srgbClr val="FFF2CC"/>
          </a:solidFill>
        </p:spPr>
        <p:txBody>
          <a:bodyPr anchorCtr="0" anchor="t" bIns="34275" lIns="0" spcFirstLastPara="1" rIns="0" wrap="square" tIns="34275">
            <a:normAutofit fontScale="85000" lnSpcReduction="20000"/>
          </a:bodyPr>
          <a:lstStyle/>
          <a:p>
            <a:pPr indent="-298767" lvl="0" marL="457200" rtl="0" algn="l">
              <a:spcBef>
                <a:spcPts val="900"/>
              </a:spcBef>
              <a:spcAft>
                <a:spcPts val="0"/>
              </a:spcAft>
              <a:buSzPct val="100000"/>
              <a:buChar char="●"/>
            </a:pPr>
            <a:r>
              <a:rPr lang="en" sz="1300"/>
              <a:t>Social media companies like Twitter need to find hate speech detection systems that can be implemented relatively sustainably; Twitter can’t just shut down their platform every once in a while to work through a backlog of tweets in search of hate speech.</a:t>
            </a:r>
            <a:endParaRPr sz="1300"/>
          </a:p>
          <a:p>
            <a:pPr indent="-298767" lvl="0" marL="457200" rtl="0" algn="l">
              <a:spcBef>
                <a:spcPts val="1000"/>
              </a:spcBef>
              <a:spcAft>
                <a:spcPts val="0"/>
              </a:spcAft>
              <a:buSzPct val="100000"/>
              <a:buChar char="●"/>
            </a:pPr>
            <a:r>
              <a:rPr lang="en" sz="1300"/>
              <a:t>What this entails is replacing human input with machine learning involvement is only feasible to the extent that the system as a whole can keep up with the average rate of tweets being posted.</a:t>
            </a:r>
            <a:endParaRPr sz="1300"/>
          </a:p>
          <a:p>
            <a:pPr indent="0" lvl="0" marL="0" rtl="0" algn="l">
              <a:spcBef>
                <a:spcPts val="1000"/>
              </a:spcBef>
              <a:spcAft>
                <a:spcPts val="0"/>
              </a:spcAft>
              <a:buNone/>
            </a:pPr>
            <a:r>
              <a:rPr lang="en" sz="1300"/>
              <a:t>Equation:</a:t>
            </a:r>
            <a:endParaRPr sz="1300"/>
          </a:p>
          <a:p>
            <a:pPr indent="0" lvl="0" marL="0" rtl="0" algn="ctr">
              <a:spcBef>
                <a:spcPts val="1000"/>
              </a:spcBef>
              <a:spcAft>
                <a:spcPts val="0"/>
              </a:spcAft>
              <a:buNone/>
            </a:pPr>
            <a:r>
              <a:rPr b="1" lang="en" sz="1300"/>
              <a:t>T</a:t>
            </a:r>
            <a:r>
              <a:rPr b="1" baseline="-25000" lang="en" sz="1300"/>
              <a:t>UP </a:t>
            </a:r>
            <a:r>
              <a:rPr b="1" lang="en" sz="1300"/>
              <a:t> ≤  (T</a:t>
            </a:r>
            <a:r>
              <a:rPr b="1" baseline="-25000" lang="en" sz="1300"/>
              <a:t>HI</a:t>
            </a:r>
            <a:r>
              <a:rPr b="1" lang="en" sz="1300"/>
              <a:t>  +  T</a:t>
            </a:r>
            <a:r>
              <a:rPr b="1" baseline="-25000" lang="en" sz="1300"/>
              <a:t>ML</a:t>
            </a:r>
            <a:r>
              <a:rPr b="1" lang="en" sz="1300"/>
              <a:t>)</a:t>
            </a:r>
            <a:endParaRPr b="1" sz="1300"/>
          </a:p>
          <a:p>
            <a:pPr indent="0" lvl="0" marL="0" rtl="0" algn="l">
              <a:spcBef>
                <a:spcPts val="1000"/>
              </a:spcBef>
              <a:spcAft>
                <a:spcPts val="1000"/>
              </a:spcAft>
              <a:buNone/>
            </a:pPr>
            <a:r>
              <a:rPr lang="en" sz="1300"/>
              <a:t>The average time it takes for tweets to be uploaded should be less than or equal to the average collective time necessary for a tweet to be processed by the system (note: instances where the human input is not required still counts as 0 in the calculation; this enables us to get an accurate representation of the average time the entire system takes to process the average tweet)</a:t>
            </a:r>
            <a:endParaRPr sz="1300"/>
          </a:p>
        </p:txBody>
      </p:sp>
      <p:sp>
        <p:nvSpPr>
          <p:cNvPr id="195" name="Google Shape;195;p31"/>
          <p:cNvSpPr txBox="1"/>
          <p:nvPr>
            <p:ph idx="3" type="body"/>
          </p:nvPr>
        </p:nvSpPr>
        <p:spPr>
          <a:xfrm>
            <a:off x="4663440" y="1384539"/>
            <a:ext cx="3703200" cy="552300"/>
          </a:xfrm>
          <a:prstGeom prst="rect">
            <a:avLst/>
          </a:prstGeom>
          <a:solidFill>
            <a:srgbClr val="FCE5CD"/>
          </a:solidFill>
        </p:spPr>
        <p:txBody>
          <a:bodyPr anchorCtr="0" anchor="ctr" bIns="34275" lIns="68575" spcFirstLastPara="1" rIns="68575" wrap="square" tIns="34275">
            <a:normAutofit/>
          </a:bodyPr>
          <a:lstStyle/>
          <a:p>
            <a:pPr indent="0" lvl="0" marL="0" rtl="0" algn="l">
              <a:spcBef>
                <a:spcPts val="900"/>
              </a:spcBef>
              <a:spcAft>
                <a:spcPts val="200"/>
              </a:spcAft>
              <a:buNone/>
            </a:pPr>
            <a:r>
              <a:rPr b="1" lang="en" u="sng"/>
              <a:t>Availability of Human Moderators</a:t>
            </a:r>
            <a:endParaRPr b="1" u="sng"/>
          </a:p>
        </p:txBody>
      </p:sp>
      <p:sp>
        <p:nvSpPr>
          <p:cNvPr id="196" name="Google Shape;196;p31"/>
          <p:cNvSpPr txBox="1"/>
          <p:nvPr>
            <p:ph idx="4" type="body"/>
          </p:nvPr>
        </p:nvSpPr>
        <p:spPr>
          <a:xfrm>
            <a:off x="4663440" y="1936750"/>
            <a:ext cx="3703200" cy="2586000"/>
          </a:xfrm>
          <a:prstGeom prst="rect">
            <a:avLst/>
          </a:prstGeom>
          <a:solidFill>
            <a:srgbClr val="FCE5CD"/>
          </a:solidFill>
        </p:spPr>
        <p:txBody>
          <a:bodyPr anchorCtr="0" anchor="t" bIns="34275" lIns="0" spcFirstLastPara="1" rIns="0" wrap="square" tIns="34275">
            <a:spAutoFit/>
          </a:bodyPr>
          <a:lstStyle/>
          <a:p>
            <a:pPr indent="-292100" lvl="0" marL="457200" rtl="0" algn="l">
              <a:lnSpc>
                <a:spcPct val="70000"/>
              </a:lnSpc>
              <a:spcBef>
                <a:spcPts val="900"/>
              </a:spcBef>
              <a:spcAft>
                <a:spcPts val="0"/>
              </a:spcAft>
              <a:buSzPts val="1000"/>
              <a:buChar char="●"/>
            </a:pPr>
            <a:r>
              <a:rPr lang="en" sz="1000"/>
              <a:t>In our optimization design, we are also limited by the number of human moderators there are available. While any user can report another user at ease, only a handful of people can have the final decision for whether a tweet is or is not hate speech.</a:t>
            </a:r>
            <a:endParaRPr sz="1000"/>
          </a:p>
          <a:p>
            <a:pPr indent="-292100" lvl="0" marL="457200" rtl="0" algn="l">
              <a:lnSpc>
                <a:spcPct val="70000"/>
              </a:lnSpc>
              <a:spcBef>
                <a:spcPts val="900"/>
              </a:spcBef>
              <a:spcAft>
                <a:spcPts val="0"/>
              </a:spcAft>
              <a:buSzPts val="1000"/>
              <a:buChar char="●"/>
            </a:pPr>
            <a:r>
              <a:rPr lang="en" sz="1000"/>
              <a:t>Twitter cannot have a human content moderation team the size of its user-base. They are limited to how many moderators they can employ; the rest has to be handled by digital algorithms.</a:t>
            </a:r>
            <a:endParaRPr sz="1000"/>
          </a:p>
          <a:p>
            <a:pPr indent="0" lvl="0" marL="0" rtl="0" algn="l">
              <a:lnSpc>
                <a:spcPct val="70000"/>
              </a:lnSpc>
              <a:spcBef>
                <a:spcPts val="900"/>
              </a:spcBef>
              <a:spcAft>
                <a:spcPts val="0"/>
              </a:spcAft>
              <a:buNone/>
            </a:pPr>
            <a:r>
              <a:rPr lang="en" sz="1000"/>
              <a:t>Equation:</a:t>
            </a:r>
            <a:endParaRPr sz="1000"/>
          </a:p>
          <a:p>
            <a:pPr indent="0" lvl="0" marL="0" rtl="0" algn="ctr">
              <a:lnSpc>
                <a:spcPct val="70000"/>
              </a:lnSpc>
              <a:spcBef>
                <a:spcPts val="900"/>
              </a:spcBef>
              <a:spcAft>
                <a:spcPts val="0"/>
              </a:spcAft>
              <a:buNone/>
            </a:pPr>
            <a:r>
              <a:rPr b="1" lang="en" sz="1000"/>
              <a:t>0 ≤ P</a:t>
            </a:r>
            <a:r>
              <a:rPr b="1" baseline="-25000" lang="en" sz="1000"/>
              <a:t>HCM</a:t>
            </a:r>
            <a:r>
              <a:rPr b="1" lang="en" sz="1000"/>
              <a:t> ≤ P</a:t>
            </a:r>
            <a:r>
              <a:rPr b="1" baseline="-25000" lang="en" sz="1000"/>
              <a:t>E</a:t>
            </a:r>
            <a:endParaRPr b="1" baseline="-25000" sz="1000"/>
          </a:p>
          <a:p>
            <a:pPr indent="0" lvl="0" marL="0" rtl="0" algn="l">
              <a:lnSpc>
                <a:spcPct val="70000"/>
              </a:lnSpc>
              <a:spcBef>
                <a:spcPts val="900"/>
              </a:spcBef>
              <a:spcAft>
                <a:spcPts val="0"/>
              </a:spcAft>
              <a:buNone/>
            </a:pPr>
            <a:r>
              <a:rPr lang="en" sz="1000"/>
              <a:t>The number of people working as human content moderators is necessarily less than or equal to the total number of employees at Twitter. The number of people working as human content moderators  also has to be greater than 0 because you can’t have a negative amount of human content moderators. </a:t>
            </a:r>
            <a:endParaRPr sz="1000"/>
          </a:p>
          <a:p>
            <a:pPr indent="0" lvl="0" marL="0" rtl="0" algn="l">
              <a:lnSpc>
                <a:spcPct val="70000"/>
              </a:lnSpc>
              <a:spcBef>
                <a:spcPts val="900"/>
              </a:spcBef>
              <a:spcAft>
                <a:spcPts val="0"/>
              </a:spcAft>
              <a:buNone/>
            </a:pPr>
            <a:r>
              <a:rPr lang="en" sz="1000"/>
              <a:t>(Note: HI = P</a:t>
            </a:r>
            <a:r>
              <a:rPr baseline="-25000" lang="en" sz="1000"/>
              <a:t>UR</a:t>
            </a:r>
            <a:r>
              <a:rPr lang="en" sz="1000"/>
              <a:t> + P</a:t>
            </a:r>
            <a:r>
              <a:rPr baseline="-25000" lang="en" sz="1000"/>
              <a:t>HCM</a:t>
            </a:r>
            <a:r>
              <a:rPr lang="en" sz="1000"/>
              <a:t> → the entire human input factor is made up of user reports and human content moderators; the only constraint is with the human content moderators)</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How Will We Measure Variables?</a:t>
            </a:r>
            <a:endParaRPr/>
          </a:p>
        </p:txBody>
      </p:sp>
      <p:sp>
        <p:nvSpPr>
          <p:cNvPr id="202" name="Google Shape;202;p32"/>
          <p:cNvSpPr txBox="1"/>
          <p:nvPr>
            <p:ph idx="1" type="body"/>
          </p:nvPr>
        </p:nvSpPr>
        <p:spPr>
          <a:xfrm>
            <a:off x="822960" y="1384539"/>
            <a:ext cx="3703200" cy="552300"/>
          </a:xfrm>
          <a:prstGeom prst="rect">
            <a:avLst/>
          </a:prstGeom>
          <a:solidFill>
            <a:srgbClr val="FFF2CC"/>
          </a:solidFill>
        </p:spPr>
        <p:txBody>
          <a:bodyPr anchorCtr="0" anchor="ctr" bIns="34275" lIns="68575" spcFirstLastPara="1" rIns="68575" wrap="square" tIns="34275">
            <a:normAutofit/>
          </a:bodyPr>
          <a:lstStyle/>
          <a:p>
            <a:pPr indent="0" lvl="0" marL="0" rtl="0" algn="l">
              <a:spcBef>
                <a:spcPts val="900"/>
              </a:spcBef>
              <a:spcAft>
                <a:spcPts val="200"/>
              </a:spcAft>
              <a:buNone/>
            </a:pPr>
            <a:r>
              <a:rPr b="1" lang="en" u="sng"/>
              <a:t>Objective Variable (Racial Discrimination)</a:t>
            </a:r>
            <a:endParaRPr b="1" u="sng"/>
          </a:p>
        </p:txBody>
      </p:sp>
      <p:sp>
        <p:nvSpPr>
          <p:cNvPr id="203" name="Google Shape;203;p32"/>
          <p:cNvSpPr txBox="1"/>
          <p:nvPr>
            <p:ph idx="2" type="body"/>
          </p:nvPr>
        </p:nvSpPr>
        <p:spPr>
          <a:xfrm>
            <a:off x="822960" y="1936750"/>
            <a:ext cx="3703200" cy="2533800"/>
          </a:xfrm>
          <a:prstGeom prst="rect">
            <a:avLst/>
          </a:prstGeom>
          <a:solidFill>
            <a:srgbClr val="FFF2CC"/>
          </a:solidFill>
        </p:spPr>
        <p:txBody>
          <a:bodyPr anchorCtr="0" anchor="t" bIns="34275" lIns="0" spcFirstLastPara="1" rIns="0" wrap="square" tIns="34275">
            <a:normAutofit fontScale="77500" lnSpcReduction="20000"/>
          </a:bodyPr>
          <a:lstStyle/>
          <a:p>
            <a:pPr indent="-292576" lvl="0" marL="457200" rtl="0" algn="l">
              <a:spcBef>
                <a:spcPts val="900"/>
              </a:spcBef>
              <a:spcAft>
                <a:spcPts val="0"/>
              </a:spcAft>
              <a:buSzPct val="100000"/>
              <a:buChar char="●"/>
            </a:pPr>
            <a:r>
              <a:rPr lang="en" sz="1300"/>
              <a:t>Social media companies like Twitter need to find hate speech detection systems that can be implemented relatively sustainably; Twitter can’t just shut down their platform every once in a while to work through a backlog of tweets in search of hate speech.</a:t>
            </a:r>
            <a:endParaRPr sz="1300"/>
          </a:p>
          <a:p>
            <a:pPr indent="-292576" lvl="0" marL="457200" rtl="0" algn="l">
              <a:spcBef>
                <a:spcPts val="1000"/>
              </a:spcBef>
              <a:spcAft>
                <a:spcPts val="0"/>
              </a:spcAft>
              <a:buSzPct val="100000"/>
              <a:buChar char="●"/>
            </a:pPr>
            <a:r>
              <a:rPr lang="en" sz="1300"/>
              <a:t>What this entails is replacing human input with machine learning involvement is only feasible to the extent that the system as a whole can keep up with the average rate of tweets being posted.</a:t>
            </a:r>
            <a:endParaRPr sz="1300"/>
          </a:p>
          <a:p>
            <a:pPr indent="0" lvl="0" marL="0" rtl="0" algn="l">
              <a:spcBef>
                <a:spcPts val="1000"/>
              </a:spcBef>
              <a:spcAft>
                <a:spcPts val="0"/>
              </a:spcAft>
              <a:buNone/>
            </a:pPr>
            <a:r>
              <a:rPr lang="en" sz="1300"/>
              <a:t>Equation:</a:t>
            </a:r>
            <a:endParaRPr sz="1300"/>
          </a:p>
          <a:p>
            <a:pPr indent="0" lvl="0" marL="0" rtl="0" algn="ctr">
              <a:spcBef>
                <a:spcPts val="1000"/>
              </a:spcBef>
              <a:spcAft>
                <a:spcPts val="0"/>
              </a:spcAft>
              <a:buNone/>
            </a:pPr>
            <a:r>
              <a:rPr b="1" lang="en" sz="1300"/>
              <a:t>T</a:t>
            </a:r>
            <a:r>
              <a:rPr b="1" baseline="-25000" lang="en" sz="1300"/>
              <a:t>UP </a:t>
            </a:r>
            <a:r>
              <a:rPr b="1" lang="en" sz="1300"/>
              <a:t> ≤  (T</a:t>
            </a:r>
            <a:r>
              <a:rPr b="1" baseline="-25000" lang="en" sz="1300"/>
              <a:t>HI</a:t>
            </a:r>
            <a:r>
              <a:rPr b="1" lang="en" sz="1300"/>
              <a:t>  +  T</a:t>
            </a:r>
            <a:r>
              <a:rPr b="1" baseline="-25000" lang="en" sz="1300"/>
              <a:t>ML</a:t>
            </a:r>
            <a:r>
              <a:rPr b="1" lang="en" sz="1300"/>
              <a:t>)</a:t>
            </a:r>
            <a:endParaRPr b="1" sz="1300"/>
          </a:p>
          <a:p>
            <a:pPr indent="0" lvl="0" marL="0" rtl="0" algn="l">
              <a:spcBef>
                <a:spcPts val="1000"/>
              </a:spcBef>
              <a:spcAft>
                <a:spcPts val="1000"/>
              </a:spcAft>
              <a:buNone/>
            </a:pPr>
            <a:r>
              <a:rPr lang="en" sz="1300"/>
              <a:t>The average time it takes for tweets to be uploaded should be less than or equal to the average collective time necessary for a tweet to be processed by the system (note: instances where the human input is not required still counts as 0 in the calculation; this enables us to get an accurate representation of the average time the entire system takes to process the average tweet)</a:t>
            </a:r>
            <a:endParaRPr sz="1300"/>
          </a:p>
        </p:txBody>
      </p:sp>
      <p:sp>
        <p:nvSpPr>
          <p:cNvPr id="204" name="Google Shape;204;p32"/>
          <p:cNvSpPr txBox="1"/>
          <p:nvPr>
            <p:ph idx="3" type="body"/>
          </p:nvPr>
        </p:nvSpPr>
        <p:spPr>
          <a:xfrm>
            <a:off x="4663440" y="1384539"/>
            <a:ext cx="3703200" cy="552300"/>
          </a:xfrm>
          <a:prstGeom prst="rect">
            <a:avLst/>
          </a:prstGeom>
          <a:solidFill>
            <a:srgbClr val="FCE5CD"/>
          </a:solidFill>
        </p:spPr>
        <p:txBody>
          <a:bodyPr anchorCtr="0" anchor="ctr" bIns="34275" lIns="68575" spcFirstLastPara="1" rIns="68575" wrap="square" tIns="34275">
            <a:normAutofit/>
          </a:bodyPr>
          <a:lstStyle/>
          <a:p>
            <a:pPr indent="0" lvl="0" marL="0" rtl="0" algn="l">
              <a:spcBef>
                <a:spcPts val="900"/>
              </a:spcBef>
              <a:spcAft>
                <a:spcPts val="200"/>
              </a:spcAft>
              <a:buNone/>
            </a:pPr>
            <a:r>
              <a:rPr b="1" lang="en" u="sng"/>
              <a:t>Decision Variables (Human Input and Machine Learning Involvement)</a:t>
            </a:r>
            <a:endParaRPr b="1" u="sng"/>
          </a:p>
        </p:txBody>
      </p:sp>
      <p:sp>
        <p:nvSpPr>
          <p:cNvPr id="205" name="Google Shape;205;p32"/>
          <p:cNvSpPr txBox="1"/>
          <p:nvPr>
            <p:ph idx="4" type="body"/>
          </p:nvPr>
        </p:nvSpPr>
        <p:spPr>
          <a:xfrm>
            <a:off x="4663440" y="1936750"/>
            <a:ext cx="3703200" cy="2533800"/>
          </a:xfrm>
          <a:prstGeom prst="rect">
            <a:avLst/>
          </a:prstGeom>
          <a:solidFill>
            <a:srgbClr val="FCE5CD"/>
          </a:solidFill>
        </p:spPr>
        <p:txBody>
          <a:bodyPr anchorCtr="0" anchor="t" bIns="34275" lIns="0" spcFirstLastPara="1" rIns="0" wrap="square" tIns="34275">
            <a:normAutofit fontScale="92500" lnSpcReduction="20000"/>
          </a:bodyPr>
          <a:lstStyle/>
          <a:p>
            <a:pPr indent="-299085" lvl="0" marL="457200" rtl="0" algn="l">
              <a:lnSpc>
                <a:spcPct val="90000"/>
              </a:lnSpc>
              <a:spcBef>
                <a:spcPts val="900"/>
              </a:spcBef>
              <a:spcAft>
                <a:spcPts val="0"/>
              </a:spcAft>
              <a:buSzPct val="100000"/>
              <a:buChar char="●"/>
            </a:pPr>
            <a:r>
              <a:rPr lang="en" sz="1200"/>
              <a:t>Measuring the balance of human input and machine learning involvement is difficult to quantify in neat numbers because they work together to function as one larger system</a:t>
            </a:r>
            <a:endParaRPr sz="1200"/>
          </a:p>
          <a:p>
            <a:pPr indent="-299085" lvl="0" marL="457200" rtl="0" algn="l">
              <a:lnSpc>
                <a:spcPct val="90000"/>
              </a:lnSpc>
              <a:spcBef>
                <a:spcPts val="1000"/>
              </a:spcBef>
              <a:spcAft>
                <a:spcPts val="0"/>
              </a:spcAft>
              <a:buSzPct val="100000"/>
              <a:buChar char="●"/>
            </a:pPr>
            <a:r>
              <a:rPr lang="en" sz="1200"/>
              <a:t>It is </a:t>
            </a:r>
            <a:r>
              <a:rPr b="1" i="1" lang="en" sz="1200"/>
              <a:t>not</a:t>
            </a:r>
            <a:r>
              <a:rPr b="1" lang="en" sz="1200"/>
              <a:t> </a:t>
            </a:r>
            <a:r>
              <a:rPr lang="en" sz="1200"/>
              <a:t>the case that a set portion of tweets get sorted by human moderators while the rest get sorted by machine learning (e.g. 30% human, 70% machine-learning)</a:t>
            </a:r>
            <a:endParaRPr sz="1200"/>
          </a:p>
          <a:p>
            <a:pPr indent="-299085" lvl="0" marL="457200" rtl="0" algn="l">
              <a:lnSpc>
                <a:spcPct val="90000"/>
              </a:lnSpc>
              <a:spcBef>
                <a:spcPts val="1000"/>
              </a:spcBef>
              <a:spcAft>
                <a:spcPts val="0"/>
              </a:spcAft>
              <a:buSzPct val="100000"/>
              <a:buChar char="●"/>
            </a:pPr>
            <a:r>
              <a:rPr lang="en" sz="1200"/>
              <a:t>Thus, we will largely measure these decision variables on a spectrum ranging from more human input to more machine-learning involvement as previously detailed in the “Decision Variables: Design Illustrated” slide</a:t>
            </a:r>
            <a:endParaRPr sz="1200"/>
          </a:p>
          <a:p>
            <a:pPr indent="-299085" lvl="0" marL="457200" rtl="0" algn="l">
              <a:lnSpc>
                <a:spcPct val="90000"/>
              </a:lnSpc>
              <a:spcBef>
                <a:spcPts val="1000"/>
              </a:spcBef>
              <a:spcAft>
                <a:spcPts val="1000"/>
              </a:spcAft>
              <a:buSzPct val="100000"/>
              <a:buChar char="●"/>
            </a:pPr>
            <a:r>
              <a:rPr lang="en" sz="1200"/>
              <a:t>This spectrum will act as its own metric for measuring the balance of the decision variables as a whole, ranging from 1 (fully machine learning) to 5 (fully human moderation)</a:t>
            </a:r>
            <a:endParaRPr sz="1200"/>
          </a:p>
        </p:txBody>
      </p:sp>
      <p:sp>
        <p:nvSpPr>
          <p:cNvPr id="206" name="Google Shape;206;p32"/>
          <p:cNvSpPr txBox="1"/>
          <p:nvPr>
            <p:ph idx="4" type="body"/>
          </p:nvPr>
        </p:nvSpPr>
        <p:spPr>
          <a:xfrm>
            <a:off x="822940" y="1936750"/>
            <a:ext cx="3703200" cy="2533800"/>
          </a:xfrm>
          <a:prstGeom prst="rect">
            <a:avLst/>
          </a:prstGeom>
          <a:solidFill>
            <a:srgbClr val="FFF2CC"/>
          </a:solidFill>
        </p:spPr>
        <p:txBody>
          <a:bodyPr anchorCtr="0" anchor="t" bIns="34275" lIns="0" spcFirstLastPara="1" rIns="0" wrap="square" tIns="34275">
            <a:normAutofit fontScale="85000" lnSpcReduction="20000"/>
          </a:bodyPr>
          <a:lstStyle/>
          <a:p>
            <a:pPr indent="-293370" lvl="0" marL="457200" rtl="0" algn="l">
              <a:lnSpc>
                <a:spcPct val="90000"/>
              </a:lnSpc>
              <a:spcBef>
                <a:spcPts val="900"/>
              </a:spcBef>
              <a:spcAft>
                <a:spcPts val="0"/>
              </a:spcAft>
              <a:buSzPct val="100000"/>
              <a:buChar char="●"/>
            </a:pPr>
            <a:r>
              <a:rPr lang="en" sz="1200"/>
              <a:t>The level of racial discrimination that is produced is also difficult to measure because there exists no reliable metric to quantify a value so subjective. Instead of seeing this as an obstacle, we choose to see this as an opportunity to involve our primary stakeholder in the process; we plan to launch an anonymous </a:t>
            </a:r>
            <a:r>
              <a:rPr lang="en" sz="1200" u="sng"/>
              <a:t>survey</a:t>
            </a:r>
            <a:r>
              <a:rPr lang="en" sz="1200"/>
              <a:t> on the Twitter platform that asks three questions:</a:t>
            </a:r>
            <a:endParaRPr sz="1200"/>
          </a:p>
          <a:p>
            <a:pPr indent="-293370" lvl="0" marL="457200" rtl="0" algn="l">
              <a:lnSpc>
                <a:spcPct val="90000"/>
              </a:lnSpc>
              <a:spcBef>
                <a:spcPts val="1000"/>
              </a:spcBef>
              <a:spcAft>
                <a:spcPts val="0"/>
              </a:spcAft>
              <a:buSzPct val="100000"/>
              <a:buAutoNum type="arabicPeriod"/>
            </a:pPr>
            <a:r>
              <a:rPr lang="en" sz="1200"/>
              <a:t>“What Race/Ethnicity Do You Identify As?”</a:t>
            </a:r>
            <a:endParaRPr sz="1200"/>
          </a:p>
          <a:p>
            <a:pPr indent="-293370" lvl="0" marL="457200" rtl="0" algn="l">
              <a:lnSpc>
                <a:spcPct val="90000"/>
              </a:lnSpc>
              <a:spcBef>
                <a:spcPts val="1000"/>
              </a:spcBef>
              <a:spcAft>
                <a:spcPts val="0"/>
              </a:spcAft>
              <a:buSzPct val="100000"/>
              <a:buAutoNum type="arabicPeriod"/>
            </a:pPr>
            <a:r>
              <a:rPr lang="en" sz="1200"/>
              <a:t>“On a scale of 1-10, to what extent do you feel you have been discriminated against by other users on Twitter?”</a:t>
            </a:r>
            <a:endParaRPr sz="1200"/>
          </a:p>
          <a:p>
            <a:pPr indent="-293370" lvl="0" marL="457200" rtl="0" algn="l">
              <a:lnSpc>
                <a:spcPct val="90000"/>
              </a:lnSpc>
              <a:spcBef>
                <a:spcPts val="1000"/>
              </a:spcBef>
              <a:spcAft>
                <a:spcPts val="0"/>
              </a:spcAft>
              <a:buSzPct val="100000"/>
              <a:buAutoNum type="arabicPeriod"/>
            </a:pPr>
            <a:r>
              <a:rPr lang="en" sz="1200"/>
              <a:t>“On a scale of 1-10, to what extent do you feel you have been discriminated against by Twitter’s content moderation policies?”</a:t>
            </a:r>
            <a:endParaRPr sz="1200"/>
          </a:p>
          <a:p>
            <a:pPr indent="-293370" lvl="0" marL="457200" rtl="0" algn="l">
              <a:lnSpc>
                <a:spcPct val="90000"/>
              </a:lnSpc>
              <a:spcBef>
                <a:spcPts val="1000"/>
              </a:spcBef>
              <a:spcAft>
                <a:spcPts val="0"/>
              </a:spcAft>
              <a:buSzPct val="100000"/>
              <a:buChar char="●"/>
            </a:pPr>
            <a:r>
              <a:rPr lang="en" sz="1200"/>
              <a:t>By averaging the scores of questions 2 and 3 and grouping responses by their answers to question 1, we can get a rough measure for how much racial discrimination is felt by each minority group.</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