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Lato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Light-bold.fntdata"/><Relationship Id="rId14" Type="http://schemas.openxmlformats.org/officeDocument/2006/relationships/font" Target="fonts/LatoLight-regular.fntdata"/><Relationship Id="rId17" Type="http://schemas.openxmlformats.org/officeDocument/2006/relationships/font" Target="fonts/LatoLight-boldItalic.fntdata"/><Relationship Id="rId16" Type="http://schemas.openxmlformats.org/officeDocument/2006/relationships/font" Target="fonts/La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76d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76d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a8e729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a8e729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d71c16a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d71c16a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71c16a2c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d71c16a2c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d71c16a2c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d71c16a2c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d71c16a2c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d71c16a2c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d71c16a2c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d71c16a2c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2" name="Google Shape;62;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15"/>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sp>
        <p:nvSpPr>
          <p:cNvPr id="72" name="Google Shape;72;p1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6"/>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76" name="Google Shape;76;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6"/>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80" name="Shape 80"/>
        <p:cNvGrpSpPr/>
        <p:nvPr/>
      </p:nvGrpSpPr>
      <p:grpSpPr>
        <a:xfrm>
          <a:off x="0" y="0"/>
          <a:ext cx="0" cy="0"/>
          <a:chOff x="0" y="0"/>
          <a:chExt cx="0" cy="0"/>
        </a:xfrm>
      </p:grpSpPr>
      <p:sp>
        <p:nvSpPr>
          <p:cNvPr id="81" name="Google Shape;81;p17"/>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5" name="Google Shape;85;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8" name="Google Shape;88;p17"/>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8"/>
          <p:cNvSpPr txBox="1"/>
          <p:nvPr>
            <p:ph idx="1" type="body"/>
          </p:nvPr>
        </p:nvSpPr>
        <p:spPr>
          <a:xfrm>
            <a:off x="822959"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2" name="Google Shape;92;p18"/>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3" name="Google Shape;93;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9"/>
          <p:cNvSpPr txBox="1"/>
          <p:nvPr>
            <p:ph idx="1" type="body"/>
          </p:nvPr>
        </p:nvSpPr>
        <p:spPr>
          <a:xfrm>
            <a:off x="82296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9" name="Google Shape;99;p19"/>
          <p:cNvSpPr txBox="1"/>
          <p:nvPr>
            <p:ph idx="2" type="body"/>
          </p:nvPr>
        </p:nvSpPr>
        <p:spPr>
          <a:xfrm>
            <a:off x="82296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0" name="Google Shape;100;p19"/>
          <p:cNvSpPr txBox="1"/>
          <p:nvPr>
            <p:ph idx="3" type="body"/>
          </p:nvPr>
        </p:nvSpPr>
        <p:spPr>
          <a:xfrm>
            <a:off x="466344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1" name="Google Shape;101;p19"/>
          <p:cNvSpPr txBox="1"/>
          <p:nvPr>
            <p:ph idx="4" type="body"/>
          </p:nvPr>
        </p:nvSpPr>
        <p:spPr>
          <a:xfrm>
            <a:off x="466344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2" name="Google Shape;102;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alibri"/>
                <a:ea typeface="Calibri"/>
                <a:cs typeface="Calibri"/>
                <a:sym typeface="Calibri"/>
              </a:defRPr>
            </a:lvl1pPr>
            <a:lvl2pPr indent="0" lvl="1" marL="0" algn="r">
              <a:spcBef>
                <a:spcPts val="0"/>
              </a:spcBef>
              <a:buNone/>
              <a:defRPr sz="800">
                <a:solidFill>
                  <a:schemeClr val="dk2"/>
                </a:solidFill>
                <a:latin typeface="Calibri"/>
                <a:ea typeface="Calibri"/>
                <a:cs typeface="Calibri"/>
                <a:sym typeface="Calibri"/>
              </a:defRPr>
            </a:lvl2pPr>
            <a:lvl3pPr indent="0" lvl="2" marL="0" algn="r">
              <a:spcBef>
                <a:spcPts val="0"/>
              </a:spcBef>
              <a:buNone/>
              <a:defRPr sz="800">
                <a:solidFill>
                  <a:schemeClr val="dk2"/>
                </a:solidFill>
                <a:latin typeface="Calibri"/>
                <a:ea typeface="Calibri"/>
                <a:cs typeface="Calibri"/>
                <a:sym typeface="Calibri"/>
              </a:defRPr>
            </a:lvl3pPr>
            <a:lvl4pPr indent="0" lvl="3" marL="0" algn="r">
              <a:spcBef>
                <a:spcPts val="0"/>
              </a:spcBef>
              <a:buNone/>
              <a:defRPr sz="800">
                <a:solidFill>
                  <a:schemeClr val="dk2"/>
                </a:solidFill>
                <a:latin typeface="Calibri"/>
                <a:ea typeface="Calibri"/>
                <a:cs typeface="Calibri"/>
                <a:sym typeface="Calibri"/>
              </a:defRPr>
            </a:lvl4pPr>
            <a:lvl5pPr indent="0" lvl="4" marL="0" algn="r">
              <a:spcBef>
                <a:spcPts val="0"/>
              </a:spcBef>
              <a:buNone/>
              <a:defRPr sz="800">
                <a:solidFill>
                  <a:schemeClr val="dk2"/>
                </a:solidFill>
                <a:latin typeface="Calibri"/>
                <a:ea typeface="Calibri"/>
                <a:cs typeface="Calibri"/>
                <a:sym typeface="Calibri"/>
              </a:defRPr>
            </a:lvl5pPr>
            <a:lvl6pPr indent="0" lvl="5" marL="0" algn="r">
              <a:spcBef>
                <a:spcPts val="0"/>
              </a:spcBef>
              <a:buNone/>
              <a:defRPr sz="800">
                <a:solidFill>
                  <a:schemeClr val="dk2"/>
                </a:solidFill>
                <a:latin typeface="Calibri"/>
                <a:ea typeface="Calibri"/>
                <a:cs typeface="Calibri"/>
                <a:sym typeface="Calibri"/>
              </a:defRPr>
            </a:lvl6pPr>
            <a:lvl7pPr indent="0" lvl="6" marL="0" algn="r">
              <a:spcBef>
                <a:spcPts val="0"/>
              </a:spcBef>
              <a:buNone/>
              <a:defRPr sz="800">
                <a:solidFill>
                  <a:schemeClr val="dk2"/>
                </a:solidFill>
                <a:latin typeface="Calibri"/>
                <a:ea typeface="Calibri"/>
                <a:cs typeface="Calibri"/>
                <a:sym typeface="Calibri"/>
              </a:defRPr>
            </a:lvl7pPr>
            <a:lvl8pPr indent="0" lvl="7" marL="0" algn="r">
              <a:spcBef>
                <a:spcPts val="0"/>
              </a:spcBef>
              <a:buNone/>
              <a:defRPr sz="800">
                <a:solidFill>
                  <a:schemeClr val="dk2"/>
                </a:solidFill>
                <a:latin typeface="Calibri"/>
                <a:ea typeface="Calibri"/>
                <a:cs typeface="Calibri"/>
                <a:sym typeface="Calibri"/>
              </a:defRPr>
            </a:lvl8pPr>
            <a:lvl9pPr indent="0" lvl="8" mar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19"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23" name="Google Shape;123;p22"/>
          <p:cNvPicPr preferRelativeResize="0"/>
          <p:nvPr>
            <p:ph idx="2" type="pic"/>
          </p:nvPr>
        </p:nvPicPr>
        <p:blipFill/>
        <p:spPr>
          <a:xfrm>
            <a:off x="11" y="0"/>
            <a:ext cx="9143989" cy="3686307"/>
          </a:xfrm>
          <a:prstGeom prst="rect">
            <a:avLst/>
          </a:prstGeom>
          <a:blipFill rotWithShape="1">
            <a:blip r:embed="rId2">
              <a:alphaModFix/>
            </a:blip>
            <a:stretch>
              <a:fillRect b="0" l="0" r="0" t="0"/>
            </a:stretch>
          </a:blipFill>
          <a:ln>
            <a:noFill/>
          </a:ln>
        </p:spPr>
      </p:pic>
      <p:sp>
        <p:nvSpPr>
          <p:cNvPr id="124" name="Google Shape;124;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822960" y="569214"/>
            <a:ext cx="7543800" cy="267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Project Milestone #5</a:t>
            </a:r>
            <a:endParaRPr/>
          </a:p>
        </p:txBody>
      </p:sp>
      <p:sp>
        <p:nvSpPr>
          <p:cNvPr id="147" name="Google Shape;147;p25"/>
          <p:cNvSpPr txBox="1"/>
          <p:nvPr>
            <p:ph idx="1" type="subTitle"/>
          </p:nvPr>
        </p:nvSpPr>
        <p:spPr>
          <a:xfrm>
            <a:off x="825038" y="3341715"/>
            <a:ext cx="7543800" cy="857400"/>
          </a:xfrm>
          <a:prstGeom prst="rect">
            <a:avLst/>
          </a:prstGeom>
        </p:spPr>
        <p:txBody>
          <a:bodyPr anchorCtr="0" anchor="t" bIns="34275" lIns="68575" spcFirstLastPara="1" rIns="68575" wrap="square" tIns="34275">
            <a:normAutofit/>
          </a:bodyPr>
          <a:lstStyle/>
          <a:p>
            <a:pPr indent="0" lvl="0" marL="0" rtl="0" algn="l">
              <a:spcBef>
                <a:spcPts val="900"/>
              </a:spcBef>
              <a:spcAft>
                <a:spcPts val="200"/>
              </a:spcAft>
              <a:buNone/>
            </a:pPr>
            <a:r>
              <a:rPr lang="en"/>
              <a:t>Andrew Yu, </a:t>
            </a:r>
            <a:r>
              <a:rPr lang="en"/>
              <a:t>Arthur Cheong, Marco Widodo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Lato Light"/>
                <a:ea typeface="Lato Light"/>
                <a:cs typeface="Lato Light"/>
                <a:sym typeface="Lato Light"/>
              </a:rPr>
              <a:t>Describe the ethical challenges and possible negative societal risks of the proposed research, and how you will mitigate them. We strongly suggest the following organization for each risk:</a:t>
            </a:r>
            <a:endParaRPr sz="1100">
              <a:solidFill>
                <a:schemeClr val="dk1"/>
              </a:solidFill>
              <a:latin typeface="Lato Light"/>
              <a:ea typeface="Lato Light"/>
              <a:cs typeface="Lato Light"/>
              <a:sym typeface="Lato Light"/>
            </a:endParaRPr>
          </a:p>
          <a:p>
            <a:pPr indent="-298450" lvl="0" marL="457200" rtl="0" algn="l">
              <a:lnSpc>
                <a:spcPct val="115000"/>
              </a:lnSpc>
              <a:spcBef>
                <a:spcPts val="1000"/>
              </a:spcBef>
              <a:spcAft>
                <a:spcPts val="0"/>
              </a:spcAft>
              <a:buClr>
                <a:schemeClr val="dk1"/>
              </a:buClr>
              <a:buSzPts val="1100"/>
              <a:buFont typeface="Lato Light"/>
              <a:buChar char="●"/>
            </a:pPr>
            <a:r>
              <a:rPr i="1" lang="en" sz="1100">
                <a:solidFill>
                  <a:schemeClr val="dk1"/>
                </a:solidFill>
                <a:latin typeface="Lato Light"/>
                <a:ea typeface="Lato Light"/>
                <a:cs typeface="Lato Light"/>
                <a:sym typeface="Lato Light"/>
              </a:rPr>
              <a:t>Description:</a:t>
            </a:r>
            <a:r>
              <a:rPr lang="en" sz="1100">
                <a:solidFill>
                  <a:schemeClr val="dk1"/>
                </a:solidFill>
                <a:latin typeface="Lato Light"/>
                <a:ea typeface="Lato Light"/>
                <a:cs typeface="Lato Light"/>
                <a:sym typeface="Lato Light"/>
              </a:rPr>
              <a:t> what is the risk? Think about what happens when this research leaves the lab and becomes commercialized outside of your direct control, or when your study gets publicized and turned into public policy. (e.g., "The algorithm may be used to discriminate against low-income students")</a:t>
            </a:r>
            <a:endParaRPr sz="1100">
              <a:solidFill>
                <a:schemeClr val="dk1"/>
              </a:solidFill>
              <a:latin typeface="Lato Light"/>
              <a:ea typeface="Lato Light"/>
              <a:cs typeface="Lato Light"/>
              <a:sym typeface="Lato Light"/>
            </a:endParaRPr>
          </a:p>
          <a:p>
            <a:pPr indent="-298450" lvl="0" marL="457200" rtl="0" algn="l">
              <a:lnSpc>
                <a:spcPct val="115000"/>
              </a:lnSpc>
              <a:spcBef>
                <a:spcPts val="1000"/>
              </a:spcBef>
              <a:spcAft>
                <a:spcPts val="0"/>
              </a:spcAft>
              <a:buClr>
                <a:schemeClr val="dk1"/>
              </a:buClr>
              <a:buSzPts val="1100"/>
              <a:buFont typeface="Lato Light"/>
              <a:buChar char="●"/>
            </a:pPr>
            <a:r>
              <a:rPr i="1" lang="en" sz="1100">
                <a:solidFill>
                  <a:schemeClr val="dk1"/>
                </a:solidFill>
                <a:latin typeface="Lato Light"/>
                <a:ea typeface="Lato Light"/>
                <a:cs typeface="Lato Light"/>
                <a:sym typeface="Lato Light"/>
              </a:rPr>
              <a:t>Mitigation principle:</a:t>
            </a:r>
            <a:r>
              <a:rPr lang="en" sz="1100">
                <a:solidFill>
                  <a:schemeClr val="dk1"/>
                </a:solidFill>
                <a:latin typeface="Lato Light"/>
                <a:ea typeface="Lato Light"/>
                <a:cs typeface="Lato Light"/>
                <a:sym typeface="Lato Light"/>
              </a:rPr>
              <a:t> what principle should researchers in your field follow to mitigate this risk in their work? (e.g., "We follow a principle that public policy algorithms should be audited against minoritized groups prior to publishing, and that audit be included in the research article.")</a:t>
            </a:r>
            <a:endParaRPr sz="1100">
              <a:solidFill>
                <a:schemeClr val="dk1"/>
              </a:solidFill>
              <a:latin typeface="Lato Light"/>
              <a:ea typeface="Lato Light"/>
              <a:cs typeface="Lato Light"/>
              <a:sym typeface="Lato Light"/>
            </a:endParaRPr>
          </a:p>
          <a:p>
            <a:pPr indent="-298450" lvl="0" marL="457200" rtl="0" algn="l">
              <a:lnSpc>
                <a:spcPct val="115000"/>
              </a:lnSpc>
              <a:spcBef>
                <a:spcPts val="1000"/>
              </a:spcBef>
              <a:spcAft>
                <a:spcPts val="0"/>
              </a:spcAft>
              <a:buClr>
                <a:schemeClr val="dk1"/>
              </a:buClr>
              <a:buSzPts val="1100"/>
              <a:buFont typeface="Lato Light"/>
              <a:buChar char="●"/>
            </a:pPr>
            <a:r>
              <a:rPr i="1" lang="en" sz="1100">
                <a:solidFill>
                  <a:schemeClr val="dk1"/>
                </a:solidFill>
                <a:latin typeface="Lato Light"/>
                <a:ea typeface="Lato Light"/>
                <a:cs typeface="Lato Light"/>
                <a:sym typeface="Lato Light"/>
              </a:rPr>
              <a:t>Research design: </a:t>
            </a:r>
            <a:r>
              <a:rPr lang="en" sz="1100">
                <a:solidFill>
                  <a:schemeClr val="dk1"/>
                </a:solidFill>
                <a:latin typeface="Lato Light"/>
                <a:ea typeface="Lato Light"/>
                <a:cs typeface="Lato Light"/>
                <a:sym typeface="Lato Light"/>
              </a:rPr>
              <a:t>describe how that mitigation principle is instantiated concretely in your proposed research design. What commitments are you making? (e.g., "We will implement our sensing algorithm locally on the user's device, and advocate for this privacy approach in papers and public talks about this work.")</a:t>
            </a:r>
            <a:endParaRPr sz="1100">
              <a:solidFill>
                <a:schemeClr val="dk1"/>
              </a:solidFill>
              <a:latin typeface="Lato Light"/>
              <a:ea typeface="Lato Light"/>
              <a:cs typeface="Lato Light"/>
              <a:sym typeface="Lato Light"/>
            </a:endParaRPr>
          </a:p>
          <a:p>
            <a:pPr indent="0" lvl="0" marL="0" rtl="0" algn="l">
              <a:spcBef>
                <a:spcPts val="1000"/>
              </a:spcBef>
              <a:spcAft>
                <a:spcPts val="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42900" y="445769"/>
            <a:ext cx="2400300" cy="171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a:t>Ethical Considerations</a:t>
            </a:r>
            <a:endParaRPr b="1"/>
          </a:p>
        </p:txBody>
      </p:sp>
      <p:sp>
        <p:nvSpPr>
          <p:cNvPr id="158" name="Google Shape;158;p27"/>
          <p:cNvSpPr txBox="1"/>
          <p:nvPr>
            <p:ph idx="1" type="body"/>
          </p:nvPr>
        </p:nvSpPr>
        <p:spPr>
          <a:xfrm>
            <a:off x="3600450" y="322725"/>
            <a:ext cx="4869300" cy="44982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t/>
            </a:r>
            <a:endParaRPr sz="2200">
              <a:solidFill>
                <a:schemeClr val="dk1"/>
              </a:solidFill>
            </a:endParaRPr>
          </a:p>
          <a:p>
            <a:pPr indent="-368300" lvl="0" marL="457200" rtl="0" algn="l">
              <a:spcBef>
                <a:spcPts val="900"/>
              </a:spcBef>
              <a:spcAft>
                <a:spcPts val="0"/>
              </a:spcAft>
              <a:buClr>
                <a:schemeClr val="dk1"/>
              </a:buClr>
              <a:buSzPts val="2200"/>
              <a:buAutoNum type="arabicPeriod"/>
            </a:pPr>
            <a:r>
              <a:rPr lang="en" sz="2200" u="sng">
                <a:solidFill>
                  <a:schemeClr val="dk1"/>
                </a:solidFill>
              </a:rPr>
              <a:t>Data Privacy Concerns</a:t>
            </a:r>
            <a:endParaRPr sz="2200" u="sng">
              <a:solidFill>
                <a:schemeClr val="dk1"/>
              </a:solidFill>
            </a:endParaRPr>
          </a:p>
          <a:p>
            <a:pPr indent="0" lvl="0" marL="0" rtl="0" algn="l">
              <a:spcBef>
                <a:spcPts val="1000"/>
              </a:spcBef>
              <a:spcAft>
                <a:spcPts val="0"/>
              </a:spcAft>
              <a:buNone/>
            </a:pPr>
            <a:r>
              <a:t/>
            </a:r>
            <a:endParaRPr sz="2200" u="sng">
              <a:solidFill>
                <a:schemeClr val="dk1"/>
              </a:solidFill>
            </a:endParaRPr>
          </a:p>
          <a:p>
            <a:pPr indent="-368300" lvl="0" marL="457200" rtl="0" algn="l">
              <a:spcBef>
                <a:spcPts val="1000"/>
              </a:spcBef>
              <a:spcAft>
                <a:spcPts val="0"/>
              </a:spcAft>
              <a:buClr>
                <a:schemeClr val="dk1"/>
              </a:buClr>
              <a:buSzPts val="2200"/>
              <a:buAutoNum type="arabicPeriod"/>
            </a:pPr>
            <a:r>
              <a:rPr lang="en" sz="2200" u="sng">
                <a:solidFill>
                  <a:schemeClr val="dk1"/>
                </a:solidFill>
              </a:rPr>
              <a:t>Population Inclusivity</a:t>
            </a:r>
            <a:endParaRPr sz="2200" u="sng">
              <a:solidFill>
                <a:schemeClr val="dk1"/>
              </a:solidFill>
            </a:endParaRPr>
          </a:p>
          <a:p>
            <a:pPr indent="0" lvl="0" marL="0" rtl="0" algn="l">
              <a:spcBef>
                <a:spcPts val="1000"/>
              </a:spcBef>
              <a:spcAft>
                <a:spcPts val="0"/>
              </a:spcAft>
              <a:buNone/>
            </a:pPr>
            <a:r>
              <a:t/>
            </a:r>
            <a:endParaRPr sz="2200" u="sng">
              <a:solidFill>
                <a:schemeClr val="dk1"/>
              </a:solidFill>
            </a:endParaRPr>
          </a:p>
          <a:p>
            <a:pPr indent="-368300" lvl="0" marL="457200" rtl="0" algn="l">
              <a:spcBef>
                <a:spcPts val="1000"/>
              </a:spcBef>
              <a:spcAft>
                <a:spcPts val="0"/>
              </a:spcAft>
              <a:buClr>
                <a:schemeClr val="dk1"/>
              </a:buClr>
              <a:buSzPts val="2200"/>
              <a:buAutoNum type="arabicPeriod"/>
            </a:pPr>
            <a:r>
              <a:rPr lang="en" sz="2200" u="sng">
                <a:solidFill>
                  <a:schemeClr val="dk1"/>
                </a:solidFill>
              </a:rPr>
              <a:t>Human Content Moderators’ Exposure to Harmful Content </a:t>
            </a:r>
            <a:endParaRPr sz="2200" u="sng">
              <a:solidFill>
                <a:schemeClr val="dk1"/>
              </a:solidFill>
            </a:endParaRPr>
          </a:p>
          <a:p>
            <a:pPr indent="0" lvl="0" marL="0" rtl="0" algn="l">
              <a:spcBef>
                <a:spcPts val="1000"/>
              </a:spcBef>
              <a:spcAft>
                <a:spcPts val="0"/>
              </a:spcAft>
              <a:buNone/>
            </a:pPr>
            <a:r>
              <a:t/>
            </a:r>
            <a:endParaRPr sz="2200" u="sng">
              <a:solidFill>
                <a:schemeClr val="dk1"/>
              </a:solidFill>
            </a:endParaRPr>
          </a:p>
          <a:p>
            <a:pPr indent="-368300" lvl="0" marL="457200" rtl="0" algn="l">
              <a:spcBef>
                <a:spcPts val="1000"/>
              </a:spcBef>
              <a:spcAft>
                <a:spcPts val="1000"/>
              </a:spcAft>
              <a:buClr>
                <a:schemeClr val="dk1"/>
              </a:buClr>
              <a:buSzPts val="2200"/>
              <a:buAutoNum type="arabicPeriod"/>
            </a:pPr>
            <a:r>
              <a:rPr lang="en" sz="2200" u="sng">
                <a:solidFill>
                  <a:schemeClr val="dk1"/>
                </a:solidFill>
              </a:rPr>
              <a:t>Human Input Bias</a:t>
            </a:r>
            <a:endParaRPr sz="2200" u="sng">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Privacy Concerns</a:t>
            </a:r>
            <a:endParaRPr/>
          </a:p>
        </p:txBody>
      </p:sp>
      <p:sp>
        <p:nvSpPr>
          <p:cNvPr id="164" name="Google Shape;164;p28"/>
          <p:cNvSpPr txBox="1"/>
          <p:nvPr>
            <p:ph idx="1" type="body"/>
          </p:nvPr>
        </p:nvSpPr>
        <p:spPr>
          <a:xfrm>
            <a:off x="538863" y="1752366"/>
            <a:ext cx="2650500" cy="2945400"/>
          </a:xfrm>
          <a:prstGeom prst="rect">
            <a:avLst/>
          </a:prstGeom>
          <a:solidFill>
            <a:srgbClr val="FFF2CC"/>
          </a:solidFill>
        </p:spPr>
        <p:txBody>
          <a:bodyPr anchorCtr="0" anchor="t" bIns="34275" lIns="0" spcFirstLastPara="1" rIns="0" wrap="square" tIns="34275">
            <a:normAutofit/>
          </a:bodyPr>
          <a:lstStyle/>
          <a:p>
            <a:pPr indent="-311150" lvl="0" marL="457200" rtl="0" algn="l">
              <a:lnSpc>
                <a:spcPct val="80000"/>
              </a:lnSpc>
              <a:spcBef>
                <a:spcPts val="900"/>
              </a:spcBef>
              <a:spcAft>
                <a:spcPts val="0"/>
              </a:spcAft>
              <a:buSzPts val="1300"/>
              <a:buChar char="●"/>
            </a:pPr>
            <a:r>
              <a:rPr lang="en" sz="1400"/>
              <a:t>Although our data will be gathered anonymously (i.e. none of the Twitter accounts will be recorded), the datasets we set out to compile in milestone #3 are taken from certain cities, which will likely be listed in our end research.</a:t>
            </a:r>
            <a:endParaRPr sz="1400"/>
          </a:p>
          <a:p>
            <a:pPr indent="-311150" lvl="0" marL="457200" rtl="0" algn="l">
              <a:lnSpc>
                <a:spcPct val="80000"/>
              </a:lnSpc>
              <a:spcBef>
                <a:spcPts val="1000"/>
              </a:spcBef>
              <a:spcAft>
                <a:spcPts val="1000"/>
              </a:spcAft>
              <a:buSzPts val="1300"/>
              <a:buChar char="●"/>
            </a:pPr>
            <a:r>
              <a:rPr lang="en" sz="1400"/>
              <a:t>People may be able to connect certain tweet contents to individual accounts by narrowing their search down to the cities in our database and cross-referencing against other publicly available data</a:t>
            </a:r>
            <a:endParaRPr sz="1400"/>
          </a:p>
        </p:txBody>
      </p:sp>
      <p:sp>
        <p:nvSpPr>
          <p:cNvPr id="165" name="Google Shape;165;p28"/>
          <p:cNvSpPr txBox="1"/>
          <p:nvPr>
            <p:ph idx="1" type="body"/>
          </p:nvPr>
        </p:nvSpPr>
        <p:spPr>
          <a:xfrm>
            <a:off x="3246749" y="1752366"/>
            <a:ext cx="2650500" cy="2945400"/>
          </a:xfrm>
          <a:prstGeom prst="rect">
            <a:avLst/>
          </a:prstGeom>
          <a:solidFill>
            <a:srgbClr val="FCE5CD"/>
          </a:solidFill>
        </p:spPr>
        <p:txBody>
          <a:bodyPr anchorCtr="0" anchor="t" bIns="34275" lIns="0" spcFirstLastPara="1" rIns="0" wrap="square" tIns="34275">
            <a:normAutofit/>
          </a:bodyPr>
          <a:lstStyle/>
          <a:p>
            <a:pPr indent="-311150" lvl="0" marL="457200" rtl="0" algn="l">
              <a:lnSpc>
                <a:spcPct val="70000"/>
              </a:lnSpc>
              <a:spcBef>
                <a:spcPts val="900"/>
              </a:spcBef>
              <a:spcAft>
                <a:spcPts val="0"/>
              </a:spcAft>
              <a:buSzPts val="1300"/>
              <a:buChar char="●"/>
            </a:pPr>
            <a:r>
              <a:rPr lang="en" sz="1400"/>
              <a:t>The basic mitigation principle researchers should abide by in this field is keeping the data as anonymous as possible by not recording names, accounts, or locations without consent.</a:t>
            </a:r>
            <a:endParaRPr sz="1400"/>
          </a:p>
          <a:p>
            <a:pPr indent="-311150" lvl="0" marL="457200" rtl="0" algn="l">
              <a:lnSpc>
                <a:spcPct val="70000"/>
              </a:lnSpc>
              <a:spcBef>
                <a:spcPts val="1000"/>
              </a:spcBef>
              <a:spcAft>
                <a:spcPts val="1000"/>
              </a:spcAft>
              <a:buSzPts val="1300"/>
              <a:buChar char="●"/>
            </a:pPr>
            <a:r>
              <a:rPr lang="en" sz="1400"/>
              <a:t>Additionally, researchers should practice as much transparency as possible while not affecting survey answers (e.g. adding a disclaimer that answers to surveys will be used as anonymous data as part of social research).</a:t>
            </a:r>
            <a:endParaRPr sz="1400"/>
          </a:p>
        </p:txBody>
      </p:sp>
      <p:sp>
        <p:nvSpPr>
          <p:cNvPr id="166" name="Google Shape;166;p28"/>
          <p:cNvSpPr txBox="1"/>
          <p:nvPr>
            <p:ph idx="1" type="body"/>
          </p:nvPr>
        </p:nvSpPr>
        <p:spPr>
          <a:xfrm>
            <a:off x="5954635" y="1752366"/>
            <a:ext cx="2650500" cy="2945400"/>
          </a:xfrm>
          <a:prstGeom prst="rect">
            <a:avLst/>
          </a:prstGeom>
          <a:solidFill>
            <a:srgbClr val="FFF2CC"/>
          </a:solidFill>
        </p:spPr>
        <p:txBody>
          <a:bodyPr anchorCtr="0" anchor="t" bIns="34275" lIns="0" spcFirstLastPara="1" rIns="0" wrap="square" tIns="34275">
            <a:normAutofit/>
          </a:bodyPr>
          <a:lstStyle/>
          <a:p>
            <a:pPr indent="-311150" lvl="0" marL="457200" rtl="0" algn="l">
              <a:lnSpc>
                <a:spcPct val="80000"/>
              </a:lnSpc>
              <a:spcBef>
                <a:spcPts val="900"/>
              </a:spcBef>
              <a:spcAft>
                <a:spcPts val="0"/>
              </a:spcAft>
              <a:buSzPts val="1300"/>
              <a:buChar char="●"/>
            </a:pPr>
            <a:r>
              <a:rPr lang="en" sz="1400"/>
              <a:t>Our research design mitigates these data privacy concerns by only using publicly-posted tweets from accounts that have consented to location-tracking.</a:t>
            </a:r>
            <a:endParaRPr sz="1400"/>
          </a:p>
          <a:p>
            <a:pPr indent="-311150" lvl="0" marL="457200" rtl="0" algn="l">
              <a:lnSpc>
                <a:spcPct val="80000"/>
              </a:lnSpc>
              <a:spcBef>
                <a:spcPts val="1000"/>
              </a:spcBef>
              <a:spcAft>
                <a:spcPts val="1000"/>
              </a:spcAft>
              <a:buSzPts val="1300"/>
              <a:buChar char="●"/>
            </a:pPr>
            <a:r>
              <a:rPr lang="en" sz="1400"/>
              <a:t>We also mitigate data privacy concerns by distributing the surveys in milestone #4 to everyone, regardless of background, and keeping responses as anonymous data points.</a:t>
            </a:r>
            <a:endParaRPr sz="1400"/>
          </a:p>
        </p:txBody>
      </p:sp>
      <p:sp>
        <p:nvSpPr>
          <p:cNvPr id="167" name="Google Shape;167;p28"/>
          <p:cNvSpPr txBox="1"/>
          <p:nvPr>
            <p:ph idx="1" type="body"/>
          </p:nvPr>
        </p:nvSpPr>
        <p:spPr>
          <a:xfrm>
            <a:off x="538863" y="1372450"/>
            <a:ext cx="2650500" cy="314100"/>
          </a:xfrm>
          <a:prstGeom prst="rect">
            <a:avLst/>
          </a:prstGeom>
          <a:solidFill>
            <a:srgbClr val="FFF2CC"/>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Description</a:t>
            </a:r>
            <a:endParaRPr b="1" u="sng"/>
          </a:p>
        </p:txBody>
      </p:sp>
      <p:sp>
        <p:nvSpPr>
          <p:cNvPr id="168" name="Google Shape;168;p28"/>
          <p:cNvSpPr txBox="1"/>
          <p:nvPr>
            <p:ph idx="1" type="body"/>
          </p:nvPr>
        </p:nvSpPr>
        <p:spPr>
          <a:xfrm>
            <a:off x="3246737" y="1372450"/>
            <a:ext cx="2650500" cy="314100"/>
          </a:xfrm>
          <a:prstGeom prst="rect">
            <a:avLst/>
          </a:prstGeom>
          <a:solidFill>
            <a:srgbClr val="FCE5CD"/>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Mitigation Principle</a:t>
            </a:r>
            <a:endParaRPr b="1" u="sng"/>
          </a:p>
        </p:txBody>
      </p:sp>
      <p:sp>
        <p:nvSpPr>
          <p:cNvPr id="169" name="Google Shape;169;p28"/>
          <p:cNvSpPr txBox="1"/>
          <p:nvPr>
            <p:ph idx="1" type="body"/>
          </p:nvPr>
        </p:nvSpPr>
        <p:spPr>
          <a:xfrm>
            <a:off x="5954612" y="1372450"/>
            <a:ext cx="2650500" cy="314100"/>
          </a:xfrm>
          <a:prstGeom prst="rect">
            <a:avLst/>
          </a:prstGeom>
          <a:solidFill>
            <a:srgbClr val="FFF2CC"/>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Research Design</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Representation in Data</a:t>
            </a:r>
            <a:endParaRPr/>
          </a:p>
        </p:txBody>
      </p:sp>
      <p:sp>
        <p:nvSpPr>
          <p:cNvPr id="175" name="Google Shape;175;p29"/>
          <p:cNvSpPr txBox="1"/>
          <p:nvPr>
            <p:ph idx="1" type="body"/>
          </p:nvPr>
        </p:nvSpPr>
        <p:spPr>
          <a:xfrm>
            <a:off x="538863" y="1752366"/>
            <a:ext cx="2650500" cy="2945400"/>
          </a:xfrm>
          <a:prstGeom prst="rect">
            <a:avLst/>
          </a:prstGeom>
          <a:solidFill>
            <a:srgbClr val="FCE5CD"/>
          </a:solidFill>
        </p:spPr>
        <p:txBody>
          <a:bodyPr anchorCtr="0" anchor="t" bIns="34275" lIns="0" spcFirstLastPara="1" rIns="0" wrap="square" tIns="34275">
            <a:normAutofit lnSpcReduction="10000"/>
          </a:bodyPr>
          <a:lstStyle/>
          <a:p>
            <a:pPr indent="-317500" lvl="0" marL="457200" rtl="0" algn="l">
              <a:lnSpc>
                <a:spcPct val="70000"/>
              </a:lnSpc>
              <a:spcBef>
                <a:spcPts val="900"/>
              </a:spcBef>
              <a:spcAft>
                <a:spcPts val="0"/>
              </a:spcAft>
              <a:buSzPts val="1400"/>
              <a:buChar char="●"/>
            </a:pPr>
            <a:r>
              <a:rPr lang="en" sz="1400"/>
              <a:t>Our research design in milestone #3 only examines populations that are predominantly black or white; this leaves out groups of other ethnicities/races and individuals of mixed race from the comparison.</a:t>
            </a:r>
            <a:endParaRPr sz="1400"/>
          </a:p>
          <a:p>
            <a:pPr indent="-317500" lvl="0" marL="457200" rtl="0" algn="l">
              <a:lnSpc>
                <a:spcPct val="70000"/>
              </a:lnSpc>
              <a:spcBef>
                <a:spcPts val="1000"/>
              </a:spcBef>
              <a:spcAft>
                <a:spcPts val="0"/>
              </a:spcAft>
              <a:buSzPts val="1400"/>
              <a:buChar char="●"/>
            </a:pPr>
            <a:r>
              <a:rPr lang="en" sz="1400"/>
              <a:t>It also does not consider other potential sources of discrimination (e.g. religion, socioeconomic status, political lean, etc.).</a:t>
            </a:r>
            <a:endParaRPr sz="1400"/>
          </a:p>
          <a:p>
            <a:pPr indent="-310832" lvl="0" marL="457200" rtl="0" algn="l">
              <a:lnSpc>
                <a:spcPct val="70000"/>
              </a:lnSpc>
              <a:spcBef>
                <a:spcPts val="1000"/>
              </a:spcBef>
              <a:spcAft>
                <a:spcPts val="1000"/>
              </a:spcAft>
              <a:buSzPts val="1295"/>
              <a:buChar char="●"/>
            </a:pPr>
            <a:r>
              <a:rPr lang="en" sz="1400"/>
              <a:t>Having incomplete or inaccurate representation in the data may lead draw people to focus on discrimination against group B when, in reality, group C may be more prominent.</a:t>
            </a:r>
            <a:endParaRPr sz="1400"/>
          </a:p>
        </p:txBody>
      </p:sp>
      <p:sp>
        <p:nvSpPr>
          <p:cNvPr id="176" name="Google Shape;176;p29"/>
          <p:cNvSpPr txBox="1"/>
          <p:nvPr>
            <p:ph idx="1" type="body"/>
          </p:nvPr>
        </p:nvSpPr>
        <p:spPr>
          <a:xfrm>
            <a:off x="3246749" y="1752366"/>
            <a:ext cx="2650500" cy="2945400"/>
          </a:xfrm>
          <a:prstGeom prst="rect">
            <a:avLst/>
          </a:prstGeom>
          <a:solidFill>
            <a:srgbClr val="FFF2CC"/>
          </a:solidFill>
        </p:spPr>
        <p:txBody>
          <a:bodyPr anchorCtr="0" anchor="t" bIns="34275" lIns="0" spcFirstLastPara="1" rIns="0" wrap="square" tIns="34275">
            <a:normAutofit/>
          </a:bodyPr>
          <a:lstStyle/>
          <a:p>
            <a:pPr indent="-311150" lvl="0" marL="457200" rtl="0" algn="l">
              <a:lnSpc>
                <a:spcPct val="70000"/>
              </a:lnSpc>
              <a:spcBef>
                <a:spcPts val="900"/>
              </a:spcBef>
              <a:spcAft>
                <a:spcPts val="0"/>
              </a:spcAft>
              <a:buSzPts val="1300"/>
              <a:buChar char="●"/>
            </a:pPr>
            <a:r>
              <a:rPr lang="en" sz="1400"/>
              <a:t>Researchers in this field should constantly keep in mind that people are more than data points and populations are more diverse than they think or are researching.</a:t>
            </a:r>
            <a:endParaRPr sz="1400"/>
          </a:p>
          <a:p>
            <a:pPr indent="-311150" lvl="0" marL="457200" rtl="0" algn="l">
              <a:lnSpc>
                <a:spcPct val="70000"/>
              </a:lnSpc>
              <a:spcBef>
                <a:spcPts val="1000"/>
              </a:spcBef>
              <a:spcAft>
                <a:spcPts val="0"/>
              </a:spcAft>
              <a:buSzPts val="1300"/>
              <a:buChar char="●"/>
            </a:pPr>
            <a:r>
              <a:rPr lang="en" sz="1400"/>
              <a:t>They should operate under the assumption that no dataset is fully representative of any population.</a:t>
            </a:r>
            <a:endParaRPr sz="1400"/>
          </a:p>
          <a:p>
            <a:pPr indent="-311150" lvl="0" marL="457200" rtl="0" algn="l">
              <a:lnSpc>
                <a:spcPct val="70000"/>
              </a:lnSpc>
              <a:spcBef>
                <a:spcPts val="1000"/>
              </a:spcBef>
              <a:spcAft>
                <a:spcPts val="1000"/>
              </a:spcAft>
              <a:buSzPts val="1300"/>
              <a:buChar char="●"/>
            </a:pPr>
            <a:r>
              <a:rPr lang="en" sz="1400"/>
              <a:t>Repeated variations and reiterations of the study are required to more accurately capture the inherent diversity of Twitter’s demographic.</a:t>
            </a:r>
            <a:endParaRPr sz="1400"/>
          </a:p>
        </p:txBody>
      </p:sp>
      <p:sp>
        <p:nvSpPr>
          <p:cNvPr id="177" name="Google Shape;177;p29"/>
          <p:cNvSpPr txBox="1"/>
          <p:nvPr>
            <p:ph idx="1" type="body"/>
          </p:nvPr>
        </p:nvSpPr>
        <p:spPr>
          <a:xfrm>
            <a:off x="5954635" y="1752366"/>
            <a:ext cx="2650500" cy="2945400"/>
          </a:xfrm>
          <a:prstGeom prst="rect">
            <a:avLst/>
          </a:prstGeom>
          <a:solidFill>
            <a:srgbClr val="FCE5CD"/>
          </a:solidFill>
        </p:spPr>
        <p:txBody>
          <a:bodyPr anchorCtr="0" anchor="t" bIns="34275" lIns="0" spcFirstLastPara="1" rIns="0" wrap="square" tIns="34275">
            <a:noAutofit/>
          </a:bodyPr>
          <a:lstStyle/>
          <a:p>
            <a:pPr indent="-311150" lvl="0" marL="457200" rtl="0" algn="l">
              <a:lnSpc>
                <a:spcPct val="70000"/>
              </a:lnSpc>
              <a:spcBef>
                <a:spcPts val="900"/>
              </a:spcBef>
              <a:spcAft>
                <a:spcPts val="0"/>
              </a:spcAft>
              <a:buSzPts val="1300"/>
              <a:buChar char="●"/>
            </a:pPr>
            <a:r>
              <a:rPr lang="en" sz="1300"/>
              <a:t>Though</a:t>
            </a:r>
            <a:r>
              <a:rPr lang="en" sz="1300"/>
              <a:t> our research design in milestone #3 is fairly limited, it establishes the 10 Random Cities dataset as a control change to further expand this research design in the future to include comparisons with other groups (e.g. Latinx, Asian, etc.).</a:t>
            </a:r>
            <a:endParaRPr sz="1300"/>
          </a:p>
          <a:p>
            <a:pPr indent="-311150" lvl="0" marL="457200" rtl="0" algn="l">
              <a:lnSpc>
                <a:spcPct val="70000"/>
              </a:lnSpc>
              <a:spcBef>
                <a:spcPts val="1000"/>
              </a:spcBef>
              <a:spcAft>
                <a:spcPts val="0"/>
              </a:spcAft>
              <a:buSzPts val="1300"/>
              <a:buChar char="●"/>
            </a:pPr>
            <a:r>
              <a:rPr lang="en" sz="1300"/>
              <a:t>Beyond race, this same model can be adapted to compare bias towards/against certain religions, age groups, occupations, etc, and is thus highly flexible.</a:t>
            </a:r>
            <a:endParaRPr sz="1300"/>
          </a:p>
          <a:p>
            <a:pPr indent="-311150" lvl="0" marL="457200" rtl="0" algn="l">
              <a:lnSpc>
                <a:spcPct val="70000"/>
              </a:lnSpc>
              <a:spcBef>
                <a:spcPts val="1000"/>
              </a:spcBef>
              <a:spcAft>
                <a:spcPts val="1000"/>
              </a:spcAft>
              <a:buSzPts val="1300"/>
              <a:buChar char="●"/>
            </a:pPr>
            <a:r>
              <a:rPr lang="en" sz="1300"/>
              <a:t>We would also plan regular discussions to reevaluate what groups are not yet represented in the data.</a:t>
            </a:r>
            <a:endParaRPr sz="1300"/>
          </a:p>
        </p:txBody>
      </p:sp>
      <p:sp>
        <p:nvSpPr>
          <p:cNvPr id="178" name="Google Shape;178;p29"/>
          <p:cNvSpPr txBox="1"/>
          <p:nvPr>
            <p:ph idx="1" type="body"/>
          </p:nvPr>
        </p:nvSpPr>
        <p:spPr>
          <a:xfrm>
            <a:off x="538863" y="1372450"/>
            <a:ext cx="2650500" cy="314100"/>
          </a:xfrm>
          <a:prstGeom prst="rect">
            <a:avLst/>
          </a:prstGeom>
          <a:solidFill>
            <a:srgbClr val="FCE5CD"/>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Description</a:t>
            </a:r>
            <a:endParaRPr b="1" u="sng"/>
          </a:p>
        </p:txBody>
      </p:sp>
      <p:sp>
        <p:nvSpPr>
          <p:cNvPr id="179" name="Google Shape;179;p29"/>
          <p:cNvSpPr txBox="1"/>
          <p:nvPr>
            <p:ph idx="1" type="body"/>
          </p:nvPr>
        </p:nvSpPr>
        <p:spPr>
          <a:xfrm>
            <a:off x="3246737" y="1372450"/>
            <a:ext cx="2650500" cy="314100"/>
          </a:xfrm>
          <a:prstGeom prst="rect">
            <a:avLst/>
          </a:prstGeom>
          <a:solidFill>
            <a:srgbClr val="FFF2CC"/>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Mitigation Principle</a:t>
            </a:r>
            <a:endParaRPr b="1" u="sng"/>
          </a:p>
        </p:txBody>
      </p:sp>
      <p:sp>
        <p:nvSpPr>
          <p:cNvPr id="180" name="Google Shape;180;p29"/>
          <p:cNvSpPr txBox="1"/>
          <p:nvPr>
            <p:ph idx="1" type="body"/>
          </p:nvPr>
        </p:nvSpPr>
        <p:spPr>
          <a:xfrm>
            <a:off x="5954612" y="1372450"/>
            <a:ext cx="2650500" cy="314100"/>
          </a:xfrm>
          <a:prstGeom prst="rect">
            <a:avLst/>
          </a:prstGeom>
          <a:solidFill>
            <a:srgbClr val="FCE5CD"/>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Research Design</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115675" y="214950"/>
            <a:ext cx="90282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900"/>
              <a:t>Human Content Moderators’ Exposure to Harmful Content</a:t>
            </a:r>
            <a:endParaRPr sz="2900"/>
          </a:p>
        </p:txBody>
      </p:sp>
      <p:sp>
        <p:nvSpPr>
          <p:cNvPr id="186" name="Google Shape;186;p30"/>
          <p:cNvSpPr txBox="1"/>
          <p:nvPr>
            <p:ph idx="1" type="body"/>
          </p:nvPr>
        </p:nvSpPr>
        <p:spPr>
          <a:xfrm>
            <a:off x="538863" y="1752366"/>
            <a:ext cx="2650500" cy="2945400"/>
          </a:xfrm>
          <a:prstGeom prst="rect">
            <a:avLst/>
          </a:prstGeom>
          <a:solidFill>
            <a:srgbClr val="FFF2CC"/>
          </a:solidFill>
        </p:spPr>
        <p:txBody>
          <a:bodyPr anchorCtr="0" anchor="t" bIns="34275" lIns="0" spcFirstLastPara="1" rIns="0" wrap="square" tIns="34275">
            <a:normAutofit/>
          </a:bodyPr>
          <a:lstStyle/>
          <a:p>
            <a:pPr indent="-311150" lvl="0" marL="457200" rtl="0" algn="l">
              <a:lnSpc>
                <a:spcPct val="70000"/>
              </a:lnSpc>
              <a:spcBef>
                <a:spcPts val="900"/>
              </a:spcBef>
              <a:spcAft>
                <a:spcPts val="0"/>
              </a:spcAft>
              <a:buSzPts val="1300"/>
              <a:buChar char="●"/>
            </a:pPr>
            <a:r>
              <a:rPr lang="en" sz="1400"/>
              <a:t>Our design in milestone #4 includes human moderators who would have to scan through tweets in search of hateful content.</a:t>
            </a:r>
            <a:endParaRPr sz="1400"/>
          </a:p>
          <a:p>
            <a:pPr indent="-311150" lvl="0" marL="457200" rtl="0" algn="l">
              <a:lnSpc>
                <a:spcPct val="70000"/>
              </a:lnSpc>
              <a:spcBef>
                <a:spcPts val="1000"/>
              </a:spcBef>
              <a:spcAft>
                <a:spcPts val="0"/>
              </a:spcAft>
              <a:buSzPts val="1300"/>
              <a:buChar char="●"/>
            </a:pPr>
            <a:r>
              <a:rPr lang="en" sz="1400"/>
              <a:t>Even beyond hate speech, these human moderators would be exposed to unfiltered content that may be graphic or triggering.</a:t>
            </a:r>
            <a:endParaRPr sz="1400"/>
          </a:p>
          <a:p>
            <a:pPr indent="-311150" lvl="0" marL="457200" rtl="0" algn="l">
              <a:lnSpc>
                <a:spcPct val="70000"/>
              </a:lnSpc>
              <a:spcBef>
                <a:spcPts val="1000"/>
              </a:spcBef>
              <a:spcAft>
                <a:spcPts val="1000"/>
              </a:spcAft>
              <a:buSzPts val="1300"/>
              <a:buChar char="●"/>
            </a:pPr>
            <a:r>
              <a:rPr lang="en" sz="1400"/>
              <a:t>Exposure to extremely. graphic material may affect their mental health, with possible negative impacts lasting even after their moderation term.</a:t>
            </a:r>
            <a:endParaRPr sz="1400"/>
          </a:p>
        </p:txBody>
      </p:sp>
      <p:sp>
        <p:nvSpPr>
          <p:cNvPr id="187" name="Google Shape;187;p30"/>
          <p:cNvSpPr txBox="1"/>
          <p:nvPr>
            <p:ph idx="1" type="body"/>
          </p:nvPr>
        </p:nvSpPr>
        <p:spPr>
          <a:xfrm>
            <a:off x="3246749" y="1752366"/>
            <a:ext cx="2650500" cy="2945400"/>
          </a:xfrm>
          <a:prstGeom prst="rect">
            <a:avLst/>
          </a:prstGeom>
          <a:solidFill>
            <a:srgbClr val="FCE5CD"/>
          </a:solidFill>
        </p:spPr>
        <p:txBody>
          <a:bodyPr anchorCtr="0" anchor="t" bIns="34275" lIns="0" spcFirstLastPara="1" rIns="0" wrap="square" tIns="34275">
            <a:normAutofit/>
          </a:bodyPr>
          <a:lstStyle/>
          <a:p>
            <a:pPr indent="-311150" lvl="0" marL="457200" rtl="0" algn="l">
              <a:lnSpc>
                <a:spcPct val="80000"/>
              </a:lnSpc>
              <a:spcBef>
                <a:spcPts val="900"/>
              </a:spcBef>
              <a:spcAft>
                <a:spcPts val="0"/>
              </a:spcAft>
              <a:buSzPts val="1300"/>
              <a:buChar char="●"/>
            </a:pPr>
            <a:r>
              <a:rPr lang="en" sz="1400"/>
              <a:t>Researchers should be aware that exposing humans to unfiltered content may cause psychological/mental trauma, even if not directed towards them.</a:t>
            </a:r>
            <a:endParaRPr sz="1400"/>
          </a:p>
          <a:p>
            <a:pPr indent="-311150" lvl="0" marL="457200" rtl="0" algn="l">
              <a:lnSpc>
                <a:spcPct val="80000"/>
              </a:lnSpc>
              <a:spcBef>
                <a:spcPts val="1000"/>
              </a:spcBef>
              <a:spcAft>
                <a:spcPts val="1000"/>
              </a:spcAft>
              <a:buSzPts val="1300"/>
              <a:buChar char="●"/>
            </a:pPr>
            <a:r>
              <a:rPr lang="en" sz="1400"/>
              <a:t>Researchers should take measures to forewarn HCMs and ensure that they give formal consent to partaking to the extent that they will be required to, prior to agreeing to partake.</a:t>
            </a:r>
            <a:endParaRPr sz="1400"/>
          </a:p>
        </p:txBody>
      </p:sp>
      <p:sp>
        <p:nvSpPr>
          <p:cNvPr id="188" name="Google Shape;188;p30"/>
          <p:cNvSpPr txBox="1"/>
          <p:nvPr>
            <p:ph idx="1" type="body"/>
          </p:nvPr>
        </p:nvSpPr>
        <p:spPr>
          <a:xfrm>
            <a:off x="5954635" y="1752366"/>
            <a:ext cx="2650500" cy="2945400"/>
          </a:xfrm>
          <a:prstGeom prst="rect">
            <a:avLst/>
          </a:prstGeom>
          <a:solidFill>
            <a:srgbClr val="FFF2CC"/>
          </a:solidFill>
        </p:spPr>
        <p:txBody>
          <a:bodyPr anchorCtr="0" anchor="t" bIns="34275" lIns="0" spcFirstLastPara="1" rIns="0" wrap="square" tIns="34275">
            <a:normAutofit/>
          </a:bodyPr>
          <a:lstStyle/>
          <a:p>
            <a:pPr indent="-311150" lvl="0" marL="457200" rtl="0" algn="l">
              <a:lnSpc>
                <a:spcPct val="80000"/>
              </a:lnSpc>
              <a:spcBef>
                <a:spcPts val="900"/>
              </a:spcBef>
              <a:spcAft>
                <a:spcPts val="0"/>
              </a:spcAft>
              <a:buSzPts val="1300"/>
              <a:buChar char="●"/>
            </a:pPr>
            <a:r>
              <a:rPr lang="en" sz="1400"/>
              <a:t>Though there is little we can do to filter these content moderators’ feeds (as it is part of our model), we can ensure that every HCM recognizes that their job will likely entail exposure to sensitive content and that they formally consent to being exposed to such content.</a:t>
            </a:r>
            <a:endParaRPr sz="1400"/>
          </a:p>
          <a:p>
            <a:pPr indent="-311150" lvl="0" marL="457200" rtl="0" algn="l">
              <a:lnSpc>
                <a:spcPct val="80000"/>
              </a:lnSpc>
              <a:spcBef>
                <a:spcPts val="1000"/>
              </a:spcBef>
              <a:spcAft>
                <a:spcPts val="1000"/>
              </a:spcAft>
              <a:buSzPts val="1300"/>
              <a:buChar char="●"/>
            </a:pPr>
            <a:r>
              <a:rPr lang="en" sz="1400"/>
              <a:t>Additionally, we can urge Twitter to provide access to mental health care or therapy both during and after the plan.</a:t>
            </a:r>
            <a:endParaRPr sz="1400"/>
          </a:p>
        </p:txBody>
      </p:sp>
      <p:sp>
        <p:nvSpPr>
          <p:cNvPr id="189" name="Google Shape;189;p30"/>
          <p:cNvSpPr txBox="1"/>
          <p:nvPr>
            <p:ph idx="1" type="body"/>
          </p:nvPr>
        </p:nvSpPr>
        <p:spPr>
          <a:xfrm>
            <a:off x="538863" y="1372450"/>
            <a:ext cx="2650500" cy="314100"/>
          </a:xfrm>
          <a:prstGeom prst="rect">
            <a:avLst/>
          </a:prstGeom>
          <a:solidFill>
            <a:srgbClr val="FFF2CC"/>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Description</a:t>
            </a:r>
            <a:endParaRPr b="1" u="sng"/>
          </a:p>
        </p:txBody>
      </p:sp>
      <p:sp>
        <p:nvSpPr>
          <p:cNvPr id="190" name="Google Shape;190;p30"/>
          <p:cNvSpPr txBox="1"/>
          <p:nvPr>
            <p:ph idx="1" type="body"/>
          </p:nvPr>
        </p:nvSpPr>
        <p:spPr>
          <a:xfrm>
            <a:off x="3246737" y="1372450"/>
            <a:ext cx="2650500" cy="314100"/>
          </a:xfrm>
          <a:prstGeom prst="rect">
            <a:avLst/>
          </a:prstGeom>
          <a:solidFill>
            <a:srgbClr val="FCE5CD"/>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Mitigation Principle</a:t>
            </a:r>
            <a:endParaRPr b="1" u="sng"/>
          </a:p>
        </p:txBody>
      </p:sp>
      <p:sp>
        <p:nvSpPr>
          <p:cNvPr id="191" name="Google Shape;191;p30"/>
          <p:cNvSpPr txBox="1"/>
          <p:nvPr>
            <p:ph idx="1" type="body"/>
          </p:nvPr>
        </p:nvSpPr>
        <p:spPr>
          <a:xfrm>
            <a:off x="5954612" y="1372450"/>
            <a:ext cx="2650500" cy="314100"/>
          </a:xfrm>
          <a:prstGeom prst="rect">
            <a:avLst/>
          </a:prstGeom>
          <a:solidFill>
            <a:srgbClr val="FFF2CC"/>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Research Design</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Human Input Bias</a:t>
            </a:r>
            <a:endParaRPr/>
          </a:p>
        </p:txBody>
      </p:sp>
      <p:sp>
        <p:nvSpPr>
          <p:cNvPr id="197" name="Google Shape;197;p31"/>
          <p:cNvSpPr txBox="1"/>
          <p:nvPr>
            <p:ph idx="1" type="body"/>
          </p:nvPr>
        </p:nvSpPr>
        <p:spPr>
          <a:xfrm>
            <a:off x="538863" y="1752366"/>
            <a:ext cx="2650500" cy="2945400"/>
          </a:xfrm>
          <a:prstGeom prst="rect">
            <a:avLst/>
          </a:prstGeom>
          <a:solidFill>
            <a:srgbClr val="FCE5CD"/>
          </a:solidFill>
        </p:spPr>
        <p:txBody>
          <a:bodyPr anchorCtr="0" anchor="t" bIns="34275" lIns="0" spcFirstLastPara="1" rIns="0" wrap="square" tIns="34275">
            <a:noAutofit/>
          </a:bodyPr>
          <a:lstStyle/>
          <a:p>
            <a:pPr indent="-317500" lvl="0" marL="457200" rtl="0" algn="l">
              <a:lnSpc>
                <a:spcPct val="70000"/>
              </a:lnSpc>
              <a:spcBef>
                <a:spcPts val="900"/>
              </a:spcBef>
              <a:spcAft>
                <a:spcPts val="0"/>
              </a:spcAft>
              <a:buSzPts val="1400"/>
              <a:buChar char="●"/>
            </a:pPr>
            <a:r>
              <a:rPr lang="en" sz="1400"/>
              <a:t>Our optimization design assumes human content moderation as relatively unbiased compared to ML algorithms; yet, individual humans are inherently biased since they make decisions from their perspective and with the information they have.</a:t>
            </a:r>
            <a:endParaRPr sz="1400"/>
          </a:p>
          <a:p>
            <a:pPr indent="-317500" lvl="0" marL="457200" rtl="0" algn="l">
              <a:lnSpc>
                <a:spcPct val="70000"/>
              </a:lnSpc>
              <a:spcBef>
                <a:spcPts val="1000"/>
              </a:spcBef>
              <a:spcAft>
                <a:spcPts val="1000"/>
              </a:spcAft>
              <a:buSzPts val="1400"/>
              <a:buChar char="●"/>
            </a:pPr>
            <a:r>
              <a:rPr lang="en" sz="1400"/>
              <a:t>Having a biased human content moderation team may mean inaccurate results (e.g. they may flag a tweet as hate speech towards a certain group without being members of the group themselves).</a:t>
            </a:r>
            <a:endParaRPr sz="1400"/>
          </a:p>
        </p:txBody>
      </p:sp>
      <p:sp>
        <p:nvSpPr>
          <p:cNvPr id="198" name="Google Shape;198;p31"/>
          <p:cNvSpPr txBox="1"/>
          <p:nvPr>
            <p:ph idx="1" type="body"/>
          </p:nvPr>
        </p:nvSpPr>
        <p:spPr>
          <a:xfrm>
            <a:off x="3246749" y="1752366"/>
            <a:ext cx="2650500" cy="2945400"/>
          </a:xfrm>
          <a:prstGeom prst="rect">
            <a:avLst/>
          </a:prstGeom>
          <a:solidFill>
            <a:srgbClr val="FFF2CC"/>
          </a:solidFill>
        </p:spPr>
        <p:txBody>
          <a:bodyPr anchorCtr="0" anchor="t" bIns="34275" lIns="0" spcFirstLastPara="1" rIns="0" wrap="square" tIns="34275">
            <a:noAutofit/>
          </a:bodyPr>
          <a:lstStyle/>
          <a:p>
            <a:pPr indent="-317500" lvl="0" marL="457200" rtl="0" algn="l">
              <a:lnSpc>
                <a:spcPct val="70000"/>
              </a:lnSpc>
              <a:spcBef>
                <a:spcPts val="900"/>
              </a:spcBef>
              <a:spcAft>
                <a:spcPts val="0"/>
              </a:spcAft>
              <a:buSzPts val="1400"/>
              <a:buChar char="●"/>
            </a:pPr>
            <a:r>
              <a:rPr lang="en" sz="1400"/>
              <a:t>Researchers should recognize that, while humans trump ML algorithms in identifying nuances, they are still biased.</a:t>
            </a:r>
            <a:endParaRPr sz="1400"/>
          </a:p>
          <a:p>
            <a:pPr indent="-317500" lvl="0" marL="457200" rtl="0" algn="l">
              <a:lnSpc>
                <a:spcPct val="70000"/>
              </a:lnSpc>
              <a:spcBef>
                <a:spcPts val="1000"/>
              </a:spcBef>
              <a:spcAft>
                <a:spcPts val="0"/>
              </a:spcAft>
              <a:buSzPts val="1400"/>
              <a:buChar char="●"/>
            </a:pPr>
            <a:r>
              <a:rPr lang="en" sz="1400"/>
              <a:t>Operate with the assumption that engaging with more diverse opinions will likely yield the most “accurate” or “fair” judgement, but that even a diverse group may still be subject to bias.</a:t>
            </a:r>
            <a:endParaRPr sz="1400"/>
          </a:p>
          <a:p>
            <a:pPr indent="-317500" lvl="0" marL="457200" rtl="0" algn="l">
              <a:lnSpc>
                <a:spcPct val="70000"/>
              </a:lnSpc>
              <a:spcBef>
                <a:spcPts val="1000"/>
              </a:spcBef>
              <a:spcAft>
                <a:spcPts val="1000"/>
              </a:spcAft>
              <a:buSzPts val="1400"/>
              <a:buChar char="●"/>
            </a:pPr>
            <a:r>
              <a:rPr lang="en" sz="1400"/>
              <a:t>In making “objective” calls Researchers should prioritize equal representation of all groups, rather than just a  proportional representation of the platform’s demographic.</a:t>
            </a:r>
            <a:endParaRPr sz="1400"/>
          </a:p>
        </p:txBody>
      </p:sp>
      <p:sp>
        <p:nvSpPr>
          <p:cNvPr id="199" name="Google Shape;199;p31"/>
          <p:cNvSpPr txBox="1"/>
          <p:nvPr>
            <p:ph idx="1" type="body"/>
          </p:nvPr>
        </p:nvSpPr>
        <p:spPr>
          <a:xfrm>
            <a:off x="5954635" y="1752366"/>
            <a:ext cx="2650500" cy="2945400"/>
          </a:xfrm>
          <a:prstGeom prst="rect">
            <a:avLst/>
          </a:prstGeom>
          <a:solidFill>
            <a:srgbClr val="FCE5CD"/>
          </a:solidFill>
        </p:spPr>
        <p:txBody>
          <a:bodyPr anchorCtr="0" anchor="t" bIns="34275" lIns="0" spcFirstLastPara="1" rIns="0" wrap="square" tIns="34275">
            <a:normAutofit fontScale="85000" lnSpcReduction="10000"/>
          </a:bodyPr>
          <a:lstStyle/>
          <a:p>
            <a:pPr indent="-298767" lvl="0" marL="457200" rtl="0" algn="l">
              <a:lnSpc>
                <a:spcPct val="100000"/>
              </a:lnSpc>
              <a:spcBef>
                <a:spcPts val="900"/>
              </a:spcBef>
              <a:spcAft>
                <a:spcPts val="0"/>
              </a:spcAft>
              <a:buSzPct val="92857"/>
              <a:buChar char="●"/>
            </a:pPr>
            <a:r>
              <a:rPr lang="en" sz="1400"/>
              <a:t>To mitigate bias in human input, we plan to group the human content moderation teams using a matrix that optimizes ethnic, religious, and socioeconomic diversity.</a:t>
            </a:r>
            <a:endParaRPr sz="1400"/>
          </a:p>
          <a:p>
            <a:pPr indent="-298767" lvl="0" marL="457200" rtl="0" algn="l">
              <a:lnSpc>
                <a:spcPct val="100000"/>
              </a:lnSpc>
              <a:spcBef>
                <a:spcPts val="1000"/>
              </a:spcBef>
              <a:spcAft>
                <a:spcPts val="0"/>
              </a:spcAft>
              <a:buSzPct val="92857"/>
              <a:buChar char="●"/>
            </a:pPr>
            <a:r>
              <a:rPr lang="en" sz="1400"/>
              <a:t>Additionally, we plan to encourage HCMs to consult the rest of their team instead of making unilateral calls.</a:t>
            </a:r>
            <a:endParaRPr sz="1400"/>
          </a:p>
          <a:p>
            <a:pPr indent="-298767" lvl="0" marL="457200" rtl="0" algn="l">
              <a:lnSpc>
                <a:spcPct val="100000"/>
              </a:lnSpc>
              <a:spcBef>
                <a:spcPts val="1000"/>
              </a:spcBef>
              <a:spcAft>
                <a:spcPts val="1000"/>
              </a:spcAft>
              <a:buSzPct val="92857"/>
              <a:buChar char="●"/>
            </a:pPr>
            <a:r>
              <a:rPr lang="en" sz="1400"/>
              <a:t>We would also plan regular re-evaluations to check-in on teams, evaluating potential confounding variables to determine whether reshuffling or restructuring is required for more unbiased judgements.</a:t>
            </a:r>
            <a:endParaRPr sz="1400"/>
          </a:p>
        </p:txBody>
      </p:sp>
      <p:sp>
        <p:nvSpPr>
          <p:cNvPr id="200" name="Google Shape;200;p31"/>
          <p:cNvSpPr txBox="1"/>
          <p:nvPr>
            <p:ph idx="1" type="body"/>
          </p:nvPr>
        </p:nvSpPr>
        <p:spPr>
          <a:xfrm>
            <a:off x="538863" y="1372450"/>
            <a:ext cx="2650500" cy="314100"/>
          </a:xfrm>
          <a:prstGeom prst="rect">
            <a:avLst/>
          </a:prstGeom>
          <a:solidFill>
            <a:srgbClr val="FCE5CD"/>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Description</a:t>
            </a:r>
            <a:endParaRPr b="1" u="sng"/>
          </a:p>
        </p:txBody>
      </p:sp>
      <p:sp>
        <p:nvSpPr>
          <p:cNvPr id="201" name="Google Shape;201;p31"/>
          <p:cNvSpPr txBox="1"/>
          <p:nvPr>
            <p:ph idx="1" type="body"/>
          </p:nvPr>
        </p:nvSpPr>
        <p:spPr>
          <a:xfrm>
            <a:off x="3246737" y="1372450"/>
            <a:ext cx="2650500" cy="314100"/>
          </a:xfrm>
          <a:prstGeom prst="rect">
            <a:avLst/>
          </a:prstGeom>
          <a:solidFill>
            <a:srgbClr val="FFF2CC"/>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Mitigation Principle</a:t>
            </a:r>
            <a:endParaRPr b="1" u="sng"/>
          </a:p>
        </p:txBody>
      </p:sp>
      <p:sp>
        <p:nvSpPr>
          <p:cNvPr id="202" name="Google Shape;202;p31"/>
          <p:cNvSpPr txBox="1"/>
          <p:nvPr>
            <p:ph idx="1" type="body"/>
          </p:nvPr>
        </p:nvSpPr>
        <p:spPr>
          <a:xfrm>
            <a:off x="5954612" y="1372450"/>
            <a:ext cx="2650500" cy="314100"/>
          </a:xfrm>
          <a:prstGeom prst="rect">
            <a:avLst/>
          </a:prstGeom>
          <a:solidFill>
            <a:srgbClr val="FCE5CD"/>
          </a:solidFill>
        </p:spPr>
        <p:txBody>
          <a:bodyPr anchorCtr="0" anchor="t" bIns="34275" lIns="0" spcFirstLastPara="1" rIns="0" wrap="square" tIns="34275">
            <a:normAutofit/>
          </a:bodyPr>
          <a:lstStyle/>
          <a:p>
            <a:pPr indent="0" lvl="0" marL="0" rtl="0" algn="ctr">
              <a:spcBef>
                <a:spcPts val="900"/>
              </a:spcBef>
              <a:spcAft>
                <a:spcPts val="200"/>
              </a:spcAft>
              <a:buNone/>
            </a:pPr>
            <a:r>
              <a:rPr b="1" lang="en" u="sng"/>
              <a:t>Research Design</a:t>
            </a:r>
            <a:endParaRPr b="1" u="sng"/>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