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2" r:id="rId2"/>
    <p:sldMasterId id="2147483657" r:id="rId3"/>
  </p:sldMasterIdLst>
  <p:notesMasterIdLst>
    <p:notesMasterId r:id="rId27"/>
  </p:notesMasterIdLst>
  <p:sldIdLst>
    <p:sldId id="256" r:id="rId4"/>
    <p:sldId id="257" r:id="rId5"/>
    <p:sldId id="295" r:id="rId6"/>
    <p:sldId id="296" r:id="rId7"/>
    <p:sldId id="302" r:id="rId8"/>
    <p:sldId id="285" r:id="rId9"/>
    <p:sldId id="287" r:id="rId10"/>
    <p:sldId id="286" r:id="rId11"/>
    <p:sldId id="301" r:id="rId12"/>
    <p:sldId id="298" r:id="rId13"/>
    <p:sldId id="288" r:id="rId14"/>
    <p:sldId id="292" r:id="rId15"/>
    <p:sldId id="293" r:id="rId16"/>
    <p:sldId id="283" r:id="rId17"/>
    <p:sldId id="259" r:id="rId18"/>
    <p:sldId id="284" r:id="rId19"/>
    <p:sldId id="294" r:id="rId20"/>
    <p:sldId id="279" r:id="rId21"/>
    <p:sldId id="264" r:id="rId22"/>
    <p:sldId id="258" r:id="rId23"/>
    <p:sldId id="280" r:id="rId24"/>
    <p:sldId id="281" r:id="rId25"/>
    <p:sldId id="282" r:id="rId26"/>
  </p:sldIdLst>
  <p:sldSz cx="10801350" cy="7561263"/>
  <p:notesSz cx="6858000" cy="9144000"/>
  <p:defaultTextStyle>
    <a:defPPr>
      <a:defRPr lang="ko-KR"/>
    </a:defPPr>
    <a:lvl1pPr algn="ctr" latinLnBrk="1">
      <a:spcBef>
        <a:spcPct val="0"/>
      </a:spcBef>
      <a:spcAft>
        <a:spcPct val="0"/>
      </a:spcAft>
      <a:defRPr sz="900" kern="1200">
        <a:solidFill>
          <a:schemeClr val="tx1"/>
        </a:solidFill>
        <a:latin typeface="굴림"/>
        <a:ea typeface="굴림"/>
        <a:cs typeface="+mn-cs"/>
      </a:defRPr>
    </a:lvl1pPr>
    <a:lvl2pPr marL="500771" algn="ctr" latinLnBrk="1">
      <a:spcBef>
        <a:spcPct val="0"/>
      </a:spcBef>
      <a:spcAft>
        <a:spcPct val="0"/>
      </a:spcAft>
      <a:defRPr sz="900" kern="1200">
        <a:solidFill>
          <a:schemeClr val="tx1"/>
        </a:solidFill>
        <a:latin typeface="굴림"/>
        <a:ea typeface="굴림"/>
        <a:cs typeface="+mn-cs"/>
      </a:defRPr>
    </a:lvl2pPr>
    <a:lvl3pPr marL="1001542" algn="ctr" latinLnBrk="1">
      <a:spcBef>
        <a:spcPct val="0"/>
      </a:spcBef>
      <a:spcAft>
        <a:spcPct val="0"/>
      </a:spcAft>
      <a:defRPr sz="900" kern="1200">
        <a:solidFill>
          <a:schemeClr val="tx1"/>
        </a:solidFill>
        <a:latin typeface="굴림"/>
        <a:ea typeface="굴림"/>
        <a:cs typeface="+mn-cs"/>
      </a:defRPr>
    </a:lvl3pPr>
    <a:lvl4pPr marL="1502313" algn="ctr" latinLnBrk="1">
      <a:spcBef>
        <a:spcPct val="0"/>
      </a:spcBef>
      <a:spcAft>
        <a:spcPct val="0"/>
      </a:spcAft>
      <a:defRPr sz="900" kern="1200">
        <a:solidFill>
          <a:schemeClr val="tx1"/>
        </a:solidFill>
        <a:latin typeface="굴림"/>
        <a:ea typeface="굴림"/>
        <a:cs typeface="+mn-cs"/>
      </a:defRPr>
    </a:lvl4pPr>
    <a:lvl5pPr marL="2003085" algn="ctr" latinLnBrk="1">
      <a:spcBef>
        <a:spcPct val="0"/>
      </a:spcBef>
      <a:spcAft>
        <a:spcPct val="0"/>
      </a:spcAft>
      <a:defRPr sz="900" kern="1200">
        <a:solidFill>
          <a:schemeClr val="tx1"/>
        </a:solidFill>
        <a:latin typeface="굴림"/>
        <a:ea typeface="굴림"/>
        <a:cs typeface="+mn-cs"/>
      </a:defRPr>
    </a:lvl5pPr>
    <a:lvl6pPr marL="2503856" algn="l" defTabSz="1001542" latinLnBrk="1">
      <a:defRPr sz="900" kern="1200">
        <a:solidFill>
          <a:schemeClr val="tx1"/>
        </a:solidFill>
        <a:latin typeface="굴림"/>
        <a:ea typeface="굴림"/>
        <a:cs typeface="+mn-cs"/>
      </a:defRPr>
    </a:lvl6pPr>
    <a:lvl7pPr marL="3004627" algn="l" defTabSz="1001542" latinLnBrk="1">
      <a:defRPr sz="900" kern="1200">
        <a:solidFill>
          <a:schemeClr val="tx1"/>
        </a:solidFill>
        <a:latin typeface="굴림"/>
        <a:ea typeface="굴림"/>
        <a:cs typeface="+mn-cs"/>
      </a:defRPr>
    </a:lvl7pPr>
    <a:lvl8pPr marL="3505398" algn="l" defTabSz="1001542" latinLnBrk="1">
      <a:defRPr sz="900" kern="1200">
        <a:solidFill>
          <a:schemeClr val="tx1"/>
        </a:solidFill>
        <a:latin typeface="굴림"/>
        <a:ea typeface="굴림"/>
        <a:cs typeface="+mn-cs"/>
      </a:defRPr>
    </a:lvl8pPr>
    <a:lvl9pPr marL="4006169" algn="l" defTabSz="1001542" latinLnBrk="1">
      <a:defRPr sz="9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59884" autoAdjust="0"/>
  </p:normalViewPr>
  <p:slideViewPr>
    <p:cSldViewPr>
      <p:cViewPr varScale="1">
        <p:scale>
          <a:sx n="50" d="100"/>
          <a:sy n="50" d="100"/>
        </p:scale>
        <p:origin x="2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2589-5D64-4A91-9061-0AEF7A35BFD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D0F2-EE81-4C83-A963-201041295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4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0.1.1 </a:t>
            </a:r>
            <a:r>
              <a:rPr lang="ko-KR" altLang="en-US" dirty="0" smtClean="0"/>
              <a:t>작성자 이름 적고 개정내용에 </a:t>
            </a:r>
            <a:r>
              <a:rPr lang="ko-KR" altLang="en-US" dirty="0" err="1" smtClean="0"/>
              <a:t>무슨페이지</a:t>
            </a:r>
            <a:r>
              <a:rPr lang="ko-KR" altLang="en-US" dirty="0" smtClean="0"/>
              <a:t> 수정했는지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9D0F2-EE81-4C83-A963-201041295F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3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육하원칙에 맞춰서 작성하는 페이지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9D0F2-EE81-4C83-A963-201041295F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ctrTitle" hasCustomPrompt="1"/>
          </p:nvPr>
        </p:nvSpPr>
        <p:spPr>
          <a:xfrm>
            <a:off x="288107" y="175336"/>
            <a:ext cx="10350102" cy="396961"/>
          </a:xfrm>
          <a:prstGeom prst="rect">
            <a:avLst/>
          </a:prstGeom>
        </p:spPr>
        <p:txBody>
          <a:bodyPr lIns="100154" tIns="50077" rIns="100154" bIns="5007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대표화면</a:t>
            </a:r>
            <a:endParaRPr sz="1600" b="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subTitle" idx="1"/>
          </p:nvPr>
        </p:nvSpPr>
        <p:spPr>
          <a:xfrm>
            <a:off x="1008187" y="620361"/>
            <a:ext cx="4152791" cy="238176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>
              <a:buNone/>
            </a:pP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</a:t>
            </a:r>
            <a:endParaRPr sz="9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xfrm>
            <a:off x="8305782" y="7282503"/>
            <a:ext cx="2363282" cy="281258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" name="layout5_shape5"/>
          <p:cNvSpPr>
            <a:spLocks noGrp="1"/>
          </p:cNvSpPr>
          <p:nvPr>
            <p:ph sz="quarter" idx="13"/>
          </p:nvPr>
        </p:nvSpPr>
        <p:spPr>
          <a:xfrm>
            <a:off x="5976739" y="621804"/>
            <a:ext cx="1944216" cy="216024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marL="0" lvl="0" indent="0">
              <a:buNone/>
            </a:pP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텍스트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스타일을</a:t>
            </a:r>
            <a:r>
              <a:rPr lang="en-US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편집합니다</a:t>
            </a:r>
            <a:endParaRPr sz="9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1295449" y="170706"/>
            <a:ext cx="9721850" cy="396000"/>
          </a:xfrm>
          <a:prstGeom prst="rect">
            <a:avLst/>
          </a:prstGeom>
        </p:spPr>
        <p:txBody>
          <a:bodyPr/>
          <a:lstStyle>
            <a:lvl1pPr algn="l">
              <a:defRPr sz="1600"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lumMod val="75000"/>
                    <a:lumOff val="25000"/>
                  </a:srgbClr>
                </a:solidFill>
              </a:rPr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layout6_shape3"/>
          <p:cNvSpPr/>
          <p:nvPr/>
        </p:nvSpPr>
        <p:spPr>
          <a:xfrm>
            <a:off x="118112" y="153276"/>
            <a:ext cx="1250115" cy="378131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l"/>
            <a:r>
              <a:rPr lang="en-US" altLang="ko-KR" sz="1800" b="1">
                <a:solidFill>
                  <a:srgbClr val="0070C0"/>
                </a:solidFill>
                <a:latin typeface="나눔고딕"/>
                <a:ea typeface="나눔고딕"/>
              </a:rPr>
              <a:t>Work</a:t>
            </a:r>
            <a:r>
              <a:rPr lang="en-US" altLang="ko-KR" sz="1800" b="1" baseline="0">
                <a:solidFill>
                  <a:srgbClr val="0070C0"/>
                </a:solidFill>
                <a:latin typeface="나눔고딕"/>
                <a:ea typeface="나눔고딕"/>
              </a:rPr>
              <a:t>flow</a:t>
            </a:r>
            <a:endParaRPr sz="1800" b="1">
              <a:solidFill>
                <a:srgbClr val="0070C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sz="9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sz="900"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r>
              <a:rPr lang="ko-KR" altLang="en-US" sz="1800"/>
              <a:t>마스터</a:t>
            </a:r>
            <a:r>
              <a:rPr lang="en-US" altLang="en-US" sz="1800"/>
              <a:t> </a:t>
            </a:r>
            <a:r>
              <a:rPr lang="ko-KR" altLang="en-US" sz="1800"/>
              <a:t>제목</a:t>
            </a:r>
            <a:r>
              <a:rPr lang="en-US" altLang="en-US" sz="1800"/>
              <a:t> </a:t>
            </a:r>
            <a:r>
              <a:rPr lang="ko-KR" altLang="en-US" sz="1800"/>
              <a:t>스타일</a:t>
            </a:r>
            <a:r>
              <a:rPr lang="en-US" altLang="en-US" sz="1800"/>
              <a:t> </a:t>
            </a:r>
            <a:r>
              <a:rPr lang="ko-KR" altLang="en-US" sz="1800"/>
              <a:t>편집</a:t>
            </a:r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sz="9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sz="900"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" name="layout2_shape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solidFill>
                  <a:srgbClr val="0070C0"/>
                </a:solidFill>
                <a:effectLst/>
              </a:defRPr>
            </a:lvl1pPr>
          </a:lstStyle>
          <a:p>
            <a:r>
              <a:rPr lang="ko-KR" altLang="en-US" sz="1800">
                <a:solidFill>
                  <a:srgbClr val="0070C0"/>
                </a:solidFill>
              </a:rPr>
              <a:t>마스터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  <a:r>
              <a:rPr lang="ko-KR" altLang="en-US" sz="1800">
                <a:solidFill>
                  <a:srgbClr val="0070C0"/>
                </a:solidFill>
              </a:rPr>
              <a:t>제목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  <a:r>
              <a:rPr lang="ko-KR" altLang="en-US" sz="1800">
                <a:solidFill>
                  <a:srgbClr val="0070C0"/>
                </a:solidFill>
              </a:rPr>
              <a:t>스타일</a:t>
            </a:r>
            <a:r>
              <a:rPr lang="en-US" altLang="en-US" sz="1800">
                <a:solidFill>
                  <a:srgbClr val="0070C0"/>
                </a:solidFill>
              </a:rPr>
              <a:t> </a:t>
            </a:r>
            <a:r>
              <a:rPr lang="ko-KR" altLang="en-US" sz="1800">
                <a:solidFill>
                  <a:srgbClr val="0070C0"/>
                </a:solidFill>
              </a:rPr>
              <a:t>편집</a:t>
            </a:r>
            <a:endParaRPr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‹#›</a:t>
            </a:fld>
            <a:endParaRPr sz="9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5526359" y="7322790"/>
            <a:ext cx="2236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Arial Unicode MS"/>
              </a:rPr>
              <a:t>|</a:t>
            </a:r>
            <a:endParaRPr sz="900" kern="12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Arial Unicode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ctrTitle"/>
          </p:nvPr>
        </p:nvSpPr>
        <p:spPr>
          <a:xfrm>
            <a:off x="810101" y="2348893"/>
            <a:ext cx="9181148" cy="1620771"/>
          </a:xfrm>
          <a:prstGeom prst="rect">
            <a:avLst/>
          </a:prstGeom>
        </p:spPr>
        <p:txBody>
          <a:bodyPr lIns="19715" tIns="19715" rIns="19715" bIns="19715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subTitle" idx="1"/>
          </p:nvPr>
        </p:nvSpPr>
        <p:spPr>
          <a:xfrm>
            <a:off x="1620203" y="4284716"/>
            <a:ext cx="7560945" cy="1932323"/>
          </a:xfrm>
          <a:prstGeom prst="rect">
            <a:avLst/>
          </a:prstGeom>
        </p:spPr>
        <p:txBody>
          <a:bodyPr lIns="19715" tIns="19715" rIns="19715" bIns="19715"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7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dt" sz="half" idx="10"/>
          </p:nvPr>
        </p:nvSpPr>
        <p:spPr>
          <a:xfrm>
            <a:off x="540067" y="7008171"/>
            <a:ext cx="2520315" cy="402567"/>
          </a:xfrm>
          <a:prstGeom prst="rect">
            <a:avLst/>
          </a:prstGeom>
        </p:spPr>
        <p:txBody>
          <a:bodyPr lIns="104927" tIns="52464" rIns="104927" bIns="52464"/>
          <a:lstStyle/>
          <a:p>
            <a:fld id="{FB30EDBD-1C2D-4C1E-B459-B60219FAB484}" type="datetimeFigureOut">
              <a:rPr lang="en-US"/>
              <a:t>3/10/2021</a:t>
            </a:fld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ftr" sz="quarter" idx="11"/>
          </p:nvPr>
        </p:nvSpPr>
        <p:spPr>
          <a:xfrm>
            <a:off x="3690461" y="7008171"/>
            <a:ext cx="3420428" cy="402567"/>
          </a:xfrm>
          <a:prstGeom prst="rect">
            <a:avLst/>
          </a:prstGeom>
        </p:spPr>
        <p:txBody>
          <a:bodyPr lIns="104927" tIns="52464" rIns="104927" bIns="52464"/>
          <a:lstStyle/>
          <a:p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sldNum" sz="quarter" idx="12"/>
          </p:nvPr>
        </p:nvSpPr>
        <p:spPr>
          <a:xfrm>
            <a:off x="8174409" y="7238851"/>
            <a:ext cx="2520950" cy="401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sz="9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‹#›</a:t>
            </a:fld>
            <a:endParaRPr sz="900" b="1">
              <a:solidFill>
                <a:srgbClr val="000000">
                  <a:lumMod val="65000"/>
                  <a:lumOff val="35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1295449" y="170706"/>
            <a:ext cx="9721850" cy="396000"/>
          </a:xfrm>
          <a:prstGeom prst="rect">
            <a:avLst/>
          </a:prstGeom>
        </p:spPr>
        <p:txBody>
          <a:bodyPr/>
          <a:lstStyle>
            <a:lvl1pPr algn="l">
              <a:defRPr sz="1600"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lumMod val="75000"/>
                    <a:lumOff val="25000"/>
                  </a:srgbClr>
                </a:solidFill>
              </a:rPr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layout7_shape3"/>
          <p:cNvSpPr/>
          <p:nvPr/>
        </p:nvSpPr>
        <p:spPr>
          <a:xfrm>
            <a:off x="118112" y="153276"/>
            <a:ext cx="1250115" cy="378131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l"/>
            <a:r>
              <a:rPr lang="en-US" altLang="ko-KR" sz="1800" b="1">
                <a:solidFill>
                  <a:srgbClr val="0070C0"/>
                </a:solidFill>
                <a:latin typeface="나눔고딕"/>
                <a:ea typeface="나눔고딕"/>
              </a:rPr>
              <a:t>Work</a:t>
            </a:r>
            <a:r>
              <a:rPr lang="en-US" altLang="ko-KR" sz="1800" b="1" baseline="0">
                <a:solidFill>
                  <a:srgbClr val="0070C0"/>
                </a:solidFill>
                <a:latin typeface="나눔고딕"/>
                <a:ea typeface="나눔고딕"/>
              </a:rPr>
              <a:t>flow</a:t>
            </a:r>
            <a:endParaRPr sz="1800" b="1">
              <a:solidFill>
                <a:srgbClr val="0070C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2_shape1"/>
          <p:cNvSpPr/>
          <p:nvPr/>
        </p:nvSpPr>
        <p:spPr>
          <a:xfrm>
            <a:off x="181717" y="866374"/>
            <a:ext cx="7731483" cy="6407512"/>
          </a:xfrm>
          <a:prstGeom prst="rect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ctr" defTabSz="1001542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master2_shape2"/>
          <p:cNvSpPr/>
          <p:nvPr/>
        </p:nvSpPr>
        <p:spPr>
          <a:xfrm>
            <a:off x="846724" y="630083"/>
            <a:ext cx="7066477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ctr" defTabSz="1001542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master2_shape3"/>
          <p:cNvSpPr/>
          <p:nvPr/>
        </p:nvSpPr>
        <p:spPr>
          <a:xfrm>
            <a:off x="7991717" y="866374"/>
            <a:ext cx="2627916" cy="6407512"/>
          </a:xfrm>
          <a:prstGeom prst="rect">
            <a:avLst/>
          </a:prstGeom>
          <a:solidFill>
            <a:srgbClr val="F9F9F9"/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ctr" defTabSz="1001542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master2_shape4"/>
          <p:cNvSpPr/>
          <p:nvPr/>
        </p:nvSpPr>
        <p:spPr>
          <a:xfrm>
            <a:off x="7991717" y="630083"/>
            <a:ext cx="2627916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ctr" defTabSz="1001542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Description</a:t>
            </a:r>
            <a:endParaRPr sz="900" b="1" kern="120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master2_shape5"/>
          <p:cNvSpPr/>
          <p:nvPr/>
        </p:nvSpPr>
        <p:spPr>
          <a:xfrm>
            <a:off x="181718" y="630083"/>
            <a:ext cx="826469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l" defTabSz="1001542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Screen Title</a:t>
            </a:r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master2_shape6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</a:rPr>
              <a:t>‹#›</a:t>
            </a:fld>
            <a:endParaRPr b="1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9" name="master2_shape7"/>
          <p:cNvSpPr/>
          <p:nvPr/>
        </p:nvSpPr>
        <p:spPr>
          <a:xfrm>
            <a:off x="1980295" y="7294215"/>
            <a:ext cx="6840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kern="1200">
                <a:solidFill>
                  <a:srgbClr val="000000">
                    <a:lumMod val="50000"/>
                    <a:lumOff val="50000"/>
                  </a:srgbClr>
                </a:solidFill>
                <a:latin typeface="나눔고딕"/>
                <a:ea typeface="나눔고딕"/>
                <a:cs typeface="Arial Unicode MS"/>
              </a:rPr>
              <a:t>Adelie</a:t>
            </a:r>
            <a:endParaRPr sz="900" kern="1200">
              <a:solidFill>
                <a:srgbClr val="000000">
                  <a:lumMod val="50000"/>
                  <a:lumOff val="50000"/>
                </a:srgbClr>
              </a:solidFill>
              <a:latin typeface="나눔고딕"/>
              <a:ea typeface="나눔고딕"/>
              <a:cs typeface="Arial Unicode MS"/>
            </a:endParaRPr>
          </a:p>
        </p:txBody>
      </p:sp>
      <p:sp>
        <p:nvSpPr>
          <p:cNvPr id="10" name="master2_shape8"/>
          <p:cNvSpPr/>
          <p:nvPr/>
        </p:nvSpPr>
        <p:spPr>
          <a:xfrm>
            <a:off x="5249018" y="630083"/>
            <a:ext cx="727721" cy="2362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algn="l" defTabSz="1001542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Screen ID</a:t>
            </a:r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1001542" latinLnBrk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78" indent="-375578" algn="l" defTabSz="1001542" latinLnBrk="1">
        <a:spcBef>
          <a:spcPct val="20000"/>
        </a:spcBef>
        <a:buFont typeface="Arial" pitchFamily="2" charset="2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753" indent="-312982" algn="l" defTabSz="1001542" latinLnBrk="1">
        <a:spcBef>
          <a:spcPct val="20000"/>
        </a:spcBef>
        <a:buFont typeface="Arial" pitchFamily="2" charset="2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latinLnBrk="1">
        <a:spcBef>
          <a:spcPct val="20000"/>
        </a:spcBef>
        <a:buFont typeface="Arial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latinLnBrk="1">
        <a:spcBef>
          <a:spcPct val="20000"/>
        </a:spcBef>
        <a:buFont typeface="Arial" pitchFamily="2" charset="2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latinLnBrk="1">
        <a:spcBef>
          <a:spcPct val="20000"/>
        </a:spcBef>
        <a:buFont typeface="Arial" pitchFamily="2" charset="2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/>
        </p:nvSpPr>
        <p:spPr>
          <a:xfrm>
            <a:off x="181717" y="236265"/>
            <a:ext cx="10437916" cy="7088734"/>
          </a:xfrm>
          <a:prstGeom prst="roundRect">
            <a:avLst>
              <a:gd name="adj" fmla="val 2319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154" tIns="50077" rIns="100154" bIns="50077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" name="master1_shape2"/>
          <p:cNvSpPr>
            <a:spLocks noGrp="1"/>
          </p:cNvSpPr>
          <p:nvPr>
            <p:ph type="title"/>
          </p:nvPr>
        </p:nvSpPr>
        <p:spPr>
          <a:xfrm>
            <a:off x="610139" y="2520411"/>
            <a:ext cx="9581072" cy="866401"/>
          </a:xfrm>
          <a:prstGeom prst="rect">
            <a:avLst/>
          </a:prstGeom>
        </p:spPr>
        <p:txBody>
          <a:bodyPr lIns="19715" tIns="19715" rIns="19715" bIns="19715" anchor="ctr">
            <a:noAutofit/>
          </a:bodyPr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body" idx="1"/>
          </p:nvPr>
        </p:nvSpPr>
        <p:spPr>
          <a:xfrm>
            <a:off x="8633313" y="3465577"/>
            <a:ext cx="1557898" cy="315054"/>
          </a:xfrm>
          <a:prstGeom prst="rect">
            <a:avLst/>
          </a:prstGeom>
        </p:spPr>
        <p:txBody>
          <a:bodyPr lIns="19715" tIns="19715" rIns="19715" bIns="19715" anchor="ctr">
            <a:noAutofit/>
          </a:bodyPr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master1_shape4"/>
          <p:cNvSpPr>
            <a:spLocks noGrp="1"/>
          </p:cNvSpPr>
          <p:nvPr>
            <p:ph type="sldNum" sz="quarter" idx="4"/>
          </p:nvPr>
        </p:nvSpPr>
        <p:spPr>
          <a:xfrm>
            <a:off x="8174409" y="7238851"/>
            <a:ext cx="2520950" cy="401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/>
            <a:fld id="{4BEDD84E-25D4-4983-8AA1-2863C96F08D9}" type="slidenum">
              <a:rPr lang="ko-KR" sz="9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‹#›</a:t>
            </a:fld>
            <a:endParaRPr sz="900" b="1">
              <a:solidFill>
                <a:srgbClr val="000000">
                  <a:lumMod val="65000"/>
                  <a:lumOff val="35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1001542" latinLnBrk="1">
        <a:spcBef>
          <a:spcPct val="0"/>
        </a:spcBef>
        <a:buNone/>
        <a:defRPr sz="31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"/>
          <a:ea typeface="나눔고딕"/>
          <a:cs typeface="+mj-cs"/>
        </a:defRPr>
      </a:lvl1pPr>
    </p:titleStyle>
    <p:bodyStyle>
      <a:lvl1pPr marL="375578" indent="-375578" algn="l" defTabSz="1001542" latinLnBrk="1">
        <a:spcBef>
          <a:spcPct val="20000"/>
        </a:spcBef>
        <a:buNone/>
        <a:defRPr sz="11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3753" indent="-312982" algn="l" defTabSz="1001542" latinLnBrk="1">
        <a:spcBef>
          <a:spcPct val="20000"/>
        </a:spcBef>
        <a:buFont typeface="Arial" pitchFamily="2" charset="2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latinLnBrk="1">
        <a:spcBef>
          <a:spcPct val="20000"/>
        </a:spcBef>
        <a:buFont typeface="Arial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latinLnBrk="1">
        <a:spcBef>
          <a:spcPct val="20000"/>
        </a:spcBef>
        <a:buFont typeface="Arial" pitchFamily="2" charset="2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latinLnBrk="1">
        <a:spcBef>
          <a:spcPct val="20000"/>
        </a:spcBef>
        <a:buFont typeface="Arial" pitchFamily="2" charset="2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3_shape1"/>
          <p:cNvSpPr/>
          <p:nvPr/>
        </p:nvSpPr>
        <p:spPr>
          <a:xfrm>
            <a:off x="162667" y="630083"/>
            <a:ext cx="10475542" cy="66438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00154" tIns="50077" rIns="100154" bIns="50077" anchor="ctr">
            <a:prstTxWarp prst="textNoShape">
              <a:avLst/>
            </a:prstTxWarp>
          </a:bodyPr>
          <a:lstStyle/>
          <a:p>
            <a:pPr defTabSz="1001542"/>
            <a:endParaRPr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master3_shape2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fld id="{4BEDD84E-25D4-4983-8AA1-2863C96F08D9}" type="slidenum">
              <a:rPr lang="ko-KR">
                <a:solidFill>
                  <a:srgbClr val="000000">
                    <a:lumMod val="75000"/>
                    <a:lumOff val="25000"/>
                  </a:srgbClr>
                </a:solidFill>
              </a:rPr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master3_shape3"/>
          <p:cNvSpPr/>
          <p:nvPr/>
        </p:nvSpPr>
        <p:spPr>
          <a:xfrm>
            <a:off x="1980295" y="7294215"/>
            <a:ext cx="6840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>
                    <a:lumMod val="50000"/>
                    <a:lumOff val="50000"/>
                  </a:srgbClr>
                </a:solidFill>
                <a:latin typeface="나눔고딕"/>
                <a:ea typeface="나눔고딕"/>
                <a:cs typeface="Arial Unicode MS"/>
              </a:rPr>
              <a:t>Adelie</a:t>
            </a:r>
            <a:endParaRPr>
              <a:solidFill>
                <a:srgbClr val="000000">
                  <a:lumMod val="50000"/>
                  <a:lumOff val="50000"/>
                </a:srgbClr>
              </a:solidFill>
              <a:latin typeface="나눔고딕"/>
              <a:ea typeface="나눔고딕"/>
              <a:cs typeface="Arial Unicode MS"/>
            </a:endParaRPr>
          </a:p>
        </p:txBody>
      </p:sp>
      <p:cxnSp>
        <p:nvCxnSpPr>
          <p:cNvPr id="6" name="master3_shape4"/>
          <p:cNvCxnSpPr/>
          <p:nvPr/>
        </p:nvCxnSpPr>
        <p:spPr>
          <a:xfrm>
            <a:off x="162667" y="639608"/>
            <a:ext cx="1047554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1001542" latinLnBrk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78" indent="-375578" algn="l" defTabSz="1001542" latinLnBrk="1">
        <a:spcBef>
          <a:spcPct val="20000"/>
        </a:spcBef>
        <a:buFont typeface="Arial" pitchFamily="2" charset="2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753" indent="-312982" algn="l" defTabSz="1001542" latinLnBrk="1">
        <a:spcBef>
          <a:spcPct val="20000"/>
        </a:spcBef>
        <a:buFont typeface="Arial" pitchFamily="2" charset="2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928" indent="-250386" algn="l" defTabSz="1001542" latinLnBrk="1">
        <a:spcBef>
          <a:spcPct val="20000"/>
        </a:spcBef>
        <a:buFont typeface="Arial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99" indent="-250386" algn="l" defTabSz="1001542" latinLnBrk="1">
        <a:spcBef>
          <a:spcPct val="20000"/>
        </a:spcBef>
        <a:buFont typeface="Arial" pitchFamily="2" charset="2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470" indent="-250386" algn="l" defTabSz="1001542" latinLnBrk="1">
        <a:spcBef>
          <a:spcPct val="20000"/>
        </a:spcBef>
        <a:buFont typeface="Arial" pitchFamily="2" charset="2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4241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013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784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555" indent="-250386" algn="l" defTabSz="1001542" latinLnBrk="1">
        <a:spcBef>
          <a:spcPct val="20000"/>
        </a:spcBef>
        <a:buFont typeface="Arial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71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542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313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085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856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627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398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6169" algn="l" defTabSz="1001542" latinLnBrk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5984039" y="4037305"/>
            <a:ext cx="4206324" cy="193703"/>
          </a:xfrm>
          <a:prstGeom prst="rect">
            <a:avLst/>
          </a:prstGeom>
        </p:spPr>
        <p:txBody>
          <a:bodyPr wrap="square" lIns="19715" tIns="19715" rIns="19715" bIns="19715" anchor="ctr">
            <a:spAutoFit/>
          </a:bodyPr>
          <a:lstStyle/>
          <a:p>
            <a:pPr marL="375578" indent="-375578" algn="r" latinLnBrk="1">
              <a:spcBef>
                <a:spcPct val="20000"/>
              </a:spcBef>
              <a:spcAft>
                <a:spcPts val="0"/>
              </a:spcAft>
            </a:pPr>
            <a:r>
              <a:rPr lang="ko-KR" alt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이동희</a:t>
            </a:r>
            <a:endParaRPr sz="1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>
            <a:off x="689690" y="3730242"/>
            <a:ext cx="9462574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_shape3"/>
          <p:cNvSpPr>
            <a:spLocks noGrp="1"/>
          </p:cNvSpPr>
          <p:nvPr>
            <p:ph type="title"/>
          </p:nvPr>
        </p:nvSpPr>
        <p:spPr>
          <a:xfrm>
            <a:off x="643061" y="2936875"/>
            <a:ext cx="9582150" cy="866775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lvl="0" algn="l" defTabSz="1001542" latinLnBrk="1">
              <a:spcBef>
                <a:spcPct val="0"/>
              </a:spcBef>
              <a:buNone/>
            </a:pPr>
            <a:r>
              <a:rPr lang="ko-KR" altLang="en-US" sz="3200" b="1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j-cs"/>
              </a:rPr>
              <a:t>아델리</a:t>
            </a:r>
            <a:endParaRPr sz="3200" b="1" kern="12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1</a:t>
            </a:fld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10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서비스 컨셉 도출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FBB217F-788F-40C6-9939-6811E4CA91EF}"/>
              </a:ext>
            </a:extLst>
          </p:cNvPr>
          <p:cNvSpPr/>
          <p:nvPr/>
        </p:nvSpPr>
        <p:spPr>
          <a:xfrm>
            <a:off x="504131" y="1332359"/>
            <a:ext cx="9793088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4800" b="1" dirty="0" err="1">
                <a:solidFill>
                  <a:schemeClr val="tx1"/>
                </a:solidFill>
                <a:latin typeface="+mn-ea"/>
              </a:rPr>
              <a:t>Ooo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는 어떤 서비스 이다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79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3">
            <a:extLst>
              <a:ext uri="{FF2B5EF4-FFF2-40B4-BE49-F238E27FC236}">
                <a16:creationId xmlns="" xmlns:a16="http://schemas.microsoft.com/office/drawing/2014/main" id="{28671425-6D6F-48E7-9225-0ED8F92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4.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dirty="0"/>
              <a:t>차별적 기능 도출</a:t>
            </a:r>
            <a:endParaRPr lang="ko-KR" alt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D6B23F0-835F-4741-8499-4F3F981E4F67}"/>
              </a:ext>
            </a:extLst>
          </p:cNvPr>
          <p:cNvSpPr/>
          <p:nvPr/>
        </p:nvSpPr>
        <p:spPr>
          <a:xfrm>
            <a:off x="504131" y="1332359"/>
            <a:ext cx="9793088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4A525A3-3836-4BB0-9644-3A54188D6AEE}"/>
              </a:ext>
            </a:extLst>
          </p:cNvPr>
          <p:cNvSpPr/>
          <p:nvPr/>
        </p:nvSpPr>
        <p:spPr>
          <a:xfrm>
            <a:off x="893130" y="1701397"/>
            <a:ext cx="8219210" cy="458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08599">
              <a:defRPr/>
            </a:pPr>
            <a:r>
              <a:rPr lang="ko-KR" altLang="en-US" sz="12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우리 조는 범죄예방과 치안유지 서비스인데</a:t>
            </a:r>
            <a:endParaRPr lang="en-US" altLang="ko-KR" sz="127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 defTabSz="908599">
              <a:defRPr/>
            </a:pPr>
            <a:endParaRPr lang="en-US" altLang="ko-KR" sz="127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게임을 접목시켜 등급제로 운영하며 다양한 기능들과 혜택을 제공함</a:t>
            </a: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광고 공모전을 통해 당선작을 선정하여 공익광고를 제작하여 적극적인 홍보를 함</a:t>
            </a: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사용자의 위치를 정확하게 표시하고 원하는 만큼의 거리 설정이 가능하고 업데이트가 빠름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ko-KR" altLang="en-US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‘</a:t>
            </a:r>
            <a:r>
              <a:rPr lang="ko-KR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우리를 지켜줘</a:t>
            </a:r>
            <a:r>
              <a:rPr lang="en-US" altLang="ko-KR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!’</a:t>
            </a:r>
            <a:r>
              <a:rPr lang="ko-KR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어플 명으로 하나에만 국한되어 있지 않고 </a:t>
            </a: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일상생활에 필요한 기능들을 넣어 범죄를 예방하고 치안을 유지함</a:t>
            </a:r>
            <a:endParaRPr lang="en-US" altLang="ko-KR" sz="127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5. 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지도에 내비게이션 기능을 포함하여 길을 잘 모르는 사용자에게 유용함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6. 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게시판을 이용하여 위험한 지역이나 환경을 건의할 수 있으며 다른 사람과의 소통 또한 가능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7. </a:t>
            </a:r>
            <a:r>
              <a:rPr lang="ko-KR" altLang="en-US" sz="127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몰래카메라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 탐지기 기능을 이용하여 </a:t>
            </a:r>
            <a:r>
              <a:rPr lang="ko-KR" altLang="en-US" sz="127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몰카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범죄 피해자를 줄일 수 있음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8. </a:t>
            </a:r>
            <a:r>
              <a:rPr lang="ko-KR" altLang="en-US" sz="127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전자발찌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7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알리미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기능을 통해 위험한 상황을 예방하는 기능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buFontTx/>
              <a:buAutoNum type="arabicPeriod"/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9. 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사용자가 선택한 기기와 연동하여 그 기기의 위치를 보다 상세하게 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11079" indent="-311079" algn="l" defTabSz="908599">
              <a:defRPr/>
            </a:pPr>
            <a:r>
              <a:rPr lang="en-US" altLang="ko-KR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   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지도에 </a:t>
            </a:r>
            <a:r>
              <a:rPr lang="ko-KR" altLang="en-US" sz="127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나타내주고</a:t>
            </a:r>
            <a:r>
              <a:rPr lang="ko-KR" altLang="en-US" sz="127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위급한 상황 시 긴급문자 발송</a:t>
            </a: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algn="l" defTabSz="908599">
              <a:defRPr/>
            </a:pPr>
            <a:endParaRPr lang="en-US" altLang="ko-KR" sz="127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algn="l" defTabSz="908599">
              <a:defRPr/>
            </a:pPr>
            <a:r>
              <a:rPr lang="ko-KR" altLang="en-US" sz="127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이러한 서비스를 제공하는 서비스 입니다</a:t>
            </a:r>
            <a:r>
              <a:rPr lang="en-US" altLang="ko-KR" sz="127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7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82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3">
            <a:extLst>
              <a:ext uri="{FF2B5EF4-FFF2-40B4-BE49-F238E27FC236}">
                <a16:creationId xmlns="" xmlns:a16="http://schemas.microsoft.com/office/drawing/2014/main" id="{28671425-6D6F-48E7-9225-0ED8F92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dirty="0"/>
              <a:t>7</a:t>
            </a: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r>
              <a:rPr lang="ko-KR" altLang="en-US" sz="1800" b="1" dirty="0"/>
              <a:t> 서비스 구성</a:t>
            </a:r>
            <a:endParaRPr lang="ko-KR" alt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7BD2C52-83BC-4F63-BD49-7784A9EF55FE}"/>
              </a:ext>
            </a:extLst>
          </p:cNvPr>
          <p:cNvSpPr/>
          <p:nvPr/>
        </p:nvSpPr>
        <p:spPr>
          <a:xfrm>
            <a:off x="543977" y="1434209"/>
            <a:ext cx="8818047" cy="4983043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19">
            <a:extLst>
              <a:ext uri="{FF2B5EF4-FFF2-40B4-BE49-F238E27FC236}">
                <a16:creationId xmlns="" xmlns:a16="http://schemas.microsoft.com/office/drawing/2014/main" id="{9FAF4827-948B-4636-BBF8-E67574114A84}"/>
              </a:ext>
            </a:extLst>
          </p:cNvPr>
          <p:cNvSpPr/>
          <p:nvPr/>
        </p:nvSpPr>
        <p:spPr>
          <a:xfrm>
            <a:off x="4142793" y="2623337"/>
            <a:ext cx="820043" cy="26129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bg1"/>
                </a:solidFill>
                <a:latin typeface="+mn-ea"/>
              </a:rPr>
              <a:t>홈</a:t>
            </a:r>
            <a:endParaRPr lang="en-US" altLang="ko-KR" sz="99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모서리가 둥근 직사각형 197">
            <a:extLst>
              <a:ext uri="{FF2B5EF4-FFF2-40B4-BE49-F238E27FC236}">
                <a16:creationId xmlns="" xmlns:a16="http://schemas.microsoft.com/office/drawing/2014/main" id="{C6A558E2-9C71-49FA-ADB6-A6FAC5576B16}"/>
              </a:ext>
            </a:extLst>
          </p:cNvPr>
          <p:cNvSpPr/>
          <p:nvPr/>
        </p:nvSpPr>
        <p:spPr>
          <a:xfrm>
            <a:off x="4142794" y="3018425"/>
            <a:ext cx="820043" cy="2612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98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20">
            <a:extLst>
              <a:ext uri="{FF2B5EF4-FFF2-40B4-BE49-F238E27FC236}">
                <a16:creationId xmlns="" xmlns:a16="http://schemas.microsoft.com/office/drawing/2014/main" id="{654F2E4E-EC83-4839-B38C-F26AD1097F6F}"/>
              </a:ext>
            </a:extLst>
          </p:cNvPr>
          <p:cNvSpPr/>
          <p:nvPr/>
        </p:nvSpPr>
        <p:spPr>
          <a:xfrm>
            <a:off x="1415981" y="3746346"/>
            <a:ext cx="1036395" cy="26129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1089" b="1" dirty="0">
                <a:solidFill>
                  <a:schemeClr val="bg1"/>
                </a:solidFill>
                <a:latin typeface="+mn-ea"/>
              </a:rPr>
              <a:t>이용안내</a:t>
            </a:r>
            <a:endParaRPr lang="en-US" altLang="ko-KR" sz="108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20">
            <a:extLst>
              <a:ext uri="{FF2B5EF4-FFF2-40B4-BE49-F238E27FC236}">
                <a16:creationId xmlns="" xmlns:a16="http://schemas.microsoft.com/office/drawing/2014/main" id="{54C61AF1-5979-4328-B0F4-86D741D166C6}"/>
              </a:ext>
            </a:extLst>
          </p:cNvPr>
          <p:cNvSpPr/>
          <p:nvPr/>
        </p:nvSpPr>
        <p:spPr>
          <a:xfrm>
            <a:off x="2716015" y="3729594"/>
            <a:ext cx="1079397" cy="26129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1089" b="1" dirty="0">
                <a:solidFill>
                  <a:schemeClr val="bg1"/>
                </a:solidFill>
                <a:latin typeface="+mn-ea"/>
              </a:rPr>
              <a:t>사례</a:t>
            </a:r>
            <a:endParaRPr lang="en-US" altLang="ko-KR" sz="108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120">
            <a:extLst>
              <a:ext uri="{FF2B5EF4-FFF2-40B4-BE49-F238E27FC236}">
                <a16:creationId xmlns="" xmlns:a16="http://schemas.microsoft.com/office/drawing/2014/main" id="{5B363B62-6E4C-41FA-B3D3-238E3D8635C1}"/>
              </a:ext>
            </a:extLst>
          </p:cNvPr>
          <p:cNvSpPr/>
          <p:nvPr/>
        </p:nvSpPr>
        <p:spPr>
          <a:xfrm>
            <a:off x="4008186" y="3739215"/>
            <a:ext cx="1079396" cy="26129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1089" b="1" dirty="0">
                <a:solidFill>
                  <a:schemeClr val="bg1"/>
                </a:solidFill>
                <a:latin typeface="+mn-ea"/>
              </a:rPr>
              <a:t>커뮤니티</a:t>
            </a:r>
            <a:endParaRPr lang="en-US" altLang="ko-KR" sz="108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20">
            <a:extLst>
              <a:ext uri="{FF2B5EF4-FFF2-40B4-BE49-F238E27FC236}">
                <a16:creationId xmlns="" xmlns:a16="http://schemas.microsoft.com/office/drawing/2014/main" id="{45D8D753-43B6-4C3B-9C4F-2B3814C4221E}"/>
              </a:ext>
            </a:extLst>
          </p:cNvPr>
          <p:cNvSpPr/>
          <p:nvPr/>
        </p:nvSpPr>
        <p:spPr>
          <a:xfrm>
            <a:off x="5329086" y="3734004"/>
            <a:ext cx="1039259" cy="26129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1089" b="1" dirty="0">
                <a:solidFill>
                  <a:schemeClr val="bg1"/>
                </a:solidFill>
                <a:latin typeface="+mn-ea"/>
              </a:rPr>
              <a:t>검색</a:t>
            </a:r>
            <a:endParaRPr lang="en-US" altLang="ko-KR" sz="108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120">
            <a:extLst>
              <a:ext uri="{FF2B5EF4-FFF2-40B4-BE49-F238E27FC236}">
                <a16:creationId xmlns="" xmlns:a16="http://schemas.microsoft.com/office/drawing/2014/main" id="{5CF68654-2F45-44A7-B8BA-76D25950467A}"/>
              </a:ext>
            </a:extLst>
          </p:cNvPr>
          <p:cNvSpPr/>
          <p:nvPr/>
        </p:nvSpPr>
        <p:spPr>
          <a:xfrm>
            <a:off x="6627602" y="3737898"/>
            <a:ext cx="1079397" cy="261297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1089" b="1" dirty="0">
                <a:solidFill>
                  <a:schemeClr val="bg1"/>
                </a:solidFill>
                <a:latin typeface="+mn-ea"/>
              </a:rPr>
              <a:t>마이페이지</a:t>
            </a:r>
            <a:endParaRPr lang="en-US" altLang="ko-KR" sz="108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0">
            <a:extLst>
              <a:ext uri="{FF2B5EF4-FFF2-40B4-BE49-F238E27FC236}">
                <a16:creationId xmlns="" xmlns:a16="http://schemas.microsoft.com/office/drawing/2014/main" id="{A5961AE6-0C5C-433A-9260-BF93B7885635}"/>
              </a:ext>
            </a:extLst>
          </p:cNvPr>
          <p:cNvSpPr/>
          <p:nvPr/>
        </p:nvSpPr>
        <p:spPr>
          <a:xfrm>
            <a:off x="6615651" y="4614964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120">
            <a:extLst>
              <a:ext uri="{FF2B5EF4-FFF2-40B4-BE49-F238E27FC236}">
                <a16:creationId xmlns="" xmlns:a16="http://schemas.microsoft.com/office/drawing/2014/main" id="{2927D09E-286A-4462-9440-38B833F2E32E}"/>
              </a:ext>
            </a:extLst>
          </p:cNvPr>
          <p:cNvSpPr/>
          <p:nvPr/>
        </p:nvSpPr>
        <p:spPr>
          <a:xfrm>
            <a:off x="6615651" y="4200891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회사정보</a:t>
            </a:r>
            <a:r>
              <a:rPr lang="en-US" altLang="ko-KR" sz="998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98" b="1" dirty="0" err="1">
                <a:solidFill>
                  <a:schemeClr val="tx1"/>
                </a:solidFill>
                <a:latin typeface="+mn-ea"/>
              </a:rPr>
              <a:t>개인프로필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20">
            <a:extLst>
              <a:ext uri="{FF2B5EF4-FFF2-40B4-BE49-F238E27FC236}">
                <a16:creationId xmlns="" xmlns:a16="http://schemas.microsoft.com/office/drawing/2014/main" id="{DCE4D363-87F7-49FF-9ACE-7CE2042FC699}"/>
              </a:ext>
            </a:extLst>
          </p:cNvPr>
          <p:cNvSpPr/>
          <p:nvPr/>
        </p:nvSpPr>
        <p:spPr>
          <a:xfrm>
            <a:off x="6615651" y="5443108"/>
            <a:ext cx="1079397" cy="3664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비용</a:t>
            </a:r>
            <a:r>
              <a:rPr lang="en-US" altLang="ko-KR" sz="998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게약정보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120">
            <a:extLst>
              <a:ext uri="{FF2B5EF4-FFF2-40B4-BE49-F238E27FC236}">
                <a16:creationId xmlns="" xmlns:a16="http://schemas.microsoft.com/office/drawing/2014/main" id="{60BF04F8-68C0-4B76-A0AB-60A5DA146630}"/>
              </a:ext>
            </a:extLst>
          </p:cNvPr>
          <p:cNvSpPr/>
          <p:nvPr/>
        </p:nvSpPr>
        <p:spPr>
          <a:xfrm>
            <a:off x="6615651" y="5043959"/>
            <a:ext cx="1079397" cy="311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내가본 리스트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  <a:p>
            <a:pPr algn="ctr" defTabSz="918398"/>
            <a:r>
              <a:rPr lang="en-US" altLang="ko-KR" sz="998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관심기업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120">
            <a:extLst>
              <a:ext uri="{FF2B5EF4-FFF2-40B4-BE49-F238E27FC236}">
                <a16:creationId xmlns="" xmlns:a16="http://schemas.microsoft.com/office/drawing/2014/main" id="{0BA65892-58A4-45E2-8DC7-D66250CBD5B9}"/>
              </a:ext>
            </a:extLst>
          </p:cNvPr>
          <p:cNvSpPr/>
          <p:nvPr/>
        </p:nvSpPr>
        <p:spPr>
          <a:xfrm>
            <a:off x="4008186" y="4614964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장소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120">
            <a:extLst>
              <a:ext uri="{FF2B5EF4-FFF2-40B4-BE49-F238E27FC236}">
                <a16:creationId xmlns="" xmlns:a16="http://schemas.microsoft.com/office/drawing/2014/main" id="{D0BF6621-9D4C-435F-8CAB-75925321D3B9}"/>
              </a:ext>
            </a:extLst>
          </p:cNvPr>
          <p:cNvSpPr/>
          <p:nvPr/>
        </p:nvSpPr>
        <p:spPr>
          <a:xfrm>
            <a:off x="4008186" y="4200891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행사정보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120">
            <a:extLst>
              <a:ext uri="{FF2B5EF4-FFF2-40B4-BE49-F238E27FC236}">
                <a16:creationId xmlns="" xmlns:a16="http://schemas.microsoft.com/office/drawing/2014/main" id="{501C0ECE-7E21-4E93-99FC-FD135A53FFA6}"/>
              </a:ext>
            </a:extLst>
          </p:cNvPr>
          <p:cNvSpPr/>
          <p:nvPr/>
        </p:nvSpPr>
        <p:spPr>
          <a:xfrm>
            <a:off x="4008186" y="5443108"/>
            <a:ext cx="1079397" cy="3664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순위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120">
            <a:extLst>
              <a:ext uri="{FF2B5EF4-FFF2-40B4-BE49-F238E27FC236}">
                <a16:creationId xmlns="" xmlns:a16="http://schemas.microsoft.com/office/drawing/2014/main" id="{CC9F54F5-8FED-4DE1-ACE7-FDBA36674640}"/>
              </a:ext>
            </a:extLst>
          </p:cNvPr>
          <p:cNvSpPr/>
          <p:nvPr/>
        </p:nvSpPr>
        <p:spPr>
          <a:xfrm>
            <a:off x="4008186" y="5043959"/>
            <a:ext cx="1079397" cy="311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팁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120">
            <a:extLst>
              <a:ext uri="{FF2B5EF4-FFF2-40B4-BE49-F238E27FC236}">
                <a16:creationId xmlns="" xmlns:a16="http://schemas.microsoft.com/office/drawing/2014/main" id="{4B8BB97C-45EE-483C-BB8E-14C556665DC5}"/>
              </a:ext>
            </a:extLst>
          </p:cNvPr>
          <p:cNvSpPr/>
          <p:nvPr/>
        </p:nvSpPr>
        <p:spPr>
          <a:xfrm>
            <a:off x="5329085" y="4614964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 err="1">
                <a:solidFill>
                  <a:schemeClr val="tx1"/>
                </a:solidFill>
                <a:latin typeface="+mn-ea"/>
              </a:rPr>
              <a:t>인플루엔서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120">
            <a:extLst>
              <a:ext uri="{FF2B5EF4-FFF2-40B4-BE49-F238E27FC236}">
                <a16:creationId xmlns="" xmlns:a16="http://schemas.microsoft.com/office/drawing/2014/main" id="{BAD96F59-DA62-4C81-B8C4-B44D6BAB5A1A}"/>
              </a:ext>
            </a:extLst>
          </p:cNvPr>
          <p:cNvSpPr/>
          <p:nvPr/>
        </p:nvSpPr>
        <p:spPr>
          <a:xfrm>
            <a:off x="5329085" y="4200891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기업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120">
            <a:extLst>
              <a:ext uri="{FF2B5EF4-FFF2-40B4-BE49-F238E27FC236}">
                <a16:creationId xmlns="" xmlns:a16="http://schemas.microsoft.com/office/drawing/2014/main" id="{13FEB15C-7F2B-48F8-9A95-FF3C237D1FEC}"/>
              </a:ext>
            </a:extLst>
          </p:cNvPr>
          <p:cNvSpPr/>
          <p:nvPr/>
        </p:nvSpPr>
        <p:spPr>
          <a:xfrm>
            <a:off x="2722501" y="4614964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 err="1">
                <a:solidFill>
                  <a:schemeClr val="tx1"/>
                </a:solidFill>
                <a:latin typeface="+mn-ea"/>
              </a:rPr>
              <a:t>인플루엔서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120">
            <a:extLst>
              <a:ext uri="{FF2B5EF4-FFF2-40B4-BE49-F238E27FC236}">
                <a16:creationId xmlns="" xmlns:a16="http://schemas.microsoft.com/office/drawing/2014/main" id="{A45A8E37-3B5C-4097-907B-2A0DA43BC338}"/>
              </a:ext>
            </a:extLst>
          </p:cNvPr>
          <p:cNvSpPr/>
          <p:nvPr/>
        </p:nvSpPr>
        <p:spPr>
          <a:xfrm>
            <a:off x="2722501" y="4200891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기업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120">
            <a:extLst>
              <a:ext uri="{FF2B5EF4-FFF2-40B4-BE49-F238E27FC236}">
                <a16:creationId xmlns="" xmlns:a16="http://schemas.microsoft.com/office/drawing/2014/main" id="{3B79DA3F-54D7-4F5A-9BEE-E1061C2E87F4}"/>
              </a:ext>
            </a:extLst>
          </p:cNvPr>
          <p:cNvSpPr/>
          <p:nvPr/>
        </p:nvSpPr>
        <p:spPr>
          <a:xfrm>
            <a:off x="1412112" y="4614964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 err="1">
                <a:solidFill>
                  <a:schemeClr val="tx1"/>
                </a:solidFill>
                <a:latin typeface="+mn-ea"/>
              </a:rPr>
              <a:t>인플루엔서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120">
            <a:extLst>
              <a:ext uri="{FF2B5EF4-FFF2-40B4-BE49-F238E27FC236}">
                <a16:creationId xmlns="" xmlns:a16="http://schemas.microsoft.com/office/drawing/2014/main" id="{B74B6153-5229-4447-8B16-3C249380C2B9}"/>
              </a:ext>
            </a:extLst>
          </p:cNvPr>
          <p:cNvSpPr/>
          <p:nvPr/>
        </p:nvSpPr>
        <p:spPr>
          <a:xfrm>
            <a:off x="1412112" y="4200891"/>
            <a:ext cx="1079397" cy="3064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82924" tIns="41462" rIns="82924" bIns="41462" rtlCol="0" anchor="ctr"/>
          <a:lstStyle/>
          <a:p>
            <a:pPr algn="ctr" defTabSz="918398"/>
            <a:r>
              <a:rPr lang="ko-KR" altLang="en-US" sz="998" b="1" dirty="0">
                <a:solidFill>
                  <a:schemeClr val="tx1"/>
                </a:solidFill>
                <a:latin typeface="+mn-ea"/>
              </a:rPr>
              <a:t>기업</a:t>
            </a:r>
            <a:endParaRPr lang="en-US" altLang="ko-KR" sz="998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="" xmlns:a16="http://schemas.microsoft.com/office/drawing/2014/main" id="{3E0D4CBB-3011-40A1-811D-FD8D4A219E6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4485919" y="2951529"/>
            <a:ext cx="133791" cy="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8C2BB006-8215-45E0-AE7B-244E299B99E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3010185" y="2203716"/>
            <a:ext cx="466624" cy="261863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="" xmlns:a16="http://schemas.microsoft.com/office/drawing/2014/main" id="{525819B3-2DB1-425D-BBF4-DCED49A3F058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16200000" flipH="1">
            <a:off x="5630970" y="2201568"/>
            <a:ext cx="458176" cy="261448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="" xmlns:a16="http://schemas.microsoft.com/office/drawing/2014/main" id="{3A4E4BCB-3982-4691-8FD5-E7D1D85862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3679330" y="2856108"/>
            <a:ext cx="449871" cy="129710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A7697731-B166-4053-B6A9-BF98333E116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4320605" y="3507002"/>
            <a:ext cx="459492" cy="493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0A3C7B93-CFE3-401C-9FCA-CA2755D25A36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4973625" y="2858913"/>
            <a:ext cx="454281" cy="129589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43CE5BF-ECFF-468E-8D65-3806C1C792A1}"/>
              </a:ext>
            </a:extLst>
          </p:cNvPr>
          <p:cNvSpPr/>
          <p:nvPr/>
        </p:nvSpPr>
        <p:spPr>
          <a:xfrm>
            <a:off x="782393" y="1668134"/>
            <a:ext cx="7740939" cy="558183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14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14" b="1" dirty="0">
                <a:solidFill>
                  <a:schemeClr val="tx1"/>
                </a:solidFill>
                <a:latin typeface="+mj-ea"/>
                <a:ea typeface="+mj-ea"/>
              </a:rPr>
              <a:t>예</a:t>
            </a:r>
            <a:r>
              <a:rPr lang="en-US" altLang="ko-KR" sz="1814" b="1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814" b="1" dirty="0">
                <a:solidFill>
                  <a:schemeClr val="tx1"/>
                </a:solidFill>
                <a:latin typeface="+mj-ea"/>
                <a:ea typeface="+mj-ea"/>
              </a:rPr>
              <a:t>내가 만들 서비스 구성 항목 구성</a:t>
            </a:r>
            <a:endParaRPr lang="en-US" altLang="ko-KR" sz="1814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02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3">
            <a:extLst>
              <a:ext uri="{FF2B5EF4-FFF2-40B4-BE49-F238E27FC236}">
                <a16:creationId xmlns="" xmlns:a16="http://schemas.microsoft.com/office/drawing/2014/main" id="{28671425-6D6F-48E7-9225-0ED8F92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8.</a:t>
            </a:r>
            <a:r>
              <a:rPr lang="ko-KR" altLang="en-US" sz="1800" b="1" dirty="0"/>
              <a:t> 상세 기능 설명</a:t>
            </a:r>
            <a:endParaRPr lang="ko-KR" alt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27173A4-6DB7-45AF-B596-21952FC0141D}"/>
              </a:ext>
            </a:extLst>
          </p:cNvPr>
          <p:cNvSpPr/>
          <p:nvPr/>
        </p:nvSpPr>
        <p:spPr>
          <a:xfrm>
            <a:off x="543977" y="1434209"/>
            <a:ext cx="8818047" cy="4983043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C4CC55D9-E1DA-4FC8-8EE9-D2294C7AFF44}"/>
              </a:ext>
            </a:extLst>
          </p:cNvPr>
          <p:cNvGraphicFramePr>
            <a:graphicFrameLocks noGrp="1"/>
          </p:cNvGraphicFramePr>
          <p:nvPr/>
        </p:nvGraphicFramePr>
        <p:xfrm>
          <a:off x="740140" y="1655699"/>
          <a:ext cx="8420428" cy="4528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3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801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1depth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2depth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상세기능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826"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닉네임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사업자번호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상위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하위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 카테고리 제공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66356"/>
                  </a:ext>
                </a:extLst>
              </a:tr>
              <a:tr h="3765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이용안내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이용에 대한 전반적인 내용 제공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기업회원 이용 방법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이용 방법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계약서 관련 안내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묻는 질문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사례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기업과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인플루엔서가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합작하여 만들어 낸 결과물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포스팅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보여주는 창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행사정보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주별로 행사에 관련된 정보들을 제공해주는 창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트렌디한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장소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사람들이 자연스럽게 맛집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트렌디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공간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전시회 등 </a:t>
                      </a:r>
                      <a:r>
                        <a:rPr lang="ko-KR" altLang="en-US" sz="900" kern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트렌디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장소 정보를 공유하는 곳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팁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뷰티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IT,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가전 패션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자유로운 주제로 대화한 정보들 중 추천이나</a:t>
                      </a:r>
                      <a:r>
                        <a:rPr lang="en-US" altLang="ko-KR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조회수가 많은 정보를 공유하는 공간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순위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900" kern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 화면에 보일 커뮤니티내에 조회수 추천수가 높은 정보를 순서대로 배열해 놓는 곳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07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 소개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작업물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포트폴리오가 노출되는 공간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마이파이지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포트폴리오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8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기업소개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작업물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,/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사진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소개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 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지난 활동 내역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 분야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포스팅 비용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2033048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팔로워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평균조회수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시청시간등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필터 제공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성과지표 제공 광고 효과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2071620"/>
                  </a:ext>
                </a:extLst>
              </a:tr>
              <a:tr h="2517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계약정보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계약서 관리 및 양식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2232875"/>
                  </a:ext>
                </a:extLst>
              </a:tr>
              <a:tr h="3418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관심사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최근에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좋아요를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누른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인플루엔서가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나옴 기업이 관심있는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인플루엔서가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나옴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,/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나를 관심있게 보는 기업이 나옴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인플루엔서가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관심있는 회사도 나옴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2285809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고객정보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Q/A 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공지사항이 나와있는 창이다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0535753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버전정보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업데이트된 버전이 최신버전인지 보여준다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1050338"/>
                  </a:ext>
                </a:extLst>
              </a:tr>
              <a:tr h="203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5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음량설정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kumimoji="0" lang="ko-KR" alt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알람설정</a:t>
                      </a:r>
                      <a:r>
                        <a:rPr kumimoji="0" lang="ko-KR" alt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화면설정 등 기본적인 어플리케이션 화면을 설정하는 창이다</a:t>
                      </a:r>
                      <a:r>
                        <a:rPr kumimoji="0" lang="en-US" altLang="ko-KR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5317" marR="65317" marT="32659" marB="3265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856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5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8_shape1"/>
          <p:cNvSpPr>
            <a:spLocks noGrp="1"/>
          </p:cNvSpPr>
          <p:nvPr>
            <p:ph type="sldNum" sz="quarter" idx="4"/>
          </p:nvPr>
        </p:nvSpPr>
        <p:spPr>
          <a:xfrm>
            <a:off x="8064971" y="73949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14</a:t>
            </a:fld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8_shape2"/>
          <p:cNvSpPr>
            <a:spLocks noGrp="1"/>
          </p:cNvSpPr>
          <p:nvPr>
            <p:ph type="title"/>
          </p:nvPr>
        </p:nvSpPr>
        <p:spPr>
          <a:xfrm>
            <a:off x="518760" y="187075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solidFill>
                  <a:srgbClr val="0070C0"/>
                </a:solidFill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sz="1800" b="1" kern="1200" dirty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9. </a:t>
            </a:r>
            <a:r>
              <a:rPr lang="ko-KR" altLang="en-US" sz="1800" b="1" kern="1200" dirty="0">
                <a:solidFill>
                  <a:schemeClr val="tx1"/>
                </a:solidFill>
                <a:latin typeface="나눔고딕"/>
                <a:ea typeface="나눔고딕"/>
                <a:cs typeface="+mj-cs"/>
              </a:rPr>
              <a:t>서비스 플로우</a:t>
            </a:r>
            <a:endParaRPr sz="1800" b="1" kern="1200" dirty="0">
              <a:solidFill>
                <a:schemeClr val="tx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8_shape3"/>
          <p:cNvSpPr/>
          <p:nvPr/>
        </p:nvSpPr>
        <p:spPr>
          <a:xfrm>
            <a:off x="5736232" y="506040"/>
            <a:ext cx="668815" cy="668815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앱</a:t>
            </a:r>
            <a:r>
              <a:rPr lang="en-US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실행</a:t>
            </a:r>
            <a:endParaRPr sz="900" kern="120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6" name="slide28_shape4"/>
          <p:cNvCxnSpPr>
            <a:stCxn id="5" idx="4"/>
          </p:cNvCxnSpPr>
          <p:nvPr/>
        </p:nvCxnSpPr>
        <p:spPr>
          <a:xfrm>
            <a:off x="6070640" y="1174855"/>
            <a:ext cx="91" cy="385451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28_shape5"/>
          <p:cNvSpPr/>
          <p:nvPr/>
        </p:nvSpPr>
        <p:spPr>
          <a:xfrm>
            <a:off x="6158880" y="1694738"/>
            <a:ext cx="76174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rgbClr val="000000"/>
                </a:solidFill>
                <a:latin typeface="나눔고딕"/>
                <a:ea typeface="나눔고딕"/>
                <a:cs typeface="+mn-cs"/>
              </a:rPr>
              <a:t>로그인</a:t>
            </a:r>
            <a:r>
              <a:rPr lang="en-US" altLang="en-US" sz="900" kern="1200">
                <a:solidFill>
                  <a:srgbClr val="00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나눔고딕"/>
                <a:ea typeface="나눔고딕"/>
                <a:cs typeface="+mn-cs"/>
              </a:rPr>
              <a:t>여부</a:t>
            </a:r>
          </a:p>
        </p:txBody>
      </p:sp>
      <p:sp>
        <p:nvSpPr>
          <p:cNvPr id="8" name="slide28_shape6"/>
          <p:cNvSpPr/>
          <p:nvPr/>
        </p:nvSpPr>
        <p:spPr>
          <a:xfrm>
            <a:off x="5537850" y="2394171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Home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" name="slide28_shape7"/>
          <p:cNvSpPr/>
          <p:nvPr/>
        </p:nvSpPr>
        <p:spPr>
          <a:xfrm>
            <a:off x="5537850" y="2247970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800" dirty="0">
                <a:solidFill>
                  <a:schemeClr val="bg1"/>
                </a:solidFill>
                <a:latin typeface="나눔고딕"/>
                <a:ea typeface="나눔고딕"/>
              </a:rPr>
              <a:t>APP_03</a:t>
            </a:r>
            <a:endParaRPr sz="800" kern="1200" dirty="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10" name="slide28_shape8"/>
          <p:cNvSpPr/>
          <p:nvPr/>
        </p:nvSpPr>
        <p:spPr>
          <a:xfrm>
            <a:off x="7686915" y="1400486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비회원</a:t>
            </a:r>
            <a:r>
              <a:rPr lang="en-US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로그인</a:t>
            </a:r>
            <a:endParaRPr sz="900" kern="120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slide28_shape9"/>
          <p:cNvSpPr/>
          <p:nvPr/>
        </p:nvSpPr>
        <p:spPr>
          <a:xfrm>
            <a:off x="7686914" y="1272580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1001542">
              <a:spcBef>
                <a:spcPct val="20000"/>
              </a:spcBef>
            </a:pPr>
            <a:r>
              <a:rPr lang="en-US" altLang="ko-KR" sz="800" dirty="0"/>
              <a:t>App_01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12" name="slide28_shape10"/>
          <p:cNvCxnSpPr>
            <a:stCxn id="10" idx="2"/>
            <a:endCxn id="8" idx="3"/>
          </p:cNvCxnSpPr>
          <p:nvPr/>
        </p:nvCxnSpPr>
        <p:spPr>
          <a:xfrm rot="5400000">
            <a:off x="7017191" y="1402732"/>
            <a:ext cx="784145" cy="1617812"/>
          </a:xfrm>
          <a:prstGeom prst="bentConnector2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28_shape11"/>
          <p:cNvSpPr/>
          <p:nvPr/>
        </p:nvSpPr>
        <p:spPr>
          <a:xfrm>
            <a:off x="3615958" y="2388428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kern="120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Menu</a:t>
            </a:r>
            <a:endParaRPr sz="900" kern="120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4" name="slide28_shape12"/>
          <p:cNvSpPr/>
          <p:nvPr/>
        </p:nvSpPr>
        <p:spPr>
          <a:xfrm>
            <a:off x="3615958" y="2249232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800" dirty="0">
                <a:solidFill>
                  <a:schemeClr val="bg1"/>
                </a:solidFill>
                <a:latin typeface="나눔고딕"/>
                <a:ea typeface="나눔고딕"/>
              </a:rPr>
              <a:t>APP_04</a:t>
            </a:r>
          </a:p>
        </p:txBody>
      </p:sp>
      <p:sp>
        <p:nvSpPr>
          <p:cNvPr id="15" name="slide28_shape13"/>
          <p:cNvSpPr/>
          <p:nvPr/>
        </p:nvSpPr>
        <p:spPr>
          <a:xfrm>
            <a:off x="3615958" y="3753625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라면의 전당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6" name="slide28_shape14"/>
          <p:cNvSpPr/>
          <p:nvPr/>
        </p:nvSpPr>
        <p:spPr>
          <a:xfrm>
            <a:off x="3615958" y="3589636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APP_07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9" name="slide28_shape17"/>
          <p:cNvCxnSpPr>
            <a:stCxn id="13" idx="2"/>
            <a:endCxn id="16" idx="0"/>
          </p:cNvCxnSpPr>
          <p:nvPr/>
        </p:nvCxnSpPr>
        <p:spPr>
          <a:xfrm>
            <a:off x="4147212" y="2807508"/>
            <a:ext cx="0" cy="782128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lide28_shape18"/>
          <p:cNvCxnSpPr>
            <a:stCxn id="8" idx="1"/>
            <a:endCxn id="13" idx="3"/>
          </p:cNvCxnSpPr>
          <p:nvPr/>
        </p:nvCxnSpPr>
        <p:spPr>
          <a:xfrm flipH="1" flipV="1">
            <a:off x="4678465" y="2597968"/>
            <a:ext cx="859385" cy="5743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slide28_group1"/>
          <p:cNvGrpSpPr>
            <a:grpSpLocks/>
          </p:cNvGrpSpPr>
          <p:nvPr/>
        </p:nvGrpSpPr>
        <p:grpSpPr>
          <a:xfrm>
            <a:off x="5890639" y="1474493"/>
            <a:ext cx="1796276" cy="775953"/>
            <a:chOff x="5855264" y="1472017"/>
            <a:chExt cx="2055568" cy="775953"/>
          </a:xfrm>
        </p:grpSpPr>
        <p:sp>
          <p:nvSpPr>
            <p:cNvPr id="22" name="slide28_shape19"/>
            <p:cNvSpPr/>
            <p:nvPr/>
          </p:nvSpPr>
          <p:spPr>
            <a:xfrm>
              <a:off x="5952205" y="1558883"/>
              <a:ext cx="216024" cy="216024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endParaRPr sz="900" kern="1200">
                <a:solidFill>
                  <a:schemeClr val="tx1"/>
                </a:solidFill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23" name="slide28_shape20"/>
            <p:cNvCxnSpPr/>
            <p:nvPr/>
          </p:nvCxnSpPr>
          <p:spPr>
            <a:xfrm flipV="1">
              <a:off x="6168229" y="1652930"/>
              <a:ext cx="1742603" cy="13965"/>
            </a:xfrm>
            <a:prstGeom prst="straightConnector1">
              <a:avLst/>
            </a:prstGeom>
            <a:ln w="19050" cap="flat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lide28_shape21"/>
            <p:cNvSpPr/>
            <p:nvPr/>
          </p:nvSpPr>
          <p:spPr>
            <a:xfrm>
              <a:off x="6081178" y="1472017"/>
              <a:ext cx="26000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b="1" kern="1200">
                  <a:solidFill>
                    <a:srgbClr val="FF0000"/>
                  </a:solidFill>
                  <a:latin typeface="나눔고딕"/>
                  <a:ea typeface="나눔고딕"/>
                  <a:cs typeface="+mn-cs"/>
                </a:rPr>
                <a:t>N</a:t>
              </a:r>
              <a:endParaRPr sz="800" b="1" kern="1200">
                <a:solidFill>
                  <a:srgbClr val="FF0000"/>
                </a:solidFill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25" name="slide28_shape22"/>
            <p:cNvCxnSpPr/>
            <p:nvPr/>
          </p:nvCxnSpPr>
          <p:spPr>
            <a:xfrm>
              <a:off x="6060217" y="1774907"/>
              <a:ext cx="8887" cy="473063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lide28_shape23"/>
            <p:cNvSpPr/>
            <p:nvPr/>
          </p:nvSpPr>
          <p:spPr>
            <a:xfrm>
              <a:off x="5855264" y="1746332"/>
              <a:ext cx="26000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Y</a:t>
              </a:r>
              <a:endParaRPr sz="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27" name="slide28_shape24"/>
          <p:cNvSpPr/>
          <p:nvPr/>
        </p:nvSpPr>
        <p:spPr>
          <a:xfrm>
            <a:off x="6690329" y="3753625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마켓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8" name="slide28_shape25"/>
          <p:cNvSpPr/>
          <p:nvPr/>
        </p:nvSpPr>
        <p:spPr>
          <a:xfrm>
            <a:off x="6690329" y="3589636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APP_09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29" name="slide28_shape26"/>
          <p:cNvCxnSpPr>
            <a:stCxn id="13" idx="2"/>
            <a:endCxn id="28" idx="0"/>
          </p:cNvCxnSpPr>
          <p:nvPr/>
        </p:nvCxnSpPr>
        <p:spPr>
          <a:xfrm rot="16200000" flipH="1">
            <a:off x="5293333" y="1661386"/>
            <a:ext cx="782128" cy="3074371"/>
          </a:xfrm>
          <a:prstGeom prst="bentConnector3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28_shape29"/>
          <p:cNvSpPr/>
          <p:nvPr/>
        </p:nvSpPr>
        <p:spPr>
          <a:xfrm>
            <a:off x="8258056" y="3754952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QnA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3" name="slide28_shape30"/>
          <p:cNvSpPr/>
          <p:nvPr/>
        </p:nvSpPr>
        <p:spPr>
          <a:xfrm>
            <a:off x="8258056" y="3591831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APP_10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8" name="slide28_shape35"/>
          <p:cNvSpPr/>
          <p:nvPr/>
        </p:nvSpPr>
        <p:spPr>
          <a:xfrm>
            <a:off x="519157" y="3716094"/>
            <a:ext cx="1062507" cy="421835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함께 </a:t>
            </a:r>
            <a:r>
              <a:rPr lang="ko-KR" altLang="en-US" dirty="0" err="1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레시피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39" name="slide28_shape36"/>
          <p:cNvSpPr/>
          <p:nvPr/>
        </p:nvSpPr>
        <p:spPr>
          <a:xfrm>
            <a:off x="518760" y="3576933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APP_05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>
            <a:stCxn id="10" idx="3"/>
          </p:cNvCxnSpPr>
          <p:nvPr/>
        </p:nvCxnSpPr>
        <p:spPr>
          <a:xfrm>
            <a:off x="8749422" y="1610026"/>
            <a:ext cx="61169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28_shape8"/>
          <p:cNvSpPr/>
          <p:nvPr/>
        </p:nvSpPr>
        <p:spPr>
          <a:xfrm>
            <a:off x="9361113" y="1391074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회원가입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0" name="slide28_shape9"/>
          <p:cNvSpPr/>
          <p:nvPr/>
        </p:nvSpPr>
        <p:spPr>
          <a:xfrm>
            <a:off x="9361114" y="1263168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1001542">
              <a:spcBef>
                <a:spcPct val="20000"/>
              </a:spcBef>
            </a:pPr>
            <a:r>
              <a:rPr lang="en-US" altLang="ko-KR" sz="800" dirty="0"/>
              <a:t>App_02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54" name="slide28_shape26"/>
          <p:cNvCxnSpPr/>
          <p:nvPr/>
        </p:nvCxnSpPr>
        <p:spPr>
          <a:xfrm rot="10800000" flipV="1">
            <a:off x="2626832" y="3198571"/>
            <a:ext cx="2031708" cy="378361"/>
          </a:xfrm>
          <a:prstGeom prst="bentConnector2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lide28_shape29"/>
          <p:cNvSpPr/>
          <p:nvPr/>
        </p:nvSpPr>
        <p:spPr>
          <a:xfrm>
            <a:off x="5150911" y="3740054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자유 게시판</a:t>
            </a:r>
          </a:p>
        </p:txBody>
      </p:sp>
      <p:sp>
        <p:nvSpPr>
          <p:cNvPr id="68" name="slide28_shape30"/>
          <p:cNvSpPr/>
          <p:nvPr/>
        </p:nvSpPr>
        <p:spPr>
          <a:xfrm>
            <a:off x="5150911" y="3576933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APP_08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9" name="slide28_shape29"/>
          <p:cNvSpPr/>
          <p:nvPr/>
        </p:nvSpPr>
        <p:spPr>
          <a:xfrm>
            <a:off x="2068851" y="3753253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함께</a:t>
            </a:r>
            <a:r>
              <a:rPr lang="en-US" altLang="en-US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900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  <a:cs typeface="+mn-cs"/>
              </a:rPr>
              <a:t>후기</a:t>
            </a:r>
            <a:endParaRPr sz="900" kern="1200" dirty="0">
              <a:solidFill>
                <a:srgbClr val="000000">
                  <a:lumMod val="65000"/>
                  <a:lumOff val="35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0" name="slide28_shape30"/>
          <p:cNvSpPr/>
          <p:nvPr/>
        </p:nvSpPr>
        <p:spPr>
          <a:xfrm>
            <a:off x="2068851" y="3590132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 dirty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APP_06</a:t>
            </a: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3" name="직선 연결선 72"/>
          <p:cNvCxnSpPr>
            <a:endCxn id="69" idx="1"/>
          </p:cNvCxnSpPr>
          <p:nvPr/>
        </p:nvCxnSpPr>
        <p:spPr>
          <a:xfrm flipV="1">
            <a:off x="1584647" y="3962793"/>
            <a:ext cx="484204" cy="3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131754" y="3927404"/>
            <a:ext cx="484204" cy="3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66707" y="3926639"/>
            <a:ext cx="484204" cy="3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13418" y="3949222"/>
            <a:ext cx="484204" cy="3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lide28_shape26"/>
          <p:cNvCxnSpPr/>
          <p:nvPr/>
        </p:nvCxnSpPr>
        <p:spPr>
          <a:xfrm rot="10800000" flipV="1">
            <a:off x="1076740" y="3198571"/>
            <a:ext cx="1550092" cy="378361"/>
          </a:xfrm>
          <a:prstGeom prst="bentConnector2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lide28_shape17"/>
          <p:cNvCxnSpPr/>
          <p:nvPr/>
        </p:nvCxnSpPr>
        <p:spPr>
          <a:xfrm>
            <a:off x="5736232" y="3185869"/>
            <a:ext cx="0" cy="391064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lide28_shape26"/>
          <p:cNvCxnSpPr>
            <a:endCxn id="33" idx="0"/>
          </p:cNvCxnSpPr>
          <p:nvPr/>
        </p:nvCxnSpPr>
        <p:spPr>
          <a:xfrm>
            <a:off x="7061786" y="3200270"/>
            <a:ext cx="1727524" cy="391561"/>
          </a:xfrm>
          <a:prstGeom prst="bentConnector2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7773852" y="3948850"/>
            <a:ext cx="484204" cy="3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lide28_shape26"/>
          <p:cNvCxnSpPr>
            <a:stCxn id="38" idx="2"/>
            <a:endCxn id="143" idx="0"/>
          </p:cNvCxnSpPr>
          <p:nvPr/>
        </p:nvCxnSpPr>
        <p:spPr>
          <a:xfrm rot="16200000" flipH="1">
            <a:off x="2630919" y="2557421"/>
            <a:ext cx="746552" cy="3907568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lide28_shape26"/>
          <p:cNvCxnSpPr/>
          <p:nvPr/>
        </p:nvCxnSpPr>
        <p:spPr>
          <a:xfrm rot="5400000">
            <a:off x="6518421" y="2595538"/>
            <a:ext cx="710449" cy="3831331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slide28_shape29"/>
          <p:cNvSpPr/>
          <p:nvPr/>
        </p:nvSpPr>
        <p:spPr>
          <a:xfrm>
            <a:off x="4426725" y="5047602"/>
            <a:ext cx="1062507" cy="419080"/>
          </a:xfrm>
          <a:prstGeom prst="rect">
            <a:avLst/>
          </a:prstGeom>
          <a:solidFill>
            <a:schemeClr val="bg1"/>
          </a:solidFill>
          <a:ln w="28575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게시판</a:t>
            </a:r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 </a:t>
            </a:r>
            <a:r>
              <a:rPr lang="ko-KR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굴림"/>
                <a:ea typeface="굴림"/>
              </a:rPr>
              <a:t>작성</a:t>
            </a:r>
          </a:p>
        </p:txBody>
      </p:sp>
      <p:sp>
        <p:nvSpPr>
          <p:cNvPr id="143" name="slide28_shape30"/>
          <p:cNvSpPr/>
          <p:nvPr/>
        </p:nvSpPr>
        <p:spPr>
          <a:xfrm>
            <a:off x="4426725" y="4884481"/>
            <a:ext cx="1062507" cy="16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800" kern="1200" dirty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15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slide4_shape3"/>
          <p:cNvSpPr>
            <a:spLocks noGrp="1"/>
          </p:cNvSpPr>
          <p:nvPr>
            <p:ph type="title"/>
          </p:nvPr>
        </p:nvSpPr>
        <p:spPr>
          <a:xfrm>
            <a:off x="504131" y="14584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10. </a:t>
            </a:r>
            <a:r>
              <a:rPr lang="ko-KR" altLang="en-US" dirty="0">
                <a:effectLst/>
              </a:rPr>
              <a:t>대표화면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1CAE6BF-9D22-43FE-8095-BE1FC72A62EC}"/>
              </a:ext>
            </a:extLst>
          </p:cNvPr>
          <p:cNvSpPr/>
          <p:nvPr/>
        </p:nvSpPr>
        <p:spPr>
          <a:xfrm>
            <a:off x="489814" y="1120561"/>
            <a:ext cx="5112568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9C5A73-5370-47E2-9719-8862A48E522C}"/>
              </a:ext>
            </a:extLst>
          </p:cNvPr>
          <p:cNvSpPr/>
          <p:nvPr/>
        </p:nvSpPr>
        <p:spPr>
          <a:xfrm>
            <a:off x="6120755" y="1044327"/>
            <a:ext cx="3600400" cy="249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33E40C9-2BC3-42A7-A68B-7B191B1BA212}"/>
              </a:ext>
            </a:extLst>
          </p:cNvPr>
          <p:cNvSpPr/>
          <p:nvPr/>
        </p:nvSpPr>
        <p:spPr>
          <a:xfrm>
            <a:off x="6120755" y="3821163"/>
            <a:ext cx="3600400" cy="249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224955" y="184070"/>
            <a:ext cx="8636806" cy="396961"/>
          </a:xfrm>
          <a:prstGeom prst="rect">
            <a:avLst/>
          </a:prstGeom>
        </p:spPr>
        <p:txBody>
          <a:bodyPr lIns="100154" tIns="50077" rIns="100154" bIns="5007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j-cs"/>
              </a:rPr>
              <a:t>10-1 </a:t>
            </a:r>
            <a:r>
              <a:rPr lang="ko-KR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j-cs"/>
              </a:rPr>
              <a:t>대표 화면</a:t>
            </a:r>
            <a:endParaRPr sz="1600" b="1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1008187" y="620361"/>
            <a:ext cx="4152791" cy="238176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1001542" latinLnBrk="1">
              <a:spcBef>
                <a:spcPct val="20000"/>
              </a:spcBef>
              <a:buNone/>
            </a:pPr>
            <a:r>
              <a:rPr lang="ko-KR" altLang="en-US" dirty="0"/>
              <a:t>대표</a:t>
            </a:r>
            <a:r>
              <a:rPr lang="ko-KR" alt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화면 </a:t>
            </a:r>
            <a:endParaRPr sz="900" kern="12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8305782" y="7282503"/>
            <a:ext cx="2363282" cy="281258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16</a:t>
            </a:fld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976739" y="621804"/>
            <a:ext cx="1944216" cy="216024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marL="0" lvl="0" indent="0" algn="l" defTabSz="1001542" latinLnBrk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App_01</a:t>
            </a:r>
            <a:endParaRPr sz="900" kern="12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30321"/>
              </p:ext>
            </p:extLst>
          </p:nvPr>
        </p:nvGraphicFramePr>
        <p:xfrm>
          <a:off x="8002294" y="871874"/>
          <a:ext cx="2615944" cy="88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5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스플래시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화면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터치 시 메인 화면으로 이동</a:t>
                      </a: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비로그인으로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메인 화면으로 이동</a:t>
                      </a:r>
                      <a:endParaRPr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회원 가입 창으로 이동</a:t>
                      </a:r>
                      <a:endParaRPr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slide1_shape1"/>
          <p:cNvSpPr/>
          <p:nvPr/>
        </p:nvSpPr>
        <p:spPr>
          <a:xfrm>
            <a:off x="1062643" y="1875220"/>
            <a:ext cx="2636843" cy="4262152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latin typeface="맑은 고딕"/>
              <a:ea typeface="맑은 고딕"/>
            </a:endParaRPr>
          </a:p>
        </p:txBody>
      </p:sp>
      <p:sp>
        <p:nvSpPr>
          <p:cNvPr id="56" name="slide1_shape6"/>
          <p:cNvSpPr/>
          <p:nvPr/>
        </p:nvSpPr>
        <p:spPr>
          <a:xfrm>
            <a:off x="1065224" y="1878400"/>
            <a:ext cx="2636843" cy="224494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slide1_shape8"/>
          <p:cNvSpPr/>
          <p:nvPr/>
        </p:nvSpPr>
        <p:spPr>
          <a:xfrm>
            <a:off x="3104071" y="1875220"/>
            <a:ext cx="641508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en-US" altLang="ko-KR">
                <a:latin typeface="+mn-lt"/>
                <a:ea typeface="+mn-ea"/>
              </a:rPr>
              <a:t>PM 3:18</a:t>
            </a:r>
            <a:endParaRPr>
              <a:latin typeface="+mn-lt"/>
              <a:ea typeface="+mn-ea"/>
            </a:endParaRPr>
          </a:p>
        </p:txBody>
      </p:sp>
      <p:sp>
        <p:nvSpPr>
          <p:cNvPr id="58" name="slide1_shape9"/>
          <p:cNvSpPr/>
          <p:nvPr/>
        </p:nvSpPr>
        <p:spPr>
          <a:xfrm>
            <a:off x="996982" y="1875220"/>
            <a:ext cx="551740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en-US" altLang="ko-KR">
                <a:latin typeface="+mn-lt"/>
                <a:ea typeface="+mn-ea"/>
              </a:rPr>
              <a:t>LG U+</a:t>
            </a:r>
            <a:endParaRPr>
              <a:latin typeface="+mn-lt"/>
              <a:ea typeface="+mn-ea"/>
            </a:endParaRPr>
          </a:p>
        </p:txBody>
      </p:sp>
      <p:pic>
        <p:nvPicPr>
          <p:cNvPr id="59" name="slide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3000" y="4590409"/>
            <a:ext cx="1722918" cy="979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" name="slide1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3463" y="4098201"/>
            <a:ext cx="716674" cy="4440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slide1_shape10"/>
          <p:cNvSpPr/>
          <p:nvPr/>
        </p:nvSpPr>
        <p:spPr>
          <a:xfrm>
            <a:off x="1684701" y="2907318"/>
            <a:ext cx="1383699" cy="429118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 sz="2100" dirty="0">
                <a:solidFill>
                  <a:srgbClr val="FF0000"/>
                </a:solidFill>
                <a:latin typeface="+mn-lt"/>
                <a:ea typeface="+mn-ea"/>
              </a:rPr>
              <a:t>함께</a:t>
            </a:r>
            <a:r>
              <a:rPr lang="en-US" altLang="en-US" sz="21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ko-KR" altLang="en-US" sz="2100" dirty="0">
                <a:solidFill>
                  <a:srgbClr val="FF0000"/>
                </a:solidFill>
                <a:latin typeface="+mn-lt"/>
                <a:ea typeface="+mn-ea"/>
              </a:rPr>
              <a:t>라면</a:t>
            </a:r>
            <a:endParaRPr sz="2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2" name="slide1_shape11"/>
          <p:cNvSpPr/>
          <p:nvPr/>
        </p:nvSpPr>
        <p:spPr>
          <a:xfrm>
            <a:off x="2168417" y="3542455"/>
            <a:ext cx="63330" cy="5911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927" tIns="52464" rIns="104927" bIns="52464" anchor="ctr"/>
          <a:lstStyle/>
          <a:p>
            <a:pPr defTabSz="1049274"/>
            <a:endParaRPr sz="2100">
              <a:solidFill>
                <a:schemeClr val="tx1"/>
              </a:solidFill>
            </a:endParaRPr>
          </a:p>
        </p:txBody>
      </p:sp>
      <p:sp>
        <p:nvSpPr>
          <p:cNvPr id="63" name="slide1_shape12"/>
          <p:cNvSpPr/>
          <p:nvPr/>
        </p:nvSpPr>
        <p:spPr>
          <a:xfrm>
            <a:off x="2348439" y="3542455"/>
            <a:ext cx="63330" cy="5911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927" tIns="52464" rIns="104927" bIns="52464" anchor="ctr"/>
          <a:lstStyle/>
          <a:p>
            <a:pPr defTabSz="1049274"/>
            <a:endParaRPr sz="2100">
              <a:solidFill>
                <a:schemeClr val="tx1"/>
              </a:solidFill>
            </a:endParaRPr>
          </a:p>
        </p:txBody>
      </p:sp>
      <p:sp>
        <p:nvSpPr>
          <p:cNvPr id="64" name="slide1_shape13"/>
          <p:cNvSpPr/>
          <p:nvPr/>
        </p:nvSpPr>
        <p:spPr>
          <a:xfrm>
            <a:off x="2528462" y="3542455"/>
            <a:ext cx="63330" cy="5911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927" tIns="52464" rIns="104927" bIns="52464" anchor="ctr"/>
          <a:lstStyle/>
          <a:p>
            <a:pPr defTabSz="1049274"/>
            <a:endParaRPr sz="21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slide1_shape14"/>
          <p:cNvSpPr/>
          <p:nvPr/>
        </p:nvSpPr>
        <p:spPr>
          <a:xfrm>
            <a:off x="4360563" y="1884436"/>
            <a:ext cx="2636843" cy="4262152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latin typeface="맑은 고딕"/>
              <a:ea typeface="맑은 고딕"/>
            </a:endParaRPr>
          </a:p>
        </p:txBody>
      </p:sp>
      <p:sp>
        <p:nvSpPr>
          <p:cNvPr id="66" name="slide1_shape15"/>
          <p:cNvSpPr/>
          <p:nvPr/>
        </p:nvSpPr>
        <p:spPr>
          <a:xfrm>
            <a:off x="4366895" y="1878720"/>
            <a:ext cx="2636843" cy="224494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slide1_shape16"/>
          <p:cNvSpPr/>
          <p:nvPr/>
        </p:nvSpPr>
        <p:spPr>
          <a:xfrm>
            <a:off x="6401991" y="1884436"/>
            <a:ext cx="641508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en-US" altLang="ko-KR">
                <a:latin typeface="+mn-lt"/>
                <a:ea typeface="+mn-ea"/>
              </a:rPr>
              <a:t>PM 3:18</a:t>
            </a:r>
            <a:endParaRPr>
              <a:latin typeface="+mn-lt"/>
              <a:ea typeface="+mn-ea"/>
            </a:endParaRPr>
          </a:p>
        </p:txBody>
      </p:sp>
      <p:sp>
        <p:nvSpPr>
          <p:cNvPr id="68" name="slide1_shape17"/>
          <p:cNvSpPr/>
          <p:nvPr/>
        </p:nvSpPr>
        <p:spPr>
          <a:xfrm>
            <a:off x="4294902" y="1884436"/>
            <a:ext cx="551740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en-US" altLang="ko-KR" dirty="0">
                <a:latin typeface="+mn-lt"/>
                <a:ea typeface="+mn-ea"/>
              </a:rPr>
              <a:t>LG U+</a:t>
            </a:r>
            <a:endParaRPr dirty="0">
              <a:latin typeface="+mn-lt"/>
              <a:ea typeface="+mn-ea"/>
            </a:endParaRPr>
          </a:p>
        </p:txBody>
      </p:sp>
      <p:sp>
        <p:nvSpPr>
          <p:cNvPr id="69" name="slide1_shape18"/>
          <p:cNvSpPr/>
          <p:nvPr/>
        </p:nvSpPr>
        <p:spPr>
          <a:xfrm>
            <a:off x="4716832" y="3202276"/>
            <a:ext cx="1936969" cy="224494"/>
          </a:xfrm>
          <a:prstGeom prst="rect">
            <a:avLst/>
          </a:prstGeom>
          <a:noFill/>
          <a:ln w="16510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algn="l" defTabSz="1048895" latinLnBrk="0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slide1_shape19"/>
          <p:cNvSpPr/>
          <p:nvPr/>
        </p:nvSpPr>
        <p:spPr>
          <a:xfrm>
            <a:off x="4720199" y="3556138"/>
            <a:ext cx="1936969" cy="224494"/>
          </a:xfrm>
          <a:prstGeom prst="rect">
            <a:avLst/>
          </a:prstGeom>
          <a:noFill/>
          <a:ln w="16510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slide1_shape20"/>
          <p:cNvSpPr/>
          <p:nvPr/>
        </p:nvSpPr>
        <p:spPr>
          <a:xfrm>
            <a:off x="5911032" y="3939416"/>
            <a:ext cx="765535" cy="224494"/>
          </a:xfrm>
          <a:prstGeom prst="rect">
            <a:avLst/>
          </a:prstGeom>
          <a:noFill/>
          <a:ln w="16510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slide1_shape21"/>
          <p:cNvSpPr/>
          <p:nvPr/>
        </p:nvSpPr>
        <p:spPr>
          <a:xfrm>
            <a:off x="4716832" y="3942269"/>
            <a:ext cx="765535" cy="224494"/>
          </a:xfrm>
          <a:prstGeom prst="rect">
            <a:avLst/>
          </a:prstGeom>
          <a:noFill/>
          <a:ln w="16510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slide1_shape22"/>
          <p:cNvSpPr/>
          <p:nvPr/>
        </p:nvSpPr>
        <p:spPr>
          <a:xfrm>
            <a:off x="5922598" y="4301428"/>
            <a:ext cx="73494" cy="6325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927" tIns="52464" rIns="104927" bIns="52464" anchor="ctr"/>
          <a:lstStyle/>
          <a:p>
            <a:pPr defTabSz="1049274"/>
            <a:endParaRPr sz="2100">
              <a:solidFill>
                <a:schemeClr val="tx1"/>
              </a:solidFill>
            </a:endParaRPr>
          </a:p>
        </p:txBody>
      </p:sp>
      <p:sp>
        <p:nvSpPr>
          <p:cNvPr id="74" name="slide1_shape23"/>
          <p:cNvSpPr/>
          <p:nvPr/>
        </p:nvSpPr>
        <p:spPr>
          <a:xfrm>
            <a:off x="4901523" y="5356154"/>
            <a:ext cx="1519866" cy="342207"/>
          </a:xfrm>
          <a:prstGeom prst="rect">
            <a:avLst/>
          </a:prstGeom>
          <a:noFill/>
          <a:ln w="16510" cap="flat">
            <a:solidFill>
              <a:srgbClr val="000000"/>
            </a:solidFill>
            <a:prstDash val="solid"/>
          </a:ln>
          <a:effectLst/>
        </p:spPr>
        <p:txBody>
          <a:bodyPr lIns="104927" tIns="52464" rIns="104927" bIns="52464" anchor="ctr"/>
          <a:lstStyle/>
          <a:p>
            <a:pPr defTabSz="1048895" latinLnBrk="0">
              <a:spcBef>
                <a:spcPts val="0"/>
              </a:spcBef>
              <a:spcAft>
                <a:spcPts val="0"/>
              </a:spcAft>
            </a:pPr>
            <a:endParaRPr sz="2100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slide1_shape24"/>
          <p:cNvSpPr/>
          <p:nvPr/>
        </p:nvSpPr>
        <p:spPr>
          <a:xfrm>
            <a:off x="4720200" y="3189233"/>
            <a:ext cx="558152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>
                <a:latin typeface="+mn-lt"/>
                <a:ea typeface="+mn-ea"/>
              </a:rPr>
              <a:t>아이디</a:t>
            </a:r>
            <a:endParaRPr>
              <a:latin typeface="+mn-lt"/>
              <a:ea typeface="+mn-ea"/>
            </a:endParaRPr>
          </a:p>
        </p:txBody>
      </p:sp>
      <p:sp>
        <p:nvSpPr>
          <p:cNvPr id="76" name="slide1_shape25"/>
          <p:cNvSpPr/>
          <p:nvPr/>
        </p:nvSpPr>
        <p:spPr>
          <a:xfrm>
            <a:off x="4720200" y="3543095"/>
            <a:ext cx="673568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>
                <a:latin typeface="+mn-lt"/>
                <a:ea typeface="+mn-ea"/>
              </a:rPr>
              <a:t>비밀번호</a:t>
            </a:r>
            <a:endParaRPr>
              <a:latin typeface="+mn-lt"/>
              <a:ea typeface="+mn-ea"/>
            </a:endParaRPr>
          </a:p>
        </p:txBody>
      </p:sp>
      <p:sp>
        <p:nvSpPr>
          <p:cNvPr id="77" name="slide1_shape26"/>
          <p:cNvSpPr/>
          <p:nvPr/>
        </p:nvSpPr>
        <p:spPr>
          <a:xfrm>
            <a:off x="4805260" y="3940055"/>
            <a:ext cx="558152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>
                <a:latin typeface="+mn-lt"/>
                <a:ea typeface="+mn-ea"/>
              </a:rPr>
              <a:t>로그인</a:t>
            </a:r>
            <a:endParaRPr>
              <a:latin typeface="+mn-lt"/>
              <a:ea typeface="+mn-ea"/>
            </a:endParaRPr>
          </a:p>
        </p:txBody>
      </p:sp>
      <p:sp>
        <p:nvSpPr>
          <p:cNvPr id="78" name="slide1_shape27"/>
          <p:cNvSpPr/>
          <p:nvPr/>
        </p:nvSpPr>
        <p:spPr>
          <a:xfrm>
            <a:off x="5911032" y="3940055"/>
            <a:ext cx="713644" cy="244452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>
                <a:latin typeface="+mn-lt"/>
                <a:ea typeface="+mn-ea"/>
              </a:rPr>
              <a:t>비</a:t>
            </a:r>
            <a:r>
              <a:rPr lang="en-US" altLang="en-US">
                <a:latin typeface="+mn-lt"/>
                <a:ea typeface="+mn-ea"/>
              </a:rPr>
              <a:t> </a:t>
            </a:r>
            <a:r>
              <a:rPr lang="ko-KR" altLang="en-US">
                <a:latin typeface="+mn-lt"/>
                <a:ea typeface="+mn-ea"/>
              </a:rPr>
              <a:t>로그인</a:t>
            </a:r>
            <a:endParaRPr>
              <a:latin typeface="+mn-lt"/>
              <a:ea typeface="+mn-ea"/>
            </a:endParaRPr>
          </a:p>
        </p:txBody>
      </p:sp>
      <p:sp>
        <p:nvSpPr>
          <p:cNvPr id="79" name="slide1_shape28"/>
          <p:cNvSpPr/>
          <p:nvPr/>
        </p:nvSpPr>
        <p:spPr>
          <a:xfrm>
            <a:off x="5058171" y="5333994"/>
            <a:ext cx="1160881" cy="367563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 sz="1700">
                <a:latin typeface="+mn-lt"/>
                <a:ea typeface="+mn-ea"/>
              </a:rPr>
              <a:t>회원</a:t>
            </a:r>
            <a:r>
              <a:rPr lang="en-US" altLang="en-US" sz="1700">
                <a:latin typeface="+mn-lt"/>
                <a:ea typeface="+mn-ea"/>
              </a:rPr>
              <a:t> </a:t>
            </a:r>
            <a:r>
              <a:rPr lang="ko-KR" altLang="en-US" sz="1700">
                <a:latin typeface="+mn-lt"/>
                <a:ea typeface="+mn-ea"/>
              </a:rPr>
              <a:t>가입</a:t>
            </a:r>
            <a:endParaRPr sz="1700">
              <a:latin typeface="+mn-lt"/>
              <a:ea typeface="+mn-ea"/>
            </a:endParaRPr>
          </a:p>
        </p:txBody>
      </p:sp>
      <p:sp>
        <p:nvSpPr>
          <p:cNvPr id="80" name="slide1_shape29"/>
          <p:cNvSpPr/>
          <p:nvPr/>
        </p:nvSpPr>
        <p:spPr>
          <a:xfrm>
            <a:off x="5959344" y="4222769"/>
            <a:ext cx="1003787" cy="229063"/>
          </a:xfrm>
          <a:prstGeom prst="rect">
            <a:avLst/>
          </a:prstGeom>
          <a:noFill/>
        </p:spPr>
        <p:txBody>
          <a:bodyPr wrap="none" lIns="104927" tIns="52464" rIns="104927" bIns="52464">
            <a:spAutoFit/>
          </a:bodyPr>
          <a:lstStyle/>
          <a:p>
            <a:pPr algn="l" defTabSz="1049274"/>
            <a:r>
              <a:rPr lang="ko-KR" altLang="en-US" sz="800">
                <a:latin typeface="+mn-lt"/>
                <a:ea typeface="+mn-ea"/>
              </a:rPr>
              <a:t>로그인</a:t>
            </a:r>
            <a:r>
              <a:rPr lang="en-US" altLang="en-US" sz="800">
                <a:latin typeface="+mn-lt"/>
                <a:ea typeface="+mn-ea"/>
              </a:rPr>
              <a:t> </a:t>
            </a:r>
            <a:r>
              <a:rPr lang="ko-KR" altLang="en-US" sz="800">
                <a:latin typeface="+mn-lt"/>
                <a:ea typeface="+mn-ea"/>
              </a:rPr>
              <a:t>상태</a:t>
            </a:r>
            <a:r>
              <a:rPr lang="en-US" altLang="en-US" sz="800">
                <a:latin typeface="+mn-lt"/>
                <a:ea typeface="+mn-ea"/>
              </a:rPr>
              <a:t> </a:t>
            </a:r>
            <a:r>
              <a:rPr lang="ko-KR" altLang="en-US" sz="800">
                <a:latin typeface="+mn-lt"/>
                <a:ea typeface="+mn-ea"/>
              </a:rPr>
              <a:t>유지</a:t>
            </a:r>
            <a:endParaRPr sz="800">
              <a:latin typeface="+mn-lt"/>
              <a:ea typeface="+mn-ea"/>
            </a:endParaRPr>
          </a:p>
        </p:txBody>
      </p:sp>
      <p:sp>
        <p:nvSpPr>
          <p:cNvPr id="81" name="slide1_shape30"/>
          <p:cNvSpPr/>
          <p:nvPr/>
        </p:nvSpPr>
        <p:spPr>
          <a:xfrm>
            <a:off x="3954665" y="2351573"/>
            <a:ext cx="255178" cy="236795"/>
          </a:xfrm>
          <a:prstGeom prst="wedgeRectCallout">
            <a:avLst>
              <a:gd name="adj1" fmla="val -138412"/>
              <a:gd name="adj2" fmla="val  555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2464" rIns="0" bIns="52464" anchor="ctr"/>
          <a:lstStyle/>
          <a:p>
            <a:pPr defTabSz="1049274"/>
            <a:r>
              <a:rPr lang="en-US" altLang="ko-KR" b="1">
                <a:latin typeface="굴림"/>
                <a:ea typeface="굴림"/>
              </a:rPr>
              <a:t>01</a:t>
            </a:r>
            <a:endParaRPr b="1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82" name="slide1_shape31"/>
          <p:cNvSpPr/>
          <p:nvPr/>
        </p:nvSpPr>
        <p:spPr>
          <a:xfrm>
            <a:off x="4543358" y="4206544"/>
            <a:ext cx="255178" cy="236795"/>
          </a:xfrm>
          <a:prstGeom prst="wedgeRectCallout">
            <a:avLst>
              <a:gd name="adj1" fmla="val 107525"/>
              <a:gd name="adj2" fmla="val  -63948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2464" rIns="0" bIns="52464" anchor="ctr"/>
          <a:lstStyle/>
          <a:p>
            <a:pPr defTabSz="1049274"/>
            <a:r>
              <a:rPr lang="en-US" altLang="ko-KR" b="1">
                <a:latin typeface="굴림"/>
                <a:ea typeface="굴림"/>
              </a:rPr>
              <a:t>02</a:t>
            </a:r>
            <a:endParaRPr b="1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83" name="slide1_shape32"/>
          <p:cNvSpPr/>
          <p:nvPr/>
        </p:nvSpPr>
        <p:spPr>
          <a:xfrm>
            <a:off x="4615742" y="5698362"/>
            <a:ext cx="255178" cy="236795"/>
          </a:xfrm>
          <a:prstGeom prst="wedgeRectCallout">
            <a:avLst>
              <a:gd name="adj1" fmla="val 111025"/>
              <a:gd name="adj2" fmla="val  -47053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2464" rIns="0" bIns="52464" anchor="ctr"/>
          <a:lstStyle/>
          <a:p>
            <a:pPr defTabSz="1049274"/>
            <a:r>
              <a:rPr lang="en-US" altLang="ko-KR" b="1">
                <a:latin typeface="굴림"/>
                <a:ea typeface="굴림"/>
              </a:rPr>
              <a:t>04</a:t>
            </a:r>
            <a:endParaRPr b="1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84" name="slide1_shape33"/>
          <p:cNvSpPr/>
          <p:nvPr/>
        </p:nvSpPr>
        <p:spPr>
          <a:xfrm>
            <a:off x="5530960" y="4214655"/>
            <a:ext cx="255178" cy="236795"/>
          </a:xfrm>
          <a:prstGeom prst="wedgeRectCallout">
            <a:avLst>
              <a:gd name="adj1" fmla="val 111023"/>
              <a:gd name="adj2" fmla="val  -58458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2464" rIns="0" bIns="52464" anchor="ctr"/>
          <a:lstStyle/>
          <a:p>
            <a:pPr defTabSz="1049274"/>
            <a:r>
              <a:rPr lang="en-US" altLang="ko-KR" b="1">
                <a:latin typeface="굴림"/>
                <a:ea typeface="굴림"/>
              </a:rPr>
              <a:t>03</a:t>
            </a:r>
            <a:endParaRPr b="1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9_shape1"/>
          <p:cNvSpPr>
            <a:spLocks noGrp="1"/>
          </p:cNvSpPr>
          <p:nvPr>
            <p:ph type="ctrTitle"/>
          </p:nvPr>
        </p:nvSpPr>
        <p:spPr>
          <a:xfrm>
            <a:off x="224955" y="184070"/>
            <a:ext cx="8636806" cy="396961"/>
          </a:xfrm>
          <a:prstGeom prst="rect">
            <a:avLst/>
          </a:prstGeom>
        </p:spPr>
        <p:txBody>
          <a:bodyPr lIns="100154" tIns="50077" rIns="100154" bIns="50077"/>
          <a:lstStyle>
            <a:lvl1pPr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j-cs"/>
              </a:rPr>
              <a:t>10-2 000000</a:t>
            </a:r>
            <a:endParaRPr sz="1600" b="1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29_shape2"/>
          <p:cNvSpPr>
            <a:spLocks noGrp="1"/>
          </p:cNvSpPr>
          <p:nvPr>
            <p:ph type="subTitle" idx="1"/>
          </p:nvPr>
        </p:nvSpPr>
        <p:spPr>
          <a:xfrm>
            <a:off x="1008187" y="620361"/>
            <a:ext cx="4152791" cy="238176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 algn="l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 marL="500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1001542" latinLnBrk="1">
              <a:spcBef>
                <a:spcPct val="20000"/>
              </a:spcBef>
              <a:buNone/>
            </a:pPr>
            <a:r>
              <a:rPr lang="ko-KR" altLang="en-US" dirty="0"/>
              <a:t>대표</a:t>
            </a:r>
            <a:r>
              <a:rPr lang="ko-KR" alt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화면 </a:t>
            </a:r>
            <a:endParaRPr sz="900" kern="12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9_shape3"/>
          <p:cNvSpPr>
            <a:spLocks noGrp="1"/>
          </p:cNvSpPr>
          <p:nvPr>
            <p:ph type="sldNum" sz="quarter" idx="12"/>
          </p:nvPr>
        </p:nvSpPr>
        <p:spPr>
          <a:xfrm>
            <a:off x="8305782" y="7282503"/>
            <a:ext cx="2363282" cy="281258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17</a:t>
            </a:fld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slide29_shape4"/>
          <p:cNvSpPr>
            <a:spLocks noGrp="1"/>
          </p:cNvSpPr>
          <p:nvPr>
            <p:ph sz="quarter" idx="13"/>
          </p:nvPr>
        </p:nvSpPr>
        <p:spPr>
          <a:xfrm>
            <a:off x="5976739" y="621804"/>
            <a:ext cx="1944216" cy="216024"/>
          </a:xfrm>
          <a:prstGeom prst="rect">
            <a:avLst/>
          </a:prstGeom>
        </p:spPr>
        <p:txBody>
          <a:bodyPr lIns="100154" tIns="50077" rIns="100154" bIns="50077"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defRPr>
            </a:lvl5pPr>
          </a:lstStyle>
          <a:p>
            <a:pPr marL="0" lvl="0" indent="0" algn="l" defTabSz="1001542" latinLnBrk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App_01</a:t>
            </a:r>
            <a:endParaRPr sz="900" kern="12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002294" y="871874"/>
          <a:ext cx="2615944" cy="88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5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스플래시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화면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02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터치 시 메인 화면으로 이동</a:t>
                      </a: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03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FontTx/>
                        <a:buNone/>
                      </a:pPr>
                      <a:r>
                        <a:rPr 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비로그인으로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 메인 화면으로 이동</a:t>
                      </a:r>
                      <a:endParaRPr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04</a:t>
                      </a:r>
                      <a:endParaRPr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T="0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터치 시 회원 가입 창으로 이동</a:t>
                      </a:r>
                      <a:endParaRPr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4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18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4_shape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solidFill>
                  <a:srgbClr val="0070C0"/>
                </a:solidFill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>
                <a:solidFill>
                  <a:srgbClr val="0070C0"/>
                </a:solidFill>
                <a:effectLst/>
                <a:latin typeface="나눔고딕"/>
                <a:ea typeface="나눔고딕"/>
                <a:cs typeface="+mj-cs"/>
              </a:rPr>
              <a:t>2. </a:t>
            </a:r>
            <a:r>
              <a:rPr lang="ko-KR" altLang="en-US" sz="1800" b="1" kern="1200">
                <a:solidFill>
                  <a:srgbClr val="0070C0"/>
                </a:solidFill>
                <a:effectLst/>
                <a:latin typeface="나눔고딕"/>
                <a:ea typeface="나눔고딕"/>
                <a:cs typeface="+mj-cs"/>
              </a:rPr>
              <a:t>화면구성요소</a:t>
            </a:r>
            <a:r>
              <a:rPr lang="en-US" altLang="en-US" sz="1800" b="1" kern="1200">
                <a:solidFill>
                  <a:srgbClr val="0070C0"/>
                </a:solidFill>
                <a:effectLst/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kern="1200">
                <a:solidFill>
                  <a:srgbClr val="0070C0"/>
                </a:solidFill>
                <a:effectLst/>
                <a:latin typeface="나눔고딕"/>
                <a:ea typeface="나눔고딕"/>
                <a:cs typeface="+mj-cs"/>
              </a:rPr>
              <a:t>정의</a:t>
            </a:r>
            <a:r>
              <a:rPr lang="en-US" altLang="ko-KR" sz="1800" b="1" kern="1200">
                <a:solidFill>
                  <a:srgbClr val="0070C0"/>
                </a:solidFill>
                <a:effectLst/>
                <a:latin typeface="나눔고딕"/>
                <a:ea typeface="나눔고딕"/>
                <a:cs typeface="+mj-cs"/>
              </a:rPr>
              <a:t>(1)</a:t>
            </a:r>
            <a:endParaRPr sz="1800" b="1" kern="1200">
              <a:solidFill>
                <a:srgbClr val="0070C0"/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4_shape3"/>
          <p:cNvSpPr/>
          <p:nvPr/>
        </p:nvSpPr>
        <p:spPr>
          <a:xfrm>
            <a:off x="293971" y="900311"/>
            <a:ext cx="19383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1. Definition Number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24_shape4"/>
          <p:cNvSpPr/>
          <p:nvPr/>
        </p:nvSpPr>
        <p:spPr>
          <a:xfrm>
            <a:off x="2495536" y="976251"/>
            <a:ext cx="216024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01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" name="slide24_shape5"/>
          <p:cNvSpPr/>
          <p:nvPr/>
        </p:nvSpPr>
        <p:spPr>
          <a:xfrm>
            <a:off x="2777158" y="976251"/>
            <a:ext cx="216024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02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" name="slide24_shape6"/>
          <p:cNvSpPr/>
          <p:nvPr/>
        </p:nvSpPr>
        <p:spPr>
          <a:xfrm>
            <a:off x="3194613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0070C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01-a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" name="slide24_shape7"/>
          <p:cNvSpPr/>
          <p:nvPr/>
        </p:nvSpPr>
        <p:spPr>
          <a:xfrm>
            <a:off x="3547281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0070C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01-b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" name="slide24_shape8"/>
          <p:cNvSpPr/>
          <p:nvPr/>
        </p:nvSpPr>
        <p:spPr>
          <a:xfrm>
            <a:off x="301860" y="1527920"/>
            <a:ext cx="14640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2. Popup, Toast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24_shape9"/>
          <p:cNvSpPr/>
          <p:nvPr/>
        </p:nvSpPr>
        <p:spPr>
          <a:xfrm>
            <a:off x="301860" y="3204567"/>
            <a:ext cx="7713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3. Font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24_shape10"/>
          <p:cNvSpPr/>
          <p:nvPr/>
        </p:nvSpPr>
        <p:spPr>
          <a:xfrm>
            <a:off x="4032523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00B05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P01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3" name="slide24_shape11"/>
          <p:cNvSpPr/>
          <p:nvPr/>
        </p:nvSpPr>
        <p:spPr>
          <a:xfrm>
            <a:off x="4399935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rgbClr val="00B05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P02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4" name="slide24_shape12"/>
          <p:cNvSpPr/>
          <p:nvPr/>
        </p:nvSpPr>
        <p:spPr>
          <a:xfrm>
            <a:off x="4936629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T01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5" name="slide24_shape13"/>
          <p:cNvSpPr/>
          <p:nvPr/>
        </p:nvSpPr>
        <p:spPr>
          <a:xfrm>
            <a:off x="5289054" y="973572"/>
            <a:ext cx="273288" cy="214771"/>
          </a:xfrm>
          <a:prstGeom prst="wedgeRectCallout">
            <a:avLst>
              <a:gd name="adj1" fmla="val -20833"/>
              <a:gd name="adj2" fmla="val    76985"/>
            </a:avLst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b="1" kern="1200">
                <a:solidFill>
                  <a:schemeClr val="lt1"/>
                </a:solidFill>
                <a:latin typeface="굴림"/>
                <a:ea typeface="굴림"/>
                <a:cs typeface="+mn-cs"/>
              </a:rPr>
              <a:t>T02</a:t>
            </a:r>
            <a:endParaRPr sz="8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6" name="slide24_shape14"/>
          <p:cNvSpPr/>
          <p:nvPr/>
        </p:nvSpPr>
        <p:spPr>
          <a:xfrm>
            <a:off x="2495536" y="1561190"/>
            <a:ext cx="2016224" cy="1289826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완료되었습니다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algn="ctr" latinLnBrk="0">
              <a:spcBef>
                <a:spcPct val="0"/>
              </a:spcBef>
              <a:spcAft>
                <a:spcPct val="0"/>
              </a:spcAft>
            </a:pP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  <a:p>
            <a:pPr algn="ctr" latinLnBrk="0">
              <a:spcBef>
                <a:spcPct val="0"/>
              </a:spcBef>
              <a:spcAft>
                <a:spcPct val="0"/>
              </a:spcAft>
            </a:pP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7" name="slide24_shape15"/>
          <p:cNvSpPr/>
          <p:nvPr/>
        </p:nvSpPr>
        <p:spPr>
          <a:xfrm>
            <a:off x="2677250" y="2412479"/>
            <a:ext cx="1636506" cy="213699"/>
          </a:xfrm>
          <a:prstGeom prst="roundRect">
            <a:avLst/>
          </a:prstGeom>
          <a:gradFill>
            <a:gsLst>
              <a:gs pos="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OK</a:t>
            </a: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8" name="slide24_shape16"/>
          <p:cNvSpPr/>
          <p:nvPr/>
        </p:nvSpPr>
        <p:spPr>
          <a:xfrm>
            <a:off x="4196466" y="1565923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kern="1200">
                <a:solidFill>
                  <a:srgbClr val="000000"/>
                </a:solidFill>
                <a:latin typeface="나눔고딕"/>
                <a:ea typeface="나눔고딕"/>
                <a:cs typeface="+mn-cs"/>
              </a:rPr>
              <a:t>×</a:t>
            </a:r>
            <a:endParaRPr sz="1600" kern="1200">
              <a:solidFill>
                <a:srgbClr val="0000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24_shape17"/>
          <p:cNvSpPr/>
          <p:nvPr/>
        </p:nvSpPr>
        <p:spPr>
          <a:xfrm>
            <a:off x="4772011" y="1561190"/>
            <a:ext cx="2016224" cy="1289826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취소하시겠습니까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?</a:t>
            </a:r>
          </a:p>
          <a:p>
            <a:pPr algn="ctr" latinLnBrk="0">
              <a:spcBef>
                <a:spcPct val="0"/>
              </a:spcBef>
              <a:spcAft>
                <a:spcPct val="0"/>
              </a:spcAft>
            </a:pP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  <a:p>
            <a:pPr algn="ctr" latinLnBrk="0">
              <a:spcBef>
                <a:spcPct val="0"/>
              </a:spcBef>
              <a:spcAft>
                <a:spcPct val="0"/>
              </a:spcAft>
            </a:pP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  <a:p>
            <a:pPr algn="ctr" latinLnBrk="0">
              <a:spcBef>
                <a:spcPct val="0"/>
              </a:spcBef>
              <a:spcAft>
                <a:spcPct val="0"/>
              </a:spcAft>
            </a:pP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20" name="slide24_shape18"/>
          <p:cNvSpPr/>
          <p:nvPr/>
        </p:nvSpPr>
        <p:spPr>
          <a:xfrm>
            <a:off x="4925194" y="2412479"/>
            <a:ext cx="826398" cy="213699"/>
          </a:xfrm>
          <a:prstGeom prst="roundRect">
            <a:avLst/>
          </a:prstGeom>
          <a:gradFill>
            <a:gsLst>
              <a:gs pos="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Cancel</a:t>
            </a: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21" name="slide24_shape19"/>
          <p:cNvSpPr/>
          <p:nvPr/>
        </p:nvSpPr>
        <p:spPr>
          <a:xfrm>
            <a:off x="6472941" y="1565923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kern="1200">
                <a:solidFill>
                  <a:srgbClr val="000000"/>
                </a:solidFill>
                <a:latin typeface="나눔고딕"/>
                <a:ea typeface="나눔고딕"/>
                <a:cs typeface="+mn-cs"/>
              </a:rPr>
              <a:t>×</a:t>
            </a:r>
            <a:endParaRPr sz="1600" kern="1200">
              <a:solidFill>
                <a:srgbClr val="0000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slide24_shape20"/>
          <p:cNvSpPr/>
          <p:nvPr/>
        </p:nvSpPr>
        <p:spPr>
          <a:xfrm>
            <a:off x="5801494" y="2412479"/>
            <a:ext cx="826398" cy="213699"/>
          </a:xfrm>
          <a:prstGeom prst="roundRect">
            <a:avLst/>
          </a:prstGeom>
          <a:gradFill>
            <a:gsLst>
              <a:gs pos="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+mn-cs"/>
              </a:rPr>
              <a:t>OK</a:t>
            </a:r>
            <a:endParaRPr sz="800" kern="1200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23" name="slide24_shape21"/>
          <p:cNvSpPr/>
          <p:nvPr/>
        </p:nvSpPr>
        <p:spPr>
          <a:xfrm>
            <a:off x="6984851" y="1561190"/>
            <a:ext cx="2088653" cy="432048"/>
          </a:xfrm>
          <a:prstGeom prst="roundRect">
            <a:avLst>
              <a:gd name="adj" fmla="val 10053"/>
            </a:avLst>
          </a:prstGeom>
          <a:solidFill>
            <a:srgbClr val="000000">
              <a:alpha val="50000"/>
            </a:srgbClr>
          </a:solidFill>
          <a:ln w="9525" cap="flat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게시글에</a:t>
            </a:r>
            <a:r>
              <a:rPr lang="en-US" altLang="en-US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댓글이</a:t>
            </a:r>
            <a:r>
              <a:rPr lang="en-US" altLang="en-US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달렸습니다</a:t>
            </a:r>
            <a:r>
              <a:rPr lang="en-US" altLang="ko-KR" sz="800" kern="1200" spc="-50">
                <a:solidFill>
                  <a:schemeClr val="bg1"/>
                </a:solidFill>
                <a:latin typeface="돋움"/>
                <a:ea typeface="돋움"/>
                <a:cs typeface="+mn-cs"/>
              </a:rPr>
              <a:t>.</a:t>
            </a:r>
            <a:endParaRPr sz="800" kern="1200" spc="-50">
              <a:solidFill>
                <a:schemeClr val="bg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24" name="slide24_shape22"/>
          <p:cNvSpPr/>
          <p:nvPr/>
        </p:nvSpPr>
        <p:spPr>
          <a:xfrm>
            <a:off x="2376339" y="3204567"/>
            <a:ext cx="47320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본문</a:t>
            </a:r>
          </a:p>
        </p:txBody>
      </p:sp>
      <p:sp>
        <p:nvSpPr>
          <p:cNvPr id="25" name="slide24_shape23"/>
          <p:cNvSpPr/>
          <p:nvPr/>
        </p:nvSpPr>
        <p:spPr>
          <a:xfrm>
            <a:off x="3455153" y="3132559"/>
            <a:ext cx="857927" cy="1154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돋움</a:t>
            </a:r>
            <a:r>
              <a:rPr lang="en-US" altLang="en-U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12pt</a:t>
            </a:r>
          </a:p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돋움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9pt</a:t>
            </a:r>
            <a:endParaRPr sz="900" kern="1200"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  <a:cs typeface="+mn-cs"/>
            </a:endParaRPr>
          </a:p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돋움</a:t>
            </a:r>
            <a:r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9pt</a:t>
            </a:r>
          </a:p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돋움</a:t>
            </a:r>
            <a:r>
              <a:rPr lang="en-US" altLang="en-US"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8pt</a:t>
            </a:r>
            <a:endParaRPr sz="800" kern="1200"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  <a:cs typeface="+mn-cs"/>
            </a:endParaRPr>
          </a:p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돋움</a:t>
            </a:r>
            <a:r>
              <a:rPr lang="en-US" altLang="en-US" sz="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  <a:cs typeface="+mn-cs"/>
              </a:rPr>
              <a:t>8pt</a:t>
            </a:r>
            <a:endParaRPr sz="800" kern="1200"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26" name="slide24_shape24"/>
          <p:cNvSpPr/>
          <p:nvPr/>
        </p:nvSpPr>
        <p:spPr>
          <a:xfrm>
            <a:off x="2376339" y="4374829"/>
            <a:ext cx="9957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팝업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토스트</a:t>
            </a:r>
            <a:endParaRPr sz="1200" b="1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7" name="slide24_shape25"/>
          <p:cNvSpPr/>
          <p:nvPr/>
        </p:nvSpPr>
        <p:spPr>
          <a:xfrm>
            <a:off x="3455153" y="4340921"/>
            <a:ext cx="8034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새굴림</a:t>
            </a:r>
            <a:r>
              <a:rPr lang="en-US" alt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 </a:t>
            </a:r>
            <a:r>
              <a:rPr lang="en-US" altLang="ko-KR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9pt</a:t>
            </a:r>
            <a:endParaRPr sz="1000" kern="1200">
              <a:solidFill>
                <a:schemeClr val="tx1">
                  <a:lumMod val="65000"/>
                  <a:lumOff val="35000"/>
                </a:schemeClr>
              </a:solidFill>
              <a:latin typeface="새굴림"/>
              <a:ea typeface="새굴림"/>
              <a:cs typeface="+mn-cs"/>
            </a:endParaRPr>
          </a:p>
          <a:p>
            <a:pPr algn="l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새굴림</a:t>
            </a:r>
            <a:r>
              <a:rPr lang="en-US" altLang="en-US" sz="1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 </a:t>
            </a:r>
            <a:r>
              <a:rPr lang="en-US" altLang="ko-KR" sz="1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새굴림"/>
                <a:ea typeface="새굴림"/>
                <a:cs typeface="+mn-cs"/>
              </a:rPr>
              <a:t>9pt</a:t>
            </a:r>
            <a:endParaRPr sz="1000" kern="1200">
              <a:solidFill>
                <a:schemeClr val="tx1">
                  <a:lumMod val="65000"/>
                  <a:lumOff val="35000"/>
                </a:schemeClr>
              </a:solidFill>
              <a:latin typeface="새굴림"/>
              <a:ea typeface="새굴림"/>
              <a:cs typeface="+mn-cs"/>
            </a:endParaRPr>
          </a:p>
        </p:txBody>
      </p:sp>
      <p:sp>
        <p:nvSpPr>
          <p:cNvPr id="28" name="slide24_shape26"/>
          <p:cNvSpPr/>
          <p:nvPr/>
        </p:nvSpPr>
        <p:spPr>
          <a:xfrm>
            <a:off x="2376339" y="5022901"/>
            <a:ext cx="76174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화면설명</a:t>
            </a:r>
            <a:endParaRPr sz="1200" b="1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456459" y="5010975"/>
          <a:ext cx="2592288" cy="158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35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</a:t>
                      </a:r>
                      <a:endParaRPr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36000" marR="36000" marB="64800" anchor="ctr">
                    <a:lnL w="190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돋움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8pt</a:t>
                      </a:r>
                    </a:p>
                    <a:p>
                      <a:pPr marL="0" indent="0" latinLnBrk="1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이동화면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: </a:t>
                      </a:r>
                      <a:r>
                        <a:rPr lang="en-US" altLang="ko-KR" sz="800" b="0">
                          <a:solidFill>
                            <a:srgbClr val="0070C0"/>
                          </a:solidFill>
                          <a:latin typeface="돋움"/>
                          <a:ea typeface="돋움"/>
                        </a:rPr>
                        <a:t>[Screen ID]</a:t>
                      </a:r>
                    </a:p>
                  </a:txBody>
                  <a:tcPr marB="64800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noFill/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5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01-a</a:t>
                      </a:r>
                      <a:endParaRPr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36000" marR="36000" marB="64800" anchor="ctr">
                    <a:lnL w="190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돋움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8pt</a:t>
                      </a: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넓은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영역</a:t>
                      </a:r>
                      <a:r>
                        <a:rPr lang="en-US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내</a:t>
                      </a:r>
                      <a:r>
                        <a:rPr lang="en-US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세부</a:t>
                      </a:r>
                      <a:r>
                        <a:rPr lang="en-US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설명</a:t>
                      </a:r>
                      <a:endParaRPr sz="800" b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B="64800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5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P01</a:t>
                      </a:r>
                      <a:endParaRPr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36000" marR="36000" marB="64800" anchor="ctr">
                    <a:lnL w="190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1001542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tabLst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새굴림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8pt</a:t>
                      </a:r>
                    </a:p>
                    <a:p>
                      <a:pPr marL="171450" indent="-171450" algn="l" defTabSz="1001542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tabLst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팝업</a:t>
                      </a:r>
                      <a:r>
                        <a:rPr lang="en-US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설명</a:t>
                      </a:r>
                      <a:endParaRPr sz="900" b="0" baseline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B="64800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5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/>
                          <a:ea typeface="돋움"/>
                        </a:rPr>
                        <a:t>T01</a:t>
                      </a:r>
                      <a:endParaRPr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36000" marR="36000" marB="64800" anchor="ctr">
                    <a:lnL w="1905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새굴림</a:t>
                      </a:r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8pt</a:t>
                      </a:r>
                    </a:p>
                    <a:p>
                      <a:pPr marL="171450" indent="-171450" latinLnBrk="1">
                        <a:lnSpc>
                          <a:spcPts val="1200"/>
                        </a:lnSpc>
                        <a:buFontTx/>
                        <a:buChar char="-"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토스트</a:t>
                      </a:r>
                      <a:r>
                        <a:rPr lang="en-US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설명</a:t>
                      </a:r>
                      <a:endParaRPr sz="900" b="0" baseline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B="64800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52715399919228940"/>
          <p:cNvCxnSpPr/>
          <p:nvPr/>
        </p:nvCxnSpPr>
        <p:spPr>
          <a:xfrm>
            <a:off x="8243340" y="6131419"/>
            <a:ext cx="8980" cy="409569"/>
          </a:xfrm>
          <a:prstGeom prst="straightConnector1">
            <a:avLst/>
          </a:prstGeom>
          <a:ln w="9525" cap="flat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9_shape1"/>
          <p:cNvSpPr>
            <a:spLocks noGrp="1"/>
          </p:cNvSpPr>
          <p:nvPr>
            <p:ph type="sldNum" sz="quarter" idx="4"/>
          </p:nvPr>
        </p:nvSpPr>
        <p:spPr>
          <a:xfrm>
            <a:off x="8496984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19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slide9_shape2"/>
          <p:cNvSpPr>
            <a:spLocks noGrp="1"/>
          </p:cNvSpPr>
          <p:nvPr>
            <p:ph type="title"/>
          </p:nvPr>
        </p:nvSpPr>
        <p:spPr>
          <a:xfrm>
            <a:off x="368603" y="275855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8. </a:t>
            </a: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정보구조</a:t>
            </a:r>
            <a:r>
              <a:rPr lang="en-US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(IA)</a:t>
            </a:r>
            <a:endParaRPr sz="1800" b="1" kern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9_shape3"/>
          <p:cNvSpPr/>
          <p:nvPr/>
        </p:nvSpPr>
        <p:spPr>
          <a:xfrm>
            <a:off x="1378613" y="345258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함께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 </a:t>
            </a: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공유</a:t>
            </a:r>
          </a:p>
        </p:txBody>
      </p:sp>
      <p:sp>
        <p:nvSpPr>
          <p:cNvPr id="7" name="slide9_shape4"/>
          <p:cNvSpPr/>
          <p:nvPr/>
        </p:nvSpPr>
        <p:spPr>
          <a:xfrm>
            <a:off x="2384792" y="345258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함께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 </a:t>
            </a: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후기</a:t>
            </a:r>
          </a:p>
        </p:txBody>
      </p:sp>
      <p:sp>
        <p:nvSpPr>
          <p:cNvPr id="8" name="slide9_shape5"/>
          <p:cNvSpPr/>
          <p:nvPr/>
        </p:nvSpPr>
        <p:spPr>
          <a:xfrm>
            <a:off x="3384451" y="345258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자유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 </a:t>
            </a: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게시판</a:t>
            </a:r>
          </a:p>
        </p:txBody>
      </p:sp>
      <p:sp>
        <p:nvSpPr>
          <p:cNvPr id="9" name="slide9_shape6"/>
          <p:cNvSpPr/>
          <p:nvPr/>
        </p:nvSpPr>
        <p:spPr>
          <a:xfrm>
            <a:off x="4629999" y="691423"/>
            <a:ext cx="903945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INTRO</a:t>
            </a:r>
            <a:endParaRPr sz="900" b="1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9_shape7"/>
          <p:cNvSpPr/>
          <p:nvPr/>
        </p:nvSpPr>
        <p:spPr>
          <a:xfrm>
            <a:off x="4632374" y="1980431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Home</a:t>
            </a:r>
            <a:endParaRPr sz="900" b="1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9_shape8"/>
          <p:cNvSpPr/>
          <p:nvPr/>
        </p:nvSpPr>
        <p:spPr>
          <a:xfrm>
            <a:off x="4392563" y="344623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라면의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 </a:t>
            </a: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전당</a:t>
            </a:r>
          </a:p>
        </p:txBody>
      </p:sp>
      <p:sp>
        <p:nvSpPr>
          <p:cNvPr id="12" name="slide9_shape9"/>
          <p:cNvSpPr/>
          <p:nvPr/>
        </p:nvSpPr>
        <p:spPr>
          <a:xfrm>
            <a:off x="4632374" y="1541140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Log</a:t>
            </a:r>
            <a:r>
              <a:rPr lang="en-US" altLang="en-US" sz="900" b="1" kern="12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b="1" kern="12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in</a:t>
            </a:r>
            <a:endParaRPr sz="900" b="1" kern="12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3" name="slide9_shape10"/>
          <p:cNvCxnSpPr>
            <a:stCxn id="9" idx="2"/>
            <a:endCxn id="12" idx="0"/>
          </p:cNvCxnSpPr>
          <p:nvPr/>
        </p:nvCxnSpPr>
        <p:spPr>
          <a:xfrm>
            <a:off x="5081971" y="979455"/>
            <a:ext cx="2375" cy="561685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9_shape11"/>
          <p:cNvCxnSpPr>
            <a:stCxn id="12" idx="2"/>
            <a:endCxn id="10" idx="0"/>
          </p:cNvCxnSpPr>
          <p:nvPr/>
        </p:nvCxnSpPr>
        <p:spPr>
          <a:xfrm>
            <a:off x="5084346" y="1829172"/>
            <a:ext cx="0" cy="151259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9_shape12"/>
          <p:cNvSpPr/>
          <p:nvPr/>
        </p:nvSpPr>
        <p:spPr>
          <a:xfrm>
            <a:off x="6029881" y="1980431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굴림"/>
                <a:cs typeface="+mn-cs"/>
              </a:rPr>
              <a:t>Alarm</a:t>
            </a:r>
          </a:p>
        </p:txBody>
      </p:sp>
      <p:cxnSp>
        <p:nvCxnSpPr>
          <p:cNvPr id="16" name="slide9_shape13"/>
          <p:cNvCxnSpPr>
            <a:stCxn id="18" idx="2"/>
            <a:endCxn id="7" idx="0"/>
          </p:cNvCxnSpPr>
          <p:nvPr/>
        </p:nvCxnSpPr>
        <p:spPr>
          <a:xfrm flipH="1">
            <a:off x="2836764" y="2700511"/>
            <a:ext cx="3645089" cy="752078"/>
          </a:xfrm>
          <a:prstGeom prst="bentConnector3">
            <a:avLst>
              <a:gd name="adj1" fmla="val -17337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9_shape14"/>
          <p:cNvCxnSpPr>
            <a:stCxn id="18" idx="2"/>
            <a:endCxn id="8" idx="0"/>
          </p:cNvCxnSpPr>
          <p:nvPr/>
        </p:nvCxnSpPr>
        <p:spPr>
          <a:xfrm flipH="1">
            <a:off x="3836423" y="2700511"/>
            <a:ext cx="2645430" cy="752078"/>
          </a:xfrm>
          <a:prstGeom prst="bentConnector3">
            <a:avLst>
              <a:gd name="adj1" fmla="val -23889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9_shape15"/>
          <p:cNvSpPr/>
          <p:nvPr/>
        </p:nvSpPr>
        <p:spPr>
          <a:xfrm>
            <a:off x="6029881" y="241247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Menu</a:t>
            </a:r>
            <a:endParaRPr sz="900" b="1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9" name="slide9_shape16"/>
          <p:cNvCxnSpPr>
            <a:stCxn id="18" idx="2"/>
            <a:endCxn id="6" idx="0"/>
          </p:cNvCxnSpPr>
          <p:nvPr/>
        </p:nvCxnSpPr>
        <p:spPr>
          <a:xfrm flipH="1">
            <a:off x="1830585" y="2700511"/>
            <a:ext cx="4651268" cy="752078"/>
          </a:xfrm>
          <a:prstGeom prst="bentConnector3">
            <a:avLst>
              <a:gd name="adj1" fmla="val -13587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lide9_shape17"/>
          <p:cNvCxnSpPr>
            <a:stCxn id="36" idx="0"/>
            <a:endCxn id="6" idx="2"/>
          </p:cNvCxnSpPr>
          <p:nvPr/>
        </p:nvCxnSpPr>
        <p:spPr>
          <a:xfrm flipV="1">
            <a:off x="1820199" y="3740621"/>
            <a:ext cx="10386" cy="3064346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9_shape18"/>
          <p:cNvCxnSpPr>
            <a:stCxn id="7" idx="2"/>
            <a:endCxn id="27" idx="0"/>
          </p:cNvCxnSpPr>
          <p:nvPr/>
        </p:nvCxnSpPr>
        <p:spPr>
          <a:xfrm>
            <a:off x="2836764" y="3740621"/>
            <a:ext cx="0" cy="3064346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9_shape19"/>
          <p:cNvSpPr/>
          <p:nvPr/>
        </p:nvSpPr>
        <p:spPr>
          <a:xfrm>
            <a:off x="2384792" y="3956644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목록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내가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먹어본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라면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23" name="slide9_shape20"/>
          <p:cNvCxnSpPr/>
          <p:nvPr/>
        </p:nvCxnSpPr>
        <p:spPr>
          <a:xfrm>
            <a:off x="2384792" y="424430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9_shape21"/>
          <p:cNvSpPr/>
          <p:nvPr/>
        </p:nvSpPr>
        <p:spPr>
          <a:xfrm>
            <a:off x="2384792" y="640491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검색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5" name="slide9_shape22"/>
          <p:cNvSpPr/>
          <p:nvPr/>
        </p:nvSpPr>
        <p:spPr>
          <a:xfrm>
            <a:off x="2384792" y="5190304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상세</a:t>
            </a: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먹어본후기</a:t>
            </a:r>
          </a:p>
        </p:txBody>
      </p:sp>
      <p:cxnSp>
        <p:nvCxnSpPr>
          <p:cNvPr id="26" name="slide9_shape23"/>
          <p:cNvCxnSpPr/>
          <p:nvPr/>
        </p:nvCxnSpPr>
        <p:spPr>
          <a:xfrm>
            <a:off x="2384792" y="547796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9_shape24"/>
          <p:cNvSpPr/>
          <p:nvPr/>
        </p:nvSpPr>
        <p:spPr>
          <a:xfrm>
            <a:off x="2384792" y="680496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등록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28" name="slide9_shape25"/>
          <p:cNvCxnSpPr>
            <a:stCxn id="8" idx="2"/>
            <a:endCxn id="32" idx="0"/>
          </p:cNvCxnSpPr>
          <p:nvPr/>
        </p:nvCxnSpPr>
        <p:spPr>
          <a:xfrm>
            <a:off x="3836423" y="3740621"/>
            <a:ext cx="0" cy="3064346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9_shape26"/>
          <p:cNvSpPr/>
          <p:nvPr/>
        </p:nvSpPr>
        <p:spPr>
          <a:xfrm>
            <a:off x="3384451" y="3956644"/>
            <a:ext cx="903945" cy="231879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상세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어플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사용자들과의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소통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30" name="slide9_shape27"/>
          <p:cNvCxnSpPr/>
          <p:nvPr/>
        </p:nvCxnSpPr>
        <p:spPr>
          <a:xfrm>
            <a:off x="3384451" y="424430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9_shape28"/>
          <p:cNvSpPr/>
          <p:nvPr/>
        </p:nvSpPr>
        <p:spPr>
          <a:xfrm>
            <a:off x="3384451" y="640491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검색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2" name="slide9_shape29"/>
          <p:cNvSpPr/>
          <p:nvPr/>
        </p:nvSpPr>
        <p:spPr>
          <a:xfrm>
            <a:off x="3384451" y="680496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등록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3" name="slide9_shape30"/>
          <p:cNvSpPr/>
          <p:nvPr/>
        </p:nvSpPr>
        <p:spPr>
          <a:xfrm>
            <a:off x="1368227" y="640491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검색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4" name="slide9_shape31"/>
          <p:cNvSpPr/>
          <p:nvPr/>
        </p:nvSpPr>
        <p:spPr>
          <a:xfrm>
            <a:off x="1379304" y="5190304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상세</a:t>
            </a: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라면</a:t>
            </a:r>
            <a:r>
              <a:rPr lang="en-US" alt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레시피</a:t>
            </a:r>
            <a:endParaRPr sz="900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공유하기</a:t>
            </a:r>
            <a:endParaRPr sz="900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35" name="slide9_shape32"/>
          <p:cNvCxnSpPr/>
          <p:nvPr/>
        </p:nvCxnSpPr>
        <p:spPr>
          <a:xfrm>
            <a:off x="1379734" y="547796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9_shape33"/>
          <p:cNvSpPr/>
          <p:nvPr/>
        </p:nvSpPr>
        <p:spPr>
          <a:xfrm>
            <a:off x="1368227" y="680496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등록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37" name="slide9_shape34"/>
          <p:cNvSpPr/>
          <p:nvPr/>
        </p:nvSpPr>
        <p:spPr>
          <a:xfrm>
            <a:off x="1378613" y="3956645"/>
            <a:ext cx="903945" cy="1085130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목록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나만의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레시피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38" name="slide9_shape35"/>
          <p:cNvCxnSpPr/>
          <p:nvPr/>
        </p:nvCxnSpPr>
        <p:spPr>
          <a:xfrm>
            <a:off x="1378613" y="424430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lide9_shape36"/>
          <p:cNvCxnSpPr>
            <a:stCxn id="10" idx="3"/>
            <a:endCxn id="18" idx="1"/>
          </p:cNvCxnSpPr>
          <p:nvPr/>
        </p:nvCxnSpPr>
        <p:spPr>
          <a:xfrm>
            <a:off x="5536319" y="2124447"/>
            <a:ext cx="493562" cy="432048"/>
          </a:xfrm>
          <a:prstGeom prst="bentConnector3">
            <a:avLst>
              <a:gd name="adj1" fmla="val 50000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lide9_shape37"/>
          <p:cNvCxnSpPr>
            <a:stCxn id="10" idx="3"/>
            <a:endCxn id="15" idx="1"/>
          </p:cNvCxnSpPr>
          <p:nvPr/>
        </p:nvCxnSpPr>
        <p:spPr>
          <a:xfrm>
            <a:off x="5536319" y="2124447"/>
            <a:ext cx="493562" cy="0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lide9_shape38"/>
          <p:cNvCxnSpPr>
            <a:stCxn id="11" idx="2"/>
          </p:cNvCxnSpPr>
          <p:nvPr/>
        </p:nvCxnSpPr>
        <p:spPr>
          <a:xfrm>
            <a:off x="4844535" y="3734271"/>
            <a:ext cx="0" cy="3070696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9_shape39"/>
          <p:cNvSpPr/>
          <p:nvPr/>
        </p:nvSpPr>
        <p:spPr>
          <a:xfrm>
            <a:off x="4392563" y="3956644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목록</a:t>
            </a: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b="1" kern="120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굴림"/>
              <a:ea typeface="나눔고딕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b="1" kern="120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굴림"/>
              <a:ea typeface="나눔고딕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베스트</a:t>
            </a:r>
            <a:r>
              <a:rPr lang="en-US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 </a:t>
            </a:r>
            <a:r>
              <a:rPr lang="ko-KR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후기</a:t>
            </a:r>
          </a:p>
        </p:txBody>
      </p:sp>
      <p:sp>
        <p:nvSpPr>
          <p:cNvPr id="43" name="slide9_shape40"/>
          <p:cNvSpPr/>
          <p:nvPr/>
        </p:nvSpPr>
        <p:spPr>
          <a:xfrm>
            <a:off x="4424722" y="680496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검색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4" name="slide9_shape41"/>
          <p:cNvSpPr/>
          <p:nvPr/>
        </p:nvSpPr>
        <p:spPr>
          <a:xfrm>
            <a:off x="4392563" y="5190304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상세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베스트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중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추첨을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통하여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상품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증정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5" name="slide9_shape42"/>
          <p:cNvCxnSpPr/>
          <p:nvPr/>
        </p:nvCxnSpPr>
        <p:spPr>
          <a:xfrm>
            <a:off x="4392993" y="547796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9_shape43"/>
          <p:cNvSpPr/>
          <p:nvPr/>
        </p:nvSpPr>
        <p:spPr>
          <a:xfrm>
            <a:off x="6029881" y="1548383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굴림"/>
                <a:cs typeface="+mn-cs"/>
              </a:rPr>
              <a:t>Search</a:t>
            </a:r>
          </a:p>
        </p:txBody>
      </p:sp>
      <p:cxnSp>
        <p:nvCxnSpPr>
          <p:cNvPr id="47" name="slide9_shape44"/>
          <p:cNvCxnSpPr>
            <a:stCxn id="10" idx="3"/>
            <a:endCxn id="46" idx="1"/>
          </p:cNvCxnSpPr>
          <p:nvPr/>
        </p:nvCxnSpPr>
        <p:spPr>
          <a:xfrm flipV="1">
            <a:off x="5536319" y="1692399"/>
            <a:ext cx="493562" cy="432048"/>
          </a:xfrm>
          <a:prstGeom prst="bentConnector3">
            <a:avLst>
              <a:gd name="adj1" fmla="val 50000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lide9_shape45"/>
          <p:cNvCxnSpPr>
            <a:stCxn id="18" idx="2"/>
            <a:endCxn id="11" idx="0"/>
          </p:cNvCxnSpPr>
          <p:nvPr/>
        </p:nvCxnSpPr>
        <p:spPr>
          <a:xfrm flipH="1">
            <a:off x="4844535" y="2700511"/>
            <a:ext cx="1637318" cy="745728"/>
          </a:xfrm>
          <a:prstGeom prst="bentConnector3">
            <a:avLst>
              <a:gd name="adj1" fmla="val -38598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9_shape46"/>
          <p:cNvSpPr/>
          <p:nvPr/>
        </p:nvSpPr>
        <p:spPr>
          <a:xfrm>
            <a:off x="7739918" y="345258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설정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</a:p>
        </p:txBody>
      </p:sp>
      <p:cxnSp>
        <p:nvCxnSpPr>
          <p:cNvPr id="50" name="slide9_shape47"/>
          <p:cNvCxnSpPr/>
          <p:nvPr/>
        </p:nvCxnSpPr>
        <p:spPr>
          <a:xfrm rot="16200000" flipH="1">
            <a:off x="6319055" y="2876979"/>
            <a:ext cx="752078" cy="426478"/>
          </a:xfrm>
          <a:prstGeom prst="bentConnector3">
            <a:avLst>
              <a:gd name="adj1" fmla="val 50000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9_shape48"/>
          <p:cNvSpPr/>
          <p:nvPr/>
        </p:nvSpPr>
        <p:spPr>
          <a:xfrm>
            <a:off x="4632374" y="1116335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900" b="1" kern="1200">
                <a:solidFill>
                  <a:schemeClr val="tx1">
                    <a:alpha val="100000"/>
                  </a:schemeClr>
                </a:solidFill>
                <a:latin typeface="나눔고딕"/>
                <a:ea typeface="굴림"/>
                <a:cs typeface="+mn-cs"/>
              </a:rPr>
              <a:t>Intro</a:t>
            </a:r>
          </a:p>
        </p:txBody>
      </p:sp>
      <p:sp>
        <p:nvSpPr>
          <p:cNvPr id="52" name="slide9_shape49"/>
          <p:cNvSpPr/>
          <p:nvPr/>
        </p:nvSpPr>
        <p:spPr>
          <a:xfrm>
            <a:off x="5472683" y="345258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900" kern="1200">
                <a:solidFill>
                  <a:schemeClr val="bg1">
                    <a:alpha val="100000"/>
                  </a:schemeClr>
                </a:solidFill>
                <a:latin typeface="+mn-lt"/>
                <a:ea typeface="굴림"/>
                <a:cs typeface="+mn-cs"/>
              </a:rPr>
              <a:t>QnA</a:t>
            </a:r>
            <a:r>
              <a:rPr lang="ko-KR" altLang="ko-KR" sz="900" kern="1200">
                <a:solidFill>
                  <a:schemeClr val="bg1">
                    <a:alpha val="100000"/>
                  </a:schemeClr>
                </a:solidFill>
                <a:latin typeface="굴림"/>
                <a:ea typeface="+mn-lt"/>
                <a:cs typeface="+mn-cs"/>
              </a:rPr>
              <a:t>게시판</a:t>
            </a:r>
          </a:p>
        </p:txBody>
      </p:sp>
      <p:cxnSp>
        <p:nvCxnSpPr>
          <p:cNvPr id="53" name="slide9_shape50"/>
          <p:cNvCxnSpPr>
            <a:stCxn id="52" idx="2"/>
          </p:cNvCxnSpPr>
          <p:nvPr/>
        </p:nvCxnSpPr>
        <p:spPr>
          <a:xfrm>
            <a:off x="5924655" y="3740621"/>
            <a:ext cx="4986" cy="220537"/>
          </a:xfrm>
          <a:prstGeom prst="straightConnector1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lide9_shape51"/>
          <p:cNvCxnSpPr>
            <a:stCxn id="18" idx="2"/>
            <a:endCxn id="52" idx="0"/>
          </p:cNvCxnSpPr>
          <p:nvPr/>
        </p:nvCxnSpPr>
        <p:spPr>
          <a:xfrm flipH="1">
            <a:off x="5924655" y="2700511"/>
            <a:ext cx="557198" cy="752078"/>
          </a:xfrm>
          <a:prstGeom prst="bentConnector3">
            <a:avLst>
              <a:gd name="adj1" fmla="val -113419"/>
            </a:avLst>
          </a:prstGeom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lide9_shape52"/>
          <p:cNvCxnSpPr/>
          <p:nvPr/>
        </p:nvCxnSpPr>
        <p:spPr>
          <a:xfrm>
            <a:off x="4392993" y="4246587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9_shape53"/>
          <p:cNvSpPr/>
          <p:nvPr/>
        </p:nvSpPr>
        <p:spPr>
          <a:xfrm>
            <a:off x="5447344" y="3961158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ko-KR" sz="900" b="1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목록</a:t>
            </a: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900" b="1" kern="120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굴림"/>
              <a:ea typeface="나눔고딕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900" b="1" kern="120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굴림"/>
              <a:ea typeface="나눔고딕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ko-KR" sz="900" b="1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굴림"/>
                <a:ea typeface="나눔고딕"/>
                <a:cs typeface="+mn-cs"/>
              </a:rPr>
              <a:t>질문하기</a:t>
            </a:r>
          </a:p>
        </p:txBody>
      </p:sp>
      <p:cxnSp>
        <p:nvCxnSpPr>
          <p:cNvPr id="57" name="slide9_shape54"/>
          <p:cNvCxnSpPr/>
          <p:nvPr/>
        </p:nvCxnSpPr>
        <p:spPr>
          <a:xfrm>
            <a:off x="6916741" y="3749912"/>
            <a:ext cx="4986" cy="220537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lide9_shape55"/>
          <p:cNvCxnSpPr/>
          <p:nvPr/>
        </p:nvCxnSpPr>
        <p:spPr>
          <a:xfrm>
            <a:off x="5929642" y="3749912"/>
            <a:ext cx="4986" cy="220537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lide9_shape56"/>
          <p:cNvSpPr/>
          <p:nvPr/>
        </p:nvSpPr>
        <p:spPr>
          <a:xfrm>
            <a:off x="6518840" y="3446239"/>
            <a:ext cx="903945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b="1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마켓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 </a:t>
            </a:r>
            <a:r>
              <a:rPr lang="en-US" altLang="ko-KR" sz="900" b="1" kern="1200">
                <a:solidFill>
                  <a:schemeClr val="bg1">
                    <a:alpha val="100000"/>
                  </a:schemeClr>
                </a:solidFill>
                <a:latin typeface="굴림"/>
                <a:ea typeface="나눔고딕"/>
                <a:cs typeface="+mn-cs"/>
              </a:rPr>
              <a:t>  </a:t>
            </a:r>
          </a:p>
        </p:txBody>
      </p:sp>
      <p:cxnSp>
        <p:nvCxnSpPr>
          <p:cNvPr id="60" name="slide9_shape57"/>
          <p:cNvCxnSpPr/>
          <p:nvPr/>
        </p:nvCxnSpPr>
        <p:spPr>
          <a:xfrm>
            <a:off x="8243340" y="3724335"/>
            <a:ext cx="25493" cy="2504568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lide9_shape58"/>
          <p:cNvSpPr/>
          <p:nvPr/>
        </p:nvSpPr>
        <p:spPr>
          <a:xfrm>
            <a:off x="7739918" y="5588853"/>
            <a:ext cx="1009016" cy="35104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앱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잠금</a:t>
            </a:r>
            <a:r>
              <a:rPr lang="en-US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비밀번호설정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2" name="slide9_shape59"/>
          <p:cNvSpPr/>
          <p:nvPr/>
        </p:nvSpPr>
        <p:spPr>
          <a:xfrm>
            <a:off x="7739918" y="5987403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Log out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3" name="slide9_shape60"/>
          <p:cNvSpPr/>
          <p:nvPr/>
        </p:nvSpPr>
        <p:spPr>
          <a:xfrm>
            <a:off x="7739918" y="3956644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마이페이지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4" name="slide9_shape61"/>
          <p:cNvSpPr/>
          <p:nvPr/>
        </p:nvSpPr>
        <p:spPr>
          <a:xfrm>
            <a:off x="7691183" y="4467212"/>
            <a:ext cx="1146341" cy="57305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>
              <a:lnSpc>
                <a:spcPct val="120000"/>
              </a:lnSpc>
              <a:buNone/>
            </a:pPr>
            <a:r>
              <a:rPr lang="ko-KR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내가</a:t>
            </a:r>
            <a:r>
              <a:rPr lang="en-US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</a:rPr>
              <a:t> </a:t>
            </a:r>
            <a:r>
              <a:rPr lang="ko-KR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쓴</a:t>
            </a:r>
            <a:r>
              <a:rPr lang="en-US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</a:rPr>
              <a:t> </a:t>
            </a:r>
            <a:r>
              <a:rPr lang="ko-KR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게시글</a:t>
            </a:r>
          </a:p>
          <a:p>
            <a:pPr marL="0" algn="ctr">
              <a:lnSpc>
                <a:spcPct val="120000"/>
              </a:lnSpc>
              <a:buNone/>
            </a:pPr>
            <a:r>
              <a:rPr lang="en-US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</a:rPr>
              <a:t> &amp; </a:t>
            </a:r>
            <a:r>
              <a:rPr lang="ko-KR" altLang="ko-KR" sz="9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나눔고딕"/>
              </a:rPr>
              <a:t>댓글</a:t>
            </a:r>
          </a:p>
        </p:txBody>
      </p:sp>
      <p:sp>
        <p:nvSpPr>
          <p:cNvPr id="65" name="slide9_shape62"/>
          <p:cNvSpPr/>
          <p:nvPr/>
        </p:nvSpPr>
        <p:spPr>
          <a:xfrm>
            <a:off x="7739918" y="6404917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회원탈퇴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6" name="slide9_shape63"/>
          <p:cNvSpPr/>
          <p:nvPr/>
        </p:nvSpPr>
        <p:spPr>
          <a:xfrm>
            <a:off x="6512954" y="3924647"/>
            <a:ext cx="903945" cy="1085131"/>
          </a:xfrm>
          <a:prstGeom prst="roundRect">
            <a:avLst>
              <a:gd name="adj" fmla="val 6036"/>
            </a:avLst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t"/>
          <a:lstStyle/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굴림"/>
                <a:cs typeface="+mn-cs"/>
              </a:rPr>
              <a:t>라면포트</a:t>
            </a:r>
            <a:r>
              <a:rPr lang="en-US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굴림"/>
                <a:cs typeface="+mn-cs"/>
              </a:rPr>
              <a:t>,</a:t>
            </a: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굴림"/>
                <a:cs typeface="+mn-cs"/>
              </a:rPr>
              <a:t>반반냄비</a:t>
            </a:r>
            <a:r>
              <a:rPr lang="en-US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굴림"/>
                <a:cs typeface="+mn-cs"/>
              </a:rPr>
              <a:t>,</a:t>
            </a:r>
          </a:p>
          <a:p>
            <a:pPr marL="0" algn="ctr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900" kern="12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나눔고딕"/>
                <a:ea typeface="굴림"/>
                <a:cs typeface="+mn-cs"/>
              </a:rPr>
              <a:t>라면</a:t>
            </a:r>
          </a:p>
        </p:txBody>
      </p:sp>
      <p:cxnSp>
        <p:nvCxnSpPr>
          <p:cNvPr id="67" name="slide9_shape64"/>
          <p:cNvCxnSpPr/>
          <p:nvPr/>
        </p:nvCxnSpPr>
        <p:spPr>
          <a:xfrm>
            <a:off x="5447344" y="4244309"/>
            <a:ext cx="903515" cy="0"/>
          </a:xfrm>
          <a:prstGeom prst="line">
            <a:avLst/>
          </a:prstGeom>
          <a:ln w="9525" cap="flat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lide9_shape65"/>
          <p:cNvCxnSpPr>
            <a:stCxn id="18" idx="3"/>
          </p:cNvCxnSpPr>
          <p:nvPr/>
        </p:nvCxnSpPr>
        <p:spPr>
          <a:xfrm>
            <a:off x="6933826" y="2556495"/>
            <a:ext cx="1258064" cy="0"/>
          </a:xfrm>
          <a:prstGeom prst="straightConnector1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lide9_shape66"/>
          <p:cNvCxnSpPr>
            <a:endCxn id="49" idx="0"/>
          </p:cNvCxnSpPr>
          <p:nvPr/>
        </p:nvCxnSpPr>
        <p:spPr>
          <a:xfrm>
            <a:off x="8191890" y="3452589"/>
            <a:ext cx="0" cy="0"/>
          </a:xfrm>
          <a:prstGeom prst="straightConnector1">
            <a:avLst/>
          </a:prstGeom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9_shape67"/>
          <p:cNvSpPr/>
          <p:nvPr/>
        </p:nvSpPr>
        <p:spPr>
          <a:xfrm>
            <a:off x="9062622" y="3956644"/>
            <a:ext cx="903945" cy="288032"/>
          </a:xfrm>
          <a:prstGeom prst="round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algn="ctr" defTabSz="1012343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보관함</a:t>
            </a:r>
            <a:endParaRPr sz="9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71" name="slide9_shape68"/>
          <p:cNvCxnSpPr>
            <a:stCxn id="63" idx="3"/>
            <a:endCxn id="70" idx="1"/>
          </p:cNvCxnSpPr>
          <p:nvPr/>
        </p:nvCxnSpPr>
        <p:spPr>
          <a:xfrm>
            <a:off x="8643863" y="4100660"/>
            <a:ext cx="418759" cy="0"/>
          </a:xfrm>
          <a:prstGeom prst="straightConnector1">
            <a:avLst/>
          </a:prstGeom>
          <a:ln w="9525" cap="flat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nppt_152715399919228538"/>
          <p:cNvSpPr/>
          <p:nvPr/>
        </p:nvSpPr>
        <p:spPr>
          <a:xfrm>
            <a:off x="7739918" y="5116039"/>
            <a:ext cx="1083298" cy="342013"/>
          </a:xfrm>
          <a:prstGeom prst="roundRect">
            <a:avLst/>
          </a:prstGeom>
          <a:solidFill>
            <a:srgbClr val="FFFFFF"/>
          </a:solidFill>
          <a:ln w="3175" cap="flat">
            <a:solidFill>
              <a:srgbClr val="FFFFFF">
                <a:lumMod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4" rIns="91408" bIns="45704" anchor="ctr"/>
          <a:lstStyle/>
          <a:p>
            <a:pPr marL="0" algn="ctr">
              <a:lnSpc>
                <a:spcPct val="120000"/>
              </a:lnSpc>
              <a:buNone/>
            </a:pP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marL="0" algn="ctr">
              <a:lnSpc>
                <a:spcPct val="120000"/>
              </a:lnSpc>
              <a:buNone/>
            </a:pPr>
            <a:r>
              <a:rPr lang="ko-KR" altLang="ko-KR" sz="900" b="1">
                <a:solidFill>
                  <a:srgbClr val="3F3F3F"/>
                </a:solidFill>
                <a:ea typeface="나눔고딕"/>
              </a:rPr>
              <a:t>포인트 적립</a:t>
            </a:r>
          </a:p>
          <a:p>
            <a:pPr marL="0" algn="ctr">
              <a:lnSpc>
                <a:spcPct val="120000"/>
              </a:lnSpc>
              <a:buNone/>
            </a:pPr>
            <a:endParaRPr lang="ko-KR" altLang="ko-KR" sz="900" b="1">
              <a:solidFill>
                <a:srgbClr val="3F3F3F"/>
              </a:solidFill>
              <a:ea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2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문서개정이력</a:t>
            </a:r>
            <a:endParaRPr sz="1800" b="1" kern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3229"/>
              </p:ext>
            </p:extLst>
          </p:nvPr>
        </p:nvGraphicFramePr>
        <p:xfrm>
          <a:off x="576139" y="972320"/>
          <a:ext cx="9898044" cy="380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3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8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8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89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문서버전</a:t>
                      </a: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제</a:t>
                      </a:r>
                      <a:r>
                        <a:rPr lang="en-US" altLang="en-US" sz="1000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개정</a:t>
                      </a:r>
                      <a:r>
                        <a:rPr lang="en-US" altLang="en-US" sz="1000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내용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작성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작성일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확인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rgbClr val="404040"/>
                          </a:solidFill>
                        </a:rPr>
                        <a:t>0.1.0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서비스명</a:t>
                      </a:r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서비스</a:t>
                      </a:r>
                      <a:r>
                        <a:rPr lang="en-US" altLang="en-US" sz="1000" dirty="0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404040"/>
                          </a:solidFill>
                        </a:rPr>
                        <a:t>컨셉</a:t>
                      </a: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함께</a:t>
                      </a: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404040"/>
                          </a:solidFill>
                        </a:rPr>
                        <a:t>3.23</a:t>
                      </a: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6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0.2.0</a:t>
                      </a:r>
                      <a:endParaRPr sz="1000"/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dirty="0"/>
                        <a:t>서비스</a:t>
                      </a:r>
                      <a:r>
                        <a:rPr lang="en-US" altLang="ko-KR" sz="1000" dirty="0"/>
                        <a:t> </a:t>
                      </a:r>
                      <a:r>
                        <a:rPr lang="ko-KR" altLang="ko-KR" sz="1000" dirty="0"/>
                        <a:t>기획</a:t>
                      </a:r>
                      <a:r>
                        <a:rPr lang="en-US" altLang="ko-KR" sz="1000" dirty="0"/>
                        <a:t>, </a:t>
                      </a:r>
                      <a:r>
                        <a:rPr lang="ko-KR" altLang="ko-KR" sz="1000" dirty="0"/>
                        <a:t>내용</a:t>
                      </a:r>
                      <a:r>
                        <a:rPr lang="en-US" altLang="ko-KR" sz="1000" dirty="0"/>
                        <a:t> </a:t>
                      </a:r>
                      <a:r>
                        <a:rPr lang="ko-KR" altLang="ko-KR" sz="1000" dirty="0"/>
                        <a:t>보안</a:t>
                      </a: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함께</a:t>
                      </a: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3.30</a:t>
                      </a: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7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0.3.0</a:t>
                      </a:r>
                      <a:endParaRPr sz="1000" dirty="0"/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dirty="0"/>
                        <a:t>IA</a:t>
                      </a:r>
                      <a:r>
                        <a:rPr lang="ko-KR" altLang="ko-KR" sz="1000" dirty="0"/>
                        <a:t>구조</a:t>
                      </a:r>
                      <a:r>
                        <a:rPr lang="en-US" altLang="ko-KR" sz="1000" dirty="0"/>
                        <a:t>, </a:t>
                      </a:r>
                      <a:r>
                        <a:rPr lang="ko-KR" altLang="ko-KR" sz="1000" dirty="0"/>
                        <a:t>상세기능</a:t>
                      </a: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01542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00" dirty="0"/>
                        <a:t>함께</a:t>
                      </a: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4.5</a:t>
                      </a: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796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endParaRPr sz="10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01542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 dirty="0"/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813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altLang="ko-KR"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sz="1000" baseline="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30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altLang="ko-KR"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sz="1000" baseline="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30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altLang="ko-KR"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sz="1000" baseline="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30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altLang="ko-KR"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sz="1000" baseline="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30"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US" altLang="ko-KR"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sz="1000" baseline="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1012698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1000" dirty="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20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56259" y="1620391"/>
          <a:ext cx="7441083" cy="2880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3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구분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rgbClr val="404040"/>
                          </a:solidFill>
                        </a:rPr>
                        <a:t>상세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L="99705" marR="99705" marT="50408" marB="50408"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1905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OS</a:t>
                      </a:r>
                      <a:endParaRPr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사양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안드로이드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5.0 Lolipop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(API level 21)</a:t>
                      </a:r>
                    </a:p>
                  </a:txBody>
                  <a:tcPr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해상도</a:t>
                      </a:r>
                      <a:endParaRPr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effectLst/>
                        </a:rPr>
                        <a:t>1920 x 1080</a:t>
                      </a:r>
                      <a:endParaRPr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단말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삼성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갤럭시</a:t>
                      </a: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S5</a:t>
                      </a:r>
                      <a:endParaRPr sz="1200" b="0" baseline="0">
                        <a:solidFill>
                          <a:schemeClr val="tx1"/>
                        </a:solidFill>
                      </a:endParaRPr>
                    </a:p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</a:rPr>
                        <a:t>지문인증</a:t>
                      </a:r>
                      <a:r>
                        <a:rPr lang="en-US" alt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</a:rPr>
                        <a:t>기능은</a:t>
                      </a:r>
                      <a:r>
                        <a:rPr lang="en-US" alt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S6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905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3_shape2"/>
          <p:cNvSpPr/>
          <p:nvPr/>
        </p:nvSpPr>
        <p:spPr>
          <a:xfrm>
            <a:off x="6768827" y="4500711"/>
            <a:ext cx="237116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※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기술적인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사항에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따라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변동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사항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체크</a:t>
            </a:r>
            <a:r>
              <a:rPr lang="en-US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rgbClr val="FF0000"/>
                </a:solidFill>
                <a:latin typeface="나눔고딕"/>
                <a:ea typeface="나눔고딕"/>
                <a:cs typeface="+mn-cs"/>
              </a:rPr>
              <a:t>요청</a:t>
            </a:r>
            <a:endParaRPr sz="900" kern="1200">
              <a:solidFill>
                <a:srgbClr val="FF00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3_shape3"/>
          <p:cNvSpPr>
            <a:spLocks noGrp="1"/>
          </p:cNvSpPr>
          <p:nvPr>
            <p:ph type="title"/>
          </p:nvPr>
        </p:nvSpPr>
        <p:spPr>
          <a:xfrm>
            <a:off x="576139" y="468263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1. 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제공</a:t>
            </a:r>
            <a:r>
              <a:rPr lang="en-US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환경</a:t>
            </a:r>
          </a:p>
        </p:txBody>
      </p:sp>
      <p:sp>
        <p:nvSpPr>
          <p:cNvPr id="7" name="slide3_shape4"/>
          <p:cNvSpPr/>
          <p:nvPr/>
        </p:nvSpPr>
        <p:spPr>
          <a:xfrm>
            <a:off x="1512243" y="5580831"/>
            <a:ext cx="7848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제공환경을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써야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하는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이유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</a:t>
            </a:r>
          </a:p>
          <a:p>
            <a:pPr algn="l" latinLnBrk="1">
              <a:spcBef>
                <a:spcPct val="0"/>
              </a:spcBef>
              <a:spcAft>
                <a:spcPct val="0"/>
              </a:spcAft>
            </a:pPr>
            <a:endParaRPr sz="11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우리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어플의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주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사용자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연령층은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20~40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대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초반으로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높은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연령층은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잘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사용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하지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않을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것이라는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가정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하에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endParaRPr sz="11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최소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사양을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안드로이드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5.0 Lolipop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이상으로</a:t>
            </a:r>
            <a:r>
              <a:rPr lang="en-US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1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잡음</a:t>
            </a:r>
            <a:endParaRPr sz="11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5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21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5_shape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2. </a:t>
            </a: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화면구성요소</a:t>
            </a:r>
            <a:r>
              <a:rPr lang="en-US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정의</a:t>
            </a: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(2)</a:t>
            </a:r>
            <a:endParaRPr sz="1800" b="1" kern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5_shape3"/>
          <p:cNvSpPr/>
          <p:nvPr/>
        </p:nvSpPr>
        <p:spPr>
          <a:xfrm>
            <a:off x="301860" y="1001595"/>
            <a:ext cx="12843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4. Scroll Area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25_shape4"/>
          <p:cNvSpPr/>
          <p:nvPr/>
        </p:nvSpPr>
        <p:spPr>
          <a:xfrm>
            <a:off x="301860" y="2678242"/>
            <a:ext cx="18356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5. Touch Interaction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473035" y="2797031"/>
          <a:ext cx="7968200" cy="127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Tap 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Flick left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Flick right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Flick up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Flick down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slide2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782" y="3455472"/>
            <a:ext cx="266700" cy="266700"/>
          </a:xfrm>
          <a:prstGeom prst="rect">
            <a:avLst/>
          </a:prstGeom>
        </p:spPr>
      </p:pic>
      <p:pic>
        <p:nvPicPr>
          <p:cNvPr id="9" name="slide25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7023" y="3455472"/>
            <a:ext cx="552450" cy="266700"/>
          </a:xfrm>
          <a:prstGeom prst="rect">
            <a:avLst/>
          </a:prstGeom>
        </p:spPr>
      </p:pic>
      <p:pic>
        <p:nvPicPr>
          <p:cNvPr id="10" name="slide25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3207" y="3465963"/>
            <a:ext cx="552450" cy="257175"/>
          </a:xfrm>
          <a:prstGeom prst="rect">
            <a:avLst/>
          </a:prstGeom>
        </p:spPr>
      </p:pic>
      <p:pic>
        <p:nvPicPr>
          <p:cNvPr id="11" name="slide25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1723" y="3264972"/>
            <a:ext cx="266700" cy="552450"/>
          </a:xfrm>
          <a:prstGeom prst="rect">
            <a:avLst/>
          </a:prstGeom>
        </p:spPr>
      </p:pic>
      <p:pic>
        <p:nvPicPr>
          <p:cNvPr id="12" name="slide25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1839" y="3264972"/>
            <a:ext cx="266700" cy="552450"/>
          </a:xfrm>
          <a:prstGeom prst="rect">
            <a:avLst/>
          </a:prstGeom>
        </p:spPr>
      </p:pic>
      <p:cxnSp>
        <p:nvCxnSpPr>
          <p:cNvPr id="13" name="slide25_shape5"/>
          <p:cNvCxnSpPr/>
          <p:nvPr/>
        </p:nvCxnSpPr>
        <p:spPr>
          <a:xfrm>
            <a:off x="2495536" y="1043186"/>
            <a:ext cx="989403" cy="0"/>
          </a:xfrm>
          <a:prstGeom prst="line">
            <a:avLst/>
          </a:prstGeom>
          <a:ln w="28575" cap="flat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25_shape6"/>
          <p:cNvCxnSpPr/>
          <p:nvPr/>
        </p:nvCxnSpPr>
        <p:spPr>
          <a:xfrm>
            <a:off x="2990237" y="1043186"/>
            <a:ext cx="0" cy="1202516"/>
          </a:xfrm>
          <a:prstGeom prst="straightConnector1">
            <a:avLst/>
          </a:prstGeom>
          <a:ln w="28575" cap="flat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25_shape7"/>
          <p:cNvSpPr/>
          <p:nvPr/>
        </p:nvSpPr>
        <p:spPr>
          <a:xfrm>
            <a:off x="2878580" y="1332157"/>
            <a:ext cx="223314" cy="6245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eaVert" wrap="none" lIns="36000" tIns="36000" rIns="36000" bIns="36000" anchor="ctr">
            <a:prstTxWarp prst="textNoShape">
              <a:avLst/>
            </a:prstTxWarp>
            <a:noAutofit/>
          </a:bodyPr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kern="1200">
                <a:solidFill>
                  <a:schemeClr val="bg1"/>
                </a:solidFill>
                <a:latin typeface="굴림"/>
                <a:ea typeface="굴림"/>
                <a:cs typeface="+mn-cs"/>
              </a:rPr>
              <a:t>Scroll</a:t>
            </a:r>
            <a:endParaRPr sz="1050" b="1" kern="120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6" name="slide25_shape8"/>
          <p:cNvCxnSpPr/>
          <p:nvPr/>
        </p:nvCxnSpPr>
        <p:spPr>
          <a:xfrm>
            <a:off x="2495536" y="2256165"/>
            <a:ext cx="989403" cy="0"/>
          </a:xfrm>
          <a:prstGeom prst="line">
            <a:avLst/>
          </a:prstGeom>
          <a:ln w="28575" cap="flat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25_shape9"/>
          <p:cNvSpPr/>
          <p:nvPr/>
        </p:nvSpPr>
        <p:spPr>
          <a:xfrm>
            <a:off x="301860" y="4884495"/>
            <a:ext cx="13660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6. Notification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18" name="slide25_group1"/>
          <p:cNvGrpSpPr>
            <a:grpSpLocks/>
          </p:cNvGrpSpPr>
          <p:nvPr/>
        </p:nvGrpSpPr>
        <p:grpSpPr>
          <a:xfrm>
            <a:off x="2448528" y="4774957"/>
            <a:ext cx="2588197" cy="1440212"/>
            <a:chOff x="2448528" y="4774957"/>
            <a:chExt cx="2588197" cy="1440212"/>
          </a:xfrm>
        </p:grpSpPr>
        <p:sp>
          <p:nvSpPr>
            <p:cNvPr id="19" name="slide25_shape10"/>
            <p:cNvSpPr/>
            <p:nvPr/>
          </p:nvSpPr>
          <p:spPr>
            <a:xfrm>
              <a:off x="2519966" y="4900119"/>
              <a:ext cx="2516759" cy="1315050"/>
            </a:xfrm>
            <a:prstGeom prst="foldedCorner">
              <a:avLst>
                <a:gd name="adj" fmla="val 8427"/>
              </a:avLst>
            </a:prstGeom>
            <a:solidFill>
              <a:srgbClr val="FFB3B3">
                <a:alpha val="50000"/>
              </a:srgbClr>
            </a:solidFill>
            <a:ln w="12700" cap="flat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1" kern="1200">
                  <a:solidFill>
                    <a:srgbClr val="C00000"/>
                  </a:solidFill>
                  <a:latin typeface="새굴림"/>
                  <a:ea typeface="새굴림"/>
                  <a:cs typeface="+mn-cs"/>
                </a:rPr>
                <a:t>20180329</a:t>
              </a:r>
              <a:r>
                <a:rPr lang="en-US" altLang="ko-KR" sz="900" kern="1200">
                  <a:solidFill>
                    <a:srgbClr val="C00000"/>
                  </a:solidFill>
                  <a:latin typeface="새굴림"/>
                  <a:ea typeface="새굴림"/>
                  <a:cs typeface="+mn-cs"/>
                </a:rPr>
                <a:t>- </a:t>
              </a:r>
              <a:r>
                <a:rPr lang="ko-KR" altLang="en-US" sz="900" kern="1200">
                  <a:solidFill>
                    <a:srgbClr val="C00000"/>
                  </a:solidFill>
                  <a:latin typeface="새굴림"/>
                  <a:ea typeface="새굴림"/>
                  <a:cs typeface="+mn-cs"/>
                </a:rPr>
                <a:t>공지사항</a:t>
              </a:r>
              <a:endParaRPr sz="900" kern="1200">
                <a:solidFill>
                  <a:srgbClr val="C00000"/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새굴림"/>
                  <a:ea typeface="새굴림"/>
                  <a:cs typeface="+mn-cs"/>
                </a:rPr>
                <a:t>Memo</a:t>
              </a: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새굴림"/>
                <a:ea typeface="새굴림"/>
                <a:cs typeface="+mn-cs"/>
              </a:endParaRPr>
            </a:p>
          </p:txBody>
        </p:sp>
        <p:pic>
          <p:nvPicPr>
            <p:cNvPr id="20" name="slide25_picture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2448528" y="4774957"/>
              <a:ext cx="142875" cy="219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22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6_shape2"/>
          <p:cNvSpPr>
            <a:spLocks noGrp="1"/>
          </p:cNvSpPr>
          <p:nvPr>
            <p:ph type="title"/>
          </p:nvPr>
        </p:nvSpPr>
        <p:spPr>
          <a:xfrm>
            <a:off x="610139" y="177926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2. </a:t>
            </a: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화면구성요소</a:t>
            </a:r>
            <a:r>
              <a:rPr lang="en-US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정의</a:t>
            </a:r>
            <a:r>
              <a:rPr lang="en-US" altLang="ko-KR" sz="18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/>
                <a:ea typeface="나눔고딕"/>
                <a:cs typeface="+mj-cs"/>
              </a:rPr>
              <a:t>(3)</a:t>
            </a:r>
            <a:endParaRPr sz="1800" b="1" kern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6_shape3"/>
          <p:cNvSpPr/>
          <p:nvPr/>
        </p:nvSpPr>
        <p:spPr>
          <a:xfrm>
            <a:off x="301860" y="3733135"/>
            <a:ext cx="14895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8. Process Form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04331" y="3805143"/>
          <a:ext cx="7968200" cy="127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3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Screen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User</a:t>
                      </a:r>
                      <a:r>
                        <a:rPr lang="en-US" altLang="ko-KR" sz="1200" baseline="0">
                          <a:latin typeface="나눔고딕"/>
                          <a:ea typeface="나눔고딕"/>
                        </a:rPr>
                        <a:t> Action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Conditional branch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Flow line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Flow line(NO)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26_shape4"/>
          <p:cNvSpPr/>
          <p:nvPr/>
        </p:nvSpPr>
        <p:spPr>
          <a:xfrm>
            <a:off x="2664371" y="4458547"/>
            <a:ext cx="864096" cy="354707"/>
          </a:xfrm>
          <a:prstGeom prst="rect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굴림"/>
                <a:ea typeface="굴림"/>
                <a:cs typeface="+mn-cs"/>
              </a:rPr>
              <a:t>화면이름</a:t>
            </a:r>
            <a:endParaRPr sz="900" kern="1200">
              <a:solidFill>
                <a:schemeClr val="tx1">
                  <a:lumMod val="65000"/>
                  <a:lumOff val="35000"/>
                </a:schemeClr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" name="slide26_shape5"/>
          <p:cNvCxnSpPr/>
          <p:nvPr/>
        </p:nvCxnSpPr>
        <p:spPr>
          <a:xfrm>
            <a:off x="4104531" y="4561227"/>
            <a:ext cx="1224136" cy="0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lide26_group1"/>
          <p:cNvGrpSpPr>
            <a:grpSpLocks/>
          </p:cNvGrpSpPr>
          <p:nvPr/>
        </p:nvGrpSpPr>
        <p:grpSpPr>
          <a:xfrm>
            <a:off x="5735782" y="4155658"/>
            <a:ext cx="1177061" cy="806946"/>
            <a:chOff x="5735782" y="4155658"/>
            <a:chExt cx="1177061" cy="806946"/>
          </a:xfrm>
        </p:grpSpPr>
        <p:sp>
          <p:nvSpPr>
            <p:cNvPr id="10" name="slide26_shape6"/>
            <p:cNvSpPr/>
            <p:nvPr/>
          </p:nvSpPr>
          <p:spPr>
            <a:xfrm>
              <a:off x="5832723" y="4242524"/>
              <a:ext cx="216024" cy="216024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endParaRPr sz="900" kern="1200">
                <a:solidFill>
                  <a:schemeClr val="tx1"/>
                </a:solidFill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1" name="slide26_shape7"/>
            <p:cNvCxnSpPr/>
            <p:nvPr/>
          </p:nvCxnSpPr>
          <p:spPr>
            <a:xfrm>
              <a:off x="6048747" y="4350536"/>
              <a:ext cx="864096" cy="0"/>
            </a:xfrm>
            <a:prstGeom prst="straightConnector1">
              <a:avLst/>
            </a:prstGeom>
            <a:ln w="19050" cap="flat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lide26_shape8"/>
            <p:cNvSpPr/>
            <p:nvPr/>
          </p:nvSpPr>
          <p:spPr>
            <a:xfrm>
              <a:off x="5961696" y="4155658"/>
              <a:ext cx="26000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b="1" kern="1200">
                  <a:solidFill>
                    <a:srgbClr val="FF0000"/>
                  </a:solidFill>
                  <a:latin typeface="나눔고딕"/>
                  <a:ea typeface="나눔고딕"/>
                  <a:cs typeface="+mn-cs"/>
                </a:rPr>
                <a:t>N</a:t>
              </a:r>
              <a:endParaRPr sz="800" b="1" kern="1200">
                <a:solidFill>
                  <a:srgbClr val="FF0000"/>
                </a:solidFill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13" name="slide26_shape9"/>
            <p:cNvCxnSpPr/>
            <p:nvPr/>
          </p:nvCxnSpPr>
          <p:spPr>
            <a:xfrm>
              <a:off x="5940735" y="4458548"/>
              <a:ext cx="0" cy="504056"/>
            </a:xfrm>
            <a:prstGeom prst="straightConnector1">
              <a:avLst/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lide26_shape10"/>
            <p:cNvSpPr/>
            <p:nvPr/>
          </p:nvSpPr>
          <p:spPr>
            <a:xfrm>
              <a:off x="5735782" y="4429973"/>
              <a:ext cx="26000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Y</a:t>
              </a:r>
              <a:endParaRPr sz="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15" name="slide26_shape11"/>
          <p:cNvSpPr/>
          <p:nvPr/>
        </p:nvSpPr>
        <p:spPr>
          <a:xfrm>
            <a:off x="4274070" y="4429973"/>
            <a:ext cx="809997" cy="242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동작</a:t>
            </a:r>
          </a:p>
        </p:txBody>
      </p:sp>
      <p:cxnSp>
        <p:nvCxnSpPr>
          <p:cNvPr id="16" name="slide26_shape12"/>
          <p:cNvCxnSpPr/>
          <p:nvPr/>
        </p:nvCxnSpPr>
        <p:spPr>
          <a:xfrm>
            <a:off x="7272883" y="4561227"/>
            <a:ext cx="1224136" cy="0"/>
          </a:xfrm>
          <a:prstGeom prst="straightConnector1">
            <a:avLst/>
          </a:prstGeom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26_shape13"/>
          <p:cNvCxnSpPr/>
          <p:nvPr/>
        </p:nvCxnSpPr>
        <p:spPr>
          <a:xfrm>
            <a:off x="8857059" y="4561227"/>
            <a:ext cx="1224136" cy="0"/>
          </a:xfrm>
          <a:prstGeom prst="straightConnector1">
            <a:avLst/>
          </a:prstGeom>
          <a:ln w="19050" cap="flat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26_shape14"/>
          <p:cNvSpPr/>
          <p:nvPr/>
        </p:nvSpPr>
        <p:spPr>
          <a:xfrm>
            <a:off x="301860" y="972319"/>
            <a:ext cx="20890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7. Hard Key Interaction</a:t>
            </a: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9" name="slide2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5848" y="1078558"/>
            <a:ext cx="2269272" cy="3704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slide26_picture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5848" y="1757738"/>
            <a:ext cx="2269272" cy="3704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slide26_picture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5848" y="2603191"/>
            <a:ext cx="2269272" cy="37049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slide26_shape15"/>
          <p:cNvSpPr/>
          <p:nvPr/>
        </p:nvSpPr>
        <p:spPr>
          <a:xfrm>
            <a:off x="2647421" y="1050850"/>
            <a:ext cx="576064" cy="370494"/>
          </a:xfrm>
          <a:prstGeom prst="roundRect">
            <a:avLst/>
          </a:prstGeom>
          <a:noFill/>
          <a:ln w="19050" cap="flat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3" name="slide26_shape16"/>
          <p:cNvSpPr/>
          <p:nvPr/>
        </p:nvSpPr>
        <p:spPr>
          <a:xfrm>
            <a:off x="3278901" y="1738591"/>
            <a:ext cx="576064" cy="370494"/>
          </a:xfrm>
          <a:prstGeom prst="roundRect">
            <a:avLst/>
          </a:prstGeom>
          <a:noFill/>
          <a:ln w="19050" cap="flat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4" name="slide26_shape17"/>
          <p:cNvSpPr/>
          <p:nvPr/>
        </p:nvSpPr>
        <p:spPr>
          <a:xfrm>
            <a:off x="3915857" y="2583370"/>
            <a:ext cx="576064" cy="370494"/>
          </a:xfrm>
          <a:prstGeom prst="roundRect">
            <a:avLst/>
          </a:prstGeom>
          <a:noFill/>
          <a:ln w="19050" cap="flat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5" name="slide26_shape18"/>
          <p:cNvSpPr/>
          <p:nvPr/>
        </p:nvSpPr>
        <p:spPr>
          <a:xfrm>
            <a:off x="4751386" y="1062644"/>
            <a:ext cx="5833866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메뉴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키는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사용하지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않음</a:t>
            </a:r>
            <a:endParaRPr sz="11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endParaRPr sz="1400" b="1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endParaRPr sz="14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홈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키는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앱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실행을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유지한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채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앱을</a:t>
            </a:r>
            <a:r>
              <a:rPr lang="en-US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닫음</a:t>
            </a:r>
            <a:r>
              <a:rPr lang="en-US" altLang="ko-KR" sz="11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  <a:tabLst>
                <a:tab pos="2779713" algn="l"/>
              </a:tabLst>
            </a:pP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- Background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에서는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앱이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실행되어있는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상태가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됨</a:t>
            </a:r>
            <a:endParaRPr sz="9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               </a:t>
            </a: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endParaRPr sz="1400" kern="120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endParaRPr sz="12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1588" lvl="4"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키는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화면으로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이동함</a:t>
            </a:r>
            <a:r>
              <a:rPr lang="en-US" altLang="ko-KR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85725" lvl="4" indent="-84138" algn="l" latinLnBrk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화면이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없는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경우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,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키를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Tap  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하면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토스트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메시지를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출력하고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한번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더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키를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Tap 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하면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앱을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종료함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85725" lvl="4" indent="-84138" algn="l" latinLnBrk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토스트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메시지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)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한번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더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키를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Tap 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하면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GSBN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 </a:t>
            </a:r>
            <a:r>
              <a:rPr lang="ko-KR" altLang="en-US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종료합니다</a:t>
            </a:r>
            <a:r>
              <a:rPr lang="en-US" altLang="ko-KR"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1588" algn="l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>
                  <a:lumMod val="65000"/>
                  <a:lumOff val="35000"/>
                </a:schemeClr>
              </a:solidFill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04331" y="5292799"/>
          <a:ext cx="1593640" cy="127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External doc.</a:t>
                      </a:r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latinLnBrk="1"/>
                      <a:endParaRPr sz="1200">
                        <a:latin typeface="나눔고딕"/>
                        <a:ea typeface="나눔고딕"/>
                      </a:endParaRPr>
                    </a:p>
                  </a:txBody>
                  <a:tcPr>
                    <a:lnL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slide26_shape19"/>
          <p:cNvSpPr/>
          <p:nvPr/>
        </p:nvSpPr>
        <p:spPr>
          <a:xfrm>
            <a:off x="2664371" y="5724847"/>
            <a:ext cx="864096" cy="576064"/>
          </a:xfrm>
          <a:prstGeom prst="flowChartDocument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endParaRPr sz="9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8" name="slide26_shape20"/>
          <p:cNvSpPr/>
          <p:nvPr/>
        </p:nvSpPr>
        <p:spPr>
          <a:xfrm>
            <a:off x="2664371" y="4309070"/>
            <a:ext cx="864096" cy="1472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kern="1200">
                <a:solidFill>
                  <a:schemeClr val="bg1"/>
                </a:solidFill>
                <a:latin typeface="굴림"/>
                <a:ea typeface="굴림"/>
                <a:cs typeface="+mn-cs"/>
              </a:rPr>
              <a:t>Screen ID</a:t>
            </a:r>
            <a:endParaRPr sz="800" kern="120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27_shape2"/>
          <p:cNvCxnSpPr/>
          <p:nvPr/>
        </p:nvCxnSpPr>
        <p:spPr>
          <a:xfrm>
            <a:off x="689690" y="3852639"/>
            <a:ext cx="7231265" cy="0"/>
          </a:xfrm>
          <a:prstGeom prst="line">
            <a:avLst/>
          </a:prstGeom>
          <a:ln w="9525" cap="flat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7_shape3"/>
          <p:cNvCxnSpPr/>
          <p:nvPr/>
        </p:nvCxnSpPr>
        <p:spPr>
          <a:xfrm>
            <a:off x="9865171" y="3348583"/>
            <a:ext cx="576064" cy="0"/>
          </a:xfrm>
          <a:prstGeom prst="line">
            <a:avLst/>
          </a:prstGeom>
          <a:ln w="76200" cap="flat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27_shape4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100154" tIns="50077" rIns="100154" bIns="50077" anchor="ctr"/>
          <a:lstStyle>
            <a:lvl1pPr algn="r"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/>
                <a:ea typeface="맑은 고딕"/>
                <a:cs typeface="+mn-cs"/>
              </a:rPr>
              <a:t>23</a:t>
            </a:fld>
            <a:endParaRPr sz="900" b="1" kern="1200">
              <a:solidFill>
                <a:srgbClr val="000000">
                  <a:lumMod val="75000"/>
                  <a:lumOff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slide27_shape5"/>
          <p:cNvSpPr>
            <a:spLocks noGrp="1"/>
          </p:cNvSpPr>
          <p:nvPr>
            <p:ph type="title"/>
          </p:nvPr>
        </p:nvSpPr>
        <p:spPr>
          <a:xfrm>
            <a:off x="7920955" y="3130254"/>
            <a:ext cx="1944216" cy="866401"/>
          </a:xfrm>
          <a:prstGeom prst="rect">
            <a:avLst/>
          </a:prstGeom>
          <a:solidFill>
            <a:schemeClr val="bg1"/>
          </a:solidFill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ctr" defTabSz="1001542" latinLnBrk="1">
              <a:spcBef>
                <a:spcPct val="0"/>
              </a:spcBef>
              <a:buNone/>
            </a:pPr>
            <a:r>
              <a:rPr lang="ko-KR" altLang="en-US" sz="31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+mj-cs"/>
              </a:rPr>
              <a:t>상세 </a:t>
            </a:r>
            <a:r>
              <a:rPr lang="ko-KR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</a:t>
            </a:r>
            <a:endParaRPr sz="3100" b="1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3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dirty="0"/>
              <a:t>1. </a:t>
            </a:r>
            <a:r>
              <a:rPr lang="ko-KR" altLang="en-US" dirty="0"/>
              <a:t>초기 아이디어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53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4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0E75A3-D6E0-44B9-BB91-2814515171A5}"/>
              </a:ext>
            </a:extLst>
          </p:cNvPr>
          <p:cNvSpPr/>
          <p:nvPr/>
        </p:nvSpPr>
        <p:spPr>
          <a:xfrm>
            <a:off x="504131" y="3564607"/>
            <a:ext cx="979308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이용자들은 </a:t>
            </a:r>
            <a:r>
              <a:rPr lang="en-US" altLang="ko-KR" sz="2800" b="1" dirty="0" err="1">
                <a:solidFill>
                  <a:schemeClr val="tx1"/>
                </a:solidFill>
                <a:latin typeface="+mn-ea"/>
              </a:rPr>
              <a:t>Oooooo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필요하다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1.</a:t>
            </a:r>
          </a:p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2.</a:t>
            </a:r>
          </a:p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3.</a:t>
            </a:r>
          </a:p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…….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17F32E7-41DB-4C27-AE6B-8120F678EA30}"/>
              </a:ext>
            </a:extLst>
          </p:cNvPr>
          <p:cNvSpPr/>
          <p:nvPr/>
        </p:nvSpPr>
        <p:spPr>
          <a:xfrm>
            <a:off x="477294" y="1404367"/>
            <a:ext cx="979308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스마트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워치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스마트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워치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소비자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공부하는 사람들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혼자 반려동물을 키우는 사람들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도시락 먹는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스마트 홈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기숙사에 사는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세탁기가 없는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처음 교통 사고가 나본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자가용이 없는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온라인 사건 사고를 처음 겪는 사람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혼자 여행을 하는 사람 등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.. </a:t>
            </a:r>
          </a:p>
          <a:p>
            <a:pPr algn="l"/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F9DC046-EAC6-4E98-A959-3B813AAA7A61}"/>
              </a:ext>
            </a:extLst>
          </p:cNvPr>
          <p:cNvSpPr/>
          <p:nvPr/>
        </p:nvSpPr>
        <p:spPr>
          <a:xfrm>
            <a:off x="360115" y="826832"/>
            <a:ext cx="6372787" cy="558183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1814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14" b="1" dirty="0">
                <a:solidFill>
                  <a:schemeClr val="tx1"/>
                </a:solidFill>
                <a:latin typeface="+mj-ea"/>
                <a:ea typeface="+mj-ea"/>
              </a:rPr>
              <a:t>예</a:t>
            </a:r>
            <a:r>
              <a:rPr lang="en-US" altLang="ko-KR" sz="1814" b="1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814" b="1" dirty="0">
                <a:solidFill>
                  <a:schemeClr val="tx1"/>
                </a:solidFill>
                <a:latin typeface="+mj-ea"/>
                <a:ea typeface="+mj-ea"/>
              </a:rPr>
              <a:t>혼자 사는 사람들 하면 연상 되는 것들</a:t>
            </a:r>
            <a:r>
              <a:rPr lang="en-US" altLang="ko-KR" sz="1814" b="1" dirty="0">
                <a:solidFill>
                  <a:schemeClr val="tx1"/>
                </a:solidFill>
                <a:latin typeface="+mj-ea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19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5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83C07CE-300E-4ECD-9DE4-6799B49EC722}"/>
              </a:ext>
            </a:extLst>
          </p:cNvPr>
          <p:cNvSpPr/>
          <p:nvPr/>
        </p:nvSpPr>
        <p:spPr>
          <a:xfrm>
            <a:off x="504131" y="1332359"/>
            <a:ext cx="993710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4800" b="1" dirty="0">
                <a:solidFill>
                  <a:srgbClr val="000000"/>
                </a:solidFill>
                <a:latin typeface="+mn-ea"/>
              </a:rPr>
              <a:t>635 Brain Writing</a:t>
            </a:r>
            <a:endParaRPr lang="ko-KR" altLang="en-US" sz="4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2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6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slide3_shape3"/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4.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벤치마킹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E793432-03E9-424E-99DE-A1AD5168912E}"/>
              </a:ext>
            </a:extLst>
          </p:cNvPr>
          <p:cNvSpPr/>
          <p:nvPr/>
        </p:nvSpPr>
        <p:spPr>
          <a:xfrm>
            <a:off x="1584589" y="2334464"/>
            <a:ext cx="2652558" cy="71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3E76C5E-CEBD-43E4-A2E4-477BBE55BC87}"/>
              </a:ext>
            </a:extLst>
          </p:cNvPr>
          <p:cNvSpPr/>
          <p:nvPr/>
        </p:nvSpPr>
        <p:spPr>
          <a:xfrm>
            <a:off x="1585817" y="3155050"/>
            <a:ext cx="2652558" cy="706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F0E06AF-AEF9-452C-BD55-C5A498D67183}"/>
              </a:ext>
            </a:extLst>
          </p:cNvPr>
          <p:cNvSpPr/>
          <p:nvPr/>
        </p:nvSpPr>
        <p:spPr>
          <a:xfrm>
            <a:off x="1584588" y="3981047"/>
            <a:ext cx="2652558" cy="70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>
              <a:latin typeface="+mn-ea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AF02A227-150B-4341-9DD8-E6F2A5BC5294}"/>
              </a:ext>
            </a:extLst>
          </p:cNvPr>
          <p:cNvSpPr/>
          <p:nvPr/>
        </p:nvSpPr>
        <p:spPr>
          <a:xfrm>
            <a:off x="1584251" y="2341268"/>
            <a:ext cx="2652559" cy="706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유사 서비스 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개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sz="1814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B8DD77B5-0B52-492F-A536-5A563DF794AB}"/>
              </a:ext>
            </a:extLst>
          </p:cNvPr>
          <p:cNvSpPr/>
          <p:nvPr/>
        </p:nvSpPr>
        <p:spPr>
          <a:xfrm>
            <a:off x="1584252" y="3148246"/>
            <a:ext cx="2652558" cy="72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트랜드 서비스 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개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sz="1814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3AD8EA65-39E5-4BAE-8F16-EDF4CD7FE0F3}"/>
              </a:ext>
            </a:extLst>
          </p:cNvPr>
          <p:cNvSpPr/>
          <p:nvPr/>
        </p:nvSpPr>
        <p:spPr>
          <a:xfrm>
            <a:off x="1584251" y="3981049"/>
            <a:ext cx="2652558" cy="706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색다른 서비스 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814" b="1" dirty="0">
                <a:solidFill>
                  <a:srgbClr val="000000"/>
                </a:solidFill>
                <a:latin typeface="+mj-ea"/>
                <a:ea typeface="+mj-ea"/>
              </a:rPr>
              <a:t>개</a:t>
            </a:r>
            <a:r>
              <a:rPr lang="en-US" altLang="ko-KR" sz="1814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sz="1814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="" xmlns:a16="http://schemas.microsoft.com/office/drawing/2014/main" id="{4FB00FE1-A63A-452E-BB0C-74E93DF7F94F}"/>
              </a:ext>
            </a:extLst>
          </p:cNvPr>
          <p:cNvSpPr/>
          <p:nvPr/>
        </p:nvSpPr>
        <p:spPr>
          <a:xfrm flipH="1">
            <a:off x="4430067" y="2417483"/>
            <a:ext cx="299015" cy="2269871"/>
          </a:xfrm>
          <a:prstGeom prst="leftBrace">
            <a:avLst>
              <a:gd name="adj1" fmla="val 51811"/>
              <a:gd name="adj2" fmla="val 49548"/>
            </a:avLst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33" b="1" dirty="0">
              <a:latin typeface="+mj-ea"/>
              <a:ea typeface="+mj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573E44A-CFC9-4F5B-909C-0097BAF5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63940"/>
              </p:ext>
            </p:extLst>
          </p:nvPr>
        </p:nvGraphicFramePr>
        <p:xfrm>
          <a:off x="4945179" y="2341268"/>
          <a:ext cx="2142983" cy="2366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983">
                  <a:extLst>
                    <a:ext uri="{9D8B030D-6E8A-4147-A177-3AD203B41FA5}">
                      <a16:colId xmlns="" xmlns:a16="http://schemas.microsoft.com/office/drawing/2014/main" val="2846943156"/>
                    </a:ext>
                  </a:extLst>
                </a:gridCol>
              </a:tblGrid>
              <a:tr h="27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서비스 명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9207952"/>
                  </a:ext>
                </a:extLst>
              </a:tr>
              <a:tr h="27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서비스 구성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8567160"/>
                  </a:ext>
                </a:extLst>
              </a:tr>
              <a:tr h="291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 선정 이유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4221567"/>
                  </a:ext>
                </a:extLst>
              </a:tr>
              <a:tr h="291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서비스 플로우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3409883"/>
                  </a:ext>
                </a:extLst>
              </a:tr>
              <a:tr h="291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730379"/>
                  </a:ext>
                </a:extLst>
              </a:tr>
              <a:tr h="291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890769"/>
                  </a:ext>
                </a:extLst>
              </a:tr>
              <a:tr h="291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7546837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UI/UX</a:t>
                      </a:r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5944720"/>
                  </a:ext>
                </a:extLst>
              </a:tr>
            </a:tbl>
          </a:graphicData>
        </a:graphic>
      </p:graphicFrame>
      <p:sp>
        <p:nvSpPr>
          <p:cNvPr id="16" name="왼쪽 중괄호 15">
            <a:extLst>
              <a:ext uri="{FF2B5EF4-FFF2-40B4-BE49-F238E27FC236}">
                <a16:creationId xmlns="" xmlns:a16="http://schemas.microsoft.com/office/drawing/2014/main" id="{D4F54FF6-157A-4B06-BE5F-0C22A025E728}"/>
              </a:ext>
            </a:extLst>
          </p:cNvPr>
          <p:cNvSpPr/>
          <p:nvPr/>
        </p:nvSpPr>
        <p:spPr>
          <a:xfrm flipH="1">
            <a:off x="7360198" y="2404452"/>
            <a:ext cx="299015" cy="2269871"/>
          </a:xfrm>
          <a:prstGeom prst="leftBrace">
            <a:avLst>
              <a:gd name="adj1" fmla="val 51811"/>
              <a:gd name="adj2" fmla="val 49548"/>
            </a:avLst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33" b="1" dirty="0">
              <a:latin typeface="+mj-ea"/>
              <a:ea typeface="+mj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CFB69F01-C3D5-4E97-B276-3BD08D3AF508}"/>
              </a:ext>
            </a:extLst>
          </p:cNvPr>
          <p:cNvSpPr/>
          <p:nvPr/>
        </p:nvSpPr>
        <p:spPr>
          <a:xfrm>
            <a:off x="7796194" y="3215032"/>
            <a:ext cx="1772132" cy="586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33" b="1" dirty="0">
                <a:solidFill>
                  <a:srgbClr val="000000"/>
                </a:solidFill>
                <a:latin typeface="+mj-ea"/>
                <a:ea typeface="+mj-ea"/>
              </a:rPr>
              <a:t>개별적 결론</a:t>
            </a:r>
            <a:endParaRPr lang="en-US" altLang="ko-KR" sz="1633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33" b="1" dirty="0">
                <a:solidFill>
                  <a:srgbClr val="000000"/>
                </a:solidFill>
                <a:latin typeface="+mj-ea"/>
                <a:ea typeface="+mj-ea"/>
              </a:rPr>
              <a:t> 도출</a:t>
            </a:r>
            <a:endParaRPr lang="en-US" sz="1633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549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3">
            <a:extLst>
              <a:ext uri="{FF2B5EF4-FFF2-40B4-BE49-F238E27FC236}">
                <a16:creationId xmlns="" xmlns:a16="http://schemas.microsoft.com/office/drawing/2014/main" id="{28671425-6D6F-48E7-9225-0ED8F92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 4.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벤치마킹</a:t>
            </a: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-</a:t>
            </a:r>
            <a:r>
              <a:rPr lang="ko-KR" altLang="en-US" sz="1800" b="1" dirty="0"/>
              <a:t> 분석 결과</a:t>
            </a:r>
            <a:endParaRPr lang="ko-KR" alt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D6B23F0-835F-4741-8499-4F3F981E4F67}"/>
              </a:ext>
            </a:extLst>
          </p:cNvPr>
          <p:cNvSpPr/>
          <p:nvPr/>
        </p:nvSpPr>
        <p:spPr>
          <a:xfrm>
            <a:off x="504131" y="1332359"/>
            <a:ext cx="9793088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86377764-B5F4-4962-B74D-82B23D0D9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2726"/>
              </p:ext>
            </p:extLst>
          </p:nvPr>
        </p:nvGraphicFramePr>
        <p:xfrm>
          <a:off x="739581" y="1685480"/>
          <a:ext cx="8401698" cy="4314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0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0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11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 dirty="0">
                          <a:latin typeface="+mj-ea"/>
                          <a:ea typeface="+mj-ea"/>
                        </a:rPr>
                        <a:t>기능 </a:t>
                      </a:r>
                      <a:r>
                        <a:rPr lang="en-US" altLang="ko-KR" sz="15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b="1" dirty="0">
                          <a:latin typeface="+mj-ea"/>
                          <a:ea typeface="+mj-ea"/>
                        </a:rPr>
                        <a:t> 서비스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 dirty="0">
                          <a:latin typeface="+mj-ea"/>
                          <a:ea typeface="+mj-ea"/>
                        </a:rPr>
                        <a:t>비즈니스 모델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latin typeface="+mj-ea"/>
                          <a:ea typeface="+mj-ea"/>
                        </a:rPr>
                        <a:t>UI / UX</a:t>
                      </a:r>
                      <a:endParaRPr lang="ko-KR" altLang="en-US" sz="1500" b="1" dirty="0">
                        <a:latin typeface="+mj-ea"/>
                        <a:ea typeface="+mj-ea"/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298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사용자의 위치를 정확하게 표시하고 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원하는 만큼의 거리 설정이 가능하고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업데이트가 빠름</a:t>
                      </a:r>
                    </a:p>
                    <a:p>
                      <a:pPr algn="l">
                        <a:defRPr/>
                      </a:pPr>
                      <a:endParaRPr lang="ko-KR" altLang="en-US" sz="1200" b="0" spc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어플인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오아시스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와 같이 </a:t>
                      </a:r>
                      <a:endParaRPr lang="en-US" altLang="ko-KR" sz="1200" b="0" spc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‘</a:t>
                      </a:r>
                      <a:r>
                        <a:rPr lang="ko-KR" altLang="en-US" sz="1200" b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포돌이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또는 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200" b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포순이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캐릭터를 </a:t>
                      </a:r>
                      <a:endParaRPr lang="en-US" altLang="ko-KR" sz="1200" b="0" spc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키우며 그 레벨에 따라 등급제로   </a:t>
                      </a:r>
                      <a:endParaRPr lang="en-US" altLang="ko-KR" sz="1200" b="0" spc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spc="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운영되며 등급에 따라 다양한 </a:t>
                      </a:r>
                      <a:endParaRPr lang="en-US" altLang="ko-KR" sz="1200" b="0" spc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혜택을 제공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광고 공모전을 통해 당선작을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이용해 공익광고를 제작하여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적극적인 홍보 실시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( SNS, 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영화관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TV,  </a:t>
                      </a:r>
                      <a:r>
                        <a:rPr lang="ko-KR" altLang="en-US" sz="1200" b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유튜브광고</a:t>
                      </a:r>
                      <a:r>
                        <a:rPr lang="ko-KR" altLang="en-US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등 </a:t>
                      </a:r>
                      <a:r>
                        <a:rPr lang="en-US" altLang="ko-KR" sz="1200" b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endParaRPr lang="ko-KR" altLang="en-US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이벤트를 이용해 사용자의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적극적인 참여를 권유</a:t>
                      </a:r>
                    </a:p>
                    <a:p>
                      <a:pPr algn="l" latinLnBrk="1">
                        <a:defRPr/>
                      </a:pPr>
                      <a:endParaRPr lang="ko-KR" altLang="en-US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앱으로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바뀐 장소나 환경을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이용하여 홍보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사용자가 보기 쉽게 복잡하지 않고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심플하게 화면을 구성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(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단색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특정 아이콘이나 이미지에는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배경과 반대되는 보색사용 등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긴 문장이나 설명이 아닌 한 눈에 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봐도 알 수 있는 보기 쉬운 아이콘  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또는 간단한 키워드 위주로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메뉴와 기능을 나타내어 사용자의  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이해를 도움</a:t>
                      </a:r>
                    </a:p>
                    <a:p>
                      <a:pPr algn="l" latinLnBrk="1">
                        <a:defRPr/>
                      </a:pPr>
                      <a:endParaRPr lang="ko-KR" altLang="en-US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사용자에게 필요한 화면이나 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spc="-1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기능을 나타내는 아이콘을 선택해  </a:t>
                      </a:r>
                      <a:endParaRPr lang="en-US" altLang="ko-KR" sz="1200" b="0" spc="-15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화면 기능으로 표시 가능하게 함 </a:t>
                      </a: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3">
            <a:extLst>
              <a:ext uri="{FF2B5EF4-FFF2-40B4-BE49-F238E27FC236}">
                <a16:creationId xmlns="" xmlns:a16="http://schemas.microsoft.com/office/drawing/2014/main" id="{28671425-6D6F-48E7-9225-0ED8F92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5" y="256232"/>
            <a:ext cx="9581072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4.</a:t>
            </a:r>
            <a:r>
              <a:rPr lang="ko-KR" alt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벤치마킹 </a:t>
            </a:r>
            <a:r>
              <a:rPr lang="en-US" altLang="ko-K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-1</a:t>
            </a:r>
            <a:endParaRPr lang="ko-KR" alt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D6B23F0-835F-4741-8499-4F3F981E4F67}"/>
              </a:ext>
            </a:extLst>
          </p:cNvPr>
          <p:cNvSpPr/>
          <p:nvPr/>
        </p:nvSpPr>
        <p:spPr>
          <a:xfrm>
            <a:off x="504131" y="1332359"/>
            <a:ext cx="633670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F214C8E-CC17-4513-ADCF-72DCD8CF47AE}"/>
              </a:ext>
            </a:extLst>
          </p:cNvPr>
          <p:cNvSpPr/>
          <p:nvPr/>
        </p:nvSpPr>
        <p:spPr>
          <a:xfrm>
            <a:off x="7056859" y="1332359"/>
            <a:ext cx="3384376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1BFC267-A714-4D25-8D2F-C99126C0A723}"/>
              </a:ext>
            </a:extLst>
          </p:cNvPr>
          <p:cNvSpPr/>
          <p:nvPr/>
        </p:nvSpPr>
        <p:spPr>
          <a:xfrm>
            <a:off x="3753568" y="2808523"/>
            <a:ext cx="424847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/>
              <a:t>6</a:t>
            </a:r>
            <a:r>
              <a:rPr lang="ko-KR" altLang="en-US" sz="3600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48293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sldNum" sz="quarter" idx="4"/>
          </p:nvPr>
        </p:nvSpPr>
        <p:spPr>
          <a:xfrm>
            <a:off x="8148750" y="7345787"/>
            <a:ext cx="2520315" cy="16627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algn="r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altLang="ko-KR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rPr>
              <a:t>9</a:t>
            </a:fld>
            <a:endParaRPr sz="900" b="1" kern="120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title"/>
          </p:nvPr>
        </p:nvSpPr>
        <p:spPr>
          <a:xfrm>
            <a:off x="432123" y="177926"/>
            <a:ext cx="9759088" cy="866401"/>
          </a:xfrm>
          <a:prstGeom prst="rect">
            <a:avLst/>
          </a:prstGeom>
        </p:spPr>
        <p:txBody>
          <a:bodyPr lIns="19715" tIns="19715" rIns="19715" bIns="19715" anchor="ctr"/>
          <a:lstStyle>
            <a:lvl1pPr>
              <a:defRPr sz="1800">
                <a:effectLst/>
              </a:defRPr>
            </a:lvl1pPr>
          </a:lstStyle>
          <a:p>
            <a:pPr algn="l" defTabSz="1001542" latinLnBrk="1">
              <a:spcBef>
                <a:spcPct val="0"/>
              </a:spcBef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</a:t>
            </a:r>
            <a:endParaRPr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83C07CE-300E-4ECD-9DE4-6799B49EC722}"/>
              </a:ext>
            </a:extLst>
          </p:cNvPr>
          <p:cNvSpPr/>
          <p:nvPr/>
        </p:nvSpPr>
        <p:spPr>
          <a:xfrm>
            <a:off x="504131" y="1332359"/>
            <a:ext cx="993710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페르소나</a:t>
            </a:r>
            <a:endParaRPr lang="en-US" altLang="ko-KR" sz="48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질문지 작성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개괄적인 설명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질문하는 이유가 무엇인지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l"/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리서치 분석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개인에 대한 요약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48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3. 2~3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명을 고르고 요약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왜 골랐는지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4800" b="1" dirty="0" smtClean="0">
                <a:solidFill>
                  <a:schemeClr val="tx1"/>
                </a:solidFill>
                <a:latin typeface="+mn-ea"/>
              </a:rPr>
              <a:t>4.</a:t>
            </a:r>
            <a:r>
              <a:rPr lang="ko-KR" altLang="en-US" sz="4800" b="1" dirty="0" smtClean="0">
                <a:solidFill>
                  <a:schemeClr val="tx1"/>
                </a:solidFill>
                <a:latin typeface="+mn-ea"/>
              </a:rPr>
              <a:t>페르소나 정리</a:t>
            </a:r>
            <a:endParaRPr lang="en-US" altLang="ko-KR" sz="4800" b="1" dirty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4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124841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1379</Words>
  <Application>Microsoft Office PowerPoint</Application>
  <PresentationFormat>사용자 지정</PresentationFormat>
  <Paragraphs>448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Arial Unicode MS</vt:lpstr>
      <vt:lpstr>굴림</vt:lpstr>
      <vt:lpstr>나눔고딕</vt:lpstr>
      <vt:lpstr>돋움</vt:lpstr>
      <vt:lpstr>맑은 고딕</vt:lpstr>
      <vt:lpstr>새굴림</vt:lpstr>
      <vt:lpstr>Arial</vt:lpstr>
      <vt:lpstr/>
      <vt:lpstr/>
      <vt:lpstr/>
      <vt:lpstr>아델리</vt:lpstr>
      <vt:lpstr>문서개정이력</vt:lpstr>
      <vt:lpstr>1. 초기 아이디어</vt:lpstr>
      <vt:lpstr>2. 브레인 스토밍 </vt:lpstr>
      <vt:lpstr>2. 브레인 스토밍 </vt:lpstr>
      <vt:lpstr> 4.벤치마킹</vt:lpstr>
      <vt:lpstr> 4.벤치마킹- 분석 결과</vt:lpstr>
      <vt:lpstr>4.벤치마킹 -1</vt:lpstr>
      <vt:lpstr>2. 브레인 스토밍 </vt:lpstr>
      <vt:lpstr>3. 서비스 컨셉 도출</vt:lpstr>
      <vt:lpstr> 4. 차별적 기능 도출</vt:lpstr>
      <vt:lpstr> 7. 서비스 구성</vt:lpstr>
      <vt:lpstr> 8. 상세 기능 설명</vt:lpstr>
      <vt:lpstr>9. 서비스 플로우</vt:lpstr>
      <vt:lpstr>10. 대표화면</vt:lpstr>
      <vt:lpstr>10-1 대표 화면</vt:lpstr>
      <vt:lpstr>10-2 000000</vt:lpstr>
      <vt:lpstr>2. 화면구성요소 정의(1)</vt:lpstr>
      <vt:lpstr>8. 정보구조 (IA)</vt:lpstr>
      <vt:lpstr> 1. 제공 환경</vt:lpstr>
      <vt:lpstr>2. 화면구성요소 정의(2)</vt:lpstr>
      <vt:lpstr>2. 화면구성요소 정의(3)</vt:lpstr>
      <vt:lpstr>상세 기획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2018_1학기_함께라면_v0.4.2_9주차</dc:title>
  <dc:creator>JEON</dc:creator>
  <cp:lastModifiedBy>skplanet</cp:lastModifiedBy>
  <cp:revision>30</cp:revision>
  <dcterms:modified xsi:type="dcterms:W3CDTF">2021-03-10T03:04:22Z</dcterms:modified>
</cp:coreProperties>
</file>