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5" r:id="rId10"/>
    <p:sldId id="304" r:id="rId11"/>
    <p:sldId id="30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12607" y="1475234"/>
            <a:ext cx="3635926" cy="2901694"/>
          </a:xfrm>
        </p:spPr>
        <p:txBody>
          <a:bodyPr anchor="b">
            <a:normAutofit/>
          </a:bodyPr>
          <a:lstStyle/>
          <a:p>
            <a:r>
              <a:rPr lang="en-US" sz="4200" dirty="0">
                <a:solidFill>
                  <a:schemeClr val="tx1"/>
                </a:solidFill>
              </a:rPr>
              <a:t>TATA</a:t>
            </a:r>
            <a:br>
              <a:rPr lang="en-US" sz="4200" dirty="0">
                <a:solidFill>
                  <a:schemeClr val="tx1"/>
                </a:solidFill>
              </a:rPr>
            </a:br>
            <a:r>
              <a:rPr lang="en-US" sz="4200" dirty="0">
                <a:solidFill>
                  <a:schemeClr val="tx1"/>
                </a:solidFill>
              </a:rPr>
              <a:t>Data Visualization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5FA0B906-EA36-476B-B36B-21EE27F08C6C}"/>
              </a:ext>
            </a:extLst>
          </p:cNvPr>
          <p:cNvPicPr>
            <a:picLocks noChangeAspect="1"/>
          </p:cNvPicPr>
          <p:nvPr/>
        </p:nvPicPr>
        <p:blipFill>
          <a:blip r:embed="rId4"/>
          <a:stretch>
            <a:fillRect/>
          </a:stretch>
        </p:blipFill>
        <p:spPr>
          <a:xfrm>
            <a:off x="9623237" y="1756391"/>
            <a:ext cx="1711418" cy="962673"/>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Introduction</a:t>
            </a:r>
          </a:p>
        </p:txBody>
      </p:sp>
      <p:sp>
        <p:nvSpPr>
          <p:cNvPr id="5" name="Content Placeholder 4">
            <a:extLst>
              <a:ext uri="{FF2B5EF4-FFF2-40B4-BE49-F238E27FC236}">
                <a16:creationId xmlns:a16="http://schemas.microsoft.com/office/drawing/2014/main" id="{7A3EAAFA-351F-4848-866B-8C3BD547AF98}"/>
              </a:ext>
            </a:extLst>
          </p:cNvPr>
          <p:cNvSpPr>
            <a:spLocks noGrp="1"/>
          </p:cNvSpPr>
          <p:nvPr>
            <p:ph idx="1"/>
          </p:nvPr>
        </p:nvSpPr>
        <p:spPr/>
        <p:txBody>
          <a:bodyPr/>
          <a:lstStyle/>
          <a:p>
            <a:r>
              <a:rPr lang="en-US" dirty="0"/>
              <a:t>Hello. In this presentation, we will go through the company’s sales performance for the years 2010 and 2011.</a:t>
            </a:r>
          </a:p>
          <a:p>
            <a:r>
              <a:rPr lang="en-US" dirty="0"/>
              <a:t>I appreciate the opportunity given to me to dive into this data to gain insightful information about the tore’s performance.</a:t>
            </a: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Process</a:t>
            </a:r>
          </a:p>
        </p:txBody>
      </p:sp>
      <p:sp>
        <p:nvSpPr>
          <p:cNvPr id="5" name="Content Placeholder 4">
            <a:extLst>
              <a:ext uri="{FF2B5EF4-FFF2-40B4-BE49-F238E27FC236}">
                <a16:creationId xmlns:a16="http://schemas.microsoft.com/office/drawing/2014/main" id="{7A3EAAFA-351F-4848-866B-8C3BD547AF98}"/>
              </a:ext>
            </a:extLst>
          </p:cNvPr>
          <p:cNvSpPr>
            <a:spLocks noGrp="1"/>
          </p:cNvSpPr>
          <p:nvPr>
            <p:ph idx="1"/>
          </p:nvPr>
        </p:nvSpPr>
        <p:spPr/>
        <p:txBody>
          <a:bodyPr/>
          <a:lstStyle/>
          <a:p>
            <a:r>
              <a:rPr lang="en-US" dirty="0"/>
              <a:t>All the necessary steps were taken to ensure that the analysis is accurate and correct.</a:t>
            </a:r>
          </a:p>
          <a:p>
            <a:r>
              <a:rPr lang="en-US" dirty="0"/>
              <a:t>I cleaned up the data that was provided to me by removing all the negative values in the unit price and quantity column and also filtered the data as required for all the visualization.</a:t>
            </a:r>
          </a:p>
        </p:txBody>
      </p:sp>
    </p:spTree>
    <p:extLst>
      <p:ext uri="{BB962C8B-B14F-4D97-AF65-F5344CB8AC3E}">
        <p14:creationId xmlns:p14="http://schemas.microsoft.com/office/powerpoint/2010/main" val="369930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976544"/>
          </a:xfrm>
        </p:spPr>
        <p:txBody>
          <a:bodyPr vert="horz" lIns="91440" tIns="45720" rIns="91440" bIns="45720" rtlCol="0">
            <a:normAutofit/>
          </a:bodyPr>
          <a:lstStyle/>
          <a:p>
            <a:pPr algn="ctr"/>
            <a:r>
              <a:rPr lang="en-US" sz="2400" b="1" dirty="0"/>
              <a:t>Revenue by Month 2011</a:t>
            </a:r>
          </a:p>
        </p:txBody>
      </p:sp>
      <p:sp>
        <p:nvSpPr>
          <p:cNvPr id="8" name="TextBox 7">
            <a:extLst>
              <a:ext uri="{FF2B5EF4-FFF2-40B4-BE49-F238E27FC236}">
                <a16:creationId xmlns:a16="http://schemas.microsoft.com/office/drawing/2014/main" id="{FEA98CA3-48B3-4DBE-9E0C-0B6E64ED716E}"/>
              </a:ext>
            </a:extLst>
          </p:cNvPr>
          <p:cNvSpPr txBox="1"/>
          <p:nvPr/>
        </p:nvSpPr>
        <p:spPr>
          <a:xfrm>
            <a:off x="221942" y="1180730"/>
            <a:ext cx="1174515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first 8 months had stable monthly revenues with minor fluctuations. The average revenue was $685,000.</a:t>
            </a:r>
          </a:p>
          <a:p>
            <a:pPr marL="285750" indent="-285750">
              <a:buFont typeface="Arial" panose="020B0604020202020204" pitchFamily="34" charset="0"/>
              <a:buChar char="•"/>
            </a:pPr>
            <a:r>
              <a:rPr lang="en-US" dirty="0"/>
              <a:t>We had a significant increase in revenue from September with the revenue peaking at $1.15 Million in November and an average of 21.18% increase in revenue from August to November.</a:t>
            </a:r>
          </a:p>
          <a:p>
            <a:pPr marL="285750" indent="-285750">
              <a:buFont typeface="Arial" panose="020B0604020202020204" pitchFamily="34" charset="0"/>
              <a:buChar char="•"/>
            </a:pPr>
            <a:r>
              <a:rPr lang="en-US" dirty="0"/>
              <a:t>The revenue trend from August to December demonstrates how seasonality affects retail store sales</a:t>
            </a:r>
          </a:p>
        </p:txBody>
      </p:sp>
      <p:pic>
        <p:nvPicPr>
          <p:cNvPr id="3" name="Picture 2">
            <a:extLst>
              <a:ext uri="{FF2B5EF4-FFF2-40B4-BE49-F238E27FC236}">
                <a16:creationId xmlns:a16="http://schemas.microsoft.com/office/drawing/2014/main" id="{E8E3E3BD-E64D-0FD4-5A4A-4A32342F33F5}"/>
              </a:ext>
            </a:extLst>
          </p:cNvPr>
          <p:cNvPicPr>
            <a:picLocks noChangeAspect="1"/>
          </p:cNvPicPr>
          <p:nvPr/>
        </p:nvPicPr>
        <p:blipFill rotWithShape="1">
          <a:blip r:embed="rId3"/>
          <a:srcRect l="3607" t="21986" r="37453" b="18486"/>
          <a:stretch/>
        </p:blipFill>
        <p:spPr>
          <a:xfrm>
            <a:off x="1567845" y="2381059"/>
            <a:ext cx="9056307" cy="4038816"/>
          </a:xfrm>
          <a:prstGeom prst="rect">
            <a:avLst/>
          </a:prstGeom>
        </p:spPr>
      </p:pic>
    </p:spTree>
    <p:extLst>
      <p:ext uri="{BB962C8B-B14F-4D97-AF65-F5344CB8AC3E}">
        <p14:creationId xmlns:p14="http://schemas.microsoft.com/office/powerpoint/2010/main" val="278259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Top 10 Countries by Revenue and their Quantity </a:t>
            </a:r>
          </a:p>
        </p:txBody>
      </p:sp>
      <p:sp>
        <p:nvSpPr>
          <p:cNvPr id="8" name="TextBox 7">
            <a:extLst>
              <a:ext uri="{FF2B5EF4-FFF2-40B4-BE49-F238E27FC236}">
                <a16:creationId xmlns:a16="http://schemas.microsoft.com/office/drawing/2014/main" id="{FEA98CA3-48B3-4DBE-9E0C-0B6E64ED716E}"/>
              </a:ext>
            </a:extLst>
          </p:cNvPr>
          <p:cNvSpPr txBox="1"/>
          <p:nvPr/>
        </p:nvSpPr>
        <p:spPr>
          <a:xfrm>
            <a:off x="221942" y="1180730"/>
            <a:ext cx="11745157" cy="1754326"/>
          </a:xfrm>
          <a:prstGeom prst="rect">
            <a:avLst/>
          </a:prstGeom>
          <a:noFill/>
        </p:spPr>
        <p:txBody>
          <a:bodyPr wrap="square" rtlCol="0">
            <a:spAutoFit/>
          </a:bodyPr>
          <a:lstStyle/>
          <a:p>
            <a:pPr marL="742950" lvl="1" indent="-285750">
              <a:buFont typeface="Arial" panose="020B0604020202020204" pitchFamily="34" charset="0"/>
              <a:buChar char="•"/>
            </a:pPr>
            <a:r>
              <a:rPr lang="en-US" dirty="0"/>
              <a:t>This chart represents the top 10 countries in the revenue and the quantities bought in these countries except The United Kingdom .</a:t>
            </a:r>
          </a:p>
          <a:p>
            <a:pPr marL="742950" lvl="1" indent="-285750">
              <a:buFont typeface="Arial" panose="020B0604020202020204" pitchFamily="34" charset="0"/>
              <a:buChar char="•"/>
            </a:pPr>
            <a:r>
              <a:rPr lang="en-US" dirty="0"/>
              <a:t>There is no major difference between the revenue and the quantity of goods sold in these countries, showing a high purchasing power in these countries .</a:t>
            </a:r>
          </a:p>
          <a:p>
            <a:pPr marL="742950" lvl="1" indent="-285750">
              <a:buFont typeface="Arial" panose="020B0604020202020204" pitchFamily="34" charset="0"/>
              <a:buChar char="•"/>
            </a:pPr>
            <a:r>
              <a:rPr lang="en-US" dirty="0"/>
              <a:t>These countries represent regions with the highest potential to generate more revenue that management needs to focus more on in terms of marketing strategies</a:t>
            </a:r>
          </a:p>
        </p:txBody>
      </p:sp>
      <p:pic>
        <p:nvPicPr>
          <p:cNvPr id="6" name="Picture 5">
            <a:extLst>
              <a:ext uri="{FF2B5EF4-FFF2-40B4-BE49-F238E27FC236}">
                <a16:creationId xmlns:a16="http://schemas.microsoft.com/office/drawing/2014/main" id="{BCD1715C-75A4-2E25-3B8D-19E20DD5A295}"/>
              </a:ext>
            </a:extLst>
          </p:cNvPr>
          <p:cNvPicPr>
            <a:picLocks noChangeAspect="1"/>
          </p:cNvPicPr>
          <p:nvPr/>
        </p:nvPicPr>
        <p:blipFill>
          <a:blip r:embed="rId3"/>
          <a:stretch>
            <a:fillRect/>
          </a:stretch>
        </p:blipFill>
        <p:spPr>
          <a:xfrm>
            <a:off x="3169499" y="2935056"/>
            <a:ext cx="5850041" cy="3424984"/>
          </a:xfrm>
          <a:prstGeom prst="rect">
            <a:avLst/>
          </a:prstGeom>
        </p:spPr>
      </p:pic>
    </p:spTree>
    <p:extLst>
      <p:ext uri="{BB962C8B-B14F-4D97-AF65-F5344CB8AC3E}">
        <p14:creationId xmlns:p14="http://schemas.microsoft.com/office/powerpoint/2010/main" val="58269724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Top 10 Customers by Revenue</a:t>
            </a:r>
          </a:p>
        </p:txBody>
      </p:sp>
      <p:sp>
        <p:nvSpPr>
          <p:cNvPr id="8" name="TextBox 7">
            <a:extLst>
              <a:ext uri="{FF2B5EF4-FFF2-40B4-BE49-F238E27FC236}">
                <a16:creationId xmlns:a16="http://schemas.microsoft.com/office/drawing/2014/main" id="{FEA98CA3-48B3-4DBE-9E0C-0B6E64ED716E}"/>
              </a:ext>
            </a:extLst>
          </p:cNvPr>
          <p:cNvSpPr txBox="1"/>
          <p:nvPr/>
        </p:nvSpPr>
        <p:spPr>
          <a:xfrm>
            <a:off x="221942" y="1180730"/>
            <a:ext cx="11745157" cy="1200329"/>
          </a:xfrm>
          <a:prstGeom prst="rect">
            <a:avLst/>
          </a:prstGeom>
          <a:noFill/>
        </p:spPr>
        <p:txBody>
          <a:bodyPr wrap="square" rtlCol="0">
            <a:spAutoFit/>
          </a:bodyPr>
          <a:lstStyle/>
          <a:p>
            <a:pPr marL="742950" lvl="1" indent="-285750">
              <a:buFont typeface="Arial" panose="020B0604020202020204" pitchFamily="34" charset="0"/>
              <a:buChar char="•"/>
            </a:pPr>
            <a:r>
              <a:rPr lang="en-US" dirty="0"/>
              <a:t>This charts show that there is no major difference between the top 10 customers in terms of revenue generated.</a:t>
            </a:r>
          </a:p>
          <a:p>
            <a:pPr marL="742950" lvl="1" indent="-285750">
              <a:buFont typeface="Arial" panose="020B0604020202020204" pitchFamily="34" charset="0"/>
              <a:buChar char="•"/>
            </a:pPr>
            <a:r>
              <a:rPr lang="en-US" dirty="0"/>
              <a:t>The average difference is revenue between the top 10 customers in 15.8%.</a:t>
            </a:r>
          </a:p>
          <a:p>
            <a:pPr marL="742950" lvl="1" indent="-285750">
              <a:buFont typeface="Arial" panose="020B0604020202020204" pitchFamily="34" charset="0"/>
              <a:buChar char="•"/>
            </a:pPr>
            <a:r>
              <a:rPr lang="en-US" dirty="0"/>
              <a:t>The company can aim to strengthen the relationship with these customers to increase customer loyalty and retention and ultimately drive more sales an revenue for the company.</a:t>
            </a:r>
          </a:p>
        </p:txBody>
      </p:sp>
      <p:pic>
        <p:nvPicPr>
          <p:cNvPr id="3" name="Picture 2">
            <a:extLst>
              <a:ext uri="{FF2B5EF4-FFF2-40B4-BE49-F238E27FC236}">
                <a16:creationId xmlns:a16="http://schemas.microsoft.com/office/drawing/2014/main" id="{896A445B-2BB7-035F-8B8D-3CE01E0EA3D8}"/>
              </a:ext>
            </a:extLst>
          </p:cNvPr>
          <p:cNvPicPr>
            <a:picLocks noChangeAspect="1"/>
          </p:cNvPicPr>
          <p:nvPr/>
        </p:nvPicPr>
        <p:blipFill rotWithShape="1">
          <a:blip r:embed="rId3"/>
          <a:srcRect l="3226" t="22872" r="37239" b="18880"/>
          <a:stretch/>
        </p:blipFill>
        <p:spPr>
          <a:xfrm>
            <a:off x="2553461" y="2444027"/>
            <a:ext cx="7082117" cy="3677447"/>
          </a:xfrm>
          <a:prstGeom prst="rect">
            <a:avLst/>
          </a:prstGeom>
        </p:spPr>
      </p:pic>
    </p:spTree>
    <p:extLst>
      <p:ext uri="{BB962C8B-B14F-4D97-AF65-F5344CB8AC3E}">
        <p14:creationId xmlns:p14="http://schemas.microsoft.com/office/powerpoint/2010/main" val="163723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Revenue by Countries </a:t>
            </a:r>
          </a:p>
        </p:txBody>
      </p:sp>
      <p:sp>
        <p:nvSpPr>
          <p:cNvPr id="8" name="TextBox 7">
            <a:extLst>
              <a:ext uri="{FF2B5EF4-FFF2-40B4-BE49-F238E27FC236}">
                <a16:creationId xmlns:a16="http://schemas.microsoft.com/office/drawing/2014/main" id="{FEA98CA3-48B3-4DBE-9E0C-0B6E64ED716E}"/>
              </a:ext>
            </a:extLst>
          </p:cNvPr>
          <p:cNvSpPr txBox="1"/>
          <p:nvPr/>
        </p:nvSpPr>
        <p:spPr>
          <a:xfrm>
            <a:off x="221942" y="1180730"/>
            <a:ext cx="11745157" cy="2031325"/>
          </a:xfrm>
          <a:prstGeom prst="rect">
            <a:avLst/>
          </a:prstGeom>
          <a:noFill/>
        </p:spPr>
        <p:txBody>
          <a:bodyPr wrap="square" rtlCol="0">
            <a:spAutoFit/>
          </a:bodyPr>
          <a:lstStyle/>
          <a:p>
            <a:pPr marL="742950" lvl="1" indent="-285750">
              <a:buFont typeface="Arial" panose="020B0604020202020204" pitchFamily="34" charset="0"/>
              <a:buChar char="•"/>
            </a:pPr>
            <a:r>
              <a:rPr lang="en-US" dirty="0"/>
              <a:t>The map chart concludes by comparing the places that have produced the greatest revenue to those that have not.</a:t>
            </a:r>
          </a:p>
          <a:p>
            <a:pPr marL="742950" lvl="1" indent="-285750">
              <a:buFont typeface="Arial" panose="020B0604020202020204" pitchFamily="34" charset="0"/>
              <a:buChar char="•"/>
            </a:pPr>
            <a:r>
              <a:rPr lang="en-US" dirty="0"/>
              <a:t>The map also reveals that the majority of sales occur only in the European zone , with a small number in American region.</a:t>
            </a:r>
          </a:p>
          <a:p>
            <a:pPr marL="742950" lvl="1" indent="-285750">
              <a:buFont typeface="Arial" panose="020B0604020202020204" pitchFamily="34" charset="0"/>
              <a:buChar char="•"/>
            </a:pPr>
            <a:r>
              <a:rPr lang="en-US" dirty="0"/>
              <a:t>Along with Russia, there is no market for the items in Africa or Asia.</a:t>
            </a:r>
          </a:p>
          <a:p>
            <a:pPr marL="742950" lvl="1" indent="-285750">
              <a:buFont typeface="Arial" panose="020B0604020202020204" pitchFamily="34" charset="0"/>
              <a:buChar char="•"/>
            </a:pPr>
            <a:r>
              <a:rPr lang="en-US" dirty="0"/>
              <a:t>The company can concentrate on the European market more and dive deeper into countries in the region to come up with strategies that will maximize sales from each country in the region alongside Australia and Japan</a:t>
            </a:r>
          </a:p>
        </p:txBody>
      </p:sp>
      <p:pic>
        <p:nvPicPr>
          <p:cNvPr id="4" name="Picture 3">
            <a:extLst>
              <a:ext uri="{FF2B5EF4-FFF2-40B4-BE49-F238E27FC236}">
                <a16:creationId xmlns:a16="http://schemas.microsoft.com/office/drawing/2014/main" id="{1E2789AA-B716-0177-D7FB-9F1CACB9EEA0}"/>
              </a:ext>
            </a:extLst>
          </p:cNvPr>
          <p:cNvPicPr>
            <a:picLocks noChangeAspect="1"/>
          </p:cNvPicPr>
          <p:nvPr/>
        </p:nvPicPr>
        <p:blipFill>
          <a:blip r:embed="rId3"/>
          <a:stretch>
            <a:fillRect/>
          </a:stretch>
        </p:blipFill>
        <p:spPr>
          <a:xfrm>
            <a:off x="3693010" y="3212055"/>
            <a:ext cx="5002755" cy="2821407"/>
          </a:xfrm>
          <a:prstGeom prst="rect">
            <a:avLst/>
          </a:prstGeom>
        </p:spPr>
      </p:pic>
    </p:spTree>
    <p:extLst>
      <p:ext uri="{BB962C8B-B14F-4D97-AF65-F5344CB8AC3E}">
        <p14:creationId xmlns:p14="http://schemas.microsoft.com/office/powerpoint/2010/main" val="39659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Recommendations</a:t>
            </a:r>
          </a:p>
        </p:txBody>
      </p:sp>
      <p:sp>
        <p:nvSpPr>
          <p:cNvPr id="8" name="TextBox 7">
            <a:extLst>
              <a:ext uri="{FF2B5EF4-FFF2-40B4-BE49-F238E27FC236}">
                <a16:creationId xmlns:a16="http://schemas.microsoft.com/office/drawing/2014/main" id="{FEA98CA3-48B3-4DBE-9E0C-0B6E64ED716E}"/>
              </a:ext>
            </a:extLst>
          </p:cNvPr>
          <p:cNvSpPr txBox="1"/>
          <p:nvPr/>
        </p:nvSpPr>
        <p:spPr>
          <a:xfrm>
            <a:off x="142043" y="1180730"/>
            <a:ext cx="11745157" cy="3970318"/>
          </a:xfrm>
          <a:prstGeom prst="rect">
            <a:avLst/>
          </a:prstGeom>
          <a:noFill/>
        </p:spPr>
        <p:txBody>
          <a:bodyPr wrap="square" rtlCol="0">
            <a:spAutoFit/>
          </a:bodyPr>
          <a:lstStyle/>
          <a:p>
            <a:pPr marL="742950" lvl="1" indent="-285750">
              <a:buFont typeface="Arial" panose="020B0604020202020204" pitchFamily="34" charset="0"/>
              <a:buChar char="•"/>
            </a:pPr>
            <a:r>
              <a:rPr lang="en-US" dirty="0"/>
              <a:t>The company should come up with strategies that aim at stocking and advertising seasonal products to maximize sales when the demand for these goods goes up.</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company should do deeper analysis of products that are usually in high demand during low sales months to come up with strategies for marketing these products.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 deeper dive into the type of products and the revenue generated from these products for each region would be key in guiding region specific marketing strategies.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company should consider incentivizing top revenue generating customers to strengthen the relationship with these customers.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European market has more potential for growth and the company should aim at strategies that will increase its market positioning in the region.</a:t>
            </a:r>
          </a:p>
        </p:txBody>
      </p:sp>
    </p:spTree>
    <p:extLst>
      <p:ext uri="{BB962C8B-B14F-4D97-AF65-F5344CB8AC3E}">
        <p14:creationId xmlns:p14="http://schemas.microsoft.com/office/powerpoint/2010/main" val="2417333563"/>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182</TotalTime>
  <Words>541</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Franklin Gothic Book</vt:lpstr>
      <vt:lpstr>Custom</vt:lpstr>
      <vt:lpstr>TATA Data Visualization</vt:lpstr>
      <vt:lpstr>Introduction</vt:lpstr>
      <vt:lpstr>Process</vt:lpstr>
      <vt:lpstr>Revenue by Month 2011</vt:lpstr>
      <vt:lpstr>Top 10 Countries by Revenue and their Quantity </vt:lpstr>
      <vt:lpstr>Top 10 Customers by Revenue</vt:lpstr>
      <vt:lpstr>Revenue by Countries </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dc:title>
  <dc:creator>TUF GAMING</dc:creator>
  <cp:lastModifiedBy>Pavan G N</cp:lastModifiedBy>
  <cp:revision>9</cp:revision>
  <dcterms:created xsi:type="dcterms:W3CDTF">2023-07-22T06:13:50Z</dcterms:created>
  <dcterms:modified xsi:type="dcterms:W3CDTF">2024-01-15T13:07:49Z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