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5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9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8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4743B-E34B-435F-9FD3-4FE39EEB1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963" y="1491448"/>
            <a:ext cx="8114190" cy="4421079"/>
          </a:xfrm>
        </p:spPr>
        <p:txBody>
          <a:bodyPr/>
          <a:lstStyle/>
          <a:p>
            <a:pPr algn="ctr"/>
            <a:r>
              <a:rPr lang="en-US" altLang="zh-CN" dirty="0"/>
              <a:t>Postgres-XL</a:t>
            </a:r>
            <a:r>
              <a:rPr lang="zh-CN" altLang="en-US" dirty="0"/>
              <a:t>集群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B32C74-C936-444C-81A2-02DDAB70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40" y="601147"/>
            <a:ext cx="3513585" cy="29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A2F868E-55CB-4A84-B1DE-5DDF175A7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08263"/>
            <a:ext cx="12192000" cy="1450975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776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4743B-E34B-435F-9FD3-4FE39EEB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Postgres-XL</a:t>
            </a:r>
            <a:r>
              <a:rPr lang="zh-CN" altLang="en-US" dirty="0"/>
              <a:t>简介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4C670A-3DA9-434F-AFC7-F232F957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712470"/>
            <a:ext cx="7524750" cy="5821680"/>
          </a:xfrm>
        </p:spPr>
        <p:txBody>
          <a:bodyPr/>
          <a:lstStyle/>
          <a:p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Postgres-XL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是一个可横向扩展的开源数据库集群，基于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Postgres-XC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Postgres-XC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又是基于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许可证是一种自由开源许可证，类似于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许可证。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Postgres-XL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</a:p>
          <a:p>
            <a:pPr marL="43434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数据库集群；</a:t>
            </a:r>
          </a:p>
          <a:p>
            <a:pPr marL="43434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可横向扩展；</a:t>
            </a:r>
          </a:p>
          <a:p>
            <a:pPr marL="43434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提供多种表分片策略；</a:t>
            </a:r>
          </a:p>
          <a:p>
            <a:pPr marL="43434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架构模式（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），可以与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混合使用。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FD281-A446-41A4-A452-DC4FDE5D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4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85FC-1EDD-46D3-AF08-66EA3662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Postgres-XL</a:t>
            </a:r>
            <a:r>
              <a:rPr lang="zh-CN" altLang="en-US" dirty="0"/>
              <a:t>特性：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C3C92-50BD-4B98-88A7-62725A15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可横向扩展的关系型数据库（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完成支持集群级别的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集群范围的一致性（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架构模式），也支持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应用（读写性能扩展）；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多租户安全；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支持分布式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存储、支持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8452CF-44DB-4A81-BADE-C46286BA5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37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85FC-1EDD-46D3-AF08-66EA3662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Postgres-XL</a:t>
            </a:r>
            <a:r>
              <a:rPr lang="zh-CN" altLang="en-US" dirty="0"/>
              <a:t>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C3C92-50BD-4B98-88A7-62725A15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内部没有实现高可用机制，需要借助外部机制来实现高可用，如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流复制、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Corosync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/Pacemaker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增删节点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重新分片数据（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re-shard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）的比较复杂。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数据重分布（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redistribution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）期间会锁表。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某些外键、唯一性约束功能欠缺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8452CF-44DB-4A81-BADE-C46286BA5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66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9958E-2249-4EBD-B9A9-778A1AC9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Postgres-XL</a:t>
            </a:r>
            <a:r>
              <a:rPr lang="zh-CN" altLang="en-US" dirty="0"/>
              <a:t>扩缩容问题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58CA-FE32-4DD7-A6EE-3802F66C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扩容过程中数据迁移时要锁集群，停止应用访问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Rebalance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操作，非常耗时，数据量大的场景无法接受，一张表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个节点，完成平衡需要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20-30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不支持单一节点扩容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缩容时先对数据进行备份，再删除节点，然后老数据再导入集群；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在线增加节点：新建表根据复制、分片策略存储到新节点；原有表数据仍然存储在老节点上；并没有解决节点数据倾斜的问题。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06D63-9367-477A-906B-E05BF1AE3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8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B50DD6A-8399-4848-8CC6-8BE308AD4D8F}"/>
              </a:ext>
            </a:extLst>
          </p:cNvPr>
          <p:cNvSpPr txBox="1"/>
          <p:nvPr/>
        </p:nvSpPr>
        <p:spPr>
          <a:xfrm>
            <a:off x="808893" y="679937"/>
            <a:ext cx="10714892" cy="51816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6BAD55-7A1B-4158-B52A-52EFA23C0EE1}"/>
              </a:ext>
            </a:extLst>
          </p:cNvPr>
          <p:cNvSpPr/>
          <p:nvPr/>
        </p:nvSpPr>
        <p:spPr>
          <a:xfrm>
            <a:off x="726831" y="797169"/>
            <a:ext cx="106328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PGXL</a:t>
            </a:r>
            <a:r>
              <a:rPr lang="zh-CN" altLang="en-US" dirty="0"/>
              <a:t>有三个主要组件，分别是</a:t>
            </a:r>
            <a:r>
              <a:rPr lang="en-US" altLang="zh-CN" dirty="0">
                <a:solidFill>
                  <a:schemeClr val="accent1"/>
                </a:solidFill>
              </a:rPr>
              <a:t>GTM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chemeClr val="accent1"/>
                </a:solidFill>
              </a:rPr>
              <a:t>Coordinator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chemeClr val="accent1"/>
                </a:solidFill>
              </a:rPr>
              <a:t>Datanode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chemeClr val="accent1"/>
                </a:solidFill>
              </a:rPr>
              <a:t>GTM</a:t>
            </a:r>
            <a:r>
              <a:rPr lang="en-US" altLang="zh-CN" dirty="0"/>
              <a:t>(</a:t>
            </a:r>
            <a:r>
              <a:rPr lang="en-US" altLang="zh-CN" dirty="0" err="1"/>
              <a:t>Gloable</a:t>
            </a:r>
            <a:r>
              <a:rPr lang="en-US" altLang="zh-CN" dirty="0"/>
              <a:t> Transaction Manager)</a:t>
            </a:r>
            <a:r>
              <a:rPr lang="zh-CN" altLang="en-US" dirty="0"/>
              <a:t>负责提供事务的</a:t>
            </a:r>
            <a:r>
              <a:rPr lang="en-US" altLang="zh-CN" dirty="0"/>
              <a:t>ACID</a:t>
            </a:r>
            <a:r>
              <a:rPr lang="zh-CN" altLang="en-US" dirty="0"/>
              <a:t>属性；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Coordinator</a:t>
            </a:r>
            <a:r>
              <a:rPr lang="zh-CN" altLang="en-US" dirty="0"/>
              <a:t>负责处理每个来自</a:t>
            </a:r>
            <a:r>
              <a:rPr lang="en-US" altLang="zh-CN" dirty="0"/>
              <a:t>Application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任务，并且决定由哪个</a:t>
            </a:r>
            <a:r>
              <a:rPr lang="en-US" altLang="zh-CN" dirty="0" err="1"/>
              <a:t>Datanode</a:t>
            </a:r>
            <a:r>
              <a:rPr lang="zh-CN" altLang="en-US" dirty="0"/>
              <a:t>执行，然后将任务计划派发给相应的</a:t>
            </a:r>
            <a:r>
              <a:rPr lang="en-US" altLang="zh-CN" dirty="0" err="1"/>
              <a:t>Datanode</a:t>
            </a:r>
            <a:r>
              <a:rPr lang="zh-CN" altLang="en-US" dirty="0"/>
              <a:t>，根据需要收集结果返还给</a:t>
            </a:r>
            <a:r>
              <a:rPr lang="en-US" altLang="zh-CN" dirty="0"/>
              <a:t>Application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/>
                </a:solidFill>
              </a:rPr>
              <a:t>Datanode</a:t>
            </a:r>
            <a:r>
              <a:rPr lang="zh-CN" altLang="en-US" dirty="0"/>
              <a:t>负责存储表的数据和本地执行由</a:t>
            </a:r>
            <a:r>
              <a:rPr lang="en-US" altLang="zh-CN" dirty="0"/>
              <a:t>Coordinator</a:t>
            </a:r>
            <a:r>
              <a:rPr lang="zh-CN" altLang="en-US" dirty="0"/>
              <a:t>派发的</a:t>
            </a:r>
            <a:r>
              <a:rPr lang="en-US" altLang="zh-CN" dirty="0"/>
              <a:t>SQL</a:t>
            </a:r>
            <a:r>
              <a:rPr lang="zh-CN" altLang="en-US" dirty="0"/>
              <a:t>任务；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GTM</a:t>
            </a:r>
            <a:r>
              <a:rPr lang="zh-CN" altLang="en-US" dirty="0"/>
              <a:t>通常由一台独立的服务器承担，因为</a:t>
            </a:r>
            <a:r>
              <a:rPr lang="en-US" altLang="zh-CN" dirty="0"/>
              <a:t>GTM</a:t>
            </a:r>
            <a:r>
              <a:rPr lang="zh-CN" altLang="en-US" dirty="0"/>
              <a:t>需要处理来自所有</a:t>
            </a:r>
            <a:r>
              <a:rPr lang="en-US" altLang="zh-CN" dirty="0"/>
              <a:t>Coordinator</a:t>
            </a:r>
            <a:r>
              <a:rPr lang="zh-CN" altLang="en-US" dirty="0"/>
              <a:t>和</a:t>
            </a:r>
            <a:r>
              <a:rPr lang="en-US" altLang="zh-CN" dirty="0" err="1"/>
              <a:t>Datanode</a:t>
            </a:r>
            <a:r>
              <a:rPr lang="zh-CN" altLang="en-US" dirty="0"/>
              <a:t>的事务请求。为了将 </a:t>
            </a:r>
            <a:r>
              <a:rPr lang="en-US" altLang="zh-CN" dirty="0"/>
              <a:t>Coordinator</a:t>
            </a:r>
            <a:r>
              <a:rPr lang="zh-CN" altLang="en-US" dirty="0"/>
              <a:t>和</a:t>
            </a:r>
            <a:r>
              <a:rPr lang="en-US" altLang="zh-CN" dirty="0" err="1"/>
              <a:t>Datanode</a:t>
            </a:r>
            <a:r>
              <a:rPr lang="zh-CN" altLang="en-US" dirty="0"/>
              <a:t>上进程的请求和响应聚集到一台机器上，可以配置</a:t>
            </a:r>
            <a:r>
              <a:rPr lang="en-US" altLang="zh-CN" dirty="0"/>
              <a:t>GTM-Proxy</a:t>
            </a:r>
            <a:r>
              <a:rPr lang="zh-CN" altLang="en-US" dirty="0"/>
              <a:t>。</a:t>
            </a:r>
            <a:r>
              <a:rPr lang="en-US" altLang="zh-CN" dirty="0"/>
              <a:t>GTM-Proxy</a:t>
            </a:r>
            <a:r>
              <a:rPr lang="zh-CN" altLang="en-US" dirty="0"/>
              <a:t>会减少</a:t>
            </a:r>
            <a:r>
              <a:rPr lang="en-US" altLang="zh-CN" dirty="0"/>
              <a:t>GTM</a:t>
            </a:r>
            <a:r>
              <a:rPr lang="zh-CN" altLang="en-US" dirty="0"/>
              <a:t>的负载，同 时会帮助处理</a:t>
            </a:r>
            <a:r>
              <a:rPr lang="en-US" altLang="zh-CN" dirty="0"/>
              <a:t>GTM</a:t>
            </a:r>
            <a:r>
              <a:rPr lang="zh-CN" altLang="en-US" dirty="0"/>
              <a:t>失效的情况。即便如此，</a:t>
            </a:r>
            <a:r>
              <a:rPr lang="en-US" altLang="zh-CN" dirty="0"/>
              <a:t>GTM</a:t>
            </a:r>
            <a:r>
              <a:rPr lang="zh-CN" altLang="en-US" dirty="0"/>
              <a:t>还是可能会发生单点失效问题，这时可以配置一个</a:t>
            </a:r>
            <a:r>
              <a:rPr lang="en-US" altLang="zh-CN" dirty="0"/>
              <a:t>GTM-Standby</a:t>
            </a:r>
            <a:r>
              <a:rPr lang="zh-CN" altLang="en-US" dirty="0"/>
              <a:t>节点作为</a:t>
            </a:r>
            <a:r>
              <a:rPr lang="en-US" altLang="zh-CN" dirty="0"/>
              <a:t>GTM</a:t>
            </a:r>
            <a:r>
              <a:rPr lang="zh-CN" altLang="en-US" dirty="0"/>
              <a:t>的备用节点。</a:t>
            </a:r>
          </a:p>
          <a:p>
            <a:endParaRPr lang="zh-CN" altLang="en-US" dirty="0"/>
          </a:p>
          <a:p>
            <a:r>
              <a:rPr lang="zh-CN" altLang="en-US" dirty="0"/>
              <a:t>每台机器最好同时配置一个</a:t>
            </a:r>
            <a:r>
              <a:rPr lang="en-US" altLang="zh-CN" dirty="0"/>
              <a:t>Coordinator</a:t>
            </a:r>
            <a:r>
              <a:rPr lang="zh-CN" altLang="en-US" dirty="0"/>
              <a:t>和一个</a:t>
            </a:r>
            <a:r>
              <a:rPr lang="en-US" altLang="zh-CN" dirty="0" err="1"/>
              <a:t>Datanode</a:t>
            </a:r>
            <a:r>
              <a:rPr lang="zh-CN" altLang="en-US" dirty="0"/>
              <a:t>，这样既不用担心二者的负载均衡，而且可以降低网络流量。</a:t>
            </a:r>
          </a:p>
        </p:txBody>
      </p:sp>
    </p:spTree>
    <p:extLst>
      <p:ext uri="{BB962C8B-B14F-4D97-AF65-F5344CB8AC3E}">
        <p14:creationId xmlns:p14="http://schemas.microsoft.com/office/powerpoint/2010/main" val="11259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FBE4-5A54-4D86-B3FA-14C376CE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Postgres-XL</a:t>
            </a:r>
            <a:r>
              <a:rPr lang="zh-CN" altLang="en-US" dirty="0"/>
              <a:t>架构图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C2E5B-7452-4934-9900-A246153DA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s://images2015.cnblogs.com/blog/511150/201607/511150-20160706120632202-441956574.jpg">
            <a:extLst>
              <a:ext uri="{FF2B5EF4-FFF2-40B4-BE49-F238E27FC236}">
                <a16:creationId xmlns:a16="http://schemas.microsoft.com/office/drawing/2014/main" id="{F4377CDB-BD24-48BB-9B40-F02812832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39732"/>
            <a:ext cx="6492875" cy="42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3D375-767F-4F5E-9F5A-887D846D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pgxc</a:t>
            </a:r>
            <a:r>
              <a:rPr lang="en-US" altLang="zh-CN" b="1" dirty="0"/>
              <a:t> &amp;&amp; </a:t>
            </a:r>
            <a:r>
              <a:rPr lang="en-US" altLang="zh-CN" b="1" dirty="0" err="1"/>
              <a:t>pgxl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D0A61D-F64F-4137-AE38-A7D3483ED8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Pgxc</a:t>
            </a:r>
            <a:r>
              <a:rPr lang="zh-CN" altLang="en-US" dirty="0"/>
              <a:t>是经典的分布式数据库架构，是真正的企业级</a:t>
            </a:r>
            <a:r>
              <a:rPr lang="en-US" altLang="zh-CN" dirty="0"/>
              <a:t>HTAP</a:t>
            </a:r>
            <a:r>
              <a:rPr lang="zh-CN" altLang="en-US" dirty="0"/>
              <a:t>，我们看到市面上很多分布式数据库产品都是基于</a:t>
            </a:r>
            <a:r>
              <a:rPr lang="en-US" altLang="zh-CN" dirty="0" err="1"/>
              <a:t>pgxc</a:t>
            </a:r>
            <a:r>
              <a:rPr lang="zh-CN" altLang="en-US" dirty="0"/>
              <a:t>架构扩展而来。</a:t>
            </a:r>
            <a:r>
              <a:rPr lang="en-US" altLang="zh-CN" dirty="0" err="1"/>
              <a:t>pgxc</a:t>
            </a:r>
            <a:r>
              <a:rPr lang="zh-CN" altLang="en-US" dirty="0"/>
              <a:t>是和</a:t>
            </a:r>
            <a:r>
              <a:rPr lang="en-US" altLang="zh-CN" dirty="0" err="1"/>
              <a:t>pg</a:t>
            </a:r>
            <a:r>
              <a:rPr lang="zh-CN" altLang="en-US" dirty="0"/>
              <a:t>内核紧耦合的，是嵌入到</a:t>
            </a:r>
            <a:r>
              <a:rPr lang="en-US" altLang="zh-CN" dirty="0" err="1"/>
              <a:t>pg</a:t>
            </a:r>
            <a:r>
              <a:rPr lang="zh-CN" altLang="en-US" dirty="0"/>
              <a:t>内核中，最初</a:t>
            </a:r>
            <a:r>
              <a:rPr lang="en-US" altLang="zh-CN" dirty="0" err="1"/>
              <a:t>pgxc</a:t>
            </a:r>
            <a:r>
              <a:rPr lang="zh-CN" altLang="en-US" dirty="0"/>
              <a:t>的核心开发者将</a:t>
            </a:r>
            <a:r>
              <a:rPr lang="en-US" altLang="zh-CN" dirty="0" err="1"/>
              <a:t>pgxc</a:t>
            </a:r>
            <a:r>
              <a:rPr lang="zh-CN" altLang="en-US" dirty="0"/>
              <a:t>商业化，创建了</a:t>
            </a:r>
            <a:r>
              <a:rPr lang="en-US" altLang="zh-CN" dirty="0" err="1"/>
              <a:t>stormdb</a:t>
            </a:r>
            <a:r>
              <a:rPr lang="zh-CN" altLang="en-US" dirty="0"/>
              <a:t>，进行了一些并行算子优化，后来</a:t>
            </a:r>
            <a:r>
              <a:rPr lang="en-US" altLang="zh-CN" dirty="0" err="1"/>
              <a:t>TransLattice</a:t>
            </a:r>
            <a:r>
              <a:rPr lang="zh-CN" altLang="en-US" dirty="0"/>
              <a:t>公司将</a:t>
            </a:r>
            <a:r>
              <a:rPr lang="en-US" altLang="zh-CN" dirty="0" err="1"/>
              <a:t>stormdb</a:t>
            </a:r>
            <a:r>
              <a:rPr lang="zh-CN" altLang="en-US" dirty="0"/>
              <a:t>收购，并且将项目开源，就是现在的</a:t>
            </a:r>
            <a:r>
              <a:rPr lang="en-US" altLang="zh-CN" dirty="0" err="1"/>
              <a:t>pgxl</a:t>
            </a:r>
            <a:r>
              <a:rPr lang="zh-CN" altLang="en-US" dirty="0"/>
              <a:t>，所以</a:t>
            </a:r>
            <a:r>
              <a:rPr lang="en-US" altLang="zh-CN" dirty="0" err="1"/>
              <a:t>pgxc</a:t>
            </a:r>
            <a:r>
              <a:rPr lang="zh-CN" altLang="en-US" dirty="0"/>
              <a:t>和</a:t>
            </a:r>
            <a:r>
              <a:rPr lang="en-US" altLang="zh-CN" dirty="0" err="1"/>
              <a:t>pgxl</a:t>
            </a:r>
            <a:r>
              <a:rPr lang="zh-CN" altLang="en-US" dirty="0"/>
              <a:t>是一脉相承的，大部分代码是直接移植过来的。右边是</a:t>
            </a:r>
            <a:r>
              <a:rPr lang="en-US" altLang="zh-CN" dirty="0" err="1"/>
              <a:t>pgxc</a:t>
            </a:r>
            <a:r>
              <a:rPr lang="zh-CN" altLang="en-US" dirty="0"/>
              <a:t>的架构：</a:t>
            </a:r>
          </a:p>
          <a:p>
            <a:endParaRPr lang="zh-CN" altLang="en-US" dirty="0"/>
          </a:p>
        </p:txBody>
      </p:sp>
      <p:pic>
        <p:nvPicPr>
          <p:cNvPr id="5122" name="Picture 2" descr="CENTER_PostgreSQL_Community">
            <a:extLst>
              <a:ext uri="{FF2B5EF4-FFF2-40B4-BE49-F238E27FC236}">
                <a16:creationId xmlns:a16="http://schemas.microsoft.com/office/drawing/2014/main" id="{B3DF7C8D-5CD3-4C91-B7A5-F6B0ABB0DD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2" y="2177060"/>
            <a:ext cx="5487012" cy="28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76A01-DB87-4DB5-9520-5B601273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pgxc</a:t>
            </a:r>
            <a:r>
              <a:rPr lang="zh-CN" altLang="en-US" b="1" dirty="0"/>
              <a:t>的架构特点如下：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3B05E8-3D15-4A73-97A6-B144DD88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①</a:t>
            </a:r>
            <a:r>
              <a:rPr lang="en-US" altLang="zh-CN" dirty="0" err="1"/>
              <a:t>gtm</a:t>
            </a:r>
            <a:r>
              <a:rPr lang="zh-CN" altLang="en-US" dirty="0"/>
              <a:t>保证全局读一致性，两阶段提交保证全局写一致性。</a:t>
            </a:r>
          </a:p>
          <a:p>
            <a:r>
              <a:rPr lang="zh-CN" altLang="en-US" dirty="0"/>
              <a:t>②</a:t>
            </a:r>
            <a:r>
              <a:rPr lang="en-US" altLang="zh-CN" dirty="0" err="1"/>
              <a:t>gtm</a:t>
            </a:r>
            <a:r>
              <a:rPr lang="zh-CN" altLang="en-US" dirty="0"/>
              <a:t>是整个系统的瓶颈点，在超过</a:t>
            </a:r>
            <a:r>
              <a:rPr lang="en-US" altLang="zh-CN" dirty="0"/>
              <a:t>150</a:t>
            </a:r>
            <a:r>
              <a:rPr lang="zh-CN" altLang="en-US" dirty="0"/>
              <a:t>并发的情况下，</a:t>
            </a:r>
            <a:r>
              <a:rPr lang="en-US" altLang="zh-CN" dirty="0" err="1"/>
              <a:t>gtm</a:t>
            </a:r>
            <a:r>
              <a:rPr lang="zh-CN" altLang="en-US" dirty="0"/>
              <a:t>的瓶颈就会显现，每一个事务开启都会去</a:t>
            </a:r>
            <a:r>
              <a:rPr lang="en-US" altLang="zh-CN" dirty="0" err="1"/>
              <a:t>gtm</a:t>
            </a:r>
            <a:r>
              <a:rPr lang="zh-CN" altLang="en-US" dirty="0"/>
              <a:t>取事务号和快照信息，造成</a:t>
            </a:r>
            <a:r>
              <a:rPr lang="en-US" altLang="zh-CN" dirty="0" err="1"/>
              <a:t>gtm</a:t>
            </a:r>
            <a:r>
              <a:rPr lang="zh-CN" altLang="en-US" dirty="0"/>
              <a:t>在网络压力和分配事务号速度上存在瓶颈。</a:t>
            </a:r>
          </a:p>
          <a:p>
            <a:r>
              <a:rPr lang="zh-CN" altLang="en-US" dirty="0"/>
              <a:t>③多个协调节点间需要同步元数据信息，如果协调节点失败，不仅会造成</a:t>
            </a:r>
            <a:r>
              <a:rPr lang="en-US" altLang="zh-CN" dirty="0" err="1"/>
              <a:t>ddl</a:t>
            </a:r>
            <a:r>
              <a:rPr lang="en-US" altLang="zh-CN" dirty="0"/>
              <a:t> hang</a:t>
            </a:r>
            <a:r>
              <a:rPr lang="zh-CN" altLang="en-US" dirty="0"/>
              <a:t>住，也可能造成两阶段事务的阻塞。</a:t>
            </a:r>
          </a:p>
          <a:p>
            <a:r>
              <a:rPr lang="zh-CN" altLang="en-US" dirty="0"/>
              <a:t>④</a:t>
            </a:r>
            <a:r>
              <a:rPr lang="en-US" altLang="zh-CN" dirty="0" err="1"/>
              <a:t>pgxc</a:t>
            </a:r>
            <a:r>
              <a:rPr lang="zh-CN" altLang="en-US" dirty="0"/>
              <a:t>的出现主要是在</a:t>
            </a:r>
            <a:r>
              <a:rPr lang="en-US" altLang="zh-CN" dirty="0" err="1"/>
              <a:t>pg</a:t>
            </a:r>
            <a:r>
              <a:rPr lang="zh-CN" altLang="en-US" dirty="0"/>
              <a:t>在</a:t>
            </a:r>
            <a:r>
              <a:rPr lang="en-US" altLang="zh-CN" dirty="0" err="1"/>
              <a:t>oltp</a:t>
            </a:r>
            <a:r>
              <a:rPr lang="zh-CN" altLang="en-US" dirty="0"/>
              <a:t>应用场景上的优化，不管是新增</a:t>
            </a:r>
            <a:r>
              <a:rPr lang="en-US" altLang="zh-CN" dirty="0" err="1"/>
              <a:t>gtm</a:t>
            </a:r>
            <a:r>
              <a:rPr lang="zh-CN" altLang="en-US" dirty="0"/>
              <a:t>，还是数据一致性的保证上面都做得更加精细化。</a:t>
            </a:r>
          </a:p>
          <a:p>
            <a:r>
              <a:rPr lang="zh-CN" altLang="en-US" dirty="0"/>
              <a:t>⑤数据表也可以分为分布表和复制表，复制表在每一个数据节点都有一份全量数据。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37408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Override1.xml><?xml version="1.0" encoding="utf-8"?>
<a:themeOverride xmlns:a="http://schemas.openxmlformats.org/drawingml/2006/main">
  <a:clrScheme name="回顾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回顾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778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Wingdings</vt:lpstr>
      <vt:lpstr>回顾</vt:lpstr>
      <vt:lpstr>Postgres-XL集群</vt:lpstr>
      <vt:lpstr>Postgres-XL简介</vt:lpstr>
      <vt:lpstr>Postgres-XL特性：</vt:lpstr>
      <vt:lpstr>Postgres-XL不足</vt:lpstr>
      <vt:lpstr>Postgres-XL扩缩容问题</vt:lpstr>
      <vt:lpstr>PowerPoint 演示文稿</vt:lpstr>
      <vt:lpstr>Postgres-XL架构图</vt:lpstr>
      <vt:lpstr>pgxc &amp;&amp; pgxl </vt:lpstr>
      <vt:lpstr>pgxc的架构特点如下： 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Postgres-XL集群</dc:title>
  <dc:creator>李静(Jing Li)</dc:creator>
  <cp:lastModifiedBy>李静(Jing Li)</cp:lastModifiedBy>
  <cp:revision>38</cp:revision>
  <dcterms:created xsi:type="dcterms:W3CDTF">2021-03-15T07:28:53Z</dcterms:created>
  <dcterms:modified xsi:type="dcterms:W3CDTF">2021-03-15T09:52:39Z</dcterms:modified>
</cp:coreProperties>
</file>