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9391D2-0CBD-4068-A330-7F7669B73733}"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148811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391D2-0CBD-4068-A330-7F7669B73733}"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394106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391D2-0CBD-4068-A330-7F7669B73733}"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40807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391D2-0CBD-4068-A330-7F7669B73733}"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305672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391D2-0CBD-4068-A330-7F7669B73733}"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386209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9391D2-0CBD-4068-A330-7F7669B73733}"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93093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9391D2-0CBD-4068-A330-7F7669B73733}"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331347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391D2-0CBD-4068-A330-7F7669B73733}"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168597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391D2-0CBD-4068-A330-7F7669B73733}"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323692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391D2-0CBD-4068-A330-7F7669B73733}"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172220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391D2-0CBD-4068-A330-7F7669B73733}"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C8F4E-E4CC-4DBF-8F5C-AFCD9CDDC92C}" type="slidenum">
              <a:rPr lang="en-US" smtClean="0"/>
              <a:t>‹#›</a:t>
            </a:fld>
            <a:endParaRPr lang="en-US"/>
          </a:p>
        </p:txBody>
      </p:sp>
    </p:spTree>
    <p:extLst>
      <p:ext uri="{BB962C8B-B14F-4D97-AF65-F5344CB8AC3E}">
        <p14:creationId xmlns:p14="http://schemas.microsoft.com/office/powerpoint/2010/main" val="313887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391D2-0CBD-4068-A330-7F7669B73733}" type="datetimeFigureOut">
              <a:rPr lang="en-US" smtClean="0"/>
              <a:t>6/2/2020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C8F4E-E4CC-4DBF-8F5C-AFCD9CDDC92C}" type="slidenum">
              <a:rPr lang="en-US" smtClean="0"/>
              <a:t>‹#›</a:t>
            </a:fld>
            <a:endParaRPr lang="en-US"/>
          </a:p>
        </p:txBody>
      </p:sp>
    </p:spTree>
    <p:extLst>
      <p:ext uri="{BB962C8B-B14F-4D97-AF65-F5344CB8AC3E}">
        <p14:creationId xmlns:p14="http://schemas.microsoft.com/office/powerpoint/2010/main" val="3685814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aplatform.cloud.ibm.com/data/jupyter2/runtimeenv2/v1/wdpx/service/notebook/conda2py363066f53d17254bd1a5277236db4ae03b/dsxjpy/Dyd2zeKPwQaSSJlxSw3xmA:5R-y9S-YBMZvGlj-oQw9xijLR97gqVYclf761RXE5U0c7S_FOVYWd4eF9HMqi912_K7gkFA/container/notebooks/004518cc-69de-44c5-b5b2-d1a93cb48859?api=v2&amp;project=3066f53d-1725-4bd1-a527-7236db4ae03b#Exploring-and-Clustering-Neighborhoods-in-Toky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1074"/>
            <a:ext cx="9144000" cy="1707008"/>
          </a:xfrm>
        </p:spPr>
        <p:txBody>
          <a:bodyPr>
            <a:normAutofit/>
          </a:bodyPr>
          <a:lstStyle/>
          <a:p>
            <a:r>
              <a:rPr lang="en-US" sz="3200" b="1" dirty="0"/>
              <a:t>Exploring and Clustering Neighborhoods in Tokyo</a:t>
            </a:r>
            <a:r>
              <a:rPr lang="en-US" sz="3200" b="1" dirty="0">
                <a:hlinkClick r:id="rId2"/>
              </a:rPr>
              <a:t>¶</a:t>
            </a:r>
            <a:r>
              <a:rPr lang="en-US" sz="3200" b="1" dirty="0"/>
              <a:t/>
            </a:r>
            <a:br>
              <a:rPr lang="en-US" sz="3200" b="1" dirty="0"/>
            </a:br>
            <a:endParaRPr lang="en-US" sz="3200" b="1" dirty="0"/>
          </a:p>
        </p:txBody>
      </p:sp>
      <p:sp>
        <p:nvSpPr>
          <p:cNvPr id="3" name="Subtitle 2"/>
          <p:cNvSpPr>
            <a:spLocks noGrp="1"/>
          </p:cNvSpPr>
          <p:nvPr>
            <p:ph type="subTitle" idx="1"/>
          </p:nvPr>
        </p:nvSpPr>
        <p:spPr>
          <a:xfrm>
            <a:off x="1524000" y="2729753"/>
            <a:ext cx="9144000" cy="3052482"/>
          </a:xfrm>
        </p:spPr>
        <p:txBody>
          <a:bodyPr>
            <a:noAutofit/>
          </a:bodyPr>
          <a:lstStyle/>
          <a:p>
            <a:r>
              <a:rPr lang="en-US" sz="3200" dirty="0"/>
              <a:t>Whether your company is an established, mature business or a start-up, locating in a </a:t>
            </a:r>
            <a:r>
              <a:rPr lang="en-US" sz="3200" b="1" dirty="0"/>
              <a:t>largely populated</a:t>
            </a:r>
            <a:r>
              <a:rPr lang="en-US" sz="3200" dirty="0"/>
              <a:t> city has several benefits. The hustle and bustle of a large metropolis seems to transfer its energy to the businesses and residents. Whether the city is located on the West Coast, the East Coast or in the Midwest, they all share several </a:t>
            </a:r>
            <a:r>
              <a:rPr lang="en-US" sz="3200" dirty="0" smtClean="0"/>
              <a:t>advantages.</a:t>
            </a:r>
          </a:p>
          <a:p>
            <a:endParaRPr lang="en-US" sz="3200" dirty="0"/>
          </a:p>
          <a:p>
            <a:endParaRPr lang="en-US" sz="3200" dirty="0"/>
          </a:p>
        </p:txBody>
      </p:sp>
    </p:spTree>
    <p:extLst>
      <p:ext uri="{BB962C8B-B14F-4D97-AF65-F5344CB8AC3E}">
        <p14:creationId xmlns:p14="http://schemas.microsoft.com/office/powerpoint/2010/main" val="13723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806823" y="1166843"/>
            <a:ext cx="10703859" cy="4893647"/>
          </a:xfrm>
          <a:prstGeom prst="rect">
            <a:avLst/>
          </a:prstGeom>
        </p:spPr>
        <p:txBody>
          <a:bodyPr wrap="square">
            <a:spAutoFit/>
          </a:bodyPr>
          <a:lstStyle/>
          <a:p>
            <a:pPr marL="285750" indent="-285750">
              <a:buFont typeface="Arial" panose="020B0604020202020204" pitchFamily="34" charset="0"/>
              <a:buChar char="•"/>
            </a:pPr>
            <a:r>
              <a:rPr lang="en-US" sz="2400" b="0" i="0" dirty="0" smtClean="0">
                <a:effectLst/>
                <a:latin typeface="ibm-plex-sans"/>
              </a:rPr>
              <a:t>Grocery Stores are often cited as among the types of businesses with the lowest profit margins. It's true. Grocery store profit margins typically range from 1 percent to 3 percent, depending on the items. </a:t>
            </a:r>
          </a:p>
          <a:p>
            <a:pPr marL="285750" indent="-285750">
              <a:buFont typeface="Arial" panose="020B0604020202020204" pitchFamily="34" charset="0"/>
              <a:buChar char="•"/>
            </a:pPr>
            <a:endParaRPr lang="en-US" sz="2400" b="0" i="0" dirty="0" smtClean="0">
              <a:effectLst/>
              <a:latin typeface="ibm-plex-sans"/>
            </a:endParaRPr>
          </a:p>
          <a:p>
            <a:pPr marL="285750" indent="-285750">
              <a:buFont typeface="Arial" panose="020B0604020202020204" pitchFamily="34" charset="0"/>
              <a:buChar char="•"/>
            </a:pPr>
            <a:r>
              <a:rPr lang="en-US" sz="2400" b="0" i="0" dirty="0" smtClean="0">
                <a:effectLst/>
                <a:latin typeface="ibm-plex-sans"/>
              </a:rPr>
              <a:t>Grocery stores make their money on volume. They may not make much on any one item, that's why the store kindly provides big shopping carts for their customers. </a:t>
            </a:r>
          </a:p>
          <a:p>
            <a:pPr marL="285750" indent="-285750">
              <a:buFont typeface="Arial" panose="020B0604020202020204" pitchFamily="34" charset="0"/>
              <a:buChar char="•"/>
            </a:pPr>
            <a:endParaRPr lang="en-US" sz="2400" b="0" i="0" dirty="0" smtClean="0">
              <a:effectLst/>
              <a:latin typeface="ibm-plex-sans"/>
            </a:endParaRPr>
          </a:p>
          <a:p>
            <a:pPr marL="285750" indent="-285750">
              <a:buFont typeface="Arial" panose="020B0604020202020204" pitchFamily="34" charset="0"/>
              <a:buChar char="•"/>
            </a:pPr>
            <a:r>
              <a:rPr lang="en-US" sz="2400" b="0" i="0" dirty="0" smtClean="0">
                <a:effectLst/>
                <a:latin typeface="ibm-plex-sans"/>
              </a:rPr>
              <a:t>Given This, we will employ our skills as a data scientist to identify highly populated </a:t>
            </a:r>
            <a:r>
              <a:rPr lang="en-US" sz="2400" dirty="0" smtClean="0">
                <a:latin typeface="ibm-plex-sans"/>
              </a:rPr>
              <a:t>N</a:t>
            </a:r>
            <a:r>
              <a:rPr lang="en-US" sz="2400" b="0" i="0" dirty="0" smtClean="0">
                <a:effectLst/>
                <a:latin typeface="ibm-plex-sans"/>
              </a:rPr>
              <a:t>eighborhood where competition are bound to be very minimal.</a:t>
            </a:r>
          </a:p>
          <a:p>
            <a:endParaRPr lang="en-US" sz="2400" b="0" i="0" dirty="0" smtClean="0">
              <a:effectLst/>
              <a:latin typeface="ibm-plex-sans"/>
            </a:endParaRPr>
          </a:p>
          <a:p>
            <a:pPr marL="285750" indent="-285750">
              <a:buFont typeface="Arial" panose="020B0604020202020204" pitchFamily="34" charset="0"/>
              <a:buChar char="•"/>
            </a:pPr>
            <a:r>
              <a:rPr lang="en-US" sz="2400" b="0" i="0" dirty="0" smtClean="0">
                <a:effectLst/>
                <a:latin typeface="ibm-plex-sans"/>
              </a:rPr>
              <a:t>Advantages of each area in Our Data will then be clearly expressed so that best possible final location can be chosen by stakeholders.</a:t>
            </a:r>
            <a:endParaRPr lang="en-US" sz="2400" b="0" i="0" dirty="0">
              <a:effectLst/>
              <a:latin typeface="ibm-plex-sans"/>
            </a:endParaRPr>
          </a:p>
        </p:txBody>
      </p:sp>
    </p:spTree>
    <p:extLst>
      <p:ext uri="{BB962C8B-B14F-4D97-AF65-F5344CB8AC3E}">
        <p14:creationId xmlns:p14="http://schemas.microsoft.com/office/powerpoint/2010/main" val="425611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020" y="530835"/>
            <a:ext cx="11778032" cy="575542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pPr algn="ctr"/>
            <a:r>
              <a:rPr lang="en-US" sz="2400" dirty="0" smtClean="0">
                <a:solidFill>
                  <a:srgbClr val="C00000"/>
                </a:solidFill>
                <a:latin typeface="Arial" panose="020B0604020202020204" pitchFamily="34" charset="0"/>
                <a:cs typeface="Arial" panose="020B0604020202020204" pitchFamily="34" charset="0"/>
              </a:rPr>
              <a:t>       </a:t>
            </a:r>
            <a:r>
              <a:rPr lang="en-US" sz="3200" b="1" dirty="0" smtClean="0">
                <a:solidFill>
                  <a:srgbClr val="C00000"/>
                </a:solidFill>
                <a:latin typeface="Arial" panose="020B0604020202020204" pitchFamily="34" charset="0"/>
                <a:cs typeface="Arial" panose="020B0604020202020204" pitchFamily="34" charset="0"/>
              </a:rPr>
              <a:t>Data acquisition and cleaning</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Data containing the 23 special wards in Tokyo was  collected from Wikipedia and </a:t>
            </a:r>
          </a:p>
          <a:p>
            <a:r>
              <a:rPr lang="en-US" sz="2400" dirty="0" smtClean="0">
                <a:latin typeface="Arial" panose="020B0604020202020204" pitchFamily="34" charset="0"/>
                <a:cs typeface="Arial" panose="020B0604020202020204" pitchFamily="34" charset="0"/>
              </a:rPr>
              <a:t>     scraped using beautiful soup</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t>centers of candidate areas will be generated algorithmically and approximate addresses of </a:t>
            </a:r>
            <a:endParaRPr lang="en-US" sz="2400" dirty="0" smtClean="0"/>
          </a:p>
          <a:p>
            <a:r>
              <a:rPr lang="en-US" sz="2400" dirty="0" smtClean="0"/>
              <a:t>       centers </a:t>
            </a:r>
            <a:r>
              <a:rPr lang="en-US" sz="2400" dirty="0"/>
              <a:t>of those areas will be obtained using </a:t>
            </a:r>
            <a:r>
              <a:rPr lang="en-US" sz="2400" b="1" dirty="0"/>
              <a:t>Google Maps API reverse geocoding</a:t>
            </a:r>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t>In total, 23 rows and 8 columns features in the raw dataset</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t>Duplicate, and Irrelevant columns  were dropped</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t>Cleaned data contains 23 rows and 5 columns.</a:t>
            </a:r>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929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564667" y="984461"/>
            <a:ext cx="11227112" cy="461665"/>
          </a:xfrm>
          <a:prstGeom prst="rect">
            <a:avLst/>
          </a:prstGeom>
        </p:spPr>
        <p:txBody>
          <a:bodyPr wrap="none">
            <a:spAutoFit/>
          </a:bodyPr>
          <a:lstStyle/>
          <a:p>
            <a:pPr algn="ctr"/>
            <a:r>
              <a:rPr lang="en-US" sz="2400" b="1" dirty="0" smtClean="0">
                <a:solidFill>
                  <a:srgbClr val="FF0000"/>
                </a:solidFill>
                <a:latin typeface="Helvetica Neue"/>
              </a:rPr>
              <a:t>IDENTIFIED TOP 5 POPULATED WARDS AND NEIGHBORHOODS IN TOKYO</a:t>
            </a:r>
            <a:endParaRPr lang="en-US" sz="2400" b="1" i="0" dirty="0">
              <a:solidFill>
                <a:srgbClr val="FF0000"/>
              </a:solidFill>
              <a:effectLst/>
              <a:latin typeface="Helvetica Neue"/>
            </a:endParaRPr>
          </a:p>
        </p:txBody>
      </p:sp>
      <p:pic>
        <p:nvPicPr>
          <p:cNvPr id="4" name="Picture 3"/>
          <p:cNvPicPr>
            <a:picLocks noChangeAspect="1"/>
          </p:cNvPicPr>
          <p:nvPr/>
        </p:nvPicPr>
        <p:blipFill>
          <a:blip r:embed="rId2"/>
          <a:stretch>
            <a:fillRect/>
          </a:stretch>
        </p:blipFill>
        <p:spPr>
          <a:xfrm>
            <a:off x="6714308" y="2241094"/>
            <a:ext cx="5270708" cy="4407899"/>
          </a:xfrm>
          <a:prstGeom prst="rect">
            <a:avLst/>
          </a:prstGeom>
        </p:spPr>
      </p:pic>
      <p:pic>
        <p:nvPicPr>
          <p:cNvPr id="5" name="Picture 4"/>
          <p:cNvPicPr>
            <a:picLocks noChangeAspect="1"/>
          </p:cNvPicPr>
          <p:nvPr/>
        </p:nvPicPr>
        <p:blipFill>
          <a:blip r:embed="rId3"/>
          <a:stretch>
            <a:fillRect/>
          </a:stretch>
        </p:blipFill>
        <p:spPr>
          <a:xfrm>
            <a:off x="379230" y="2136592"/>
            <a:ext cx="6191309" cy="3532688"/>
          </a:xfrm>
          <a:prstGeom prst="rect">
            <a:avLst/>
          </a:prstGeom>
        </p:spPr>
      </p:pic>
    </p:spTree>
    <p:extLst>
      <p:ext uri="{BB962C8B-B14F-4D97-AF65-F5344CB8AC3E}">
        <p14:creationId xmlns:p14="http://schemas.microsoft.com/office/powerpoint/2010/main" val="387996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9062" y="1697688"/>
            <a:ext cx="7580349" cy="4776465"/>
          </a:xfrm>
          <a:prstGeom prst="rect">
            <a:avLst/>
          </a:prstGeom>
          <a:scene3d>
            <a:camera prst="orthographicFront"/>
            <a:lightRig rig="threePt" dir="t"/>
          </a:scene3d>
          <a:sp3d>
            <a:bevelT w="152400" h="50800" prst="softRound"/>
          </a:sp3d>
        </p:spPr>
      </p:pic>
      <p:sp>
        <p:nvSpPr>
          <p:cNvPr id="3" name="Rectangle 2"/>
          <p:cNvSpPr/>
          <p:nvPr/>
        </p:nvSpPr>
        <p:spPr>
          <a:xfrm>
            <a:off x="759655" y="320432"/>
            <a:ext cx="10761785" cy="830997"/>
          </a:xfrm>
          <a:prstGeom prst="rect">
            <a:avLst/>
          </a:prstGeom>
          <a:pattFill prst="pct5">
            <a:fgClr>
              <a:schemeClr val="accent1"/>
            </a:fgClr>
            <a:bgClr>
              <a:schemeClr val="bg1"/>
            </a:bgClr>
          </a:pattFill>
        </p:spPr>
        <p:txBody>
          <a:bodyPr wrap="square">
            <a:spAutoFit/>
          </a:bodyPr>
          <a:lstStyle/>
          <a:p>
            <a:pPr algn="ctr"/>
            <a:r>
              <a:rPr lang="en-US" sz="2400" b="1" dirty="0" smtClean="0">
                <a:solidFill>
                  <a:srgbClr val="C00000"/>
                </a:solidFill>
                <a:latin typeface="Helvetica Neue"/>
              </a:rPr>
              <a:t>NEIGHBORHOODS BELONGING TO SETAGAYA AND NERIMA TOPS THE CHART FOR TOTAL VENUE CATEGORIES</a:t>
            </a:r>
            <a:endParaRPr lang="en-US" sz="2400" b="1" i="0" dirty="0">
              <a:solidFill>
                <a:srgbClr val="C00000"/>
              </a:solidFill>
              <a:effectLst/>
              <a:latin typeface="Helvetica Neue"/>
            </a:endParaRPr>
          </a:p>
        </p:txBody>
      </p:sp>
    </p:spTree>
    <p:extLst>
      <p:ext uri="{BB962C8B-B14F-4D97-AF65-F5344CB8AC3E}">
        <p14:creationId xmlns:p14="http://schemas.microsoft.com/office/powerpoint/2010/main" val="316827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6076" y="1575582"/>
            <a:ext cx="3825769" cy="4473526"/>
          </a:xfrm>
          <a:prstGeom prst="rect">
            <a:avLst/>
          </a:prstGeom>
        </p:spPr>
      </p:pic>
      <p:pic>
        <p:nvPicPr>
          <p:cNvPr id="3" name="Picture 2"/>
          <p:cNvPicPr>
            <a:picLocks noChangeAspect="1"/>
          </p:cNvPicPr>
          <p:nvPr/>
        </p:nvPicPr>
        <p:blipFill>
          <a:blip r:embed="rId3"/>
          <a:stretch>
            <a:fillRect/>
          </a:stretch>
        </p:blipFill>
        <p:spPr>
          <a:xfrm>
            <a:off x="5823570" y="1575582"/>
            <a:ext cx="6368430" cy="4023360"/>
          </a:xfrm>
          <a:prstGeom prst="rect">
            <a:avLst/>
          </a:prstGeom>
        </p:spPr>
      </p:pic>
      <p:sp>
        <p:nvSpPr>
          <p:cNvPr id="5" name="Rectangle 4"/>
          <p:cNvSpPr/>
          <p:nvPr/>
        </p:nvSpPr>
        <p:spPr>
          <a:xfrm>
            <a:off x="788962" y="388592"/>
            <a:ext cx="10993715" cy="954107"/>
          </a:xfrm>
          <a:prstGeom prst="rect">
            <a:avLst/>
          </a:prstGeom>
        </p:spPr>
        <p:txBody>
          <a:bodyPr wrap="none">
            <a:spAutoFit/>
          </a:bodyPr>
          <a:lstStyle/>
          <a:p>
            <a:r>
              <a:rPr lang="en-US" sz="2000" b="1" dirty="0" smtClean="0">
                <a:solidFill>
                  <a:srgbClr val="C00000"/>
                </a:solidFill>
                <a:latin typeface="Helvetica Neue"/>
              </a:rPr>
              <a:t>Most venue identified in the neighborhoods are convenience stores, restaurant and  café</a:t>
            </a:r>
          </a:p>
          <a:p>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6" name="Rectangle 5"/>
          <p:cNvSpPr/>
          <p:nvPr/>
        </p:nvSpPr>
        <p:spPr>
          <a:xfrm>
            <a:off x="1186433" y="6049108"/>
            <a:ext cx="10748455" cy="707886"/>
          </a:xfrm>
          <a:prstGeom prst="rect">
            <a:avLst/>
          </a:prstGeom>
        </p:spPr>
        <p:txBody>
          <a:bodyPr wrap="none">
            <a:spAutoFit/>
          </a:bodyPr>
          <a:lstStyle/>
          <a:p>
            <a:pPr marL="285750" indent="-285750">
              <a:buFont typeface="Arial" panose="020B0604020202020204" pitchFamily="34" charset="0"/>
              <a:buChar char="•"/>
            </a:pPr>
            <a:r>
              <a:rPr lang="en-US" sz="2000" dirty="0" smtClean="0">
                <a:solidFill>
                  <a:srgbClr val="CC0000"/>
                </a:solidFill>
                <a:latin typeface="Helvetica Neue"/>
              </a:rPr>
              <a:t>Setagaya and Nerima featured no Grocery store/ supermarket  in its most common venues</a:t>
            </a:r>
          </a:p>
          <a:p>
            <a:r>
              <a:rPr lang="en-US" sz="2000" dirty="0" smtClean="0">
                <a:solidFill>
                  <a:srgbClr val="CC0000"/>
                </a:solidFill>
                <a:latin typeface="Helvetica Neue"/>
              </a:rPr>
              <a:t>    Making it a less a competitive and populated location.</a:t>
            </a:r>
            <a:endParaRPr lang="en-US" sz="2000" dirty="0">
              <a:solidFill>
                <a:srgbClr val="CC0000"/>
              </a:solidFill>
            </a:endParaRPr>
          </a:p>
        </p:txBody>
      </p:sp>
    </p:spTree>
    <p:extLst>
      <p:ext uri="{BB962C8B-B14F-4D97-AF65-F5344CB8AC3E}">
        <p14:creationId xmlns:p14="http://schemas.microsoft.com/office/powerpoint/2010/main" val="260234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7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7625" y="295422"/>
            <a:ext cx="11648049" cy="4304713"/>
          </a:xfrm>
          <a:prstGeom prst="rect">
            <a:avLst/>
          </a:prstGeom>
          <a:blipFill>
            <a:blip r:embed="rId3"/>
            <a:tile tx="0" ty="0" sx="100000" sy="100000" flip="none" algn="tl"/>
          </a:blipFill>
        </p:spPr>
      </p:pic>
      <p:sp>
        <p:nvSpPr>
          <p:cNvPr id="3" name="Rectangle 2"/>
          <p:cNvSpPr/>
          <p:nvPr/>
        </p:nvSpPr>
        <p:spPr>
          <a:xfrm>
            <a:off x="1575582" y="4790459"/>
            <a:ext cx="9204791" cy="1754326"/>
          </a:xfrm>
          <a:prstGeom prst="rect">
            <a:avLst/>
          </a:prstGeom>
          <a:gradFill>
            <a:gsLst>
              <a:gs pos="7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Arial" panose="020B0604020202020204" pitchFamily="34" charset="0"/>
              <a:buChar char="•"/>
            </a:pPr>
            <a:r>
              <a:rPr lang="en-US" b="1" dirty="0" smtClean="0">
                <a:solidFill>
                  <a:srgbClr val="CC0000"/>
                </a:solidFill>
                <a:latin typeface="Helvetica Neue"/>
              </a:rPr>
              <a:t>Even at further venue exploration Setagaya and Nerima still proves ideal considering competition</a:t>
            </a:r>
          </a:p>
          <a:p>
            <a:endParaRPr lang="en-US" b="1" dirty="0" smtClean="0">
              <a:solidFill>
                <a:srgbClr val="CC0000"/>
              </a:solidFill>
              <a:latin typeface="Helvetica Neue"/>
            </a:endParaRPr>
          </a:p>
          <a:p>
            <a:pPr marL="342900" indent="-342900">
              <a:buFont typeface="Arial" panose="020B0604020202020204" pitchFamily="34" charset="0"/>
              <a:buChar char="•"/>
            </a:pPr>
            <a:r>
              <a:rPr lang="en-US" b="1" dirty="0" smtClean="0">
                <a:solidFill>
                  <a:srgbClr val="CC0000"/>
                </a:solidFill>
                <a:latin typeface="Helvetica Neue"/>
              </a:rPr>
              <a:t>Most Businesses can rely on Groceries stores of close proximity for their daily supply of raw materials</a:t>
            </a:r>
          </a:p>
          <a:p>
            <a:r>
              <a:rPr lang="en-US" b="1" dirty="0">
                <a:solidFill>
                  <a:srgbClr val="CC0000"/>
                </a:solidFill>
                <a:latin typeface="Helvetica Neue"/>
              </a:rPr>
              <a:t> </a:t>
            </a:r>
            <a:r>
              <a:rPr lang="en-US" b="1" dirty="0" smtClean="0">
                <a:solidFill>
                  <a:srgbClr val="CC0000"/>
                </a:solidFill>
                <a:latin typeface="Helvetica Neue"/>
              </a:rPr>
              <a:t>    and facilities .</a:t>
            </a:r>
            <a:endParaRPr lang="en-US" b="1" dirty="0"/>
          </a:p>
        </p:txBody>
      </p:sp>
    </p:spTree>
    <p:extLst>
      <p:ext uri="{BB962C8B-B14F-4D97-AF65-F5344CB8AC3E}">
        <p14:creationId xmlns:p14="http://schemas.microsoft.com/office/powerpoint/2010/main" val="256324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8130" y="1645920"/>
            <a:ext cx="10761784" cy="4572000"/>
          </a:xfrm>
          <a:prstGeom prst="rect">
            <a:avLst/>
          </a:prstGeom>
          <a:pattFill prst="pct5">
            <a:fgClr>
              <a:schemeClr val="accent1"/>
            </a:fgClr>
            <a:bgClr>
              <a:schemeClr val="bg1"/>
            </a:bgClr>
          </a:pattFill>
        </p:spPr>
      </p:pic>
      <p:sp>
        <p:nvSpPr>
          <p:cNvPr id="3" name="Rectangle 2"/>
          <p:cNvSpPr/>
          <p:nvPr/>
        </p:nvSpPr>
        <p:spPr>
          <a:xfrm>
            <a:off x="3671668" y="838756"/>
            <a:ext cx="5880295" cy="584775"/>
          </a:xfrm>
          <a:prstGeom prst="rect">
            <a:avLst/>
          </a:prstGeom>
          <a:pattFill prst="pct5">
            <a:fgClr>
              <a:schemeClr val="accent1"/>
            </a:fgClr>
            <a:bgClr>
              <a:schemeClr val="bg1"/>
            </a:bgClr>
          </a:pattFill>
        </p:spPr>
        <p:txBody>
          <a:bodyPr wrap="square">
            <a:spAutoFit/>
          </a:bodyPr>
          <a:lstStyle/>
          <a:p>
            <a:r>
              <a:rPr lang="en-US" sz="3200" b="1" dirty="0" smtClean="0">
                <a:solidFill>
                  <a:srgbClr val="CC0000"/>
                </a:solidFill>
                <a:latin typeface="Helvetica Neue"/>
              </a:rPr>
              <a:t>      Clustering of Wards</a:t>
            </a:r>
            <a:endParaRPr lang="en-US" sz="3200" dirty="0"/>
          </a:p>
        </p:txBody>
      </p:sp>
    </p:spTree>
    <p:extLst>
      <p:ext uri="{BB962C8B-B14F-4D97-AF65-F5344CB8AC3E}">
        <p14:creationId xmlns:p14="http://schemas.microsoft.com/office/powerpoint/2010/main" val="2481213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7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478302" y="2518516"/>
            <a:ext cx="11549575" cy="3416320"/>
          </a:xfrm>
          <a:prstGeom prst="rect">
            <a:avLst/>
          </a:prstGeom>
        </p:spPr>
        <p:txBody>
          <a:bodyPr wrap="square">
            <a:spAutoFit/>
          </a:bodyPr>
          <a:lstStyle/>
          <a:p>
            <a:pPr marL="285750" indent="-285750">
              <a:buFont typeface="Arial" panose="020B0604020202020204" pitchFamily="34" charset="0"/>
              <a:buChar char="•"/>
            </a:pPr>
            <a:r>
              <a:rPr lang="en-US" b="1" dirty="0">
                <a:solidFill>
                  <a:srgbClr val="000000"/>
                </a:solidFill>
                <a:latin typeface="Helvetica Neue"/>
              </a:rPr>
              <a:t>By Exploring Populated Wards and Neighborhoods and Analyzing most common venues from Foursquare data we have first identified general Wards that justify further analysis (Setagaya, Nerima, </a:t>
            </a:r>
            <a:r>
              <a:rPr lang="en-US" b="1" dirty="0" err="1">
                <a:solidFill>
                  <a:srgbClr val="000000"/>
                </a:solidFill>
                <a:latin typeface="Helvetica Neue"/>
              </a:rPr>
              <a:t>OtaŌta</a:t>
            </a:r>
            <a:r>
              <a:rPr lang="en-US" b="1" dirty="0">
                <a:solidFill>
                  <a:srgbClr val="000000"/>
                </a:solidFill>
                <a:latin typeface="Helvetica Neue"/>
              </a:rPr>
              <a:t>, Edogawa, Edogawa and Adachi), </a:t>
            </a:r>
            <a:r>
              <a:rPr lang="en-US" b="1" dirty="0" smtClean="0">
                <a:solidFill>
                  <a:srgbClr val="000000"/>
                </a:solidFill>
                <a:latin typeface="Helvetica Neue"/>
              </a:rPr>
              <a:t>which </a:t>
            </a:r>
            <a:r>
              <a:rPr lang="en-US" b="1" dirty="0">
                <a:solidFill>
                  <a:srgbClr val="000000"/>
                </a:solidFill>
                <a:latin typeface="Helvetica Neue"/>
              </a:rPr>
              <a:t>satisfy some basic requirements regarding establishment of Grocery stores</a:t>
            </a:r>
            <a:r>
              <a:rPr lang="en-US" b="1" dirty="0" smtClean="0">
                <a:solidFill>
                  <a:srgbClr val="000000"/>
                </a:solidFill>
                <a:latin typeface="Helvetica Neue"/>
              </a:rPr>
              <a:t>.</a:t>
            </a:r>
          </a:p>
          <a:p>
            <a:endParaRPr lang="en-US" b="1" dirty="0">
              <a:solidFill>
                <a:srgbClr val="000000"/>
              </a:solidFill>
              <a:latin typeface="Helvetica Neue"/>
            </a:endParaRPr>
          </a:p>
          <a:p>
            <a:pPr marL="285750" indent="-285750">
              <a:buFont typeface="Arial" panose="020B0604020202020204" pitchFamily="34" charset="0"/>
              <a:buChar char="•"/>
            </a:pPr>
            <a:r>
              <a:rPr lang="en-US" b="1" dirty="0" smtClean="0">
                <a:solidFill>
                  <a:srgbClr val="000000"/>
                </a:solidFill>
                <a:latin typeface="Helvetica Neue"/>
              </a:rPr>
              <a:t> </a:t>
            </a:r>
            <a:r>
              <a:rPr lang="en-US" b="1" dirty="0">
                <a:solidFill>
                  <a:srgbClr val="000000"/>
                </a:solidFill>
                <a:latin typeface="Helvetica Neue"/>
              </a:rPr>
              <a:t>Clustering of those locations was then performed in order to create major zones of interest (containing greatest number of potential locations) and addresses of those zone centers were created to be used as starting points for final exploration by stakeholders</a:t>
            </a:r>
            <a:r>
              <a:rPr lang="en-US" b="1" dirty="0" smtClean="0">
                <a:solidFill>
                  <a:srgbClr val="000000"/>
                </a:solidFill>
                <a:latin typeface="Helvetica Neue"/>
              </a:rPr>
              <a:t>.</a:t>
            </a:r>
          </a:p>
          <a:p>
            <a:endParaRPr lang="en-US" b="1" dirty="0">
              <a:solidFill>
                <a:srgbClr val="000000"/>
              </a:solidFill>
              <a:latin typeface="Helvetica Neue"/>
            </a:endParaRPr>
          </a:p>
          <a:p>
            <a:pPr marL="285750" indent="-285750">
              <a:buFont typeface="Arial" panose="020B0604020202020204" pitchFamily="34" charset="0"/>
              <a:buChar char="•"/>
            </a:pPr>
            <a:r>
              <a:rPr lang="en-US" b="1" dirty="0">
                <a:solidFill>
                  <a:srgbClr val="000000"/>
                </a:solidFill>
                <a:latin typeface="Helvetica Neue"/>
              </a:rPr>
              <a:t>Final decision on optimal business locations will be made by stakeholders based on specific characteristics of neighborhoods and </a:t>
            </a:r>
            <a:r>
              <a:rPr lang="en-US" b="1" dirty="0" smtClean="0">
                <a:solidFill>
                  <a:srgbClr val="000000"/>
                </a:solidFill>
                <a:latin typeface="Helvetica Neue"/>
              </a:rPr>
              <a:t>locations.</a:t>
            </a:r>
          </a:p>
          <a:p>
            <a:endParaRPr lang="en-US" b="1" i="0" dirty="0">
              <a:solidFill>
                <a:srgbClr val="000000"/>
              </a:solidFill>
              <a:effectLst/>
              <a:latin typeface="Helvetica Neue"/>
            </a:endParaRPr>
          </a:p>
        </p:txBody>
      </p:sp>
      <p:sp>
        <p:nvSpPr>
          <p:cNvPr id="3" name="Rectangle 2"/>
          <p:cNvSpPr/>
          <p:nvPr/>
        </p:nvSpPr>
        <p:spPr>
          <a:xfrm>
            <a:off x="3062068" y="1224998"/>
            <a:ext cx="6096000" cy="1138773"/>
          </a:xfrm>
          <a:prstGeom prst="rect">
            <a:avLst/>
          </a:prstGeom>
          <a:pattFill prst="pct5">
            <a:fgClr>
              <a:schemeClr val="accent1"/>
            </a:fgClr>
            <a:bgClr>
              <a:schemeClr val="bg1"/>
            </a:bgClr>
          </a:pattFill>
        </p:spPr>
        <p:txBody>
          <a:bodyPr>
            <a:spAutoFit/>
          </a:bodyPr>
          <a:lstStyle/>
          <a:p>
            <a:r>
              <a:rPr lang="en-US" b="1" dirty="0" smtClean="0">
                <a:solidFill>
                  <a:srgbClr val="000000"/>
                </a:solidFill>
                <a:latin typeface="inherit"/>
              </a:rPr>
              <a:t>                            </a:t>
            </a:r>
            <a:r>
              <a:rPr lang="en-US" sz="3200" b="1" dirty="0" smtClean="0">
                <a:solidFill>
                  <a:srgbClr val="C00000"/>
                </a:solidFill>
                <a:latin typeface="inherit"/>
              </a:rPr>
              <a:t>Conclusion</a:t>
            </a:r>
            <a:endParaRPr lang="en-US" b="1" dirty="0">
              <a:solidFill>
                <a:srgbClr val="C00000"/>
              </a:solidFill>
              <a:latin typeface="inherit"/>
            </a:endParaRPr>
          </a:p>
          <a:p>
            <a:r>
              <a:rPr lang="en-US" b="1" dirty="0">
                <a:solidFill>
                  <a:srgbClr val="000000"/>
                </a:solidFill>
                <a:latin typeface="Helvetica Neue"/>
              </a:rPr>
              <a:t/>
            </a:r>
            <a:br>
              <a:rPr lang="en-US" b="1" dirty="0">
                <a:solidFill>
                  <a:srgbClr val="000000"/>
                </a:solidFill>
                <a:latin typeface="Helvetica Neue"/>
              </a:rPr>
            </a:br>
            <a:endParaRPr lang="en-US" dirty="0"/>
          </a:p>
        </p:txBody>
      </p:sp>
    </p:spTree>
    <p:extLst>
      <p:ext uri="{BB962C8B-B14F-4D97-AF65-F5344CB8AC3E}">
        <p14:creationId xmlns:p14="http://schemas.microsoft.com/office/powerpoint/2010/main" val="1185491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398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Helvetica Neue</vt:lpstr>
      <vt:lpstr>ibm-plex-sans</vt:lpstr>
      <vt:lpstr>inherit</vt:lpstr>
      <vt:lpstr>Office Theme</vt:lpstr>
      <vt:lpstr>Exploring and Clustering Neighborhoods in Tokyo¶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and Clustering Neighborhoods in Tokyo¶</dc:title>
  <dc:creator>Home</dc:creator>
  <cp:lastModifiedBy>Home</cp:lastModifiedBy>
  <cp:revision>17</cp:revision>
  <dcterms:created xsi:type="dcterms:W3CDTF">2020-06-02T14:13:35Z</dcterms:created>
  <dcterms:modified xsi:type="dcterms:W3CDTF">2020-06-02T18:34:16Z</dcterms:modified>
</cp:coreProperties>
</file>