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61" r:id="rId13"/>
    <p:sldId id="290" r:id="rId14"/>
    <p:sldId id="292" r:id="rId15"/>
    <p:sldId id="293" r:id="rId16"/>
    <p:sldId id="291" r:id="rId17"/>
    <p:sldId id="279" r:id="rId18"/>
    <p:sldId id="280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34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pos="6153" userDrawn="1">
          <p15:clr>
            <a:srgbClr val="A4A3A4"/>
          </p15:clr>
        </p15:guide>
        <p15:guide id="5" orient="horz" pos="3612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26A64E"/>
    <a:srgbClr val="CF6656"/>
    <a:srgbClr val="494545"/>
    <a:srgbClr val="FEEED7"/>
    <a:srgbClr val="EDB8A5"/>
    <a:srgbClr val="2BB957"/>
    <a:srgbClr val="FFFFFF"/>
    <a:srgbClr val="EC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438" y="96"/>
      </p:cViewPr>
      <p:guideLst>
        <p:guide orient="horz" pos="2160"/>
        <p:guide pos="1345"/>
        <p:guide pos="4520"/>
        <p:guide pos="6153"/>
        <p:guide orient="horz" pos="3612"/>
        <p:guide pos="7469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24B07-34B1-46A3-8E67-14BBB6D04A9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B9273-D176-45AA-8C41-D965E4A79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6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6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9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7944" y="6131396"/>
            <a:ext cx="2743200" cy="365125"/>
          </a:xfrm>
        </p:spPr>
        <p:txBody>
          <a:bodyPr/>
          <a:lstStyle/>
          <a:p>
            <a:fld id="{421CC242-1E53-4C9C-9A5E-54491FFCFBA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135560" y="0"/>
            <a:ext cx="10056440" cy="5899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/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589935"/>
            <a:ext cx="2135560" cy="6268065"/>
          </a:xfrm>
          <a:prstGeom prst="rect">
            <a:avLst/>
          </a:prstGeom>
          <a:solidFill>
            <a:srgbClr val="333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279576" y="120436"/>
            <a:ext cx="9721080" cy="349062"/>
          </a:xfrm>
          <a:prstGeom prst="rect">
            <a:avLst/>
          </a:prstGeom>
          <a:noFill/>
        </p:spPr>
        <p:txBody>
          <a:bodyPr anchor="ctr"/>
          <a:lstStyle>
            <a:lvl1pPr marL="72000" algn="l" defTabSz="914400" rtl="0" eaLnBrk="1" latinLnBrk="1" hangingPunct="1">
              <a:lnSpc>
                <a:spcPct val="100000"/>
              </a:lnSpc>
              <a:defRPr lang="ko-KR" altLang="en-US" sz="20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슬라이드 제목 쓰는 곳</a:t>
            </a:r>
            <a:r>
              <a:rPr lang="en-US" altLang="ko-KR" dirty="0" smtClean="0"/>
              <a:t>!!!!!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2135560" cy="589935"/>
          </a:xfrm>
          <a:prstGeom prst="rect">
            <a:avLst/>
          </a:prstGeom>
          <a:solidFill>
            <a:srgbClr val="2BB957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/>
            <a:endParaRPr lang="ko-KR" altLang="en-US" sz="20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657636" y="242542"/>
            <a:ext cx="1333908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050" b="1" kern="1200" baseline="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프로젝트 이름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657636" y="98526"/>
            <a:ext cx="1333908" cy="206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800" b="1" kern="1200" baseline="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smtClean="0"/>
              <a:t>프로젝트 슬로건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306878" y="188286"/>
            <a:ext cx="34350" cy="2133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1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7944" y="6131396"/>
            <a:ext cx="2743200" cy="365125"/>
          </a:xfrm>
        </p:spPr>
        <p:txBody>
          <a:bodyPr/>
          <a:lstStyle/>
          <a:p>
            <a:fld id="{421CC242-1E53-4C9C-9A5E-54491FFCFB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B957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/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4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C242-1E53-4C9C-9A5E-54491FFCF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2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5355724" y="2829451"/>
            <a:ext cx="4844732" cy="1185901"/>
            <a:chOff x="5214421" y="3068729"/>
            <a:chExt cx="4193947" cy="881378"/>
          </a:xfrm>
        </p:grpSpPr>
        <p:sp>
          <p:nvSpPr>
            <p:cNvPr id="3" name="TextBox 2"/>
            <p:cNvSpPr txBox="1"/>
            <p:nvPr/>
          </p:nvSpPr>
          <p:spPr>
            <a:xfrm>
              <a:off x="5231904" y="3429000"/>
              <a:ext cx="2543884" cy="285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19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문법부터 라이브러리까지</a:t>
              </a:r>
              <a:endParaRPr lang="ko-KR" altLang="en-US" sz="190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421" y="3068729"/>
              <a:ext cx="3839195" cy="434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a로케트" panose="02020600000000000000" pitchFamily="18" charset="-127"/>
                  <a:ea typeface="a로케트" panose="02020600000000000000" pitchFamily="18" charset="-127"/>
                </a:rPr>
                <a:t>Python</a:t>
              </a:r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32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그누빌</a:t>
              </a:r>
              <a:r>
                <a:rPr lang="ko-KR" altLang="en-US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세미나</a:t>
              </a:r>
              <a:endParaRPr lang="ko-KR" altLang="en-US" sz="3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231904" y="3714930"/>
              <a:ext cx="4176464" cy="235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10000"/>
                </a:lnSpc>
                <a:spcBef>
                  <a:spcPts val="1000"/>
                </a:spcBef>
              </a:pPr>
              <a:r>
                <a:rPr lang="ko-KR" altLang="en-US" sz="14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제 </a:t>
              </a:r>
              <a:r>
                <a:rPr lang="en-US" altLang="ko-KR" sz="1400" dirty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2</a:t>
              </a:r>
              <a:r>
                <a:rPr lang="ko-KR" altLang="en-US" sz="14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주차</a:t>
              </a:r>
              <a:endParaRPr lang="ko-KR" altLang="en-US" sz="140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배운 내용 복습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55299" y="809936"/>
            <a:ext cx="389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포매팅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64454" y="1706361"/>
            <a:ext cx="5267850" cy="12952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"사과"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"바나나"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c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"나는 %</a:t>
            </a:r>
            <a:r>
              <a:rPr lang="ko-KR" altLang="ko-KR" sz="2000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s와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%</a:t>
            </a:r>
            <a:r>
              <a:rPr lang="ko-KR" altLang="ko-KR" sz="2000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s를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좋아해</a:t>
            </a:r>
            <a:r>
              <a:rPr lang="ko-KR" altLang="ko-KR" sz="20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!"</a:t>
            </a:r>
            <a:r>
              <a:rPr lang="ko-KR" altLang="ko-KR" sz="2000" dirty="0" smtClean="0">
                <a:solidFill>
                  <a:srgbClr val="6C71C4"/>
                </a:solidFill>
                <a:latin typeface="Arial Unicode MS" panose="020B0604020202020204" pitchFamily="50" charset="-127"/>
                <a:ea typeface="Menlo"/>
              </a:rPr>
              <a:t>%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, </a:t>
            </a:r>
            <a:r>
              <a:rPr lang="ko-KR" altLang="ko-KR" sz="20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c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sz="20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나는 사과와 바나나를 좋아해!</a:t>
            </a:r>
            <a:r>
              <a:rPr lang="ko-KR" altLang="ko-KR" dirty="0"/>
              <a:t> </a:t>
            </a:r>
            <a:endParaRPr lang="ko-KR" altLang="ko-KR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배운 내용 복습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95934" y="1182236"/>
            <a:ext cx="9004722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 문자열 삽입 : </a:t>
            </a:r>
            <a:endParaRPr lang="en-US" altLang="ko-KR" i="1" dirty="0">
              <a:solidFill>
                <a:srgbClr val="586E75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join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 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 err="1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join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abcde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c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d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e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"1"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join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abcde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'a1b1c1d1e'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 문자열 대문자 </a:t>
            </a:r>
            <a:r>
              <a:rPr lang="ko-KR" altLang="ko-KR" i="1" dirty="0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/소문자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변경 :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upper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/ </a:t>
            </a:r>
            <a:r>
              <a:rPr lang="ko-KR" altLang="ko-KR" i="1" dirty="0" err="1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lower</a:t>
            </a:r>
            <a:endParaRPr lang="en-US" altLang="ko-KR" i="1" dirty="0" smtClean="0">
              <a:solidFill>
                <a:srgbClr val="586E75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python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 err="1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upper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()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'PYTHON'</a:t>
            </a:r>
            <a:endParaRPr lang="en-US" altLang="ko-KR" i="1" dirty="0">
              <a:solidFill>
                <a:srgbClr val="586E75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"HELLO"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 err="1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lower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()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hello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 문자열 바꾸기 :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replace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a,b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)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a를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b로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i="1" dirty="0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변경</a:t>
            </a:r>
            <a:endParaRPr lang="en-US" altLang="ko-KR" i="1" dirty="0" smtClean="0">
              <a:solidFill>
                <a:srgbClr val="586E75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blue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 err="1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replace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,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g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glue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#문자열 나누기 :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split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Hello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world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I'm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python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 err="1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split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 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['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Hello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', 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world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', "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I'm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", 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python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']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python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 err="1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split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th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['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py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', 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on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']</a:t>
            </a:r>
            <a:r>
              <a:rPr lang="ko-KR" altLang="ko-KR" dirty="0"/>
              <a:t> 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4590" y="2667793"/>
            <a:ext cx="65" cy="37187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7728" y="182311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>
                <a:solidFill>
                  <a:srgbClr val="333333"/>
                </a:solidFill>
                <a:latin typeface="Noto Sans KR"/>
              </a:rPr>
              <a:t>조건문이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 필요한 이유</a:t>
            </a:r>
            <a:endParaRPr lang="ko-KR" altLang="en-US" dirty="0">
              <a:solidFill>
                <a:srgbClr val="333333"/>
              </a:solidFill>
              <a:latin typeface="Noto Sans KR"/>
            </a:endParaRPr>
          </a:p>
          <a:p>
            <a:endParaRPr lang="en-US" altLang="ko-KR" dirty="0" smtClean="0">
              <a:solidFill>
                <a:srgbClr val="333333"/>
              </a:solidFill>
              <a:latin typeface="Noto Sans KR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계산기는</a:t>
            </a:r>
            <a:r>
              <a:rPr lang="ko-KR" altLang="en-US" b="1" dirty="0" smtClean="0">
                <a:solidFill>
                  <a:srgbClr val="333333"/>
                </a:solidFill>
                <a:latin typeface="Noto Sans KR"/>
              </a:rPr>
              <a:t> </a:t>
            </a:r>
            <a:r>
              <a:rPr lang="en-US" altLang="ko-KR" b="1" dirty="0" smtClean="0">
                <a:solidFill>
                  <a:srgbClr val="333333"/>
                </a:solidFill>
                <a:latin typeface="Noto Sans KR"/>
              </a:rPr>
              <a:t>'</a:t>
            </a:r>
            <a:r>
              <a:rPr lang="ko-KR" altLang="en-US" b="1" dirty="0" smtClean="0">
                <a:solidFill>
                  <a:srgbClr val="333333"/>
                </a:solidFill>
                <a:latin typeface="Noto Sans KR"/>
              </a:rPr>
              <a:t>선택적 실행</a:t>
            </a:r>
            <a:r>
              <a:rPr lang="en-US" altLang="ko-KR" b="1" dirty="0" smtClean="0">
                <a:solidFill>
                  <a:srgbClr val="333333"/>
                </a:solidFill>
                <a:latin typeface="Noto Sans KR"/>
              </a:rPr>
              <a:t>'</a:t>
            </a:r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이 가능해야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함</a:t>
            </a:r>
            <a:endParaRPr lang="en-US" altLang="ko-KR" dirty="0" smtClean="0">
              <a:solidFill>
                <a:srgbClr val="333333"/>
              </a:solidFill>
              <a:latin typeface="Noto Sans KR"/>
            </a:endParaRPr>
          </a:p>
          <a:p>
            <a:endParaRPr lang="en-US" altLang="ko-KR" dirty="0" smtClean="0">
              <a:solidFill>
                <a:srgbClr val="333333"/>
              </a:solidFill>
              <a:latin typeface="Noto Sans KR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사용자가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어떤 연산을 원하는지를 선택하게끔 </a:t>
            </a:r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하려면</a:t>
            </a:r>
            <a:r>
              <a:rPr lang="en-US" altLang="ko-KR" dirty="0" smtClean="0">
                <a:solidFill>
                  <a:srgbClr val="333333"/>
                </a:solidFill>
                <a:latin typeface="Noto Sans KR"/>
              </a:rPr>
              <a:t>?</a:t>
            </a:r>
          </a:p>
          <a:p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지금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등장하는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 </a:t>
            </a:r>
            <a:r>
              <a:rPr lang="ko-KR" altLang="en-US" b="1" dirty="0" err="1">
                <a:solidFill>
                  <a:srgbClr val="333333"/>
                </a:solidFill>
                <a:latin typeface="Noto Sans KR"/>
              </a:rPr>
              <a:t>조건문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은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 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프로그램의 흐름을 </a:t>
            </a:r>
            <a:r>
              <a:rPr lang="ko-KR" altLang="en-US" b="1" dirty="0" err="1">
                <a:solidFill>
                  <a:srgbClr val="333333"/>
                </a:solidFill>
                <a:latin typeface="Noto Sans KR"/>
              </a:rPr>
              <a:t>분기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시켜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이 기능을 가능하게 해줍니다</a:t>
            </a:r>
            <a:r>
              <a:rPr lang="en-US" altLang="ko-KR" dirty="0" smtClean="0">
                <a:solidFill>
                  <a:srgbClr val="333333"/>
                </a:solidFill>
                <a:latin typeface="Noto Sans KR"/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'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흐름의 분기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'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가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조건문의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핵심이자 존재 </a:t>
            </a:r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이유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981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4590" y="2667793"/>
            <a:ext cx="65" cy="37187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7728" y="182311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>
                <a:solidFill>
                  <a:srgbClr val="333333"/>
                </a:solidFill>
                <a:latin typeface="Noto Sans KR"/>
              </a:rPr>
              <a:t>조건문이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 필요한 이유</a:t>
            </a:r>
            <a:endParaRPr lang="ko-KR" altLang="en-US" dirty="0">
              <a:solidFill>
                <a:srgbClr val="333333"/>
              </a:solidFill>
              <a:latin typeface="Noto Sans KR"/>
            </a:endParaRPr>
          </a:p>
          <a:p>
            <a:endParaRPr lang="en-US" altLang="ko-KR" dirty="0" smtClean="0">
              <a:solidFill>
                <a:srgbClr val="333333"/>
              </a:solidFill>
              <a:latin typeface="Noto Sans KR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계산기는</a:t>
            </a:r>
            <a:r>
              <a:rPr lang="ko-KR" altLang="en-US" b="1" dirty="0" smtClean="0">
                <a:solidFill>
                  <a:srgbClr val="333333"/>
                </a:solidFill>
                <a:latin typeface="Noto Sans KR"/>
              </a:rPr>
              <a:t> </a:t>
            </a:r>
            <a:r>
              <a:rPr lang="en-US" altLang="ko-KR" b="1" dirty="0" smtClean="0">
                <a:solidFill>
                  <a:srgbClr val="333333"/>
                </a:solidFill>
                <a:latin typeface="Noto Sans KR"/>
              </a:rPr>
              <a:t>'</a:t>
            </a:r>
            <a:r>
              <a:rPr lang="ko-KR" altLang="en-US" b="1" dirty="0" smtClean="0">
                <a:solidFill>
                  <a:srgbClr val="333333"/>
                </a:solidFill>
                <a:latin typeface="Noto Sans KR"/>
              </a:rPr>
              <a:t>선택적 실행</a:t>
            </a:r>
            <a:r>
              <a:rPr lang="en-US" altLang="ko-KR" b="1" dirty="0" smtClean="0">
                <a:solidFill>
                  <a:srgbClr val="333333"/>
                </a:solidFill>
                <a:latin typeface="Noto Sans KR"/>
              </a:rPr>
              <a:t>'</a:t>
            </a:r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이 가능해야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함</a:t>
            </a:r>
            <a:endParaRPr lang="en-US" altLang="ko-KR" dirty="0" smtClean="0">
              <a:solidFill>
                <a:srgbClr val="333333"/>
              </a:solidFill>
              <a:latin typeface="Noto Sans KR"/>
            </a:endParaRPr>
          </a:p>
          <a:p>
            <a:endParaRPr lang="en-US" altLang="ko-KR" dirty="0" smtClean="0">
              <a:solidFill>
                <a:srgbClr val="333333"/>
              </a:solidFill>
              <a:latin typeface="Noto Sans KR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사용자가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어떤 연산을 원하는지를 선택하게끔 </a:t>
            </a:r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하려면</a:t>
            </a:r>
            <a:r>
              <a:rPr lang="en-US" altLang="ko-KR" dirty="0" smtClean="0">
                <a:solidFill>
                  <a:srgbClr val="333333"/>
                </a:solidFill>
                <a:latin typeface="Noto Sans KR"/>
              </a:rPr>
              <a:t>?</a:t>
            </a:r>
          </a:p>
          <a:p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지금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등장하는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 </a:t>
            </a:r>
            <a:r>
              <a:rPr lang="ko-KR" altLang="en-US" b="1" dirty="0" err="1">
                <a:solidFill>
                  <a:srgbClr val="333333"/>
                </a:solidFill>
                <a:latin typeface="Noto Sans KR"/>
              </a:rPr>
              <a:t>조건문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은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 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프로그램의 흐름을 </a:t>
            </a:r>
            <a:r>
              <a:rPr lang="ko-KR" altLang="en-US" b="1" dirty="0" err="1">
                <a:solidFill>
                  <a:srgbClr val="333333"/>
                </a:solidFill>
                <a:latin typeface="Noto Sans KR"/>
              </a:rPr>
              <a:t>분기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시켜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이 기능을 가능하게 해줍니다</a:t>
            </a:r>
            <a:r>
              <a:rPr lang="en-US" altLang="ko-KR" dirty="0" smtClean="0">
                <a:solidFill>
                  <a:srgbClr val="333333"/>
                </a:solidFill>
                <a:latin typeface="Noto Sans KR"/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'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흐름의 분기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'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가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</a:rPr>
              <a:t>조건문의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 핵심이자 존재 </a:t>
            </a:r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이유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2004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4590" y="2667793"/>
            <a:ext cx="65" cy="37187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783632" y="1856584"/>
            <a:ext cx="8529579" cy="2187758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if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조건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1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): </a:t>
            </a:r>
            <a:endParaRPr kumimoji="0" lang="en-US" altLang="ko-KR" sz="23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3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kumimoji="0" lang="ko-KR" altLang="ko-KR" sz="23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# 조건 1이 </a:t>
            </a:r>
            <a:r>
              <a:rPr kumimoji="0" lang="ko-KR" altLang="ko-KR" sz="23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맞다면</a:t>
            </a:r>
            <a:r>
              <a:rPr kumimoji="0" lang="ko-KR" altLang="ko-KR" sz="23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 수행되는 코드</a:t>
            </a:r>
            <a:endParaRPr kumimoji="0" lang="en-US" altLang="ko-KR" sz="2300" b="0" i="1" u="none" strike="noStrike" cap="none" normalizeH="0" baseline="0" dirty="0" smtClean="0">
              <a:ln>
                <a:noFill/>
              </a:ln>
              <a:solidFill>
                <a:srgbClr val="586E75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elif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조건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2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): </a:t>
            </a:r>
            <a:endParaRPr kumimoji="0" lang="en-US" altLang="ko-KR" sz="23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3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kumimoji="0" lang="ko-KR" altLang="ko-KR" sz="23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# 조건 1이 아니라 조건 2라면 수행되는 코드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23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else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: </a:t>
            </a:r>
            <a:endParaRPr kumimoji="0" lang="en-US" altLang="ko-KR" sz="23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3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kumimoji="0" lang="ko-KR" altLang="ko-KR" sz="23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# 조건 1도 아니고 조건 2도 아닌 모든 경우 수행되는 코드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4590" y="2667793"/>
            <a:ext cx="65" cy="37187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927648" y="1204509"/>
            <a:ext cx="4925922" cy="314186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5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n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= </a:t>
            </a:r>
            <a:r>
              <a:rPr kumimoji="0" lang="ko-KR" altLang="ko-KR" sz="2500" b="0" i="0" u="none" strike="noStrike" cap="none" normalizeH="0" baseline="0" dirty="0" err="1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input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"정수 입력 : "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 </a:t>
            </a:r>
            <a:endParaRPr kumimoji="0" lang="en-US" altLang="ko-KR" sz="25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5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if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(</a:t>
            </a:r>
            <a:r>
              <a:rPr kumimoji="0" lang="ko-KR" altLang="ko-KR" sz="25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n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50" charset="-127"/>
                <a:ea typeface="Menlo"/>
              </a:rPr>
              <a:t>&lt;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0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): </a:t>
            </a:r>
            <a:endParaRPr kumimoji="0" lang="en-US" altLang="ko-KR" sz="25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5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kumimoji="0" lang="ko-KR" altLang="ko-KR" sz="2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"입력 값은 0보다 작다."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 </a:t>
            </a:r>
            <a:endParaRPr kumimoji="0" lang="en-US" altLang="ko-KR" sz="25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el</a:t>
            </a:r>
            <a:r>
              <a:rPr kumimoji="0" lang="ko-KR" altLang="ko-KR" sz="2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if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5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n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50" charset="-127"/>
                <a:ea typeface="Menlo"/>
              </a:rPr>
              <a:t>&gt;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0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): </a:t>
            </a:r>
            <a:endParaRPr kumimoji="0" lang="en-US" altLang="ko-KR" sz="25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5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kumimoji="0" lang="ko-KR" altLang="ko-KR" sz="2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"입력 값은 0보다 크다."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 </a:t>
            </a:r>
            <a:endParaRPr kumimoji="0" lang="en-US" altLang="ko-KR" sz="25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else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: </a:t>
            </a:r>
            <a:endParaRPr kumimoji="0" lang="en-US" altLang="ko-KR" sz="25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5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kumimoji="0" lang="ko-KR" altLang="ko-KR" sz="2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"입력 값은 0이다."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</a:t>
            </a:r>
            <a:r>
              <a:rPr kumimoji="0" lang="ko-KR" altLang="ko-KR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7648" y="544522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if</a:t>
            </a:r>
            <a:r>
              <a:rPr lang="ko-KR" altLang="en-US" b="1" dirty="0"/>
              <a:t>문이나 </a:t>
            </a:r>
            <a:r>
              <a:rPr lang="en-US" altLang="ko-KR" b="1" dirty="0" err="1"/>
              <a:t>elif</a:t>
            </a:r>
            <a:r>
              <a:rPr lang="ko-KR" altLang="en-US" b="1" dirty="0"/>
              <a:t>문의 조건일 때 수행되는 코드를 작성할 때 들여쓰기를 </a:t>
            </a:r>
            <a:r>
              <a:rPr lang="ko-KR" altLang="en-US" b="1" dirty="0" smtClean="0"/>
              <a:t>해야한다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51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예제 풀어보기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47528" y="2274849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07968" y="822571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계산기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1 == </a:t>
            </a:r>
            <a:r>
              <a:rPr lang="ko-KR" altLang="en-US" dirty="0"/>
              <a:t>덧셈 </a:t>
            </a:r>
            <a:endParaRPr lang="en-US" altLang="ko-KR" dirty="0"/>
          </a:p>
          <a:p>
            <a:r>
              <a:rPr lang="en-US" altLang="ko-KR" dirty="0" smtClean="0"/>
              <a:t>2 == </a:t>
            </a:r>
            <a:r>
              <a:rPr lang="ko-KR" altLang="en-US" dirty="0" smtClean="0"/>
              <a:t>뺄셈</a:t>
            </a:r>
            <a:endParaRPr lang="en-US" altLang="ko-KR" dirty="0" smtClean="0"/>
          </a:p>
          <a:p>
            <a:r>
              <a:rPr lang="en-US" altLang="ko-KR" dirty="0" smtClean="0"/>
              <a:t>3 == </a:t>
            </a:r>
            <a:r>
              <a:rPr lang="ko-KR" altLang="en-US" dirty="0" smtClean="0"/>
              <a:t>곱셈</a:t>
            </a:r>
            <a:endParaRPr lang="en-US" altLang="ko-KR" dirty="0" smtClean="0"/>
          </a:p>
          <a:p>
            <a:r>
              <a:rPr lang="en-US" altLang="ko-KR" dirty="0" smtClean="0"/>
              <a:t>4 == </a:t>
            </a:r>
            <a:r>
              <a:rPr lang="ko-KR" altLang="en-US" dirty="0" smtClean="0"/>
              <a:t>나눗셈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en-US" altLang="ko-KR" dirty="0"/>
              <a:t>==</a:t>
            </a:r>
            <a:r>
              <a:rPr lang="ko-KR" altLang="en-US" dirty="0"/>
              <a:t>나머지 </a:t>
            </a:r>
            <a:r>
              <a:rPr lang="ko-KR" altLang="en-US" dirty="0" smtClean="0"/>
              <a:t>구하기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51784" y="4369316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숫자 계산기 프로그램</a:t>
            </a:r>
          </a:p>
          <a:p>
            <a:r>
              <a:rPr lang="ko-KR" altLang="en-US" dirty="0"/>
              <a:t>두 숫자를 입력하세요(공백으로 숫자를 구분합니다)</a:t>
            </a:r>
          </a:p>
          <a:p>
            <a:r>
              <a:rPr lang="ko-KR" altLang="en-US" dirty="0"/>
              <a:t>4 5</a:t>
            </a:r>
          </a:p>
          <a:p>
            <a:r>
              <a:rPr lang="ko-KR" altLang="en-US" dirty="0"/>
              <a:t>모드를 입력하세요</a:t>
            </a:r>
          </a:p>
          <a:p>
            <a:r>
              <a:rPr lang="ko-KR" altLang="en-US" dirty="0"/>
              <a:t>1 == 덧셈 / 2==뺄셈 / 3==곱셈 / 4==나눗셈 / 5==나머지</a:t>
            </a:r>
          </a:p>
          <a:p>
            <a:r>
              <a:rPr lang="ko-KR" altLang="en-US" dirty="0"/>
              <a:t>1</a:t>
            </a:r>
          </a:p>
          <a:p>
            <a:r>
              <a:rPr lang="ko-KR" altLang="en-US" dirty="0"/>
              <a:t>덧셈 : 9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168008" y="3680856"/>
            <a:ext cx="76328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b="1" i="1" dirty="0" smtClean="0"/>
              <a:t>출력 값</a:t>
            </a:r>
            <a:endParaRPr lang="ko-KR" altLang="en-US" sz="2100" b="1" i="1" dirty="0"/>
          </a:p>
        </p:txBody>
      </p:sp>
    </p:spTree>
    <p:extLst>
      <p:ext uri="{BB962C8B-B14F-4D97-AF65-F5344CB8AC3E}">
        <p14:creationId xmlns:p14="http://schemas.microsoft.com/office/powerpoint/2010/main" val="4254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다음주에</a:t>
            </a:r>
            <a:r>
              <a:rPr lang="ko-KR" altLang="en-US" dirty="0" smtClean="0"/>
              <a:t> 배울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72" y="203876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372" y="2504964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</a:t>
            </a:r>
            <a:r>
              <a:rPr lang="ko-KR" altLang="en-US" sz="9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배울 내용</a:t>
            </a:r>
            <a:endParaRPr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919536" y="2697077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4" descr="make python with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26829" y="2588538"/>
            <a:ext cx="84973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List Dictionary Tuple Set </a:t>
            </a:r>
            <a:r>
              <a:rPr lang="ko-KR" altLang="en-US" sz="2500" dirty="0" err="1" smtClean="0"/>
              <a:t>자료형과</a:t>
            </a:r>
            <a:r>
              <a:rPr lang="ko-KR" altLang="en-US" sz="2500" dirty="0" smtClean="0"/>
              <a:t> 이들의 </a:t>
            </a:r>
            <a:r>
              <a:rPr lang="ko-KR" altLang="en-US" sz="2500" dirty="0" err="1" smtClean="0"/>
              <a:t>내장함수</a:t>
            </a:r>
            <a:endParaRPr lang="en-US" altLang="ko-KR" sz="2500" dirty="0" smtClean="0"/>
          </a:p>
          <a:p>
            <a:pPr algn="ctr"/>
            <a:endParaRPr lang="en-US" altLang="ko-KR" sz="2500" dirty="0"/>
          </a:p>
          <a:p>
            <a:pPr algn="ctr"/>
            <a:r>
              <a:rPr lang="ko-KR" altLang="en-US" sz="2500" dirty="0" smtClean="0"/>
              <a:t>챕터 </a:t>
            </a:r>
            <a:r>
              <a:rPr lang="en-US" altLang="ko-KR" sz="2500" dirty="0" smtClean="0"/>
              <a:t>5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~ 7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69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72" y="203876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919536" y="3140968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4" descr="make python with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96069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endParaRPr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50615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3912" y="2852936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QnA</a:t>
            </a:r>
            <a:endParaRPr lang="ko-KR" altLang="en-US" sz="9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572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60964" y="5229200"/>
            <a:ext cx="30700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4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endParaRPr lang="ko-KR" altLang="en-US" sz="4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8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배운 내용 복습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64455" y="1772622"/>
            <a:ext cx="4535884" cy="9874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input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"이름을 입력해 주세요 :"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15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#=&gt; 홍길동 입력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15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#=&gt; 홍길동 출력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564455" y="4178343"/>
            <a:ext cx="4535884" cy="10489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age</a:t>
            </a:r>
            <a:r>
              <a:rPr lang="ko-KR" altLang="ko-KR" sz="16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1600" dirty="0" err="1">
                <a:solidFill>
                  <a:srgbClr val="D33682"/>
                </a:solidFill>
                <a:latin typeface="Arial Unicode MS" panose="020B0604020202020204" pitchFamily="50" charset="-127"/>
                <a:ea typeface="Menlo"/>
              </a:rPr>
              <a:t>input</a:t>
            </a:r>
            <a:r>
              <a:rPr lang="ko-KR" altLang="ko-KR" sz="16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16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"나이를 입력해 주세요: "</a:t>
            </a:r>
            <a:r>
              <a:rPr lang="ko-KR" altLang="ko-KR" sz="16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endParaRPr lang="en-US" altLang="ko-KR" sz="16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i="1" dirty="0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</a:t>
            </a:r>
            <a:r>
              <a:rPr lang="ko-KR" altLang="ko-KR" sz="16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20 입력</a:t>
            </a:r>
            <a:r>
              <a:rPr lang="ko-KR" altLang="ko-KR" sz="16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16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16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16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age</a:t>
            </a:r>
            <a:r>
              <a:rPr lang="ko-KR" altLang="ko-KR" sz="16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endParaRPr lang="en-US" altLang="ko-KR" sz="16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i="1" dirty="0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</a:t>
            </a:r>
            <a:r>
              <a:rPr lang="ko-KR" altLang="ko-KR" sz="16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20 출력</a:t>
            </a:r>
            <a:r>
              <a:rPr lang="ko-KR" altLang="ko-KR" sz="14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4455" y="1008981"/>
            <a:ext cx="389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입력받기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03712" y="3573016"/>
            <a:ext cx="389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숫자 </a:t>
            </a:r>
            <a:r>
              <a:rPr lang="ko-KR" altLang="en-US" dirty="0" err="1" smtClean="0"/>
              <a:t>입력받기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8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배운 내용 복습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64455" y="1541791"/>
            <a:ext cx="4535884" cy="14490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latin typeface="Arial" panose="020B0604020202020204" pitchFamily="34" charset="0"/>
              </a:rPr>
              <a:t>A = “</a:t>
            </a:r>
            <a:r>
              <a:rPr lang="en-US" altLang="ko-KR" sz="1500" dirty="0" err="1" smtClean="0">
                <a:latin typeface="Arial" panose="020B0604020202020204" pitchFamily="34" charset="0"/>
              </a:rPr>
              <a:t>gnuvill</a:t>
            </a:r>
            <a:r>
              <a:rPr lang="en-US" altLang="ko-KR" sz="1500" dirty="0" smtClean="0">
                <a:latin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 = “</a:t>
            </a:r>
            <a:r>
              <a:rPr kumimoji="0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gnuvill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latin typeface="Arial" panose="020B0604020202020204" pitchFamily="34" charset="0"/>
              </a:rPr>
              <a:t>p</a:t>
            </a:r>
            <a:r>
              <a:rPr lang="en-US" altLang="ko-KR" sz="1500" dirty="0" smtClean="0">
                <a:latin typeface="Arial" panose="020B0604020202020204" pitchFamily="34" charset="0"/>
              </a:rPr>
              <a:t>rint(A==B)</a:t>
            </a:r>
            <a:endParaRPr lang="en-US" altLang="ko-KR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  True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출력됩니다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564455" y="4077232"/>
            <a:ext cx="4535884" cy="154142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" panose="020B0604020202020204" pitchFamily="34" charset="0"/>
              </a:rPr>
              <a:t>A = “</a:t>
            </a:r>
            <a:r>
              <a:rPr lang="en-US" altLang="ko-KR" sz="1600" dirty="0" err="1">
                <a:latin typeface="Arial" panose="020B0604020202020204" pitchFamily="34" charset="0"/>
              </a:rPr>
              <a:t>gnuvill</a:t>
            </a:r>
            <a:r>
              <a:rPr lang="en-US" altLang="ko-KR" sz="1600" dirty="0">
                <a:latin typeface="Arial" panose="020B0604020202020204" pitchFamily="34" charset="0"/>
              </a:rPr>
              <a:t>”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" panose="020B0604020202020204" pitchFamily="34" charset="0"/>
              </a:rPr>
              <a:t>B = “</a:t>
            </a:r>
            <a:r>
              <a:rPr lang="en-US" altLang="ko-KR" sz="1600" dirty="0" err="1">
                <a:latin typeface="Arial" panose="020B0604020202020204" pitchFamily="34" charset="0"/>
              </a:rPr>
              <a:t>gnuvill</a:t>
            </a:r>
            <a:r>
              <a:rPr lang="en-US" altLang="ko-KR" sz="1600" dirty="0">
                <a:latin typeface="Arial" panose="020B0604020202020204" pitchFamily="34" charset="0"/>
              </a:rPr>
              <a:t>”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latin typeface="Arial" panose="020B0604020202020204" pitchFamily="34" charset="0"/>
              </a:rPr>
              <a:t>print(A!=B</a:t>
            </a:r>
            <a:r>
              <a:rPr lang="en-US" altLang="ko-KR" sz="1600" dirty="0">
                <a:latin typeface="Arial" panose="020B0604020202020204" pitchFamily="34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" panose="020B0604020202020204" pitchFamily="34" charset="0"/>
              </a:rPr>
              <a:t>#  </a:t>
            </a:r>
            <a:r>
              <a:rPr lang="en-US" altLang="ko-KR" sz="1600" dirty="0" smtClean="0">
                <a:latin typeface="Arial" panose="020B0604020202020204" pitchFamily="34" charset="0"/>
              </a:rPr>
              <a:t>False </a:t>
            </a:r>
            <a:r>
              <a:rPr lang="ko-KR" altLang="en-US" sz="1600" dirty="0">
                <a:latin typeface="Arial" panose="020B0604020202020204" pitchFamily="34" charset="0"/>
              </a:rPr>
              <a:t>가 출력됩니다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00" dirty="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3712" y="1051629"/>
            <a:ext cx="389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비교 연산자 </a:t>
            </a:r>
            <a:r>
              <a:rPr lang="en-US" altLang="ko-KR" dirty="0" smtClean="0"/>
              <a:t>==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03712" y="3573016"/>
            <a:ext cx="389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비교 연산자 </a:t>
            </a:r>
            <a:r>
              <a:rPr lang="en-US" altLang="ko-KR" dirty="0" smtClean="0"/>
              <a:t>!=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3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배운 내용 복습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03712" y="1865398"/>
            <a:ext cx="4535884" cy="9874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err="1" smtClean="0">
                <a:latin typeface="Arial" panose="020B0604020202020204" pitchFamily="34" charset="0"/>
              </a:rPr>
              <a:t>Num</a:t>
            </a:r>
            <a:r>
              <a:rPr lang="en-US" altLang="ko-KR" sz="1500" dirty="0" smtClean="0">
                <a:latin typeface="Arial" panose="020B0604020202020204" pitchFamily="34" charset="0"/>
              </a:rPr>
              <a:t> =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+=1  </a:t>
            </a:r>
            <a:r>
              <a:rPr lang="en-US" altLang="ko-KR" sz="1500" dirty="0">
                <a:latin typeface="Arial" panose="020B0604020202020204" pitchFamily="34" charset="0"/>
              </a:rPr>
              <a:t> </a:t>
            </a:r>
            <a:r>
              <a:rPr lang="en-US" altLang="ko-KR" sz="1500" dirty="0" smtClean="0">
                <a:latin typeface="Arial" panose="020B0604020202020204" pitchFamily="34" charset="0"/>
              </a:rPr>
              <a:t>  # </a:t>
            </a:r>
            <a:r>
              <a:rPr lang="en-US" altLang="ko-KR" sz="1500" dirty="0" err="1" smtClean="0">
                <a:latin typeface="Arial" panose="020B0604020202020204" pitchFamily="34" charset="0"/>
              </a:rPr>
              <a:t>Num</a:t>
            </a:r>
            <a:r>
              <a:rPr lang="en-US" altLang="ko-KR" sz="1500" dirty="0" smtClean="0">
                <a:latin typeface="Arial" panose="020B0604020202020204" pitchFamily="34" charset="0"/>
              </a:rPr>
              <a:t> = </a:t>
            </a:r>
            <a:r>
              <a:rPr lang="en-US" altLang="ko-KR" sz="1500" dirty="0" err="1" smtClean="0">
                <a:latin typeface="Arial" panose="020B0604020202020204" pitchFamily="34" charset="0"/>
              </a:rPr>
              <a:t>Num</a:t>
            </a:r>
            <a:r>
              <a:rPr lang="en-US" altLang="ko-KR" sz="1500" dirty="0" smtClean="0">
                <a:latin typeface="Arial" panose="020B0604020202020204" pitchFamily="34" charset="0"/>
              </a:rPr>
              <a:t> + 1</a:t>
            </a:r>
            <a:r>
              <a:rPr lang="ko-KR" altLang="en-US" sz="1500" dirty="0" smtClean="0">
                <a:latin typeface="Arial" panose="020B0604020202020204" pitchFamily="34" charset="0"/>
              </a:rPr>
              <a:t>과 같다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9696" y="1102965"/>
            <a:ext cx="389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복합대입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503712" y="3861048"/>
            <a:ext cx="4535884" cy="9874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err="1" smtClean="0">
                <a:latin typeface="Arial" panose="020B0604020202020204" pitchFamily="34" charset="0"/>
              </a:rPr>
              <a:t>Num</a:t>
            </a:r>
            <a:r>
              <a:rPr lang="en-US" altLang="ko-KR" sz="1500" dirty="0" smtClean="0">
                <a:latin typeface="Arial" panose="020B0604020202020204" pitchFamily="34" charset="0"/>
              </a:rPr>
              <a:t> =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 dirty="0" smtClean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</a:t>
            </a:r>
            <a:r>
              <a:rPr lang="en-US" altLang="ko-KR" sz="1500" dirty="0" smtClean="0">
                <a:latin typeface="Arial" panose="020B0604020202020204" pitchFamily="34" charset="0"/>
              </a:rPr>
              <a:t>*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=10   </a:t>
            </a:r>
            <a:r>
              <a:rPr lang="en-US" altLang="ko-KR" sz="1500" dirty="0" smtClean="0">
                <a:latin typeface="Arial" panose="020B0604020202020204" pitchFamily="34" charset="0"/>
              </a:rPr>
              <a:t># </a:t>
            </a:r>
            <a:r>
              <a:rPr lang="en-US" altLang="ko-KR" sz="1500" dirty="0" err="1">
                <a:latin typeface="Arial" panose="020B0604020202020204" pitchFamily="34" charset="0"/>
              </a:rPr>
              <a:t>Num</a:t>
            </a:r>
            <a:r>
              <a:rPr lang="en-US" altLang="ko-KR" sz="1500" dirty="0">
                <a:latin typeface="Arial" panose="020B0604020202020204" pitchFamily="34" charset="0"/>
              </a:rPr>
              <a:t> = </a:t>
            </a:r>
            <a:r>
              <a:rPr lang="en-US" altLang="ko-KR" sz="1500" dirty="0" err="1">
                <a:latin typeface="Arial" panose="020B0604020202020204" pitchFamily="34" charset="0"/>
              </a:rPr>
              <a:t>Num</a:t>
            </a:r>
            <a:r>
              <a:rPr lang="en-US" altLang="ko-KR" sz="1500" dirty="0">
                <a:latin typeface="Arial" panose="020B0604020202020204" pitchFamily="34" charset="0"/>
              </a:rPr>
              <a:t> </a:t>
            </a:r>
            <a:r>
              <a:rPr lang="en-US" altLang="ko-KR" sz="1500" dirty="0" smtClean="0">
                <a:latin typeface="Arial" panose="020B0604020202020204" pitchFamily="34" charset="0"/>
              </a:rPr>
              <a:t>* 10</a:t>
            </a:r>
            <a:r>
              <a:rPr lang="ko-KR" altLang="en-US" sz="1500" dirty="0" smtClean="0">
                <a:latin typeface="Arial" panose="020B0604020202020204" pitchFamily="34" charset="0"/>
              </a:rPr>
              <a:t>과 </a:t>
            </a:r>
            <a:r>
              <a:rPr lang="ko-KR" altLang="en-US" sz="1500" dirty="0">
                <a:latin typeface="Arial" panose="020B0604020202020204" pitchFamily="34" charset="0"/>
              </a:rPr>
              <a:t>같다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575720" y="3057272"/>
            <a:ext cx="339899" cy="299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latin typeface="Arial" panose="020B0604020202020204" pitchFamily="34" charset="0"/>
              </a:rPr>
              <a:t>  6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503712" y="5073715"/>
            <a:ext cx="339899" cy="299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latin typeface="Arial" panose="020B0604020202020204" pitchFamily="34" charset="0"/>
              </a:rPr>
              <a:t>  50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9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배운 내용 복습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03712" y="1051629"/>
            <a:ext cx="389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64454" y="1630432"/>
            <a:ext cx="2675561" cy="12952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Hello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 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b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world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!"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c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=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50" charset="-127"/>
                <a:ea typeface="Menlo"/>
              </a:rPr>
              <a:t>+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b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c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#=&gt; 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Hello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world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!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64454" y="4127047"/>
            <a:ext cx="2604880" cy="1602983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apple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50" charset="-127"/>
                <a:ea typeface="Menlo"/>
              </a:rPr>
              <a:t>*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#=&gt; 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appleapple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hi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50" charset="-127"/>
                <a:ea typeface="Menlo"/>
              </a:rPr>
              <a:t>*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10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#=&gt; 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hihihihihihihihihihi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배운 내용 복습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55299" y="809936"/>
            <a:ext cx="389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인덱싱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64454" y="1398584"/>
            <a:ext cx="3899698" cy="1910759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sz="2000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Hello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[</a:t>
            </a:r>
            <a:r>
              <a:rPr lang="ko-KR" altLang="ko-KR" sz="2000" dirty="0" smtClean="0">
                <a:solidFill>
                  <a:srgbClr val="D33682"/>
                </a:solidFill>
                <a:latin typeface="Arial Unicode MS" panose="020B0604020202020204" pitchFamily="50" charset="-127"/>
                <a:ea typeface="Menlo"/>
              </a:rPr>
              <a:t>0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])</a:t>
            </a:r>
            <a:r>
              <a:rPr lang="en-US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000" i="1" dirty="0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</a:t>
            </a:r>
            <a:r>
              <a:rPr lang="ko-KR" altLang="ko-KR" sz="2000" i="1" dirty="0" err="1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H</a:t>
            </a:r>
            <a:endParaRPr lang="en-US" altLang="ko-KR" sz="2000" i="1" dirty="0" smtClean="0">
              <a:solidFill>
                <a:srgbClr val="586E75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[</a:t>
            </a:r>
            <a:r>
              <a:rPr lang="ko-KR" altLang="ko-KR" sz="2000" dirty="0" smtClean="0">
                <a:solidFill>
                  <a:srgbClr val="D33682"/>
                </a:solidFill>
                <a:latin typeface="Arial Unicode MS" panose="020B0604020202020204" pitchFamily="50" charset="-127"/>
                <a:ea typeface="Menlo"/>
              </a:rPr>
              <a:t>1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]) </a:t>
            </a:r>
            <a:r>
              <a:rPr lang="ko-KR" altLang="ko-KR" sz="20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</a:t>
            </a:r>
            <a:r>
              <a:rPr lang="ko-KR" altLang="ko-KR" sz="2000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e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[</a:t>
            </a:r>
            <a:r>
              <a:rPr lang="ko-KR" altLang="ko-KR" sz="2000" dirty="0" smtClean="0">
                <a:solidFill>
                  <a:srgbClr val="D33682"/>
                </a:solidFill>
                <a:latin typeface="Arial Unicode MS" panose="020B0604020202020204" pitchFamily="50" charset="-127"/>
                <a:ea typeface="Menlo"/>
              </a:rPr>
              <a:t>2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]) </a:t>
            </a:r>
            <a:r>
              <a:rPr lang="ko-KR" altLang="ko-KR" sz="20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</a:t>
            </a:r>
            <a:r>
              <a:rPr lang="ko-KR" altLang="ko-KR" sz="2000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l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[</a:t>
            </a:r>
            <a:r>
              <a:rPr lang="ko-KR" altLang="ko-KR" sz="2000" dirty="0" smtClean="0">
                <a:solidFill>
                  <a:srgbClr val="D33682"/>
                </a:solidFill>
                <a:latin typeface="Arial Unicode MS" panose="020B0604020202020204" pitchFamily="50" charset="-127"/>
                <a:ea typeface="Menlo"/>
              </a:rPr>
              <a:t>3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]) </a:t>
            </a:r>
            <a:r>
              <a:rPr lang="ko-KR" altLang="ko-KR" sz="20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</a:t>
            </a:r>
            <a:r>
              <a:rPr lang="ko-KR" altLang="ko-KR" sz="2000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l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[</a:t>
            </a:r>
            <a:r>
              <a:rPr lang="ko-KR" altLang="ko-KR" sz="2000" dirty="0" smtClean="0">
                <a:solidFill>
                  <a:srgbClr val="D33682"/>
                </a:solidFill>
                <a:latin typeface="Arial Unicode MS" panose="020B0604020202020204" pitchFamily="50" charset="-127"/>
                <a:ea typeface="Menlo"/>
              </a:rPr>
              <a:t>4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]) </a:t>
            </a:r>
            <a:r>
              <a:rPr lang="ko-KR" altLang="ko-KR" sz="20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</a:t>
            </a:r>
            <a:r>
              <a:rPr lang="ko-KR" altLang="ko-KR" sz="2000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o</a:t>
            </a:r>
            <a:r>
              <a:rPr lang="ko-KR" altLang="ko-KR" dirty="0"/>
              <a:t> </a:t>
            </a:r>
            <a:endParaRPr lang="ko-KR" altLang="ko-KR" sz="48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47728" y="4264365"/>
            <a:ext cx="2066271" cy="98743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sz="2000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I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000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love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000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coffee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[</a:t>
            </a:r>
            <a:r>
              <a:rPr lang="ko-KR" altLang="ko-KR" sz="2000" dirty="0" smtClean="0">
                <a:solidFill>
                  <a:srgbClr val="D33682"/>
                </a:solidFill>
                <a:latin typeface="Arial Unicode MS" panose="020B0604020202020204" pitchFamily="50" charset="-127"/>
                <a:ea typeface="Menlo"/>
              </a:rPr>
              <a:t>0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:</a:t>
            </a:r>
            <a:r>
              <a:rPr lang="ko-KR" altLang="ko-KR" sz="2000" dirty="0" smtClean="0">
                <a:solidFill>
                  <a:srgbClr val="D33682"/>
                </a:solidFill>
                <a:latin typeface="Arial Unicode MS" panose="020B0604020202020204" pitchFamily="50" charset="-127"/>
                <a:ea typeface="Menlo"/>
              </a:rPr>
              <a:t>5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]) </a:t>
            </a:r>
            <a:endParaRPr lang="en-US" altLang="ko-KR" sz="2000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</a:t>
            </a:r>
            <a:r>
              <a:rPr lang="ko-KR" altLang="ko-KR" sz="2000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I</a:t>
            </a:r>
            <a:r>
              <a:rPr lang="ko-KR" altLang="ko-KR" sz="20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000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lov</a:t>
            </a:r>
            <a:r>
              <a:rPr lang="ko-KR" altLang="ko-KR" sz="2000" dirty="0"/>
              <a:t> </a:t>
            </a:r>
            <a:endParaRPr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8615" y="3717032"/>
            <a:ext cx="389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6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배운 내용 복습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55299" y="809936"/>
            <a:ext cx="389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포매팅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64454" y="1706361"/>
            <a:ext cx="5267850" cy="12952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"사과"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"바나나"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c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"나는 %</a:t>
            </a:r>
            <a:r>
              <a:rPr lang="ko-KR" altLang="ko-KR" sz="2000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s와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%</a:t>
            </a:r>
            <a:r>
              <a:rPr lang="ko-KR" altLang="ko-KR" sz="2000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s를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좋아해</a:t>
            </a:r>
            <a:r>
              <a:rPr lang="ko-KR" altLang="ko-KR" sz="20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!"</a:t>
            </a:r>
            <a:r>
              <a:rPr lang="ko-KR" altLang="ko-KR" sz="2000" dirty="0" smtClean="0">
                <a:solidFill>
                  <a:srgbClr val="6C71C4"/>
                </a:solidFill>
                <a:latin typeface="Arial Unicode MS" panose="020B0604020202020204" pitchFamily="50" charset="-127"/>
                <a:ea typeface="Menlo"/>
              </a:rPr>
              <a:t>%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, </a:t>
            </a:r>
            <a:r>
              <a:rPr lang="ko-KR" altLang="ko-KR" sz="20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c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sz="20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나는 사과와 바나나를 좋아해!</a:t>
            </a:r>
            <a:r>
              <a:rPr lang="ko-KR" altLang="ko-KR" dirty="0"/>
              <a:t> </a:t>
            </a:r>
            <a:endParaRPr lang="ko-KR" altLang="ko-KR" sz="48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55299" y="4438844"/>
            <a:ext cx="4820230" cy="12952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"사과"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"바나나"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c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"나는 </a:t>
            </a:r>
            <a:r>
              <a:rPr lang="en-US" altLang="ko-KR" sz="20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{0}</a:t>
            </a:r>
            <a:r>
              <a:rPr lang="ko-KR" altLang="ko-KR" sz="20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와 </a:t>
            </a:r>
            <a:r>
              <a:rPr lang="en-US" altLang="ko-KR" sz="20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{1}</a:t>
            </a:r>
            <a:r>
              <a:rPr lang="ko-KR" altLang="ko-KR" sz="20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를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좋아해</a:t>
            </a:r>
            <a:r>
              <a:rPr lang="ko-KR" altLang="ko-KR" sz="20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!“</a:t>
            </a:r>
            <a:r>
              <a:rPr lang="en-US" altLang="ko-KR" sz="2000" dirty="0" smtClean="0">
                <a:solidFill>
                  <a:srgbClr val="6C71C4"/>
                </a:solidFill>
                <a:latin typeface="Arial Unicode MS" panose="020B0604020202020204" pitchFamily="50" charset="-127"/>
                <a:ea typeface="Menlo"/>
              </a:rPr>
              <a:t>.format(a, b)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c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sz="20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나는 사과와 바나나를 좋아해!</a:t>
            </a:r>
            <a:r>
              <a:rPr lang="ko-KR" altLang="ko-KR" sz="2000" dirty="0"/>
              <a:t> </a:t>
            </a:r>
            <a:endParaRPr lang="ko-KR" altLang="ko-KR" sz="4800" dirty="0"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8615" y="3717032"/>
            <a:ext cx="389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포매팅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3216078" y="1199050"/>
            <a:ext cx="8640960" cy="221853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5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35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"사과"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3500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5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35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"바나나"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3500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500" dirty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c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35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"나는 </a:t>
            </a:r>
            <a:r>
              <a:rPr lang="en-US" altLang="ko-KR" sz="35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{0}</a:t>
            </a:r>
            <a:r>
              <a:rPr lang="ko-KR" altLang="ko-KR" sz="35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와 </a:t>
            </a:r>
            <a:r>
              <a:rPr lang="en-US" altLang="ko-KR" sz="35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{1}</a:t>
            </a:r>
            <a:r>
              <a:rPr lang="ko-KR" altLang="ko-KR" sz="35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를 </a:t>
            </a:r>
            <a:r>
              <a:rPr lang="ko-KR" altLang="ko-KR" sz="35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좋아해</a:t>
            </a:r>
            <a:r>
              <a:rPr lang="ko-KR" altLang="ko-KR" sz="35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!“</a:t>
            </a:r>
            <a:r>
              <a:rPr lang="en-US" altLang="ko-KR" sz="3500" dirty="0" smtClean="0">
                <a:solidFill>
                  <a:srgbClr val="6C71C4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en-US" altLang="ko-KR" sz="3500" u="sng" dirty="0" smtClean="0">
                <a:solidFill>
                  <a:srgbClr val="6C71C4"/>
                </a:solidFill>
                <a:latin typeface="Arial Unicode MS" panose="020B0604020202020204" pitchFamily="50" charset="-127"/>
                <a:ea typeface="Menlo"/>
              </a:rPr>
              <a:t>format(b, </a:t>
            </a:r>
            <a:r>
              <a:rPr lang="en-US" altLang="ko-KR" sz="3500" u="sng" dirty="0">
                <a:solidFill>
                  <a:srgbClr val="6C71C4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en-US" altLang="ko-KR" sz="3500" u="sng" dirty="0" smtClean="0">
                <a:solidFill>
                  <a:srgbClr val="6C71C4"/>
                </a:solidFill>
                <a:latin typeface="Arial Unicode MS" panose="020B0604020202020204" pitchFamily="50" charset="-127"/>
                <a:ea typeface="Menlo"/>
              </a:rPr>
              <a:t>)</a:t>
            </a:r>
            <a:r>
              <a:rPr lang="ko-KR" altLang="ko-KR" sz="3500" u="sng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3500" u="sng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500" dirty="0" err="1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3500" dirty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c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sz="35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나는 </a:t>
            </a:r>
            <a:r>
              <a:rPr lang="ko-KR" altLang="en-US" sz="3500" i="1" dirty="0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바나나와 사과</a:t>
            </a:r>
            <a:r>
              <a:rPr lang="ko-KR" altLang="ko-KR" sz="3500" i="1" dirty="0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를 </a:t>
            </a:r>
            <a:r>
              <a:rPr lang="ko-KR" altLang="ko-KR" sz="35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좋아해!</a:t>
            </a:r>
            <a:r>
              <a:rPr lang="ko-KR" altLang="ko-KR" sz="3500" dirty="0"/>
              <a:t> </a:t>
            </a:r>
            <a:endParaRPr lang="ko-KR" altLang="ko-KR" sz="3500" dirty="0">
              <a:latin typeface="Arial" panose="020B0604020202020204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216078" y="4221088"/>
            <a:ext cx="8568952" cy="221853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5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35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"사과"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3500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5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35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"바나나"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3500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500" dirty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c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35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sz="35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나는</a:t>
            </a:r>
            <a:r>
              <a:rPr lang="en-US" altLang="ko-KR" sz="35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35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 </a:t>
            </a:r>
            <a:r>
              <a:rPr lang="en-US" altLang="ko-KR" sz="3500" dirty="0" smtClean="0">
                <a:latin typeface="Arial Unicode MS" panose="020B0604020202020204" pitchFamily="50" charset="-127"/>
                <a:ea typeface="Menlo"/>
              </a:rPr>
              <a:t>+ b +</a:t>
            </a:r>
            <a:r>
              <a:rPr lang="ko-KR" altLang="ko-KR" sz="35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"와 </a:t>
            </a:r>
            <a:r>
              <a:rPr lang="ko-KR" altLang="ko-KR" sz="35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 </a:t>
            </a:r>
            <a:r>
              <a:rPr lang="en-US" altLang="ko-KR" sz="3500" dirty="0" smtClean="0">
                <a:latin typeface="Arial Unicode MS" panose="020B0604020202020204" pitchFamily="50" charset="-127"/>
                <a:ea typeface="Menlo"/>
              </a:rPr>
              <a:t>+ a +</a:t>
            </a:r>
            <a:r>
              <a:rPr lang="ko-KR" altLang="ko-KR" sz="3500" dirty="0" smtClean="0"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35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"를 </a:t>
            </a:r>
            <a:r>
              <a:rPr lang="ko-KR" altLang="ko-KR" sz="35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좋아해</a:t>
            </a:r>
            <a:r>
              <a:rPr lang="ko-KR" altLang="ko-KR" sz="35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! </a:t>
            </a:r>
            <a:r>
              <a:rPr lang="ko-KR" altLang="ko-KR" sz="35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sz="3500" u="sng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3500" u="sng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500" dirty="0" err="1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3500" dirty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c</a:t>
            </a:r>
            <a:r>
              <a:rPr lang="ko-KR" altLang="ko-KR" sz="35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sz="35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나는 </a:t>
            </a:r>
            <a:r>
              <a:rPr lang="ko-KR" altLang="en-US" sz="3500" i="1" dirty="0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바나나와 사과</a:t>
            </a:r>
            <a:r>
              <a:rPr lang="ko-KR" altLang="ko-KR" sz="3500" i="1" dirty="0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를 </a:t>
            </a:r>
            <a:r>
              <a:rPr lang="ko-KR" altLang="ko-KR" sz="35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좋아해!</a:t>
            </a:r>
            <a:r>
              <a:rPr lang="ko-KR" altLang="ko-KR" sz="3500" dirty="0"/>
              <a:t> </a:t>
            </a:r>
            <a:endParaRPr lang="ko-KR" altLang="ko-KR" sz="35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배운 내용 복습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55299" y="809936"/>
            <a:ext cx="389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포매팅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64454" y="1706361"/>
            <a:ext cx="5267850" cy="12952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"사과"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"바나나"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c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= 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"나는 %</a:t>
            </a:r>
            <a:r>
              <a:rPr lang="ko-KR" altLang="ko-KR" sz="2000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s와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%</a:t>
            </a:r>
            <a:r>
              <a:rPr lang="ko-KR" altLang="ko-KR" sz="2000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s를</a:t>
            </a:r>
            <a:r>
              <a:rPr lang="ko-KR" altLang="ko-KR" sz="2000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좋아해</a:t>
            </a:r>
            <a:r>
              <a:rPr lang="ko-KR" altLang="ko-KR" sz="2000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!"</a:t>
            </a:r>
            <a:r>
              <a:rPr lang="ko-KR" altLang="ko-KR" sz="2000" dirty="0" smtClean="0">
                <a:solidFill>
                  <a:srgbClr val="6C71C4"/>
                </a:solidFill>
                <a:latin typeface="Arial Unicode MS" panose="020B0604020202020204" pitchFamily="50" charset="-127"/>
                <a:ea typeface="Menlo"/>
              </a:rPr>
              <a:t>%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 err="1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, </a:t>
            </a:r>
            <a:r>
              <a:rPr lang="ko-KR" altLang="ko-KR" sz="2000" dirty="0" err="1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endParaRPr lang="en-US" altLang="ko-KR" sz="2000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print</a:t>
            </a:r>
            <a:r>
              <a:rPr lang="ko-KR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sz="2000" dirty="0" smtClean="0">
                <a:solidFill>
                  <a:srgbClr val="839496"/>
                </a:solidFill>
                <a:latin typeface="Arial Unicode MS" panose="020B0604020202020204" pitchFamily="50" charset="-127"/>
                <a:ea typeface="Menlo"/>
              </a:rPr>
              <a:t>c</a:t>
            </a:r>
            <a:r>
              <a:rPr lang="ko-KR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sz="2000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나는 사과와 바나나를 좋아해!</a:t>
            </a:r>
            <a:r>
              <a:rPr lang="ko-KR" altLang="ko-KR" dirty="0"/>
              <a:t> </a:t>
            </a:r>
            <a:endParaRPr lang="ko-KR" altLang="ko-KR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배운 내용 복습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95934" y="1182236"/>
            <a:ext cx="9004722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 문자열 삽입 : </a:t>
            </a:r>
            <a:endParaRPr lang="en-US" altLang="ko-KR" i="1" dirty="0">
              <a:solidFill>
                <a:srgbClr val="586E75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join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 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 err="1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join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abcde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a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c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d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e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"1"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join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abcde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'a1b1c1d1e'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 문자열 대문자 </a:t>
            </a:r>
            <a:r>
              <a:rPr lang="ko-KR" altLang="ko-KR" i="1" dirty="0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/소문자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변경 :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upper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/ </a:t>
            </a:r>
            <a:r>
              <a:rPr lang="ko-KR" altLang="ko-KR" i="1" dirty="0" err="1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lower</a:t>
            </a:r>
            <a:endParaRPr lang="en-US" altLang="ko-KR" i="1" dirty="0" smtClean="0">
              <a:solidFill>
                <a:srgbClr val="586E75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python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 err="1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upper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()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'PYTHON'</a:t>
            </a:r>
            <a:endParaRPr lang="en-US" altLang="ko-KR" i="1" dirty="0">
              <a:solidFill>
                <a:srgbClr val="586E75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"HELLO"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 err="1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lower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()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hello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 문자열 바꾸기 :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replace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a,b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)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a를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b로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i="1" dirty="0" smtClean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변경</a:t>
            </a:r>
            <a:endParaRPr lang="en-US" altLang="ko-KR" i="1" dirty="0" smtClean="0">
              <a:solidFill>
                <a:srgbClr val="586E75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blue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 err="1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replace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b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,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g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glue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#문자열 나누기 : 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split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Hello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world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I'm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python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 err="1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split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 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['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Hello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', 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world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', "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I'm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", 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python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']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endParaRPr lang="en-US" altLang="ko-KR" dirty="0" smtClean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python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"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.</a:t>
            </a:r>
            <a:r>
              <a:rPr lang="ko-KR" altLang="ko-KR" dirty="0" err="1">
                <a:solidFill>
                  <a:srgbClr val="2AA198"/>
                </a:solidFill>
                <a:latin typeface="Arial Unicode MS" panose="020B0604020202020204" pitchFamily="50" charset="-127"/>
                <a:ea typeface="Menlo"/>
              </a:rPr>
              <a:t>split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(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th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) 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#=&gt; ['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py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', '</a:t>
            </a:r>
            <a:r>
              <a:rPr lang="ko-KR" altLang="ko-KR" i="1" dirty="0" err="1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on</a:t>
            </a:r>
            <a:r>
              <a:rPr lang="ko-KR" altLang="ko-KR" i="1" dirty="0">
                <a:solidFill>
                  <a:srgbClr val="586E75"/>
                </a:solidFill>
                <a:latin typeface="Arial Unicode MS" panose="020B0604020202020204" pitchFamily="50" charset="-127"/>
                <a:ea typeface="Menlo"/>
              </a:rPr>
              <a:t>']</a:t>
            </a:r>
            <a:r>
              <a:rPr lang="ko-KR" altLang="ko-KR" dirty="0"/>
              <a:t> 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BB95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1296</Words>
  <Application>Microsoft Office PowerPoint</Application>
  <PresentationFormat>와이드스크린</PresentationFormat>
  <Paragraphs>381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Arial Unicode MS</vt:lpstr>
      <vt:lpstr>a로케트</vt:lpstr>
      <vt:lpstr>Menlo</vt:lpstr>
      <vt:lpstr>Noto Sans KR</vt:lpstr>
      <vt:lpstr>나눔바른고딕</vt:lpstr>
      <vt:lpstr>나눔바른고딕 Light</vt:lpstr>
      <vt:lpstr>나눔스퀘어 Bold</vt:lpstr>
      <vt:lpstr>맑은 고딕</vt:lpstr>
      <vt:lpstr>배달의민족 한나는 열한살</vt:lpstr>
      <vt:lpstr>Arial</vt:lpstr>
      <vt:lpstr>Office 테마</vt:lpstr>
      <vt:lpstr>PowerPoint 프레젠테이션</vt:lpstr>
      <vt:lpstr>배운 내용 복습</vt:lpstr>
      <vt:lpstr>배운 내용 복습</vt:lpstr>
      <vt:lpstr>배운 내용 복습</vt:lpstr>
      <vt:lpstr>배운 내용 복습</vt:lpstr>
      <vt:lpstr>배운 내용 복습</vt:lpstr>
      <vt:lpstr>배운 내용 복습</vt:lpstr>
      <vt:lpstr>배운 내용 복습</vt:lpstr>
      <vt:lpstr>배운 내용 복습</vt:lpstr>
      <vt:lpstr>배운 내용 복습</vt:lpstr>
      <vt:lpstr>배운 내용 복습</vt:lpstr>
      <vt:lpstr>조건문</vt:lpstr>
      <vt:lpstr>조건문</vt:lpstr>
      <vt:lpstr>조건문</vt:lpstr>
      <vt:lpstr>조건문</vt:lpstr>
      <vt:lpstr>조건문</vt:lpstr>
      <vt:lpstr>다음주에 배울 내용</vt:lpstr>
      <vt:lpstr>QnA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Aaron Roh</cp:lastModifiedBy>
  <cp:revision>98</cp:revision>
  <dcterms:created xsi:type="dcterms:W3CDTF">2016-03-14T13:41:19Z</dcterms:created>
  <dcterms:modified xsi:type="dcterms:W3CDTF">2018-03-27T03:55:26Z</dcterms:modified>
</cp:coreProperties>
</file>