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6" r:id="rId2"/>
    <p:sldId id="267" r:id="rId3"/>
    <p:sldId id="297" r:id="rId4"/>
    <p:sldId id="295" r:id="rId5"/>
    <p:sldId id="292" r:id="rId6"/>
    <p:sldId id="293" r:id="rId7"/>
    <p:sldId id="261" r:id="rId8"/>
    <p:sldId id="296" r:id="rId9"/>
    <p:sldId id="291" r:id="rId10"/>
    <p:sldId id="279" r:id="rId11"/>
    <p:sldId id="280" r:id="rId12"/>
    <p:sldId id="27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345" userDrawn="1">
          <p15:clr>
            <a:srgbClr val="A4A3A4"/>
          </p15:clr>
        </p15:guide>
        <p15:guide id="3" pos="4520" userDrawn="1">
          <p15:clr>
            <a:srgbClr val="A4A3A4"/>
          </p15:clr>
        </p15:guide>
        <p15:guide id="4" pos="6153" userDrawn="1">
          <p15:clr>
            <a:srgbClr val="A4A3A4"/>
          </p15:clr>
        </p15:guide>
        <p15:guide id="5" orient="horz" pos="3612" userDrawn="1">
          <p15:clr>
            <a:srgbClr val="A4A3A4"/>
          </p15:clr>
        </p15:guide>
        <p15:guide id="6" pos="7469" userDrawn="1">
          <p15:clr>
            <a:srgbClr val="A4A3A4"/>
          </p15:clr>
        </p15:guide>
        <p15:guide id="7" orient="horz" pos="41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EEF"/>
    <a:srgbClr val="EAEFF7"/>
    <a:srgbClr val="26A64E"/>
    <a:srgbClr val="CF6656"/>
    <a:srgbClr val="494545"/>
    <a:srgbClr val="FEEED7"/>
    <a:srgbClr val="EDB8A5"/>
    <a:srgbClr val="2BB957"/>
    <a:srgbClr val="FFFFFF"/>
    <a:srgbClr val="EC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howGuides="1">
      <p:cViewPr varScale="1">
        <p:scale>
          <a:sx n="114" d="100"/>
          <a:sy n="114" d="100"/>
        </p:scale>
        <p:origin x="360" y="96"/>
      </p:cViewPr>
      <p:guideLst>
        <p:guide orient="horz" pos="2160"/>
        <p:guide pos="1345"/>
        <p:guide pos="4520"/>
        <p:guide pos="6153"/>
        <p:guide orient="horz" pos="3612"/>
        <p:guide pos="7469"/>
        <p:guide orient="horz" pos="41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24B07-34B1-46A3-8E67-14BBB6D04A92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B9273-D176-45AA-8C41-D965E4A79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37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조건문이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필요한 이유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조건문은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왜 필요할까요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사칙연산이 가능한 계산기 프로그램을 만드는 것을 예로 들어 보겠습니다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그런데 이 계산기는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선택적 실행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가능해야 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우리가 앞서 배운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개념들로도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계산기를 만들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사용자가 어떤 연산을 원하는지를 선택하게끔 하려면 어떻게 해야할까요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자료형과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연산자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입출력을 이용하면 주어진 연산의 결과를 화면에 출력할 수는 있지만 사용자가 원하는 연산을 수행하게끔 하는 기능은 구현할 수 없습니다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지금 등장하는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조건문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프로그램의 흐름을 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분기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 기능을 가능하게 해줍니다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흐름의 분기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조건문의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핵심이자 존재 이유입니다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B9273-D176-45AA-8C41-D965E4A7936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165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조건문이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필요한 이유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조건문은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왜 필요할까요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사칙연산이 가능한 계산기 프로그램을 만드는 것을 예로 들어 보겠습니다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그런데 이 계산기는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선택적 실행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가능해야 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우리가 앞서 배운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개념들로도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계산기를 만들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사용자가 어떤 연산을 원하는지를 선택하게끔 하려면 어떻게 해야할까요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자료형과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연산자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입출력을 이용하면 주어진 연산의 결과를 화면에 출력할 수는 있지만 사용자가 원하는 연산을 수행하게끔 하는 기능은 구현할 수 없습니다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지금 등장하는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조건문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프로그램의 흐름을 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분기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 기능을 가능하게 해줍니다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흐름의 분기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조건문의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핵심이자 존재 이유입니다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B9273-D176-45AA-8C41-D965E4A7936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675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B9273-D176-45AA-8C41-D965E4A7936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602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077944" y="6131396"/>
            <a:ext cx="2743200" cy="365125"/>
          </a:xfrm>
        </p:spPr>
        <p:txBody>
          <a:bodyPr/>
          <a:lstStyle/>
          <a:p>
            <a:fld id="{421CC242-1E53-4C9C-9A5E-54491FFCFBA5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2135560" y="0"/>
            <a:ext cx="10056440" cy="58993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" dist="127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/>
            <a:endParaRPr lang="ko-KR" altLang="en-US" sz="20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0" y="589935"/>
            <a:ext cx="2135560" cy="6268065"/>
          </a:xfrm>
          <a:prstGeom prst="rect">
            <a:avLst/>
          </a:prstGeom>
          <a:solidFill>
            <a:srgbClr val="3336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279576" y="120436"/>
            <a:ext cx="9721080" cy="349062"/>
          </a:xfrm>
          <a:prstGeom prst="rect">
            <a:avLst/>
          </a:prstGeom>
          <a:noFill/>
        </p:spPr>
        <p:txBody>
          <a:bodyPr anchor="ctr"/>
          <a:lstStyle>
            <a:lvl1pPr marL="72000" algn="l" defTabSz="914400" rtl="0" eaLnBrk="1" latinLnBrk="1" hangingPunct="1">
              <a:lnSpc>
                <a:spcPct val="100000"/>
              </a:lnSpc>
              <a:defRPr lang="ko-KR" altLang="en-US" sz="2000" kern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슬라이드 제목 쓰는 곳</a:t>
            </a:r>
            <a:r>
              <a:rPr lang="en-US" altLang="ko-KR" dirty="0" smtClean="0"/>
              <a:t>!!!!!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0"/>
            <a:ext cx="2135560" cy="589935"/>
          </a:xfrm>
          <a:prstGeom prst="rect">
            <a:avLst/>
          </a:prstGeom>
          <a:solidFill>
            <a:srgbClr val="2BB957"/>
          </a:solidFill>
          <a:ln>
            <a:noFill/>
          </a:ln>
          <a:effectLst>
            <a:outerShdw blurRad="12700" dist="127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lvl="0"/>
            <a:endParaRPr lang="ko-KR" altLang="en-US" sz="200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657636" y="242542"/>
            <a:ext cx="1333908" cy="24468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1" hangingPunct="1">
              <a:buNone/>
              <a:defRPr lang="ko-KR" altLang="en-US" sz="1050" b="1" kern="1200" baseline="0" dirty="0">
                <a:gradFill>
                  <a:gsLst>
                    <a:gs pos="0">
                      <a:schemeClr val="bg1">
                        <a:alpha val="80000"/>
                      </a:schemeClr>
                    </a:gs>
                    <a:gs pos="100000">
                      <a:schemeClr val="bg1">
                        <a:alpha val="8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프로젝트 이름</a:t>
            </a:r>
            <a:r>
              <a:rPr lang="en-US" altLang="ko-KR" dirty="0" smtClean="0"/>
              <a:t>!!</a:t>
            </a:r>
            <a:endParaRPr lang="ko-KR" altLang="en-US" dirty="0"/>
          </a:p>
        </p:txBody>
      </p:sp>
      <p:sp>
        <p:nvSpPr>
          <p:cNvPr id="21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657636" y="98526"/>
            <a:ext cx="1333908" cy="2062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1" hangingPunct="1">
              <a:buNone/>
              <a:defRPr lang="ko-KR" altLang="en-US" sz="800" b="1" kern="1200" baseline="0" dirty="0">
                <a:gradFill>
                  <a:gsLst>
                    <a:gs pos="0">
                      <a:schemeClr val="bg1">
                        <a:alpha val="80000"/>
                      </a:schemeClr>
                    </a:gs>
                    <a:gs pos="100000">
                      <a:schemeClr val="bg1">
                        <a:alpha val="8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 Light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 smtClean="0"/>
              <a:t>프로젝트 슬로건</a:t>
            </a:r>
            <a:endParaRPr lang="ko-KR" altLang="en-US" dirty="0"/>
          </a:p>
        </p:txBody>
      </p:sp>
      <p:sp>
        <p:nvSpPr>
          <p:cNvPr id="28" name="모서리가 둥근 직사각형 27"/>
          <p:cNvSpPr/>
          <p:nvPr userDrawn="1"/>
        </p:nvSpPr>
        <p:spPr>
          <a:xfrm>
            <a:off x="2306878" y="188286"/>
            <a:ext cx="34350" cy="2133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114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077944" y="6131396"/>
            <a:ext cx="2743200" cy="365125"/>
          </a:xfrm>
        </p:spPr>
        <p:txBody>
          <a:bodyPr/>
          <a:lstStyle/>
          <a:p>
            <a:fld id="{421CC242-1E53-4C9C-9A5E-54491FFCFBA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BB957"/>
          </a:solidFill>
          <a:ln>
            <a:noFill/>
          </a:ln>
          <a:effectLst>
            <a:outerShdw blurRad="12700" dist="127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lvl="0"/>
            <a:endParaRPr lang="ko-KR" altLang="en-US" sz="20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9345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CC242-1E53-4C9C-9A5E-54491FFCF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22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그룹 97"/>
          <p:cNvGrpSpPr/>
          <p:nvPr/>
        </p:nvGrpSpPr>
        <p:grpSpPr>
          <a:xfrm>
            <a:off x="5355724" y="2829451"/>
            <a:ext cx="4844732" cy="1185901"/>
            <a:chOff x="5214421" y="3068729"/>
            <a:chExt cx="4193947" cy="881378"/>
          </a:xfrm>
        </p:grpSpPr>
        <p:sp>
          <p:nvSpPr>
            <p:cNvPr id="3" name="TextBox 2"/>
            <p:cNvSpPr txBox="1"/>
            <p:nvPr/>
          </p:nvSpPr>
          <p:spPr>
            <a:xfrm>
              <a:off x="5231904" y="3429000"/>
              <a:ext cx="2543884" cy="285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000"/>
                </a:spcBef>
              </a:pPr>
              <a:r>
                <a:rPr lang="ko-KR" altLang="en-US" sz="1900" dirty="0" smtClean="0">
                  <a:gradFill>
                    <a:gsLst>
                      <a:gs pos="0">
                        <a:schemeClr val="bg1">
                          <a:alpha val="80000"/>
                        </a:schemeClr>
                      </a:gs>
                      <a:gs pos="100000">
                        <a:schemeClr val="bg1">
                          <a:alpha val="80000"/>
                        </a:schemeClr>
                      </a:gs>
                    </a:gsLst>
                    <a:lin ang="5400000" scaled="1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문법부터 라이브러리까지</a:t>
              </a:r>
              <a:endParaRPr lang="ko-KR" altLang="en-US" sz="1900" dirty="0">
                <a:gradFill>
                  <a:gsLst>
                    <a:gs pos="0">
                      <a:schemeClr val="bg1">
                        <a:alpha val="80000"/>
                      </a:schemeClr>
                    </a:gs>
                    <a:gs pos="100000">
                      <a:schemeClr val="bg1">
                        <a:alpha val="8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4421" y="3068729"/>
              <a:ext cx="3839195" cy="434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000"/>
                </a:spcBef>
              </a:pPr>
              <a:r>
                <a:rPr lang="en-US" altLang="ko-KR" sz="3200" dirty="0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a로케트" panose="02020600000000000000" pitchFamily="18" charset="-127"/>
                  <a:ea typeface="a로케트" panose="02020600000000000000" pitchFamily="18" charset="-127"/>
                </a:rPr>
                <a:t>Python</a:t>
              </a:r>
              <a:r>
                <a:rPr lang="en-US" altLang="ko-KR" sz="3200" dirty="0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</a:t>
              </a:r>
              <a:r>
                <a:rPr lang="ko-KR" altLang="en-US" sz="3200" dirty="0" err="1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그누빌</a:t>
              </a:r>
              <a:r>
                <a:rPr lang="ko-KR" altLang="en-US" sz="3200" dirty="0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세미나</a:t>
              </a:r>
              <a:endParaRPr lang="ko-KR" altLang="en-US" sz="32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5231904" y="3714930"/>
              <a:ext cx="4176464" cy="2351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lnSpc>
                  <a:spcPct val="110000"/>
                </a:lnSpc>
                <a:spcBef>
                  <a:spcPts val="1000"/>
                </a:spcBef>
              </a:pPr>
              <a:r>
                <a:rPr lang="ko-KR" altLang="en-US" sz="1400" dirty="0" smtClean="0">
                  <a:gradFill>
                    <a:gsLst>
                      <a:gs pos="0">
                        <a:schemeClr val="bg1">
                          <a:alpha val="80000"/>
                        </a:schemeClr>
                      </a:gs>
                      <a:gs pos="100000">
                        <a:schemeClr val="bg1">
                          <a:alpha val="80000"/>
                        </a:schemeClr>
                      </a:gs>
                    </a:gsLst>
                    <a:lin ang="5400000" scaled="1"/>
                  </a:gra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제 </a:t>
              </a:r>
              <a:r>
                <a:rPr lang="en-US" altLang="ko-KR" sz="1400" dirty="0">
                  <a:gradFill>
                    <a:gsLst>
                      <a:gs pos="0">
                        <a:schemeClr val="bg1">
                          <a:alpha val="80000"/>
                        </a:schemeClr>
                      </a:gs>
                      <a:gs pos="100000">
                        <a:schemeClr val="bg1">
                          <a:alpha val="80000"/>
                        </a:schemeClr>
                      </a:gs>
                    </a:gsLst>
                    <a:lin ang="5400000" scaled="1"/>
                  </a:gra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3</a:t>
              </a:r>
              <a:r>
                <a:rPr lang="ko-KR" altLang="en-US" sz="1400" dirty="0" smtClean="0">
                  <a:gradFill>
                    <a:gsLst>
                      <a:gs pos="0">
                        <a:schemeClr val="bg1">
                          <a:alpha val="80000"/>
                        </a:schemeClr>
                      </a:gs>
                      <a:gs pos="100000">
                        <a:schemeClr val="bg1">
                          <a:alpha val="80000"/>
                        </a:schemeClr>
                      </a:gs>
                    </a:gsLst>
                    <a:lin ang="5400000" scaled="1"/>
                  </a:gra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주차</a:t>
              </a:r>
              <a:endParaRPr lang="ko-KR" altLang="en-US" sz="1400" dirty="0">
                <a:gradFill>
                  <a:gsLst>
                    <a:gs pos="0">
                      <a:schemeClr val="bg1">
                        <a:alpha val="80000"/>
                      </a:schemeClr>
                    </a:gs>
                    <a:gs pos="100000">
                      <a:schemeClr val="bg1">
                        <a:alpha val="80000"/>
                      </a:schemeClr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pic>
        <p:nvPicPr>
          <p:cNvPr id="1032" name="Picture 8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990599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50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다음주에 배울 내용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mtClean="0"/>
              <a:t>발표의 </a:t>
            </a:r>
            <a:r>
              <a:rPr lang="ko-KR" altLang="en-US" dirty="0" smtClean="0"/>
              <a:t>달인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4"/>
          </p:nvPr>
        </p:nvSpPr>
        <p:spPr>
          <a:xfrm>
            <a:off x="657636" y="98526"/>
            <a:ext cx="1333908" cy="206210"/>
          </a:xfrm>
        </p:spPr>
        <p:txBody>
          <a:bodyPr/>
          <a:lstStyle/>
          <a:p>
            <a:r>
              <a:rPr lang="ko-KR" altLang="en-US" dirty="0"/>
              <a:t>프레젠테이션의 모든 </a:t>
            </a:r>
            <a:r>
              <a:rPr lang="ko-KR" altLang="en-US" dirty="0" smtClean="0"/>
              <a:t>것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8979" y="810870"/>
            <a:ext cx="819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1200" b="1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 rot="5400000">
            <a:off x="145464" y="810870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1" hangingPunct="1"/>
            <a:r>
              <a:rPr lang="en-US" altLang="ko-KR" sz="1200" b="1" kern="1200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&gt;</a:t>
            </a:r>
            <a:endParaRPr lang="ko-KR" altLang="en-US" sz="1200" b="1" kern="1200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1179268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배운 내용</a:t>
            </a:r>
            <a:endParaRPr lang="ko-KR" altLang="en-US" sz="900" b="1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1631002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ko-KR" altLang="en-US" sz="900" b="1" dirty="0" err="1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반복문</a:t>
            </a:r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알아보기</a:t>
            </a:r>
            <a:endParaRPr lang="ko-KR" altLang="en-US" sz="900" b="1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372" y="2038762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</a:t>
            </a:r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간단한 예제 풀어보기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2986204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</a:t>
            </a:r>
            <a:r>
              <a:rPr lang="en-US" altLang="ko-KR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Q&amp;A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-372" y="2504964"/>
            <a:ext cx="2135560" cy="451164"/>
          </a:xfrm>
          <a:prstGeom prst="rect">
            <a:avLst/>
          </a:prstGeom>
          <a:solidFill>
            <a:srgbClr val="1E202C"/>
          </a:solidFill>
          <a:ln>
            <a:noFill/>
          </a:ln>
          <a:effectLst>
            <a:innerShdw blurRad="25400" dist="25400" dir="16200000">
              <a:schemeClr val="tx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/>
            <a:r>
              <a:rPr lang="ko-KR" altLang="en-US" sz="9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ko-KR" altLang="en-US" sz="9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다음주에 배울 내용</a:t>
            </a:r>
            <a:endParaRPr lang="ko-KR" altLang="en-US" sz="9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919536" y="2697077"/>
            <a:ext cx="66938" cy="66938"/>
          </a:xfrm>
          <a:prstGeom prst="ellipse">
            <a:avLst/>
          </a:prstGeom>
          <a:solidFill>
            <a:srgbClr val="EC5353"/>
          </a:solidFill>
          <a:ln>
            <a:noFill/>
          </a:ln>
          <a:effectLst>
            <a:outerShdw blurRad="25400" dist="254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AutoShape 4" descr="make python with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927648" y="2110789"/>
            <a:ext cx="77768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카카오 Bold" panose="020B0600000101010101" pitchFamily="50" charset="-127"/>
                <a:ea typeface="카카오 Bold" panose="020B0600000101010101" pitchFamily="50" charset="-127"/>
              </a:rPr>
              <a:t>5</a:t>
            </a:r>
            <a:r>
              <a:rPr lang="ko-KR" altLang="en-US" sz="3600" dirty="0" smtClean="0">
                <a:latin typeface="카카오 Bold" panose="020B0600000101010101" pitchFamily="50" charset="-127"/>
                <a:ea typeface="카카오 Bold" panose="020B0600000101010101" pitchFamily="50" charset="-127"/>
              </a:rPr>
              <a:t>월 </a:t>
            </a:r>
            <a:r>
              <a:rPr lang="en-US" altLang="ko-KR" sz="3600" dirty="0" smtClean="0">
                <a:latin typeface="카카오 Bold" panose="020B0600000101010101" pitchFamily="50" charset="-127"/>
                <a:ea typeface="카카오 Bold" panose="020B0600000101010101" pitchFamily="50" charset="-127"/>
              </a:rPr>
              <a:t>2</a:t>
            </a:r>
            <a:r>
              <a:rPr lang="ko-KR" altLang="en-US" sz="3600" dirty="0" smtClean="0">
                <a:latin typeface="카카오 Bold" panose="020B0600000101010101" pitchFamily="50" charset="-127"/>
                <a:ea typeface="카카오 Bold" panose="020B0600000101010101" pitchFamily="50" charset="-127"/>
              </a:rPr>
              <a:t>일</a:t>
            </a:r>
            <a:r>
              <a:rPr lang="en-US" altLang="ko-KR" sz="3600" dirty="0" smtClean="0">
                <a:latin typeface="카카오 Bold" panose="020B0600000101010101" pitchFamily="50" charset="-127"/>
                <a:ea typeface="카카오 Bold" panose="020B0600000101010101" pitchFamily="50" charset="-127"/>
              </a:rPr>
              <a:t>,</a:t>
            </a:r>
            <a:r>
              <a:rPr lang="ko-KR" altLang="en-US" sz="3600" dirty="0" smtClean="0">
                <a:latin typeface="카카오 Bold" panose="020B0600000101010101" pitchFamily="50" charset="-127"/>
                <a:ea typeface="카카오 Bold" panose="020B0600000101010101" pitchFamily="50" charset="-127"/>
              </a:rPr>
              <a:t> </a:t>
            </a:r>
            <a:r>
              <a:rPr lang="en-US" altLang="ko-KR" sz="3600" dirty="0" smtClean="0">
                <a:latin typeface="카카오 Bold" panose="020B0600000101010101" pitchFamily="50" charset="-127"/>
                <a:ea typeface="카카오 Bold" panose="020B0600000101010101" pitchFamily="50" charset="-127"/>
              </a:rPr>
              <a:t>4</a:t>
            </a:r>
            <a:r>
              <a:rPr lang="ko-KR" altLang="en-US" sz="3600" dirty="0" smtClean="0">
                <a:latin typeface="카카오 Bold" panose="020B0600000101010101" pitchFamily="50" charset="-127"/>
                <a:ea typeface="카카오 Bold" panose="020B0600000101010101" pitchFamily="50" charset="-127"/>
              </a:rPr>
              <a:t>차 세미나 진행</a:t>
            </a:r>
            <a:r>
              <a:rPr lang="en-US" altLang="ko-KR" sz="3600" dirty="0" smtClean="0">
                <a:latin typeface="카카오 Bold" panose="020B0600000101010101" pitchFamily="50" charset="-127"/>
                <a:ea typeface="카카오 Bold" panose="020B0600000101010101" pitchFamily="50" charset="-127"/>
              </a:rPr>
              <a:t>!</a:t>
            </a:r>
          </a:p>
          <a:p>
            <a:endParaRPr lang="en-US" altLang="ko-KR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endParaRPr lang="en-US" altLang="ko-KR" dirty="0" smtClean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r>
              <a:rPr lang="ko-KR" altLang="en-US" sz="2400" dirty="0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이전까지 해와야 할 것 </a:t>
            </a:r>
            <a:r>
              <a:rPr lang="en-US" altLang="ko-KR" sz="2400" dirty="0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: 8</a:t>
            </a:r>
            <a:r>
              <a:rPr lang="ko-KR" altLang="en-US" sz="2400" dirty="0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강</a:t>
            </a:r>
            <a:r>
              <a:rPr lang="en-US" altLang="ko-KR" sz="2400" dirty="0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~10</a:t>
            </a:r>
            <a:r>
              <a:rPr lang="ko-KR" altLang="en-US" sz="2400" dirty="0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강 </a:t>
            </a:r>
            <a:r>
              <a:rPr lang="en-US" altLang="ko-KR" sz="2400" dirty="0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(</a:t>
            </a:r>
            <a:r>
              <a:rPr lang="ko-KR" altLang="en-US" sz="2400" dirty="0" err="1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반복문</a:t>
            </a:r>
            <a:r>
              <a:rPr lang="en-US" altLang="ko-KR" sz="2400" dirty="0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, </a:t>
            </a:r>
            <a:r>
              <a:rPr lang="ko-KR" altLang="en-US" sz="2400" dirty="0" err="1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조건문</a:t>
            </a:r>
            <a:r>
              <a:rPr lang="en-US" altLang="ko-KR" sz="2400" dirty="0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, </a:t>
            </a:r>
            <a:r>
              <a:rPr lang="ko-KR" altLang="en-US" sz="2400" dirty="0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함수</a:t>
            </a:r>
            <a:r>
              <a:rPr lang="en-US" altLang="ko-KR" sz="2400" dirty="0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)</a:t>
            </a:r>
            <a:endParaRPr lang="ko-KR" altLang="en-US" sz="24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964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QnA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mtClean="0"/>
              <a:t>발표의 </a:t>
            </a:r>
            <a:r>
              <a:rPr lang="ko-KR" altLang="en-US" dirty="0" smtClean="0"/>
              <a:t>달인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4"/>
          </p:nvPr>
        </p:nvSpPr>
        <p:spPr>
          <a:xfrm>
            <a:off x="657636" y="98526"/>
            <a:ext cx="1333908" cy="206210"/>
          </a:xfrm>
        </p:spPr>
        <p:txBody>
          <a:bodyPr/>
          <a:lstStyle/>
          <a:p>
            <a:r>
              <a:rPr lang="ko-KR" altLang="en-US" dirty="0"/>
              <a:t>프레젠테이션의 모든 </a:t>
            </a:r>
            <a:r>
              <a:rPr lang="ko-KR" altLang="en-US" dirty="0" smtClean="0"/>
              <a:t>것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8979" y="810870"/>
            <a:ext cx="819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1200" b="1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 rot="5400000">
            <a:off x="145464" y="810870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1" hangingPunct="1"/>
            <a:r>
              <a:rPr lang="en-US" altLang="ko-KR" sz="1200" b="1" kern="1200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&gt;</a:t>
            </a:r>
            <a:endParaRPr lang="ko-KR" altLang="en-US" sz="1200" b="1" kern="1200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1179268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배운 내용</a:t>
            </a:r>
            <a:endParaRPr lang="ko-KR" altLang="en-US" sz="900" b="1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1631002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ko-KR" altLang="en-US" sz="900" b="1" dirty="0" err="1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조건문</a:t>
            </a:r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알아보기</a:t>
            </a:r>
            <a:endParaRPr lang="ko-KR" altLang="en-US" sz="900" b="1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372" y="2038762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간단한 예제 풀어보기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2986204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</a:t>
            </a:r>
            <a:r>
              <a:rPr lang="en-US" altLang="ko-KR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Q&amp;A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919536" y="3140968"/>
            <a:ext cx="66938" cy="66938"/>
          </a:xfrm>
          <a:prstGeom prst="ellipse">
            <a:avLst/>
          </a:prstGeom>
          <a:solidFill>
            <a:srgbClr val="EC5353"/>
          </a:solidFill>
          <a:ln>
            <a:noFill/>
          </a:ln>
          <a:effectLst>
            <a:outerShdw blurRad="25400" dist="254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AutoShape 4" descr="make python with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2960696"/>
            <a:ext cx="2135560" cy="451164"/>
          </a:xfrm>
          <a:prstGeom prst="rect">
            <a:avLst/>
          </a:prstGeom>
          <a:solidFill>
            <a:srgbClr val="1E202C"/>
          </a:solidFill>
          <a:ln>
            <a:noFill/>
          </a:ln>
          <a:effectLst>
            <a:innerShdw blurRad="25400" dist="25400" dir="16200000">
              <a:schemeClr val="tx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/>
            <a:r>
              <a:rPr lang="ko-KR" altLang="en-US" sz="9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en-US" altLang="ko-KR" sz="900" b="1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QnA</a:t>
            </a:r>
            <a:endParaRPr lang="ko-KR" altLang="en-US" sz="9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2506152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다음주에 배울 내용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75920" y="2353826"/>
            <a:ext cx="396044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0" dirty="0" err="1" smtClean="0">
                <a:latin typeface="카카오 Bold" panose="020B0600000101010101" pitchFamily="50" charset="-127"/>
                <a:ea typeface="카카오 Bold" panose="020B0600000101010101" pitchFamily="50" charset="-127"/>
              </a:rPr>
              <a:t>QnA</a:t>
            </a:r>
            <a:endParaRPr lang="ko-KR" altLang="en-US" sz="10500" dirty="0">
              <a:latin typeface="카카오 Bold" panose="020B0600000101010101" pitchFamily="50" charset="-127"/>
              <a:ea typeface="카카오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033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857249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60964" y="5229200"/>
            <a:ext cx="307007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1000"/>
              </a:spcBef>
            </a:pPr>
            <a:r>
              <a:rPr lang="ko-KR" altLang="en-US" sz="45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감사합니다</a:t>
            </a:r>
            <a:endParaRPr lang="ko-KR" altLang="en-US" sz="45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285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배운 내용 복습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err="1" smtClean="0"/>
              <a:t>그누빌</a:t>
            </a:r>
            <a:r>
              <a:rPr lang="ko-KR" altLang="en-US" dirty="0"/>
              <a:t> </a:t>
            </a:r>
            <a:r>
              <a:rPr lang="ko-KR" altLang="en-US" dirty="0" smtClean="0"/>
              <a:t>세미나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8979" y="81087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endParaRPr lang="ko-KR" altLang="en-US" sz="1200" b="1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 rot="5400000">
            <a:off x="145464" y="810870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1" hangingPunct="1"/>
            <a:r>
              <a:rPr lang="en-US" altLang="ko-KR" sz="1200" b="1" kern="1200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&gt;</a:t>
            </a:r>
            <a:endParaRPr lang="ko-KR" altLang="en-US" sz="1200" b="1" kern="1200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1179268"/>
            <a:ext cx="2135560" cy="451164"/>
          </a:xfrm>
          <a:prstGeom prst="rect">
            <a:avLst/>
          </a:prstGeom>
          <a:solidFill>
            <a:srgbClr val="1E202C"/>
          </a:solidFill>
          <a:ln>
            <a:noFill/>
          </a:ln>
          <a:effectLst>
            <a:innerShdw blurRad="25400" dist="25400" dir="16200000">
              <a:schemeClr val="tx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</a:t>
            </a:r>
            <a:r>
              <a:rPr lang="ko-KR" altLang="en-US" sz="9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9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배운 내용</a:t>
            </a:r>
            <a:endParaRPr lang="ko-KR" altLang="en-US" sz="9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1631002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ko-KR" altLang="en-US" sz="900" b="1" dirty="0" err="1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반복문</a:t>
            </a:r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알아보기</a:t>
            </a:r>
            <a:endParaRPr lang="ko-KR" altLang="en-US" sz="900" b="1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2082736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간단한 </a:t>
            </a:r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예제 풀어보기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2534470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다음주에 배울 내용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2986204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</a:t>
            </a:r>
            <a:r>
              <a:rPr lang="en-US" altLang="ko-KR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Q&amp;A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847528" y="1365115"/>
            <a:ext cx="66938" cy="66938"/>
          </a:xfrm>
          <a:prstGeom prst="ellipse">
            <a:avLst/>
          </a:prstGeom>
          <a:solidFill>
            <a:srgbClr val="EC5353"/>
          </a:solidFill>
          <a:ln>
            <a:noFill/>
          </a:ln>
          <a:effectLst>
            <a:outerShdw blurRad="25400" dist="254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664" y="1564014"/>
            <a:ext cx="4797226" cy="184828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359696" y="4221088"/>
            <a:ext cx="2808312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[‘I’, ‘am’, ‘student’]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6485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배운 내용 복습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err="1" smtClean="0"/>
              <a:t>그누빌</a:t>
            </a:r>
            <a:r>
              <a:rPr lang="ko-KR" altLang="en-US" dirty="0"/>
              <a:t> </a:t>
            </a:r>
            <a:r>
              <a:rPr lang="ko-KR" altLang="en-US" dirty="0" smtClean="0"/>
              <a:t>세미나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8979" y="81087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endParaRPr lang="ko-KR" altLang="en-US" sz="1200" b="1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 rot="5400000">
            <a:off x="145464" y="810870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1" hangingPunct="1"/>
            <a:r>
              <a:rPr lang="en-US" altLang="ko-KR" sz="1200" b="1" kern="1200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&gt;</a:t>
            </a:r>
            <a:endParaRPr lang="ko-KR" altLang="en-US" sz="1200" b="1" kern="1200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1179268"/>
            <a:ext cx="2135560" cy="451164"/>
          </a:xfrm>
          <a:prstGeom prst="rect">
            <a:avLst/>
          </a:prstGeom>
          <a:solidFill>
            <a:srgbClr val="1E202C"/>
          </a:solidFill>
          <a:ln>
            <a:noFill/>
          </a:ln>
          <a:effectLst>
            <a:innerShdw blurRad="25400" dist="25400" dir="16200000">
              <a:schemeClr val="tx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</a:t>
            </a:r>
            <a:r>
              <a:rPr lang="ko-KR" altLang="en-US" sz="9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9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배운 내용</a:t>
            </a:r>
            <a:endParaRPr lang="ko-KR" altLang="en-US" sz="9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1631002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ko-KR" altLang="en-US" sz="900" b="1" dirty="0" err="1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반복문</a:t>
            </a:r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알아보기</a:t>
            </a:r>
            <a:endParaRPr lang="ko-KR" altLang="en-US" sz="900" b="1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2082736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간단한 </a:t>
            </a:r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예제 풀어보기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2534470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다음주에 배울 내용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2986204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</a:t>
            </a:r>
            <a:r>
              <a:rPr lang="en-US" altLang="ko-KR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Q&amp;A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847528" y="1365115"/>
            <a:ext cx="66938" cy="66938"/>
          </a:xfrm>
          <a:prstGeom prst="ellipse">
            <a:avLst/>
          </a:prstGeom>
          <a:solidFill>
            <a:srgbClr val="EC5353"/>
          </a:solidFill>
          <a:ln>
            <a:noFill/>
          </a:ln>
          <a:effectLst>
            <a:outerShdw blurRad="25400" dist="254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1353226"/>
            <a:ext cx="5638364" cy="17077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359696" y="4077072"/>
            <a:ext cx="936104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‘dog’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9629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배운 내용 복습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err="1" smtClean="0"/>
              <a:t>그누빌</a:t>
            </a:r>
            <a:r>
              <a:rPr lang="ko-KR" altLang="en-US" dirty="0"/>
              <a:t> </a:t>
            </a:r>
            <a:r>
              <a:rPr lang="ko-KR" altLang="en-US" dirty="0" smtClean="0"/>
              <a:t>세미나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8979" y="81087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endParaRPr lang="ko-KR" altLang="en-US" sz="1200" b="1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 rot="5400000">
            <a:off x="145464" y="810870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1" hangingPunct="1"/>
            <a:r>
              <a:rPr lang="en-US" altLang="ko-KR" sz="1200" b="1" kern="1200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&gt;</a:t>
            </a:r>
            <a:endParaRPr lang="ko-KR" altLang="en-US" sz="1200" b="1" kern="1200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1179268"/>
            <a:ext cx="2135560" cy="451164"/>
          </a:xfrm>
          <a:prstGeom prst="rect">
            <a:avLst/>
          </a:prstGeom>
          <a:solidFill>
            <a:srgbClr val="1E202C"/>
          </a:solidFill>
          <a:ln>
            <a:noFill/>
          </a:ln>
          <a:effectLst>
            <a:innerShdw blurRad="25400" dist="25400" dir="16200000">
              <a:schemeClr val="tx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</a:t>
            </a:r>
            <a:r>
              <a:rPr lang="ko-KR" altLang="en-US" sz="9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9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배운 내용</a:t>
            </a:r>
            <a:endParaRPr lang="ko-KR" altLang="en-US" sz="9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1631002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ko-KR" altLang="en-US" sz="900" b="1" dirty="0" err="1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반복문</a:t>
            </a:r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알아보기</a:t>
            </a:r>
            <a:endParaRPr lang="ko-KR" altLang="en-US" sz="900" b="1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2082736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간단한 </a:t>
            </a:r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예제 풀어보기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2534470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다음주에 배울 내용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2986204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</a:t>
            </a:r>
            <a:r>
              <a:rPr lang="en-US" altLang="ko-KR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Q&amp;A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847528" y="1365115"/>
            <a:ext cx="66938" cy="66938"/>
          </a:xfrm>
          <a:prstGeom prst="ellipse">
            <a:avLst/>
          </a:prstGeom>
          <a:solidFill>
            <a:srgbClr val="EC5353"/>
          </a:solidFill>
          <a:ln>
            <a:noFill/>
          </a:ln>
          <a:effectLst>
            <a:outerShdw blurRad="25400" dist="254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490"/>
          <a:stretch/>
        </p:blipFill>
        <p:spPr>
          <a:xfrm>
            <a:off x="2865382" y="1432053"/>
            <a:ext cx="5638364" cy="52154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865382" y="2393294"/>
            <a:ext cx="2736304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print(animals[0:1])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43672" y="3789040"/>
            <a:ext cx="810289" cy="4770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‘dog’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73524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배운 내용 복습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err="1" smtClean="0"/>
              <a:t>그누빌</a:t>
            </a:r>
            <a:r>
              <a:rPr lang="ko-KR" altLang="en-US" dirty="0"/>
              <a:t> </a:t>
            </a:r>
            <a:r>
              <a:rPr lang="ko-KR" altLang="en-US" dirty="0" smtClean="0"/>
              <a:t>세미나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8979" y="81087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endParaRPr lang="ko-KR" altLang="en-US" sz="1200" b="1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 rot="5400000">
            <a:off x="145464" y="810870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1" hangingPunct="1"/>
            <a:r>
              <a:rPr lang="en-US" altLang="ko-KR" sz="1200" b="1" kern="1200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&gt;</a:t>
            </a:r>
            <a:endParaRPr lang="ko-KR" altLang="en-US" sz="1200" b="1" kern="1200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1179268"/>
            <a:ext cx="2135560" cy="451164"/>
          </a:xfrm>
          <a:prstGeom prst="rect">
            <a:avLst/>
          </a:prstGeom>
          <a:solidFill>
            <a:srgbClr val="1E202C"/>
          </a:solidFill>
          <a:ln>
            <a:noFill/>
          </a:ln>
          <a:effectLst>
            <a:innerShdw blurRad="25400" dist="25400" dir="16200000">
              <a:schemeClr val="tx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</a:t>
            </a:r>
            <a:r>
              <a:rPr lang="ko-KR" altLang="en-US" sz="9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9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배운 내용</a:t>
            </a:r>
            <a:endParaRPr lang="ko-KR" altLang="en-US" sz="9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1631002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ko-KR" altLang="en-US" sz="900" b="1" dirty="0" err="1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반복문</a:t>
            </a:r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알아보기</a:t>
            </a:r>
            <a:endParaRPr lang="ko-KR" altLang="en-US" sz="900" b="1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2082736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간단한 </a:t>
            </a:r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예제 풀어보기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2534470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다음주에 배울 내용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2986204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</a:t>
            </a:r>
            <a:r>
              <a:rPr lang="en-US" altLang="ko-KR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Q&amp;A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847528" y="1365115"/>
            <a:ext cx="66938" cy="66938"/>
          </a:xfrm>
          <a:prstGeom prst="ellipse">
            <a:avLst/>
          </a:prstGeom>
          <a:solidFill>
            <a:srgbClr val="EC5353"/>
          </a:solidFill>
          <a:ln>
            <a:noFill/>
          </a:ln>
          <a:effectLst>
            <a:outerShdw blurRad="25400" dist="254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56" y="1367826"/>
            <a:ext cx="4824536" cy="116607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43672" y="3501008"/>
            <a:ext cx="1584176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90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7121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배운 내용 복습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err="1" smtClean="0"/>
              <a:t>그누빌</a:t>
            </a:r>
            <a:r>
              <a:rPr lang="ko-KR" altLang="en-US" dirty="0"/>
              <a:t> </a:t>
            </a:r>
            <a:r>
              <a:rPr lang="ko-KR" altLang="en-US" dirty="0" smtClean="0"/>
              <a:t>세미나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8979" y="81087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endParaRPr lang="ko-KR" altLang="en-US" sz="1200" b="1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 rot="5400000">
            <a:off x="145464" y="810870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1" hangingPunct="1"/>
            <a:r>
              <a:rPr lang="en-US" altLang="ko-KR" sz="1200" b="1" kern="1200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&gt;</a:t>
            </a:r>
            <a:endParaRPr lang="ko-KR" altLang="en-US" sz="1200" b="1" kern="1200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1179268"/>
            <a:ext cx="2135560" cy="451164"/>
          </a:xfrm>
          <a:prstGeom prst="rect">
            <a:avLst/>
          </a:prstGeom>
          <a:solidFill>
            <a:srgbClr val="1E202C"/>
          </a:solidFill>
          <a:ln>
            <a:noFill/>
          </a:ln>
          <a:effectLst>
            <a:innerShdw blurRad="25400" dist="25400" dir="16200000">
              <a:schemeClr val="tx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</a:t>
            </a:r>
            <a:r>
              <a:rPr lang="ko-KR" altLang="en-US" sz="9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9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배운 내용</a:t>
            </a:r>
            <a:endParaRPr lang="ko-KR" altLang="en-US" sz="9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1631002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ko-KR" altLang="en-US" sz="900" b="1" dirty="0" err="1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반복문</a:t>
            </a:r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알아보기</a:t>
            </a:r>
            <a:endParaRPr lang="ko-KR" altLang="en-US" sz="900" b="1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2082736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간단한 </a:t>
            </a:r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예제 풀어보기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2534470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다음주에 배울 내용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2986204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</a:t>
            </a:r>
            <a:r>
              <a:rPr lang="en-US" altLang="ko-KR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Q&amp;A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847528" y="1365115"/>
            <a:ext cx="66938" cy="66938"/>
          </a:xfrm>
          <a:prstGeom prst="ellipse">
            <a:avLst/>
          </a:prstGeom>
          <a:solidFill>
            <a:srgbClr val="EC5353"/>
          </a:solidFill>
          <a:ln>
            <a:noFill/>
          </a:ln>
          <a:effectLst>
            <a:outerShdw blurRad="25400" dist="254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57" y="1323595"/>
            <a:ext cx="5760640" cy="146492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999656" y="4365104"/>
            <a:ext cx="6552728" cy="83099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400" b="1" dirty="0" err="1"/>
              <a:t>TypeError</a:t>
            </a:r>
            <a:r>
              <a:rPr lang="ko-KR" altLang="en-US" sz="2400" b="1" dirty="0"/>
              <a:t>: '</a:t>
            </a:r>
            <a:r>
              <a:rPr lang="ko-KR" altLang="en-US" sz="2400" b="1" dirty="0" err="1"/>
              <a:t>tuple</a:t>
            </a:r>
            <a:r>
              <a:rPr lang="ko-KR" altLang="en-US" sz="2400" b="1" dirty="0"/>
              <a:t>' </a:t>
            </a:r>
            <a:r>
              <a:rPr lang="ko-KR" altLang="en-US" sz="2400" b="1" dirty="0" err="1"/>
              <a:t>object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does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not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support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item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assignment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2800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반복</a:t>
            </a:r>
            <a:r>
              <a:rPr lang="ko-KR" altLang="en-US" dirty="0" err="1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문</a:t>
            </a:r>
            <a:r>
              <a:rPr lang="ko-KR" altLang="en-US" dirty="0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 알아보기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8979" y="81087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endParaRPr lang="ko-KR" altLang="en-US" sz="1200" b="1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 rot="5400000">
            <a:off x="145464" y="810870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1" hangingPunct="1"/>
            <a:r>
              <a:rPr lang="en-US" altLang="ko-KR" sz="1200" b="1" kern="1200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&gt;</a:t>
            </a:r>
            <a:endParaRPr lang="ko-KR" altLang="en-US" sz="1200" b="1" kern="1200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1179268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배운 내용</a:t>
            </a:r>
            <a:endParaRPr lang="ko-KR" altLang="en-US" sz="900" b="1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1631002"/>
            <a:ext cx="2135560" cy="451164"/>
          </a:xfrm>
          <a:prstGeom prst="rect">
            <a:avLst/>
          </a:prstGeom>
          <a:solidFill>
            <a:srgbClr val="1E202C"/>
          </a:solidFill>
          <a:ln>
            <a:noFill/>
          </a:ln>
          <a:effectLst>
            <a:innerShdw blurRad="25400" dist="25400" dir="16200000">
              <a:schemeClr val="tx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ko-KR" altLang="en-US" sz="900" b="1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반복문</a:t>
            </a:r>
            <a:r>
              <a:rPr lang="ko-KR" altLang="en-US" sz="9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9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알아보기</a:t>
            </a:r>
            <a:endParaRPr lang="ko-KR" altLang="en-US" sz="9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2082736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간단한 예제 풀어보기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2534470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/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다음주에 배울 내용</a:t>
            </a:r>
            <a:endParaRPr lang="ko-KR" altLang="en-US" sz="900" b="1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2986204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</a:t>
            </a:r>
            <a:r>
              <a:rPr lang="en-US" altLang="ko-KR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Q&amp;A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847528" y="1823115"/>
            <a:ext cx="66938" cy="66938"/>
          </a:xfrm>
          <a:prstGeom prst="ellipse">
            <a:avLst/>
          </a:prstGeom>
          <a:solidFill>
            <a:srgbClr val="EC5353"/>
          </a:solidFill>
          <a:ln>
            <a:noFill/>
          </a:ln>
          <a:effectLst>
            <a:outerShdw blurRad="25400" dist="254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657636" y="242542"/>
            <a:ext cx="1333908" cy="244682"/>
          </a:xfrm>
        </p:spPr>
        <p:txBody>
          <a:bodyPr/>
          <a:lstStyle/>
          <a:p>
            <a:r>
              <a:rPr lang="en-US" altLang="ko-KR" dirty="0" smtClean="0"/>
              <a:t>Python</a:t>
            </a:r>
            <a:endParaRPr lang="ko-KR" altLang="en-US" dirty="0"/>
          </a:p>
        </p:txBody>
      </p:sp>
      <p:sp>
        <p:nvSpPr>
          <p:cNvPr id="71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657636" y="98526"/>
            <a:ext cx="1333908" cy="206210"/>
          </a:xfrm>
        </p:spPr>
        <p:txBody>
          <a:bodyPr/>
          <a:lstStyle/>
          <a:p>
            <a:r>
              <a:rPr lang="ko-KR" altLang="en-US" err="1" smtClean="0"/>
              <a:t>그누빌</a:t>
            </a:r>
            <a:r>
              <a:rPr lang="ko-KR" altLang="en-US" dirty="0"/>
              <a:t> </a:t>
            </a:r>
            <a:r>
              <a:rPr lang="ko-KR" altLang="en-US" dirty="0" smtClean="0"/>
              <a:t>세미나</a:t>
            </a:r>
            <a:endParaRPr lang="ko-KR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324590" y="2667793"/>
            <a:ext cx="65" cy="371876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11624" y="1176784"/>
            <a:ext cx="63367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rgbClr val="333333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반복문은</a:t>
            </a:r>
            <a:r>
              <a:rPr lang="ko-KR" altLang="en-US" dirty="0">
                <a:solidFill>
                  <a:srgbClr val="333333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 프로그래밍에서 가장 중요한 요소 중 하나로 </a:t>
            </a:r>
            <a:endParaRPr lang="en-US" altLang="ko-KR" dirty="0" smtClean="0">
              <a:solidFill>
                <a:srgbClr val="333333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r>
              <a:rPr lang="ko-KR" altLang="en-US" b="1" dirty="0" smtClean="0">
                <a:solidFill>
                  <a:srgbClr val="333333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특정 </a:t>
            </a:r>
            <a:r>
              <a:rPr lang="ko-KR" altLang="en-US" b="1" dirty="0">
                <a:solidFill>
                  <a:srgbClr val="333333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작업을 반복적으로 수행</a:t>
            </a:r>
            <a:r>
              <a:rPr lang="ko-KR" altLang="en-US" dirty="0">
                <a:solidFill>
                  <a:srgbClr val="333333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하는 프로그래밍 문법입니다</a:t>
            </a:r>
            <a:r>
              <a:rPr lang="en-US" altLang="ko-KR" dirty="0">
                <a:solidFill>
                  <a:srgbClr val="333333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.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711624" y="2414975"/>
            <a:ext cx="4464496" cy="1141318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500" b="0" i="0" u="none" strike="noStrike" cap="none" normalizeH="0" baseline="0" dirty="0" err="1" smtClean="0">
                <a:ln>
                  <a:noFill/>
                </a:ln>
                <a:solidFill>
                  <a:srgbClr val="CB4B16"/>
                </a:solidFill>
                <a:effectLst/>
                <a:latin typeface="Arial Unicode MS" panose="020B0604020202020204" pitchFamily="50" charset="-127"/>
                <a:ea typeface="Menlo"/>
              </a:rPr>
              <a:t>for</a:t>
            </a:r>
            <a:r>
              <a:rPr kumimoji="0" lang="ko-KR" altLang="ko-KR" sz="35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 </a:t>
            </a:r>
            <a:r>
              <a:rPr kumimoji="0" lang="ko-KR" altLang="ko-KR" sz="3500" b="0" i="0" u="none" strike="noStrike" cap="none" normalizeH="0" baseline="0" dirty="0" err="1" smtClean="0">
                <a:ln>
                  <a:noFill/>
                </a:ln>
                <a:solidFill>
                  <a:srgbClr val="839496"/>
                </a:solidFill>
                <a:effectLst/>
                <a:latin typeface="Arial Unicode MS" panose="020B0604020202020204" pitchFamily="50" charset="-127"/>
                <a:ea typeface="Menlo"/>
              </a:rPr>
              <a:t>i</a:t>
            </a:r>
            <a:r>
              <a:rPr kumimoji="0" lang="ko-KR" altLang="ko-KR" sz="35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 </a:t>
            </a:r>
            <a:r>
              <a:rPr kumimoji="0" lang="ko-KR" altLang="ko-KR" sz="3500" b="0" i="0" u="none" strike="noStrike" cap="none" normalizeH="0" baseline="0" dirty="0" err="1" smtClean="0">
                <a:ln>
                  <a:noFill/>
                </a:ln>
                <a:solidFill>
                  <a:srgbClr val="CB4B16"/>
                </a:solidFill>
                <a:effectLst/>
                <a:latin typeface="Arial Unicode MS" panose="020B0604020202020204" pitchFamily="50" charset="-127"/>
                <a:ea typeface="Menlo"/>
              </a:rPr>
              <a:t>in</a:t>
            </a:r>
            <a:r>
              <a:rPr kumimoji="0" lang="ko-KR" altLang="ko-KR" sz="35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 </a:t>
            </a:r>
            <a:r>
              <a:rPr kumimoji="0" lang="ko-KR" altLang="ko-KR" sz="3500" b="0" i="0" u="none" strike="noStrike" cap="none" normalizeH="0" baseline="0" dirty="0" err="1" smtClean="0">
                <a:ln>
                  <a:noFill/>
                </a:ln>
                <a:solidFill>
                  <a:srgbClr val="D33682"/>
                </a:solidFill>
                <a:effectLst/>
                <a:latin typeface="Arial Unicode MS" panose="020B0604020202020204" pitchFamily="50" charset="-127"/>
                <a:ea typeface="Menlo"/>
              </a:rPr>
              <a:t>range</a:t>
            </a:r>
            <a:r>
              <a:rPr kumimoji="0" lang="ko-KR" altLang="ko-KR" sz="35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(</a:t>
            </a:r>
            <a:r>
              <a:rPr kumimoji="0" lang="ko-KR" altLang="ko-KR" sz="3500" b="0" i="0" u="none" strike="noStrike" cap="none" normalizeH="0" baseline="0" dirty="0" smtClean="0">
                <a:ln>
                  <a:noFill/>
                </a:ln>
                <a:solidFill>
                  <a:srgbClr val="D33682"/>
                </a:solidFill>
                <a:effectLst/>
                <a:latin typeface="Arial Unicode MS" panose="020B0604020202020204" pitchFamily="50" charset="-127"/>
                <a:ea typeface="Menlo"/>
              </a:rPr>
              <a:t>100</a:t>
            </a:r>
            <a:r>
              <a:rPr kumimoji="0" lang="ko-KR" altLang="ko-KR" sz="35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): </a:t>
            </a:r>
            <a:endParaRPr kumimoji="0" lang="en-US" altLang="ko-KR" sz="3500" b="0" i="0" u="none" strike="noStrike" cap="none" normalizeH="0" baseline="0" dirty="0" smtClean="0">
              <a:ln>
                <a:noFill/>
              </a:ln>
              <a:solidFill>
                <a:srgbClr val="657B83"/>
              </a:solidFill>
              <a:effectLst/>
              <a:latin typeface="Arial Unicode MS" panose="020B0604020202020204" pitchFamily="50" charset="-127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3500" dirty="0" smtClean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    </a:t>
            </a:r>
            <a:r>
              <a:rPr kumimoji="0" lang="ko-KR" altLang="ko-KR" sz="3500" b="0" i="0" u="none" strike="noStrike" cap="none" normalizeH="0" baseline="0" dirty="0" err="1" smtClean="0">
                <a:ln>
                  <a:noFill/>
                </a:ln>
                <a:solidFill>
                  <a:srgbClr val="CB4B16"/>
                </a:solidFill>
                <a:effectLst/>
                <a:latin typeface="Arial Unicode MS" panose="020B0604020202020204" pitchFamily="50" charset="-127"/>
                <a:ea typeface="Menlo"/>
              </a:rPr>
              <a:t>print</a:t>
            </a:r>
            <a:r>
              <a:rPr kumimoji="0" lang="ko-KR" altLang="ko-KR" sz="35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(</a:t>
            </a:r>
            <a:r>
              <a:rPr kumimoji="0" lang="ko-KR" altLang="ko-KR" sz="35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anose="020B0604020202020204" pitchFamily="50" charset="-127"/>
                <a:ea typeface="Menlo"/>
              </a:rPr>
              <a:t>"</a:t>
            </a:r>
            <a:r>
              <a:rPr kumimoji="0" lang="ko-KR" altLang="ko-KR" sz="35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anose="020B0604020202020204" pitchFamily="50" charset="-127"/>
                <a:ea typeface="Menlo"/>
              </a:rPr>
              <a:t>Hello</a:t>
            </a:r>
            <a:r>
              <a:rPr kumimoji="0" lang="ko-KR" altLang="ko-KR" sz="35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anose="020B0604020202020204" pitchFamily="50" charset="-127"/>
                <a:ea typeface="Menlo"/>
              </a:rPr>
              <a:t> World!"</a:t>
            </a:r>
            <a:r>
              <a:rPr kumimoji="0" lang="ko-KR" altLang="ko-KR" sz="35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)</a:t>
            </a:r>
            <a:r>
              <a:rPr kumimoji="0" lang="ko-KR" altLang="ko-KR" sz="3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3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711624" y="4797152"/>
            <a:ext cx="6336704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>
                <a:solidFill>
                  <a:srgbClr val="333333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부가설명</a:t>
            </a:r>
            <a:r>
              <a:rPr lang="ko-KR" altLang="en-US" dirty="0" smtClean="0">
                <a:solidFill>
                  <a:srgbClr val="333333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en-US" altLang="ko-KR" dirty="0" smtClean="0">
                <a:solidFill>
                  <a:srgbClr val="333333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: range(100)</a:t>
            </a:r>
            <a:r>
              <a:rPr lang="ko-KR" altLang="en-US" dirty="0" smtClean="0">
                <a:solidFill>
                  <a:srgbClr val="333333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은 </a:t>
            </a:r>
            <a:r>
              <a:rPr lang="en-US" altLang="ko-KR" dirty="0" smtClean="0">
                <a:solidFill>
                  <a:srgbClr val="333333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0~99</a:t>
            </a:r>
            <a:r>
              <a:rPr lang="ko-KR" altLang="en-US" dirty="0" smtClean="0">
                <a:solidFill>
                  <a:srgbClr val="333333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까지의 범위까지 실행</a:t>
            </a:r>
            <a:endParaRPr lang="en-US" altLang="ko-KR" dirty="0" smtClean="0">
              <a:solidFill>
                <a:srgbClr val="333333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endParaRPr lang="en-US" altLang="ko-KR" dirty="0" smtClean="0">
              <a:solidFill>
                <a:srgbClr val="333333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 err="1" smtClean="0">
                <a:latin typeface="카카오 Regular" panose="020B0600000101010101" pitchFamily="50" charset="-127"/>
                <a:ea typeface="카카오 Regular" panose="020B0600000101010101" pitchFamily="50" charset="-127"/>
                <a:sym typeface="Wingdings" panose="05000000000000000000" pitchFamily="2" charset="2"/>
              </a:rPr>
              <a:t>i</a:t>
            </a:r>
            <a:r>
              <a:rPr lang="ko-KR" altLang="en-US" dirty="0" smtClean="0">
                <a:latin typeface="카카오 Regular" panose="020B0600000101010101" pitchFamily="50" charset="-127"/>
                <a:ea typeface="카카오 Regular" panose="020B0600000101010101" pitchFamily="50" charset="-127"/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latin typeface="카카오 Regular" panose="020B0600000101010101" pitchFamily="50" charset="-127"/>
                <a:ea typeface="카카오 Regular" panose="020B0600000101010101" pitchFamily="50" charset="-127"/>
                <a:sym typeface="Wingdings" panose="05000000000000000000" pitchFamily="2" charset="2"/>
              </a:rPr>
              <a:t>0</a:t>
            </a:r>
            <a:r>
              <a:rPr lang="ko-KR" altLang="en-US" dirty="0" smtClean="0">
                <a:latin typeface="카카오 Regular" panose="020B0600000101010101" pitchFamily="50" charset="-127"/>
                <a:ea typeface="카카오 Regular" panose="020B0600000101010101" pitchFamily="50" charset="-127"/>
                <a:sym typeface="Wingdings" panose="05000000000000000000" pitchFamily="2" charset="2"/>
              </a:rPr>
              <a:t>부터 </a:t>
            </a:r>
            <a:r>
              <a:rPr lang="en-US" altLang="ko-KR" dirty="0" smtClean="0">
                <a:latin typeface="카카오 Regular" panose="020B0600000101010101" pitchFamily="50" charset="-127"/>
                <a:ea typeface="카카오 Regular" panose="020B0600000101010101" pitchFamily="50" charset="-127"/>
                <a:sym typeface="Wingdings" panose="05000000000000000000" pitchFamily="2" charset="2"/>
              </a:rPr>
              <a:t>99</a:t>
            </a:r>
            <a:r>
              <a:rPr lang="ko-KR" altLang="en-US" dirty="0" smtClean="0">
                <a:latin typeface="카카오 Regular" panose="020B0600000101010101" pitchFamily="50" charset="-127"/>
                <a:ea typeface="카카오 Regular" panose="020B0600000101010101" pitchFamily="50" charset="-127"/>
                <a:sym typeface="Wingdings" panose="05000000000000000000" pitchFamily="2" charset="2"/>
              </a:rPr>
              <a:t>까지 실행한다</a:t>
            </a:r>
            <a:r>
              <a:rPr lang="en-US" altLang="ko-KR" dirty="0" smtClean="0">
                <a:latin typeface="카카오 Regular" panose="020B0600000101010101" pitchFamily="50" charset="-127"/>
                <a:ea typeface="카카오 Regular" panose="020B0600000101010101" pitchFamily="50" charset="-127"/>
                <a:sym typeface="Wingdings" panose="05000000000000000000" pitchFamily="2" charset="2"/>
              </a:rPr>
              <a:t>.</a:t>
            </a:r>
            <a:endParaRPr lang="en-US" altLang="ko-KR" dirty="0">
              <a:latin typeface="카카오 Regular" panose="020B0600000101010101" pitchFamily="50" charset="-127"/>
              <a:ea typeface="카카오 Regular" panose="020B0600000101010101" pitchFamily="50" charset="-127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반복 한번을 </a:t>
            </a:r>
            <a:r>
              <a:rPr lang="ko-KR" altLang="en-US" dirty="0" err="1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할때마다</a:t>
            </a:r>
            <a:r>
              <a:rPr lang="ko-KR" altLang="en-US" dirty="0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en-US" altLang="ko-KR" sz="2300" b="1" dirty="0" err="1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i</a:t>
            </a:r>
            <a:r>
              <a:rPr lang="ko-KR" altLang="en-US" dirty="0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는 </a:t>
            </a:r>
            <a:r>
              <a:rPr lang="en-US" altLang="ko-KR" dirty="0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0-&gt;1, 1-&gt;2  ~~~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816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반복</a:t>
            </a:r>
            <a:r>
              <a:rPr lang="ko-KR" altLang="en-US" dirty="0" err="1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문</a:t>
            </a:r>
            <a:r>
              <a:rPr lang="ko-KR" altLang="en-US" dirty="0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 알아보기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8979" y="81087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endParaRPr lang="ko-KR" altLang="en-US" sz="1200" b="1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 rot="5400000">
            <a:off x="145464" y="810870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1" hangingPunct="1"/>
            <a:r>
              <a:rPr lang="en-US" altLang="ko-KR" sz="1200" b="1" kern="1200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&gt;</a:t>
            </a:r>
            <a:endParaRPr lang="ko-KR" altLang="en-US" sz="1200" b="1" kern="1200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1179268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배운 내용</a:t>
            </a:r>
            <a:endParaRPr lang="ko-KR" altLang="en-US" sz="900" b="1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1631002"/>
            <a:ext cx="2135560" cy="451164"/>
          </a:xfrm>
          <a:prstGeom prst="rect">
            <a:avLst/>
          </a:prstGeom>
          <a:solidFill>
            <a:srgbClr val="1E202C"/>
          </a:solidFill>
          <a:ln>
            <a:noFill/>
          </a:ln>
          <a:effectLst>
            <a:innerShdw blurRad="25400" dist="25400" dir="16200000">
              <a:schemeClr val="tx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ko-KR" altLang="en-US" sz="900" b="1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반복문</a:t>
            </a:r>
            <a:r>
              <a:rPr lang="ko-KR" altLang="en-US" sz="9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9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알아보기</a:t>
            </a:r>
            <a:endParaRPr lang="ko-KR" altLang="en-US" sz="9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2082736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간단한 예제 풀어보기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2534470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/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다음주에 배울 내용</a:t>
            </a:r>
            <a:endParaRPr lang="ko-KR" altLang="en-US" sz="900" b="1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2986204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</a:t>
            </a:r>
            <a:r>
              <a:rPr lang="en-US" altLang="ko-KR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Q&amp;A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847528" y="1823115"/>
            <a:ext cx="66938" cy="66938"/>
          </a:xfrm>
          <a:prstGeom prst="ellipse">
            <a:avLst/>
          </a:prstGeom>
          <a:solidFill>
            <a:srgbClr val="EC5353"/>
          </a:solidFill>
          <a:ln>
            <a:noFill/>
          </a:ln>
          <a:effectLst>
            <a:outerShdw blurRad="25400" dist="254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657636" y="242542"/>
            <a:ext cx="1333908" cy="244682"/>
          </a:xfrm>
        </p:spPr>
        <p:txBody>
          <a:bodyPr/>
          <a:lstStyle/>
          <a:p>
            <a:r>
              <a:rPr lang="en-US" altLang="ko-KR" dirty="0" smtClean="0"/>
              <a:t>Python</a:t>
            </a:r>
            <a:endParaRPr lang="ko-KR" altLang="en-US" dirty="0"/>
          </a:p>
        </p:txBody>
      </p:sp>
      <p:sp>
        <p:nvSpPr>
          <p:cNvPr id="71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657636" y="98526"/>
            <a:ext cx="1333908" cy="206210"/>
          </a:xfrm>
        </p:spPr>
        <p:txBody>
          <a:bodyPr/>
          <a:lstStyle/>
          <a:p>
            <a:r>
              <a:rPr lang="ko-KR" altLang="en-US" err="1" smtClean="0"/>
              <a:t>그누빌</a:t>
            </a:r>
            <a:r>
              <a:rPr lang="ko-KR" altLang="en-US" dirty="0"/>
              <a:t> </a:t>
            </a:r>
            <a:r>
              <a:rPr lang="ko-KR" altLang="en-US" dirty="0" smtClean="0"/>
              <a:t>세미나</a:t>
            </a:r>
            <a:endParaRPr lang="ko-KR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324590" y="2667793"/>
            <a:ext cx="65" cy="371876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83632" y="1001834"/>
            <a:ext cx="633670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00" dirty="0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리스트</a:t>
            </a:r>
            <a:r>
              <a:rPr lang="en-US" altLang="ko-KR" sz="2200" dirty="0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, </a:t>
            </a:r>
            <a:r>
              <a:rPr lang="ko-KR" altLang="en-US" sz="2200" dirty="0" err="1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딕셔너리</a:t>
            </a:r>
            <a:r>
              <a:rPr lang="ko-KR" altLang="en-US" sz="2200" dirty="0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 등 사용 가능</a:t>
            </a:r>
            <a:endParaRPr lang="ko-KR" altLang="en-US" sz="22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927648" y="1823115"/>
            <a:ext cx="4464496" cy="2218536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3500" dirty="0">
                <a:solidFill>
                  <a:srgbClr val="CB4B16"/>
                </a:solidFill>
                <a:latin typeface="Arial Unicode MS" panose="020B0604020202020204" pitchFamily="50" charset="-127"/>
                <a:ea typeface="Menlo"/>
              </a:rPr>
              <a:t>w</a:t>
            </a:r>
            <a:r>
              <a:rPr lang="en-US" altLang="ko-KR" sz="3500" dirty="0" smtClean="0">
                <a:solidFill>
                  <a:srgbClr val="CB4B16"/>
                </a:solidFill>
                <a:latin typeface="Arial Unicode MS" panose="020B0604020202020204" pitchFamily="50" charset="-127"/>
                <a:ea typeface="Menlo"/>
              </a:rPr>
              <a:t>ords = [`</a:t>
            </a:r>
            <a:r>
              <a:rPr lang="en-US" altLang="ko-KR" sz="3500" dirty="0" err="1" smtClean="0">
                <a:solidFill>
                  <a:srgbClr val="CB4B16"/>
                </a:solidFill>
                <a:latin typeface="Arial Unicode MS" panose="020B0604020202020204" pitchFamily="50" charset="-127"/>
                <a:ea typeface="Menlo"/>
              </a:rPr>
              <a:t>a`,`b`,`c</a:t>
            </a:r>
            <a:r>
              <a:rPr lang="en-US" altLang="ko-KR" sz="3500" dirty="0" smtClean="0">
                <a:solidFill>
                  <a:srgbClr val="CB4B16"/>
                </a:solidFill>
                <a:latin typeface="Arial Unicode MS" panose="020B0604020202020204" pitchFamily="50" charset="-127"/>
                <a:ea typeface="Menlo"/>
              </a:rPr>
              <a:t>`]</a:t>
            </a:r>
            <a:endParaRPr kumimoji="0" lang="en-US" altLang="ko-KR" sz="3500" b="0" i="0" u="none" strike="noStrike" cap="none" normalizeH="0" baseline="0" dirty="0" smtClean="0">
              <a:ln>
                <a:noFill/>
              </a:ln>
              <a:solidFill>
                <a:srgbClr val="CB4B16"/>
              </a:solidFill>
              <a:effectLst/>
              <a:latin typeface="Arial Unicode MS" panose="020B0604020202020204" pitchFamily="50" charset="-127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3500" dirty="0">
              <a:solidFill>
                <a:srgbClr val="CB4B16"/>
              </a:solidFill>
              <a:latin typeface="Arial Unicode MS" panose="020B0604020202020204" pitchFamily="50" charset="-127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500" b="0" i="0" u="none" strike="noStrike" cap="none" normalizeH="0" baseline="0" dirty="0" err="1" smtClean="0">
                <a:ln>
                  <a:noFill/>
                </a:ln>
                <a:solidFill>
                  <a:srgbClr val="CB4B16"/>
                </a:solidFill>
                <a:effectLst/>
                <a:latin typeface="Arial Unicode MS" panose="020B0604020202020204" pitchFamily="50" charset="-127"/>
                <a:ea typeface="Menlo"/>
              </a:rPr>
              <a:t>for</a:t>
            </a:r>
            <a:r>
              <a:rPr kumimoji="0" lang="ko-KR" altLang="ko-KR" sz="35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 </a:t>
            </a:r>
            <a:r>
              <a:rPr kumimoji="0" lang="ko-KR" altLang="ko-KR" sz="3500" b="0" i="0" u="none" strike="noStrike" cap="none" normalizeH="0" baseline="0" dirty="0" err="1" smtClean="0">
                <a:ln>
                  <a:noFill/>
                </a:ln>
                <a:solidFill>
                  <a:srgbClr val="839496"/>
                </a:solidFill>
                <a:effectLst/>
                <a:latin typeface="Arial Unicode MS" panose="020B0604020202020204" pitchFamily="50" charset="-127"/>
                <a:ea typeface="Menlo"/>
              </a:rPr>
              <a:t>i</a:t>
            </a:r>
            <a:r>
              <a:rPr kumimoji="0" lang="ko-KR" altLang="ko-KR" sz="35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 </a:t>
            </a:r>
            <a:r>
              <a:rPr kumimoji="0" lang="ko-KR" altLang="ko-KR" sz="3500" b="0" i="0" u="none" strike="noStrike" cap="none" normalizeH="0" baseline="0" dirty="0" err="1" smtClean="0">
                <a:ln>
                  <a:noFill/>
                </a:ln>
                <a:solidFill>
                  <a:srgbClr val="CB4B16"/>
                </a:solidFill>
                <a:effectLst/>
                <a:latin typeface="Arial Unicode MS" panose="020B0604020202020204" pitchFamily="50" charset="-127"/>
                <a:ea typeface="Menlo"/>
              </a:rPr>
              <a:t>in</a:t>
            </a:r>
            <a:r>
              <a:rPr kumimoji="0" lang="ko-KR" altLang="ko-KR" sz="35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 </a:t>
            </a:r>
            <a:r>
              <a:rPr lang="en-US" altLang="ko-KR" sz="3500" b="1" dirty="0" smtClean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words</a:t>
            </a:r>
            <a:r>
              <a:rPr kumimoji="0" lang="ko-KR" altLang="ko-KR" sz="35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: </a:t>
            </a:r>
            <a:endParaRPr kumimoji="0" lang="en-US" altLang="ko-KR" sz="3500" b="0" i="0" u="none" strike="noStrike" cap="none" normalizeH="0" baseline="0" dirty="0" smtClean="0">
              <a:ln>
                <a:noFill/>
              </a:ln>
              <a:solidFill>
                <a:srgbClr val="657B83"/>
              </a:solidFill>
              <a:effectLst/>
              <a:latin typeface="Arial Unicode MS" panose="020B0604020202020204" pitchFamily="50" charset="-127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3500" dirty="0" smtClean="0">
                <a:solidFill>
                  <a:srgbClr val="657B83"/>
                </a:solidFill>
                <a:latin typeface="Arial Unicode MS" panose="020B0604020202020204" pitchFamily="50" charset="-127"/>
                <a:ea typeface="Menlo"/>
              </a:rPr>
              <a:t>    </a:t>
            </a:r>
            <a:r>
              <a:rPr kumimoji="0" lang="ko-KR" altLang="ko-KR" sz="3500" b="0" i="0" u="none" strike="noStrike" cap="none" normalizeH="0" baseline="0" dirty="0" err="1" smtClean="0">
                <a:ln>
                  <a:noFill/>
                </a:ln>
                <a:solidFill>
                  <a:srgbClr val="CB4B16"/>
                </a:solidFill>
                <a:effectLst/>
                <a:latin typeface="Arial Unicode MS" panose="020B0604020202020204" pitchFamily="50" charset="-127"/>
                <a:ea typeface="Menlo"/>
              </a:rPr>
              <a:t>print</a:t>
            </a:r>
            <a:r>
              <a:rPr kumimoji="0" lang="ko-KR" altLang="ko-KR" sz="35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(</a:t>
            </a:r>
            <a:r>
              <a:rPr lang="en-US" altLang="ko-KR" sz="3500" dirty="0" err="1">
                <a:solidFill>
                  <a:srgbClr val="859900"/>
                </a:solidFill>
                <a:latin typeface="Arial Unicode MS" panose="020B0604020202020204" pitchFamily="50" charset="-127"/>
                <a:ea typeface="Menlo"/>
              </a:rPr>
              <a:t>i</a:t>
            </a:r>
            <a:r>
              <a:rPr kumimoji="0" lang="ko-KR" altLang="ko-KR" sz="3500" b="0" i="0" u="none" strike="noStrike" cap="none" normalizeH="0" baseline="0" dirty="0" smtClean="0">
                <a:ln>
                  <a:noFill/>
                </a:ln>
                <a:solidFill>
                  <a:srgbClr val="657B83"/>
                </a:solidFill>
                <a:effectLst/>
                <a:latin typeface="Arial Unicode MS" panose="020B0604020202020204" pitchFamily="50" charset="-127"/>
                <a:ea typeface="Menlo"/>
              </a:rPr>
              <a:t>)</a:t>
            </a:r>
            <a:r>
              <a:rPr kumimoji="0" lang="ko-KR" altLang="ko-KR" sz="3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3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46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조건문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mtClean="0"/>
              <a:t>발표의 </a:t>
            </a:r>
            <a:r>
              <a:rPr lang="ko-KR" altLang="en-US" dirty="0" smtClean="0"/>
              <a:t>달인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4"/>
          </p:nvPr>
        </p:nvSpPr>
        <p:spPr>
          <a:xfrm>
            <a:off x="657636" y="98526"/>
            <a:ext cx="1333908" cy="206210"/>
          </a:xfrm>
        </p:spPr>
        <p:txBody>
          <a:bodyPr/>
          <a:lstStyle/>
          <a:p>
            <a:r>
              <a:rPr lang="ko-KR" altLang="en-US" dirty="0"/>
              <a:t>프레젠테이션의 모든 </a:t>
            </a:r>
            <a:r>
              <a:rPr lang="ko-KR" altLang="en-US" dirty="0" smtClean="0"/>
              <a:t>것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8979" y="810870"/>
            <a:ext cx="819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1200" b="1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 rot="5400000">
            <a:off x="145464" y="810870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1" hangingPunct="1"/>
            <a:r>
              <a:rPr lang="en-US" altLang="ko-KR" sz="1200" b="1" kern="1200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&gt;</a:t>
            </a:r>
            <a:endParaRPr lang="ko-KR" altLang="en-US" sz="1200" b="1" kern="1200" baseline="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1179268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배운 내용</a:t>
            </a:r>
            <a:endParaRPr lang="ko-KR" altLang="en-US" sz="900" b="1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1631002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ko-KR" altLang="en-US" sz="900" b="1" dirty="0" err="1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반복문</a:t>
            </a:r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알아보기</a:t>
            </a:r>
            <a:endParaRPr lang="ko-KR" altLang="en-US" sz="900" b="1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2082736"/>
            <a:ext cx="2135560" cy="451164"/>
          </a:xfrm>
          <a:prstGeom prst="rect">
            <a:avLst/>
          </a:prstGeom>
          <a:solidFill>
            <a:srgbClr val="1E202C"/>
          </a:solidFill>
          <a:ln>
            <a:noFill/>
          </a:ln>
          <a:effectLst>
            <a:innerShdw blurRad="25400" dist="25400" dir="16200000">
              <a:schemeClr val="tx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ko-KR" altLang="en-US" sz="9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ko-KR" altLang="en-US" sz="9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간단한 예제 풀어보기</a:t>
            </a:r>
            <a:endParaRPr lang="ko-KR" altLang="en-US" sz="9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2534470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/>
            <a:r>
              <a:rPr lang="ko-KR" altLang="en-US" sz="900" b="1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∥ </a:t>
            </a:r>
            <a:r>
              <a:rPr lang="ko-KR" altLang="en-US" sz="900" b="1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다음주에 배울 내용</a:t>
            </a:r>
            <a:endParaRPr lang="ko-KR" altLang="en-US" sz="900" b="1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2986204"/>
            <a:ext cx="2135560" cy="451164"/>
          </a:xfrm>
          <a:prstGeom prst="rect">
            <a:avLst/>
          </a:prstGeom>
          <a:solidFill>
            <a:srgbClr val="3336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lvl="0" algn="l" defTabSz="914400" rtl="0" eaLnBrk="1" latinLnBrk="1" hangingPunct="1"/>
            <a:r>
              <a:rPr lang="ko-KR" altLang="en-US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∥ </a:t>
            </a:r>
            <a:r>
              <a:rPr lang="en-US" altLang="ko-KR" sz="900" b="1" kern="1200" baseline="0" dirty="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Q&amp;A</a:t>
            </a:r>
            <a:endParaRPr lang="ko-KR" altLang="en-US" sz="900" b="1" kern="1200" baseline="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847528" y="2274849"/>
            <a:ext cx="66938" cy="66938"/>
          </a:xfrm>
          <a:prstGeom prst="ellipse">
            <a:avLst/>
          </a:prstGeom>
          <a:solidFill>
            <a:srgbClr val="EC5353"/>
          </a:solidFill>
          <a:ln>
            <a:noFill/>
          </a:ln>
          <a:effectLst>
            <a:outerShdw blurRad="25400" dist="254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67608" y="2283206"/>
            <a:ext cx="87849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latin typeface="카카오 Bold" panose="020B0600000101010101" pitchFamily="50" charset="-127"/>
                <a:ea typeface="카카오 Bold" panose="020B0600000101010101" pitchFamily="50" charset="-127"/>
              </a:rPr>
              <a:t>구름에 문제를 올려놓았습니다</a:t>
            </a:r>
            <a:r>
              <a:rPr lang="en-US" altLang="ko-KR" sz="3600" dirty="0" smtClean="0">
                <a:latin typeface="카카오 Bold" panose="020B0600000101010101" pitchFamily="50" charset="-127"/>
                <a:ea typeface="카카오 Bold" panose="020B0600000101010101" pitchFamily="50" charset="-127"/>
              </a:rPr>
              <a:t>.</a:t>
            </a:r>
          </a:p>
          <a:p>
            <a:pPr algn="ctr"/>
            <a:endParaRPr lang="en-US" altLang="ko-KR" sz="3600" dirty="0">
              <a:latin typeface="카카오 Bold" panose="020B0600000101010101" pitchFamily="50" charset="-127"/>
              <a:ea typeface="카카오 Bold" panose="020B0600000101010101" pitchFamily="50" charset="-127"/>
            </a:endParaRPr>
          </a:p>
          <a:p>
            <a:pPr algn="ctr"/>
            <a:r>
              <a:rPr lang="ko-KR" altLang="en-US" sz="3600" dirty="0" smtClean="0">
                <a:latin typeface="카카오 Bold" panose="020B0600000101010101" pitchFamily="50" charset="-127"/>
                <a:ea typeface="카카오 Bold" panose="020B0600000101010101" pitchFamily="50" charset="-127"/>
              </a:rPr>
              <a:t>예제를 풀면서 막힌다면 손을 들어주세요</a:t>
            </a:r>
            <a:r>
              <a:rPr lang="en-US" altLang="ko-KR" sz="3600" dirty="0" smtClean="0">
                <a:latin typeface="카카오 Bold" panose="020B0600000101010101" pitchFamily="50" charset="-127"/>
                <a:ea typeface="카카오 Bold" panose="020B0600000101010101" pitchFamily="50" charset="-127"/>
              </a:rPr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425477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BB957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1337</TotalTime>
  <Words>432</Words>
  <Application>Microsoft Office PowerPoint</Application>
  <PresentationFormat>와이드스크린</PresentationFormat>
  <Paragraphs>151</Paragraphs>
  <Slides>12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4" baseType="lpstr">
      <vt:lpstr>Arial Unicode MS</vt:lpstr>
      <vt:lpstr>a로케트</vt:lpstr>
      <vt:lpstr>Menlo</vt:lpstr>
      <vt:lpstr>나눔바른고딕</vt:lpstr>
      <vt:lpstr>나눔바른고딕 Light</vt:lpstr>
      <vt:lpstr>나눔스퀘어 Bold</vt:lpstr>
      <vt:lpstr>맑은 고딕</vt:lpstr>
      <vt:lpstr>카카오 Bold</vt:lpstr>
      <vt:lpstr>카카오 Regular</vt:lpstr>
      <vt:lpstr>Arial</vt:lpstr>
      <vt:lpstr>Wingdings</vt:lpstr>
      <vt:lpstr>Office 테마</vt:lpstr>
      <vt:lpstr>PowerPoint 프레젠테이션</vt:lpstr>
      <vt:lpstr>배운 내용 복습</vt:lpstr>
      <vt:lpstr>배운 내용 복습</vt:lpstr>
      <vt:lpstr>배운 내용 복습</vt:lpstr>
      <vt:lpstr>배운 내용 복습</vt:lpstr>
      <vt:lpstr>배운 내용 복습</vt:lpstr>
      <vt:lpstr>반복문 알아보기</vt:lpstr>
      <vt:lpstr>반복문 알아보기</vt:lpstr>
      <vt:lpstr>조건문</vt:lpstr>
      <vt:lpstr>다음주에 배울 내용</vt:lpstr>
      <vt:lpstr>QnA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 su Hwang</dc:creator>
  <cp:lastModifiedBy>Aaron Roh</cp:lastModifiedBy>
  <cp:revision>106</cp:revision>
  <dcterms:created xsi:type="dcterms:W3CDTF">2016-03-14T13:41:19Z</dcterms:created>
  <dcterms:modified xsi:type="dcterms:W3CDTF">2018-04-03T03:27:56Z</dcterms:modified>
</cp:coreProperties>
</file>