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67" r:id="rId3"/>
    <p:sldId id="294" r:id="rId4"/>
    <p:sldId id="295" r:id="rId5"/>
    <p:sldId id="292" r:id="rId6"/>
    <p:sldId id="297" r:id="rId7"/>
    <p:sldId id="293" r:id="rId8"/>
    <p:sldId id="298" r:id="rId9"/>
    <p:sldId id="261" r:id="rId10"/>
    <p:sldId id="303" r:id="rId11"/>
    <p:sldId id="302" r:id="rId12"/>
    <p:sldId id="301" r:id="rId13"/>
    <p:sldId id="304" r:id="rId14"/>
    <p:sldId id="300" r:id="rId15"/>
    <p:sldId id="279" r:id="rId16"/>
    <p:sldId id="280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345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pos="6153" userDrawn="1">
          <p15:clr>
            <a:srgbClr val="A4A3A4"/>
          </p15:clr>
        </p15:guide>
        <p15:guide id="5" orient="horz" pos="3612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1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26A64E"/>
    <a:srgbClr val="CF6656"/>
    <a:srgbClr val="494545"/>
    <a:srgbClr val="FEEED7"/>
    <a:srgbClr val="EDB8A5"/>
    <a:srgbClr val="2BB957"/>
    <a:srgbClr val="FFFFFF"/>
    <a:srgbClr val="EC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20" y="114"/>
      </p:cViewPr>
      <p:guideLst>
        <p:guide orient="horz" pos="2160"/>
        <p:guide pos="1345"/>
        <p:guide pos="4520"/>
        <p:guide pos="6153"/>
        <p:guide orient="horz" pos="3612"/>
        <p:guide pos="7469"/>
        <p:guide orient="horz" pos="1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24B07-34B1-46A3-8E67-14BBB6D04A92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B9273-D176-45AA-8C41-D965E4A79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6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5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0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2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7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7944" y="6131396"/>
            <a:ext cx="2743200" cy="365125"/>
          </a:xfrm>
        </p:spPr>
        <p:txBody>
          <a:bodyPr/>
          <a:lstStyle/>
          <a:p>
            <a:fld id="{421CC242-1E53-4C9C-9A5E-54491FFCFBA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135560" y="0"/>
            <a:ext cx="10056440" cy="5899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/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589935"/>
            <a:ext cx="2135560" cy="6268065"/>
          </a:xfrm>
          <a:prstGeom prst="rect">
            <a:avLst/>
          </a:prstGeom>
          <a:solidFill>
            <a:srgbClr val="333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279576" y="120436"/>
            <a:ext cx="9721080" cy="349062"/>
          </a:xfrm>
          <a:prstGeom prst="rect">
            <a:avLst/>
          </a:prstGeom>
          <a:noFill/>
        </p:spPr>
        <p:txBody>
          <a:bodyPr anchor="ctr"/>
          <a:lstStyle>
            <a:lvl1pPr marL="72000" algn="l" defTabSz="914400" rtl="0" eaLnBrk="1" latinLnBrk="1" hangingPunct="1">
              <a:lnSpc>
                <a:spcPct val="100000"/>
              </a:lnSpc>
              <a:defRPr lang="ko-KR" altLang="en-US" sz="2000" kern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슬라이드 제목 쓰는 곳</a:t>
            </a:r>
            <a:r>
              <a:rPr lang="en-US" altLang="ko-KR" dirty="0" smtClean="0"/>
              <a:t>!!!!!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2135560" cy="589935"/>
          </a:xfrm>
          <a:prstGeom prst="rect">
            <a:avLst/>
          </a:prstGeom>
          <a:solidFill>
            <a:srgbClr val="2BB957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lvl="0"/>
            <a:endParaRPr lang="ko-KR" altLang="en-US" sz="20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657636" y="242542"/>
            <a:ext cx="1333908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050" b="1" kern="1200" baseline="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프로젝트 이름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21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657636" y="98526"/>
            <a:ext cx="1333908" cy="206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800" b="1" kern="1200" baseline="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smtClean="0"/>
              <a:t>프로젝트 슬로건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306878" y="188286"/>
            <a:ext cx="34350" cy="2133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1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7944" y="6131396"/>
            <a:ext cx="2743200" cy="365125"/>
          </a:xfrm>
        </p:spPr>
        <p:txBody>
          <a:bodyPr/>
          <a:lstStyle/>
          <a:p>
            <a:fld id="{421CC242-1E53-4C9C-9A5E-54491FFCFB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B957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lvl="0"/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34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C242-1E53-4C9C-9A5E-54491FFCF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2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doftyping.wordpress.com/2015/04/19/python-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nuvill-invite-web.herokuapp.com/" TargetMode="External"/><Relationship Id="rId2" Type="http://schemas.openxmlformats.org/officeDocument/2006/relationships/hyperlink" Target="https://rogerdudler.github.io/git-guide/index.ko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5355724" y="2829451"/>
            <a:ext cx="4844732" cy="1185901"/>
            <a:chOff x="5214421" y="3068729"/>
            <a:chExt cx="4193947" cy="881378"/>
          </a:xfrm>
        </p:grpSpPr>
        <p:sp>
          <p:nvSpPr>
            <p:cNvPr id="3" name="TextBox 2"/>
            <p:cNvSpPr txBox="1"/>
            <p:nvPr/>
          </p:nvSpPr>
          <p:spPr>
            <a:xfrm>
              <a:off x="5231904" y="3429000"/>
              <a:ext cx="2543884" cy="285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1900" dirty="0" smtClean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문법부터 라이브러리까지</a:t>
              </a:r>
              <a:endParaRPr lang="ko-KR" altLang="en-US" sz="190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421" y="3068729"/>
              <a:ext cx="3839195" cy="434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a로케트" panose="02020600000000000000" pitchFamily="18" charset="-127"/>
                  <a:ea typeface="a로케트" panose="02020600000000000000" pitchFamily="18" charset="-127"/>
                </a:rPr>
                <a:t>Python</a:t>
              </a:r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32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그누빌</a:t>
              </a:r>
              <a:r>
                <a:rPr lang="ko-KR" altLang="en-US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세미나</a:t>
              </a:r>
              <a:endParaRPr lang="ko-KR" altLang="en-US" sz="3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231904" y="3714930"/>
              <a:ext cx="4176464" cy="235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10000"/>
                </a:lnSpc>
                <a:spcBef>
                  <a:spcPts val="1000"/>
                </a:spcBef>
              </a:pPr>
              <a:r>
                <a:rPr lang="ko-KR" altLang="en-US" sz="1400" dirty="0" smtClean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제 </a:t>
              </a:r>
              <a:r>
                <a:rPr lang="en-US" altLang="ko-KR" sz="1400" dirty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4</a:t>
              </a:r>
              <a:r>
                <a:rPr lang="ko-KR" altLang="en-US" sz="1400" dirty="0" smtClean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주차</a:t>
              </a:r>
              <a:endParaRPr lang="ko-KR" altLang="en-US" sz="140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4590" y="2667793"/>
            <a:ext cx="65" cy="37187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35387" y="1767017"/>
            <a:ext cx="748883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라이브러리</a:t>
            </a:r>
            <a:r>
              <a:rPr lang="en-US" altLang="ko-KR" sz="23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? 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넓은 범위로는 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: </a:t>
            </a: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모듈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</a:p>
          <a:p>
            <a:endParaRPr lang="en-US" altLang="ko-KR" sz="2000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0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사람들이 이미 만들어 놓은 코드</a:t>
            </a:r>
            <a:endParaRPr lang="en-US" altLang="ko-KR" sz="2000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62827" y="3588950"/>
            <a:ext cx="8928992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ko-KR" sz="2800" b="1" dirty="0" smtClean="0">
              <a:solidFill>
                <a:schemeClr val="tx2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sz="2800" b="1" dirty="0" smtClean="0">
                <a:solidFill>
                  <a:schemeClr val="tx2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라이브러리를 쓰자</a:t>
            </a:r>
            <a:r>
              <a:rPr lang="en-US" altLang="ko-KR" sz="2800" b="1" dirty="0" smtClean="0">
                <a:solidFill>
                  <a:schemeClr val="tx2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!</a:t>
            </a:r>
          </a:p>
          <a:p>
            <a:pPr algn="ctr"/>
            <a:endParaRPr lang="en-US" altLang="ko-KR" sz="2800" b="1" dirty="0" smtClean="0">
              <a:solidFill>
                <a:schemeClr val="tx2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59696" y="5750224"/>
            <a:ext cx="71073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내가 부르면 라이브러리</a:t>
            </a:r>
            <a:r>
              <a:rPr lang="en-US" altLang="ko-KR" dirty="0" smtClean="0">
                <a:solidFill>
                  <a:schemeClr val="tx2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내가 불려가면 프레임워크</a:t>
            </a:r>
            <a:endParaRPr lang="en-US" altLang="ko-KR" dirty="0" smtClean="0">
              <a:solidFill>
                <a:schemeClr val="tx2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제목 2"/>
          <p:cNvSpPr>
            <a:spLocks noGrp="1"/>
          </p:cNvSpPr>
          <p:nvPr>
            <p:ph type="title"/>
          </p:nvPr>
        </p:nvSpPr>
        <p:spPr>
          <a:xfrm>
            <a:off x="2279576" y="120436"/>
            <a:ext cx="9721080" cy="349062"/>
          </a:xfrm>
        </p:spPr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라이브러리</a:t>
            </a:r>
            <a:r>
              <a:rPr lang="en-US" altLang="ko-KR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... </a:t>
            </a:r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라이브러리</a:t>
            </a:r>
            <a:r>
              <a:rPr lang="en-US" altLang="ko-KR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..?  </a:t>
            </a:r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라이브러리</a:t>
            </a:r>
            <a:r>
              <a:rPr lang="en-US" altLang="ko-KR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..!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56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4590" y="2667793"/>
            <a:ext cx="65" cy="37187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제목 2"/>
          <p:cNvSpPr>
            <a:spLocks noGrp="1"/>
          </p:cNvSpPr>
          <p:nvPr>
            <p:ph type="title"/>
          </p:nvPr>
        </p:nvSpPr>
        <p:spPr>
          <a:xfrm>
            <a:off x="2279576" y="120436"/>
            <a:ext cx="9721080" cy="349062"/>
          </a:xfrm>
        </p:spPr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라이브러리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39616" y="2126143"/>
            <a:ext cx="74888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우리가 써왔던 이런 내장함수들도 라이브러리</a:t>
            </a:r>
            <a:r>
              <a:rPr lang="en-US" altLang="ko-KR" sz="23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sz="23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모듈</a:t>
            </a:r>
            <a:r>
              <a:rPr lang="en-US" altLang="ko-KR" sz="23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  <a:r>
              <a:rPr lang="ko-KR" altLang="en-US" sz="23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입니다</a:t>
            </a:r>
            <a:endParaRPr lang="en-US" altLang="ko-KR" sz="2300" b="1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sz="2300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type()  open()  sum()  set()  </a:t>
            </a:r>
            <a:r>
              <a:rPr lang="en-US" altLang="ko-KR" sz="2400" b="1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iter</a:t>
            </a:r>
            <a:r>
              <a:rPr lang="en-US" altLang="ko-KR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()</a:t>
            </a:r>
            <a:endParaRPr lang="en-US" altLang="ko-KR" sz="2400" b="1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26" name="Picture 2" descr="ëë¼ë ì´ëª¨í°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2566393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639616" y="4357371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지금 알아볼 내용은 </a:t>
            </a:r>
            <a:r>
              <a:rPr lang="ko-KR" altLang="en-US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외장</a:t>
            </a:r>
            <a:r>
              <a:rPr lang="ko-KR" altLang="en-US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라이브러리</a:t>
            </a:r>
            <a:endParaRPr lang="en-US" altLang="ko-KR" sz="2400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sz="2400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400" b="1" strike="sngStrike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간단한</a:t>
            </a:r>
            <a:r>
              <a:rPr lang="ko-KR" altLang="en-US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라이브러리 알아봅시다</a:t>
            </a:r>
            <a:endParaRPr lang="en-US" altLang="ko-KR" sz="2400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5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4590" y="2667793"/>
            <a:ext cx="65" cy="37187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제목 2"/>
          <p:cNvSpPr>
            <a:spLocks noGrp="1"/>
          </p:cNvSpPr>
          <p:nvPr>
            <p:ph type="title"/>
          </p:nvPr>
        </p:nvSpPr>
        <p:spPr>
          <a:xfrm>
            <a:off x="2279576" y="120436"/>
            <a:ext cx="9721080" cy="349062"/>
          </a:xfrm>
        </p:spPr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라이브러리 사용하는 중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9" name="제목 2"/>
          <p:cNvSpPr txBox="1">
            <a:spLocks/>
          </p:cNvSpPr>
          <p:nvPr/>
        </p:nvSpPr>
        <p:spPr>
          <a:xfrm>
            <a:off x="2470920" y="1228198"/>
            <a:ext cx="9721080" cy="1080120"/>
          </a:xfrm>
          <a:prstGeom prst="rect">
            <a:avLst/>
          </a:prstGeom>
          <a:noFill/>
        </p:spPr>
        <p:txBody>
          <a:bodyPr anchor="ctr"/>
          <a:lstStyle>
            <a:lvl1pPr marL="72000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kern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첫번째 모듈 </a:t>
            </a:r>
            <a:r>
              <a:rPr lang="en-US" altLang="ko-KR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: </a:t>
            </a:r>
            <a:r>
              <a:rPr lang="en-US" altLang="ko-KR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datetime</a:t>
            </a:r>
            <a:endParaRPr lang="en-US" altLang="ko-KR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쓰기 쉬우면서도 유용한 라이브러리</a:t>
            </a:r>
            <a:r>
              <a:rPr lang="en-US" altLang="ko-KR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 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49245" y="2851935"/>
            <a:ext cx="4944133" cy="1602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Unicode MS" panose="020B0604020202020204" pitchFamily="50" charset="-127"/>
                <a:ea typeface="Menlo"/>
              </a:rPr>
              <a:t>import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50" charset="-127"/>
                <a:ea typeface="Menlo"/>
              </a:rPr>
              <a:t>datetime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 smtClean="0">
                <a:latin typeface="Arial Unicode MS" panose="020B0604020202020204" pitchFamily="50" charset="-127"/>
              </a:rPr>
              <a:t>dt</a:t>
            </a:r>
            <a:r>
              <a:rPr lang="en-US" altLang="ko-KR" sz="2000" dirty="0" smtClean="0">
                <a:latin typeface="Arial Unicode MS" panose="020B0604020202020204" pitchFamily="50" charset="-127"/>
              </a:rPr>
              <a:t> = </a:t>
            </a:r>
            <a:r>
              <a:rPr lang="en-US" altLang="ko-KR" sz="2000" dirty="0" err="1" smtClean="0">
                <a:latin typeface="Arial Unicode MS" panose="020B0604020202020204" pitchFamily="50" charset="-127"/>
              </a:rPr>
              <a:t>datetime.datetime.now</a:t>
            </a:r>
            <a:r>
              <a:rPr lang="en-US" altLang="ko-KR" sz="2000" dirty="0" smtClean="0">
                <a:latin typeface="Arial Unicode MS" panose="020B0604020202020204" pitchFamily="50" charset="-127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50" charset="-127"/>
              </a:rPr>
              <a:t>print(</a:t>
            </a:r>
            <a:r>
              <a:rPr lang="en-US" altLang="ko-KR" sz="2000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50" charset="-127"/>
              </a:rPr>
              <a:t>dt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50" charset="-127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8333" r="4833" b="25001"/>
          <a:stretch/>
        </p:blipFill>
        <p:spPr>
          <a:xfrm>
            <a:off x="3071664" y="4998535"/>
            <a:ext cx="3950811" cy="5760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38367" y="2876746"/>
            <a:ext cx="425363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Arial Unicode MS" panose="020B0604020202020204" pitchFamily="50" charset="-127"/>
              </a:rPr>
              <a:t>strftime</a:t>
            </a:r>
            <a:r>
              <a:rPr lang="en-US" altLang="ko-KR" dirty="0">
                <a:latin typeface="Arial Unicode MS" panose="020B0604020202020204" pitchFamily="50" charset="-127"/>
              </a:rPr>
              <a:t>(“%Y-%m-%d</a:t>
            </a:r>
            <a:r>
              <a:rPr lang="en-US" altLang="ko-KR" dirty="0" smtClean="0">
                <a:latin typeface="Arial Unicode MS" panose="020B0604020202020204" pitchFamily="50" charset="-127"/>
              </a:rPr>
              <a:t>)</a:t>
            </a:r>
            <a:endParaRPr lang="en-US" altLang="ko-KR" dirty="0">
              <a:latin typeface="Arial Unicode MS" panose="020B06040202020202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Arial Unicode MS" panose="020B0604020202020204" pitchFamily="50" charset="-127"/>
              </a:rPr>
              <a:t>weekday()</a:t>
            </a:r>
            <a:endParaRPr lang="en-US" altLang="ko-KR" dirty="0">
              <a:latin typeface="Arial Unicode MS" panose="020B06040202020202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Arial Unicode MS" panose="020B0604020202020204" pitchFamily="50" charset="-127"/>
              </a:rPr>
              <a:t>replace()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Arial Unicode MS" panose="020B06040202020202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Arial Unicode MS" panose="020B0604020202020204" pitchFamily="50" charset="-127"/>
              </a:rPr>
              <a:t>등등 자세한 내용은</a:t>
            </a:r>
            <a:endParaRPr lang="en-US" altLang="ko-KR" dirty="0">
              <a:latin typeface="Arial Unicode MS" panose="020B06040202020202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Arial Unicode MS" panose="020B0604020202020204" pitchFamily="50" charset="-127"/>
                <a:hlinkClick r:id="rId4"/>
              </a:rPr>
              <a:t>(</a:t>
            </a:r>
            <a:r>
              <a:rPr lang="ko-KR" altLang="en-US" dirty="0" err="1" smtClean="0">
                <a:latin typeface="Arial Unicode MS" panose="020B0604020202020204" pitchFamily="50" charset="-127"/>
                <a:hlinkClick r:id="rId4"/>
              </a:rPr>
              <a:t>구글링</a:t>
            </a:r>
            <a:r>
              <a:rPr lang="ko-KR" altLang="en-US" dirty="0" smtClean="0">
                <a:latin typeface="Arial Unicode MS" panose="020B0604020202020204" pitchFamily="50" charset="-127"/>
                <a:hlinkClick r:id="rId4"/>
              </a:rPr>
              <a:t> 검색</a:t>
            </a:r>
            <a:r>
              <a:rPr lang="en-US" altLang="ko-KR" dirty="0" smtClean="0">
                <a:latin typeface="Arial Unicode MS" panose="020B0604020202020204" pitchFamily="50" charset="-127"/>
                <a:hlinkClick r:id="rId4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Arial Unicode MS" panose="020B0604020202020204" pitchFamily="50" charset="-127"/>
                <a:hlinkClick r:id="rId4"/>
              </a:rPr>
              <a:t>https</a:t>
            </a:r>
            <a:r>
              <a:rPr lang="en-US" altLang="ko-KR" dirty="0">
                <a:latin typeface="Arial Unicode MS" panose="020B0604020202020204" pitchFamily="50" charset="-127"/>
                <a:hlinkClick r:id="rId4"/>
              </a:rPr>
              <a:t>://</a:t>
            </a:r>
            <a:r>
              <a:rPr lang="en-US" altLang="ko-KR" dirty="0" smtClean="0">
                <a:latin typeface="Arial Unicode MS" panose="020B0604020202020204" pitchFamily="50" charset="-127"/>
                <a:hlinkClick r:id="rId4"/>
              </a:rPr>
              <a:t>godoftyping.wordpress.com/2015/04/19/python-</a:t>
            </a:r>
            <a:r>
              <a:rPr lang="ko-KR" altLang="en-US" dirty="0" smtClean="0">
                <a:latin typeface="Arial Unicode MS" panose="020B0604020202020204" pitchFamily="50" charset="-127"/>
              </a:rPr>
              <a:t>날짜</a:t>
            </a:r>
            <a:r>
              <a:rPr lang="en-US" altLang="ko-KR" dirty="0" smtClean="0">
                <a:latin typeface="Arial Unicode MS" panose="020B0604020202020204" pitchFamily="50" charset="-127"/>
              </a:rPr>
              <a:t>-</a:t>
            </a:r>
            <a:r>
              <a:rPr lang="ko-KR" altLang="en-US" dirty="0" err="1" smtClean="0">
                <a:latin typeface="Arial Unicode MS" panose="020B0604020202020204" pitchFamily="50" charset="-127"/>
              </a:rPr>
              <a:t>시간관련</a:t>
            </a:r>
            <a:r>
              <a:rPr lang="en-US" altLang="ko-KR" dirty="0" smtClean="0">
                <a:latin typeface="Arial Unicode MS" panose="020B0604020202020204" pitchFamily="50" charset="-127"/>
              </a:rPr>
              <a:t>-</a:t>
            </a:r>
            <a:r>
              <a:rPr lang="ko-KR" altLang="en-US" dirty="0" smtClean="0">
                <a:latin typeface="Arial Unicode MS" panose="020B0604020202020204" pitchFamily="50" charset="-127"/>
              </a:rPr>
              <a:t>모듈</a:t>
            </a:r>
            <a:r>
              <a:rPr lang="en-US" altLang="ko-KR" dirty="0" smtClean="0">
                <a:latin typeface="Arial Unicode MS" panose="020B0604020202020204" pitchFamily="50" charset="-127"/>
              </a:rPr>
              <a:t>/</a:t>
            </a:r>
            <a:endParaRPr lang="en-US" altLang="ko-KR" dirty="0">
              <a:latin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2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4590" y="2667793"/>
            <a:ext cx="65" cy="37187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제목 2"/>
          <p:cNvSpPr>
            <a:spLocks noGrp="1"/>
          </p:cNvSpPr>
          <p:nvPr>
            <p:ph type="title"/>
          </p:nvPr>
        </p:nvSpPr>
        <p:spPr>
          <a:xfrm>
            <a:off x="2279576" y="120436"/>
            <a:ext cx="9721080" cy="349062"/>
          </a:xfrm>
        </p:spPr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라이브러리 사용하는 중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9" name="제목 2"/>
          <p:cNvSpPr txBox="1">
            <a:spLocks/>
          </p:cNvSpPr>
          <p:nvPr/>
        </p:nvSpPr>
        <p:spPr>
          <a:xfrm>
            <a:off x="2470920" y="1228198"/>
            <a:ext cx="9721080" cy="1080120"/>
          </a:xfrm>
          <a:prstGeom prst="rect">
            <a:avLst/>
          </a:prstGeom>
          <a:noFill/>
        </p:spPr>
        <p:txBody>
          <a:bodyPr anchor="ctr"/>
          <a:lstStyle>
            <a:lvl1pPr marL="72000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kern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두</a:t>
            </a:r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번째 모듈 </a:t>
            </a:r>
            <a:r>
              <a:rPr lang="en-US" altLang="ko-KR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: requests</a:t>
            </a:r>
          </a:p>
          <a:p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프로젝트할때</a:t>
            </a:r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많이 쓰이는 라이브러리</a:t>
            </a:r>
            <a:r>
              <a:rPr lang="en-US" altLang="ko-KR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 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40836" y="2675418"/>
            <a:ext cx="4944133" cy="1602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50" charset="-127"/>
                <a:ea typeface="Menlo"/>
              </a:rPr>
              <a:t>import requests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50" charset="-127"/>
                <a:ea typeface="Menlo"/>
              </a:rPr>
              <a:t>req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50" charset="-127"/>
                <a:ea typeface="Menlo"/>
              </a:rPr>
              <a:t> =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50" charset="-127"/>
                <a:ea typeface="Menlo"/>
              </a:rPr>
              <a:t>requests.get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50" charset="-127"/>
                <a:ea typeface="Menlo"/>
              </a:rPr>
              <a:t>("http://naver.com")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50" charset="-127"/>
              <a:ea typeface="Menl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50" charset="-127"/>
                <a:ea typeface="Menlo"/>
              </a:rPr>
              <a:t>print(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50" charset="-127"/>
                <a:ea typeface="Menlo"/>
              </a:rPr>
              <a:t>req.text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50" charset="-127"/>
                <a:ea typeface="Menlo"/>
              </a:rPr>
              <a:t>)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41071" y="1087869"/>
            <a:ext cx="425363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Arial Unicode MS" panose="020B0604020202020204" pitchFamily="50" charset="-127"/>
              </a:rPr>
              <a:t>HTML</a:t>
            </a:r>
            <a:r>
              <a:rPr lang="ko-KR" altLang="en-US" dirty="0" smtClean="0">
                <a:latin typeface="Arial Unicode MS" panose="020B0604020202020204" pitchFamily="50" charset="-127"/>
              </a:rPr>
              <a:t>의 기본적 지식이 필요합니다</a:t>
            </a:r>
            <a:r>
              <a:rPr lang="en-US" altLang="ko-KR" dirty="0" smtClean="0">
                <a:latin typeface="Arial Unicode MS" panose="020B0604020202020204" pitchFamily="50" charset="-127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Arial Unicode MS" panose="020B06040202020202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Arial Unicode MS" panose="020B0604020202020204" pitchFamily="50" charset="-127"/>
              </a:rPr>
              <a:t>자세한 사용법은</a:t>
            </a:r>
            <a:endParaRPr lang="en-US" altLang="ko-KR" dirty="0" smtClean="0">
              <a:latin typeface="Arial Unicode MS" panose="020B06040202020202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Arial Unicode MS" panose="020B0604020202020204" pitchFamily="50" charset="-127"/>
              </a:rPr>
              <a:t>BeautifulSoup</a:t>
            </a:r>
            <a:r>
              <a:rPr lang="en-US" altLang="ko-KR" dirty="0" smtClean="0">
                <a:latin typeface="Arial Unicode MS" panose="020B0604020202020204" pitchFamily="50" charset="-127"/>
              </a:rPr>
              <a:t> </a:t>
            </a:r>
            <a:r>
              <a:rPr lang="ko-KR" altLang="en-US" dirty="0" smtClean="0">
                <a:latin typeface="Arial Unicode MS" panose="020B0604020202020204" pitchFamily="50" charset="-127"/>
              </a:rPr>
              <a:t>과 함께</a:t>
            </a:r>
            <a:r>
              <a:rPr lang="en-US" altLang="ko-KR" dirty="0" smtClean="0">
                <a:latin typeface="Arial Unicode MS" panose="020B0604020202020204" pitchFamily="50" charset="-127"/>
              </a:rPr>
              <a:t> </a:t>
            </a:r>
            <a:r>
              <a:rPr lang="ko-KR" altLang="en-US" dirty="0" smtClean="0">
                <a:latin typeface="Arial Unicode MS" panose="020B0604020202020204" pitchFamily="50" charset="-127"/>
              </a:rPr>
              <a:t>참고</a:t>
            </a:r>
            <a:endParaRPr lang="en-US" altLang="ko-KR" dirty="0">
              <a:latin typeface="Arial Unicode MS" panose="020B06040202020202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836" y="4260272"/>
            <a:ext cx="6407492" cy="25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사용해봅시다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예제 풀어보기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47528" y="2274849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4007768" y="2760052"/>
            <a:ext cx="5641304" cy="1080120"/>
          </a:xfrm>
          <a:prstGeom prst="rect">
            <a:avLst/>
          </a:prstGeom>
          <a:noFill/>
        </p:spPr>
        <p:txBody>
          <a:bodyPr anchor="ctr"/>
          <a:lstStyle>
            <a:lvl1pPr marL="72000"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kern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sz="3400" dirty="0" smtClean="0">
                <a:solidFill>
                  <a:schemeClr val="tx1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구름에 들어가 문제를 풀어봅시다</a:t>
            </a:r>
            <a:endParaRPr lang="ko-KR" altLang="en-US" sz="3400" dirty="0">
              <a:solidFill>
                <a:schemeClr val="tx1"/>
              </a:solidFill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3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다음주에 배울 내용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72" y="203876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372" y="2504964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919536" y="2697077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4" descr="make python with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423592" y="1268760"/>
            <a:ext cx="91923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git</a:t>
            </a:r>
            <a:r>
              <a:rPr lang="en-US" altLang="ko-KR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ko-KR" altLang="en-US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을 사용해봅시다</a:t>
            </a:r>
            <a:endParaRPr lang="en-US" altLang="ko-KR" sz="2400" b="1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본격 프로젝트하러 가는 길</a:t>
            </a:r>
            <a:r>
              <a:rPr lang="en-US" altLang="ko-KR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</a:p>
          <a:p>
            <a:pPr algn="ctr"/>
            <a:endParaRPr lang="en-US" altLang="ko-KR" sz="2400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준비할 것</a:t>
            </a:r>
            <a:endParaRPr lang="en-US" altLang="ko-KR" sz="2400" b="1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400" b="1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2400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Pycharm</a:t>
            </a:r>
            <a:r>
              <a:rPr lang="en-US" altLang="ko-KR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ko-KR" altLang="en-US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혹은 개인 개발환경 </a:t>
            </a:r>
            <a:r>
              <a:rPr lang="en-US" altLang="ko-KR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구름은 피해주세요</a:t>
            </a:r>
            <a:r>
              <a:rPr lang="en-US" altLang="ko-KR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  <a:r>
              <a:rPr lang="ko-KR" altLang="en-US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endParaRPr lang="en-US" altLang="ko-KR" sz="2400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400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2400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Git</a:t>
            </a:r>
            <a:r>
              <a:rPr lang="en-US" altLang="ko-KR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ko-KR" altLang="en-US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설치</a:t>
            </a:r>
            <a:r>
              <a:rPr lang="en-US" altLang="ko-KR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sz="2400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콘솔버전</a:t>
            </a:r>
            <a:r>
              <a:rPr lang="en-US" altLang="ko-KR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. GUI</a:t>
            </a:r>
            <a:r>
              <a:rPr lang="ko-KR" altLang="en-US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버전도 상관없습니다</a:t>
            </a:r>
            <a:r>
              <a:rPr lang="en-US" altLang="ko-KR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  <a:hlinkClick r:id="rId2"/>
              </a:rPr>
              <a:t>https</a:t>
            </a:r>
            <a:r>
              <a:rPr lang="en-US" altLang="ko-KR" sz="2400" b="1" dirty="0">
                <a:latin typeface="카카오 Regular" panose="020B0600000101010101" pitchFamily="50" charset="-127"/>
                <a:ea typeface="카카오 Regular" panose="020B0600000101010101" pitchFamily="50" charset="-127"/>
                <a:hlinkClick r:id="rId2"/>
              </a:rPr>
              <a:t>://</a:t>
            </a:r>
            <a:r>
              <a:rPr lang="en-US" altLang="ko-KR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  <a:hlinkClick r:id="rId2"/>
              </a:rPr>
              <a:t>rogerdudler.github.io/git-guide/index.ko.html</a:t>
            </a:r>
            <a:endParaRPr lang="en-US" altLang="ko-KR" sz="2400" b="1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400" b="1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2400" b="1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github</a:t>
            </a:r>
            <a:r>
              <a:rPr lang="en-US" altLang="ko-KR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ko-KR" altLang="en-US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가입하고 </a:t>
            </a:r>
            <a:r>
              <a:rPr lang="en-US" altLang="ko-KR" sz="2400" b="1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gnuvill</a:t>
            </a:r>
            <a:r>
              <a:rPr lang="ko-KR" altLang="en-US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조직 가입하기</a:t>
            </a:r>
            <a:endParaRPr lang="en-US" altLang="ko-KR" sz="2400" b="1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2400" b="1" dirty="0">
                <a:latin typeface="카카오 Regular" panose="020B0600000101010101" pitchFamily="50" charset="-127"/>
                <a:ea typeface="카카오 Regular" panose="020B0600000101010101" pitchFamily="50" charset="-127"/>
                <a:hlinkClick r:id="rId3"/>
              </a:rPr>
              <a:t>https://gnuvill-invite-web.herokuapp.com/</a:t>
            </a:r>
            <a:endParaRPr lang="en-US" altLang="ko-KR" sz="2400" b="1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400" b="1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- </a:t>
            </a:r>
            <a:r>
              <a:rPr lang="ko-KR" altLang="en-US" sz="2400" b="1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파이썬</a:t>
            </a:r>
            <a:r>
              <a:rPr lang="ko-KR" altLang="en-US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ko-KR" altLang="en-US" sz="2400" b="1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구름강좌는</a:t>
            </a:r>
            <a:r>
              <a:rPr lang="ko-KR" altLang="en-US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자율적으로 진행합니다</a:t>
            </a:r>
            <a:r>
              <a:rPr lang="en-US" altLang="ko-KR" sz="24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24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-</a:t>
            </a:r>
            <a:endParaRPr lang="en-US" altLang="ko-KR" sz="2400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400" b="1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6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72" y="203876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919536" y="3140968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4" descr="make python with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96069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endParaRPr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50615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5920" y="2353826"/>
            <a:ext cx="39604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0" dirty="0" err="1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QnA</a:t>
            </a:r>
            <a:endParaRPr lang="ko-KR" altLang="en-US" sz="10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23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572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60964" y="5229200"/>
            <a:ext cx="30700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4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endParaRPr lang="ko-KR" altLang="en-US" sz="45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8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배운 내용 복습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67808" y="2852936"/>
            <a:ext cx="691276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500" dirty="0" err="1" smtClean="0">
                <a:solidFill>
                  <a:srgbClr val="333333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반복문</a:t>
            </a:r>
            <a:r>
              <a:rPr lang="ko-KR" altLang="en-US" sz="4500" dirty="0" smtClean="0">
                <a:solidFill>
                  <a:srgbClr val="333333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     </a:t>
            </a:r>
            <a:r>
              <a:rPr lang="ko-KR" altLang="en-US" sz="4500" dirty="0" err="1" smtClean="0">
                <a:solidFill>
                  <a:srgbClr val="333333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조건문</a:t>
            </a:r>
            <a:r>
              <a:rPr lang="ko-KR" altLang="en-US" sz="4500" dirty="0" smtClean="0">
                <a:solidFill>
                  <a:srgbClr val="333333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     함수</a:t>
            </a:r>
            <a:endParaRPr lang="ko-KR" altLang="en-US" sz="4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8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배운 내용 복습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11624" y="1452544"/>
            <a:ext cx="49685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반복문</a:t>
            </a:r>
            <a:endParaRPr lang="en-US" altLang="ko-KR" sz="2000" b="1" dirty="0" smtClean="0">
              <a:solidFill>
                <a:srgbClr val="333333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sz="2000" b="1" dirty="0" smtClean="0">
              <a:solidFill>
                <a:srgbClr val="333333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프로그래밍에서 </a:t>
            </a:r>
            <a:r>
              <a:rPr lang="ko-KR" altLang="en-US" sz="2000" dirty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가장 중요한 요소 중 하나로 </a:t>
            </a:r>
            <a:endParaRPr lang="en-US" altLang="ko-KR" sz="2000" dirty="0" smtClean="0">
              <a:solidFill>
                <a:srgbClr val="333333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000" b="1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특정 </a:t>
            </a:r>
            <a:r>
              <a:rPr lang="ko-KR" altLang="en-US" sz="2000" b="1" dirty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작업을 반복적으로 수행</a:t>
            </a:r>
            <a:r>
              <a:rPr lang="ko-KR" altLang="en-US" sz="2000" dirty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하는 프로그래밍 </a:t>
            </a:r>
            <a:r>
              <a:rPr lang="ko-KR" altLang="en-US" sz="2000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문법</a:t>
            </a:r>
            <a:endParaRPr lang="en-US" altLang="ko-KR" sz="2000" dirty="0" smtClean="0">
              <a:solidFill>
                <a:srgbClr val="333333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63652" y="3450765"/>
            <a:ext cx="4211848" cy="618098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for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i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in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range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10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):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Wow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 {0}"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Arial Unicode MS" panose="020B0604020202020204" pitchFamily="50" charset="-127"/>
                <a:ea typeface="Menlo"/>
              </a:rPr>
              <a:t>format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i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65065" y="4743645"/>
            <a:ext cx="4210435" cy="117209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= 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one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two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three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four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five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]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for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i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in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: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i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824192" y="5159143"/>
            <a:ext cx="2880320" cy="341099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err="1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one</a:t>
            </a:r>
            <a:r>
              <a:rPr lang="ko-KR" altLang="ko-KR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two</a:t>
            </a:r>
            <a:r>
              <a:rPr lang="ko-KR" altLang="ko-KR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err="1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three</a:t>
            </a:r>
            <a:r>
              <a:rPr lang="ko-KR" altLang="ko-KR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four</a:t>
            </a:r>
            <a:r>
              <a:rPr lang="ko-KR" altLang="ko-KR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ko-KR" altLang="ko-KR" dirty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r>
              <a:rPr lang="ko-KR" altLang="ko-KR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five</a:t>
            </a:r>
            <a:r>
              <a:rPr lang="ko-KR" altLang="ko-KR" dirty="0" smtClean="0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'</a:t>
            </a: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78507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배운 내용 복습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11624" y="1452544"/>
            <a:ext cx="49685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반복문</a:t>
            </a:r>
            <a:endParaRPr lang="en-US" altLang="ko-KR" sz="2000" b="1" dirty="0" smtClean="0">
              <a:solidFill>
                <a:srgbClr val="333333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sz="2000" b="1" dirty="0" smtClean="0">
              <a:solidFill>
                <a:srgbClr val="333333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프로그래밍에서 </a:t>
            </a:r>
            <a:r>
              <a:rPr lang="ko-KR" altLang="en-US" sz="2000" dirty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가장 중요한 요소 중 하나로 </a:t>
            </a:r>
            <a:endParaRPr lang="en-US" altLang="ko-KR" sz="2000" dirty="0" smtClean="0">
              <a:solidFill>
                <a:srgbClr val="333333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000" b="1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특정 </a:t>
            </a:r>
            <a:r>
              <a:rPr lang="ko-KR" altLang="en-US" sz="2000" b="1" dirty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작업을 반복적으로 수행</a:t>
            </a:r>
            <a:r>
              <a:rPr lang="ko-KR" altLang="en-US" sz="2000" dirty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하는 프로그래밍 </a:t>
            </a:r>
            <a:r>
              <a:rPr lang="ko-KR" altLang="en-US" sz="2000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문법</a:t>
            </a:r>
            <a:endParaRPr lang="en-US" altLang="ko-KR" sz="2000" dirty="0" smtClean="0">
              <a:solidFill>
                <a:srgbClr val="333333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11624" y="3218493"/>
            <a:ext cx="3594211" cy="144909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i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while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i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50" charset="-127"/>
                <a:ea typeface="Menlo"/>
              </a:rPr>
              <a:t>&lt;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10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: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i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i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=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i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50" charset="-127"/>
                <a:ea typeface="Menlo"/>
              </a:rPr>
              <a:t>+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7464152" y="3221801"/>
            <a:ext cx="432048" cy="144909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839496"/>
                </a:solidFill>
                <a:latin typeface="Arial Unicode MS" panose="020B0604020202020204" pitchFamily="50" charset="-127"/>
              </a:rPr>
              <a:t>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839496"/>
                </a:solidFill>
                <a:latin typeface="Arial Unicode MS" panose="020B0604020202020204" pitchFamily="50" charset="-127"/>
              </a:rPr>
              <a:t>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</a:rPr>
              <a:t>…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839496"/>
                </a:solidFill>
                <a:latin typeface="Arial Unicode MS" panose="020B0604020202020204" pitchFamily="50" charset="-127"/>
              </a:rPr>
              <a:t>9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배운 내용 복습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06697" y="1457460"/>
            <a:ext cx="7488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조건문을</a:t>
            </a:r>
            <a:r>
              <a:rPr lang="ko-KR" altLang="en-US" sz="20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쓰기 전</a:t>
            </a:r>
            <a:endParaRPr lang="en-US" altLang="ko-KR" sz="2000" b="1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000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자료형과</a:t>
            </a:r>
            <a:r>
              <a:rPr lang="ko-KR" altLang="en-US" sz="20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연산자</a:t>
            </a:r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입출력을 이용하면 주어진 연산의 결과를 화면에 </a:t>
            </a:r>
            <a:r>
              <a:rPr lang="ko-KR" altLang="en-US" sz="20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출력</a:t>
            </a:r>
            <a:endParaRPr lang="en-US" altLang="ko-KR" sz="2000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0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하지만</a:t>
            </a:r>
            <a:r>
              <a:rPr lang="en-US" altLang="ko-KR" sz="20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0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원하는 연산을 고르지는 </a:t>
            </a:r>
            <a:r>
              <a:rPr lang="en-US" altLang="ko-KR" sz="20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X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6697" y="3573016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조건문을</a:t>
            </a:r>
            <a:r>
              <a:rPr lang="ko-KR" altLang="en-US" sz="2000" b="1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알고 난 뒤</a:t>
            </a:r>
            <a:endParaRPr lang="en-US" altLang="ko-KR" sz="2000" b="1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0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사용자가 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원하는 </a:t>
            </a:r>
            <a:r>
              <a:rPr lang="ko-KR" altLang="en-US" sz="20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연산을 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수행하게끔 하는 기능은 </a:t>
            </a:r>
            <a:r>
              <a:rPr lang="ko-KR" altLang="en-US" sz="20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구현 가능</a:t>
            </a:r>
            <a:endParaRPr lang="en-US" altLang="ko-KR" sz="2000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0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배운 내용 복습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43672" y="2099021"/>
            <a:ext cx="3672408" cy="228009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money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=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2000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I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f</a:t>
            </a:r>
            <a:r>
              <a:rPr lang="en-US" altLang="ko-KR" sz="2400" dirty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money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C71C4"/>
                </a:solidFill>
                <a:effectLst/>
                <a:latin typeface="Arial Unicode MS" panose="020B0604020202020204" pitchFamily="50" charset="-127"/>
                <a:ea typeface="Menlo"/>
              </a:rPr>
              <a:t>&gt;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=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600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0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: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24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"택시를 타라"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else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: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24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"걸어가라"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7824192" y="3006961"/>
            <a:ext cx="1728192" cy="464209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걸어가라</a:t>
            </a:r>
            <a:endParaRPr kumimoji="0" lang="ko-KR" altLang="ko-KR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배운 내용 복습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55640" y="1609460"/>
            <a:ext cx="10801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함수</a:t>
            </a:r>
            <a:endParaRPr lang="ko-KR" altLang="en-US" sz="2200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4098" name="Picture 2" descr="Apple slicing 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3563097"/>
            <a:ext cx="5472608" cy="217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55640" y="230831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200" b="1" dirty="0" smtClean="0">
                <a:solidFill>
                  <a:schemeClr val="accent2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사과</a:t>
            </a:r>
            <a:r>
              <a:rPr lang="en-US" altLang="ko-KR" sz="2200" b="1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라는 값을 받아 </a:t>
            </a:r>
            <a:r>
              <a:rPr lang="ko-KR" altLang="en-US" sz="2200" b="1" dirty="0" smtClean="0">
                <a:solidFill>
                  <a:schemeClr val="accent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자르기</a:t>
            </a:r>
            <a:r>
              <a:rPr lang="en-US" altLang="ko-KR" sz="2200" b="1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라는 역할을 수행하고</a:t>
            </a:r>
            <a:endParaRPr lang="en-US" altLang="ko-KR" sz="2200" dirty="0" smtClean="0">
              <a:solidFill>
                <a:srgbClr val="333333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200" b="1" dirty="0" smtClean="0">
                <a:solidFill>
                  <a:schemeClr val="accent6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자른 상태</a:t>
            </a:r>
            <a:r>
              <a:rPr lang="ko-KR" altLang="en-US" sz="2200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를 반환</a:t>
            </a:r>
            <a:endParaRPr lang="en-US" altLang="ko-KR" sz="2200" b="0" i="0" dirty="0">
              <a:solidFill>
                <a:srgbClr val="333333"/>
              </a:solidFill>
              <a:effectLst/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89666" y="3082737"/>
            <a:ext cx="8100900" cy="27853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ko-KR" sz="3500" dirty="0" smtClean="0">
              <a:solidFill>
                <a:srgbClr val="333333"/>
              </a:solidFill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endParaRPr lang="en-US" altLang="ko-KR" sz="3500" dirty="0">
              <a:solidFill>
                <a:srgbClr val="333333"/>
              </a:solidFill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r>
              <a:rPr lang="ko-KR" altLang="en-US" sz="3500" dirty="0" smtClean="0">
                <a:solidFill>
                  <a:srgbClr val="333333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어떤 </a:t>
            </a:r>
            <a:r>
              <a:rPr lang="ko-KR" altLang="en-US" sz="3500" dirty="0">
                <a:solidFill>
                  <a:srgbClr val="333333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입력에 대한 작업의 결과를 출력해 주는 </a:t>
            </a:r>
            <a:r>
              <a:rPr lang="ko-KR" altLang="en-US" sz="3500" dirty="0" smtClean="0">
                <a:solidFill>
                  <a:srgbClr val="333333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것</a:t>
            </a:r>
            <a:endParaRPr lang="en-US" altLang="ko-KR" sz="3500" dirty="0" smtClean="0">
              <a:solidFill>
                <a:srgbClr val="333333"/>
              </a:solidFill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endParaRPr lang="en-US" altLang="ko-KR" sz="3500" dirty="0">
              <a:solidFill>
                <a:srgbClr val="333333"/>
              </a:solidFill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endParaRPr lang="ko-KR" altLang="en-US" sz="3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42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배운 내용 복습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295800" y="1745353"/>
            <a:ext cx="4104456" cy="1125929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def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3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50" charset="-127"/>
                <a:ea typeface="Menlo"/>
              </a:rPr>
              <a:t>functionName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3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입력값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): </a:t>
            </a:r>
            <a:endParaRPr kumimoji="0" lang="en-US" altLang="ko-KR" sz="23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   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#함수의 내용 </a:t>
            </a:r>
            <a:endParaRPr kumimoji="0" lang="en-US" altLang="ko-KR" sz="23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   </a:t>
            </a:r>
            <a:r>
              <a:rPr kumimoji="0" lang="ko-KR" altLang="ko-KR" sz="2300" b="0" i="0" u="none" strike="noStrike" cap="none" normalizeH="0" baseline="0" dirty="0" err="1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return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#결과값</a:t>
            </a:r>
            <a:r>
              <a:rPr kumimoji="0" lang="ko-KR" altLang="ko-KR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295800" y="3717032"/>
            <a:ext cx="4104456" cy="12952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#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입력값과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anose="020B0604020202020204" pitchFamily="50" charset="-127"/>
                <a:ea typeface="Menlo"/>
              </a:rPr>
              <a:t> 결과값이 둘 다 없는 경우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657B83"/>
              </a:solidFill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def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Arial Unicode MS" panose="020B0604020202020204" pitchFamily="50" charset="-127"/>
                <a:ea typeface="Menlo"/>
              </a:rPr>
              <a:t>sayBye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():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20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 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Bye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!"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라이브러리가 </a:t>
            </a:r>
            <a:r>
              <a:rPr lang="ko-KR" altLang="en-US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뭐하는건데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</a:t>
            </a:r>
            <a:r>
              <a:rPr lang="en-US" altLang="ko-KR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4590" y="2667793"/>
            <a:ext cx="65" cy="37187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t="8777" r="4054" b="10360"/>
          <a:stretch/>
        </p:blipFill>
        <p:spPr bwMode="auto">
          <a:xfrm>
            <a:off x="3688300" y="2280427"/>
            <a:ext cx="647158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663952" y="3700982"/>
            <a:ext cx="2520280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4500" dirty="0" smtClean="0">
                <a:solidFill>
                  <a:srgbClr val="333333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 이거 아님</a:t>
            </a:r>
            <a:endParaRPr lang="ko-KR" altLang="en-US" sz="4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39616" y="1182167"/>
            <a:ext cx="468052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라이브러리가 뭘까</a:t>
            </a:r>
            <a:endParaRPr lang="ko-KR" altLang="en-US" sz="4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1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BB95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849</Words>
  <Application>Microsoft Office PowerPoint</Application>
  <PresentationFormat>와이드스크린</PresentationFormat>
  <Paragraphs>311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Arial Unicode MS</vt:lpstr>
      <vt:lpstr>a로케트</vt:lpstr>
      <vt:lpstr>Menlo</vt:lpstr>
      <vt:lpstr>나눔바른고딕</vt:lpstr>
      <vt:lpstr>나눔바른고딕 Light</vt:lpstr>
      <vt:lpstr>나눔스퀘어 Bold</vt:lpstr>
      <vt:lpstr>맑은 고딕</vt:lpstr>
      <vt:lpstr>카카오 Bold</vt:lpstr>
      <vt:lpstr>카카오 Regular</vt:lpstr>
      <vt:lpstr>Arial</vt:lpstr>
      <vt:lpstr>Office 테마</vt:lpstr>
      <vt:lpstr>PowerPoint 프레젠테이션</vt:lpstr>
      <vt:lpstr>배운 내용 복습</vt:lpstr>
      <vt:lpstr>배운 내용 복습</vt:lpstr>
      <vt:lpstr>배운 내용 복습</vt:lpstr>
      <vt:lpstr>배운 내용 복습</vt:lpstr>
      <vt:lpstr>배운 내용 복습</vt:lpstr>
      <vt:lpstr>배운 내용 복습</vt:lpstr>
      <vt:lpstr>배운 내용 복습</vt:lpstr>
      <vt:lpstr>라이브러리가 뭐하는건데</vt:lpstr>
      <vt:lpstr>라이브러리... 라이브러리..?  라이브러리..!</vt:lpstr>
      <vt:lpstr>라이브러리</vt:lpstr>
      <vt:lpstr>라이브러리 사용하는 중</vt:lpstr>
      <vt:lpstr>라이브러리 사용하는 중</vt:lpstr>
      <vt:lpstr>사용해봅시다</vt:lpstr>
      <vt:lpstr>다음주에 배울 내용</vt:lpstr>
      <vt:lpstr>QnA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Aaron Roh</cp:lastModifiedBy>
  <cp:revision>125</cp:revision>
  <dcterms:created xsi:type="dcterms:W3CDTF">2016-03-14T13:41:19Z</dcterms:created>
  <dcterms:modified xsi:type="dcterms:W3CDTF">2018-04-30T08:01:55Z</dcterms:modified>
</cp:coreProperties>
</file>