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6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F76015E-2EFB-4176-9D48-1EA5BEF9ED27}" type="datetimeFigureOut">
              <a:rPr lang="tr-TR" smtClean="0"/>
              <a:t>24.12.2012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CEEBAE5-3C75-419A-842C-EC1D01025E73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Congressional</a:t>
            </a:r>
            <a:r>
              <a:rPr lang="tr-TR" dirty="0" smtClean="0"/>
              <a:t> </a:t>
            </a:r>
            <a:r>
              <a:rPr lang="tr-TR" dirty="0" err="1" smtClean="0"/>
              <a:t>Voting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tr-TR" dirty="0" smtClean="0"/>
          </a:p>
          <a:p>
            <a:pPr marL="45720" indent="0">
              <a:buNone/>
            </a:pPr>
            <a:r>
              <a:rPr lang="tr-TR" dirty="0" smtClean="0"/>
              <a:t>Ham </a:t>
            </a:r>
            <a:r>
              <a:rPr lang="tr-TR" dirty="0" err="1" smtClean="0"/>
              <a:t>veritabanında</a:t>
            </a:r>
            <a:r>
              <a:rPr lang="tr-TR" dirty="0" smtClean="0"/>
              <a:t> </a:t>
            </a:r>
          </a:p>
          <a:p>
            <a:pPr marL="45720" indent="0">
              <a:buNone/>
            </a:pPr>
            <a:r>
              <a:rPr lang="tr-TR" dirty="0" smtClean="0"/>
              <a:t>435 </a:t>
            </a:r>
            <a:r>
              <a:rPr lang="tr-TR" dirty="0"/>
              <a:t>tane örnek(</a:t>
            </a:r>
            <a:r>
              <a:rPr lang="tr-TR" dirty="0" err="1"/>
              <a:t>attribute</a:t>
            </a:r>
            <a:r>
              <a:rPr lang="tr-TR" dirty="0"/>
              <a:t>) </a:t>
            </a:r>
            <a:r>
              <a:rPr lang="tr-TR" dirty="0" err="1"/>
              <a:t>bulunmaktadır.Sınıf</a:t>
            </a:r>
            <a:r>
              <a:rPr lang="tr-TR" dirty="0"/>
              <a:t> ile </a:t>
            </a:r>
            <a:r>
              <a:rPr lang="tr-TR" dirty="0" smtClean="0"/>
              <a:t>beraber toplam 16 </a:t>
            </a:r>
            <a:r>
              <a:rPr lang="tr-TR" dirty="0"/>
              <a:t>tane özellik(</a:t>
            </a:r>
            <a:r>
              <a:rPr lang="tr-TR" dirty="0" err="1"/>
              <a:t>feature</a:t>
            </a:r>
            <a:r>
              <a:rPr lang="tr-TR" dirty="0"/>
              <a:t>) </a:t>
            </a:r>
            <a:r>
              <a:rPr lang="tr-TR" dirty="0" err="1"/>
              <a:t>mevcuttur.Özelliklerin</a:t>
            </a:r>
            <a:r>
              <a:rPr lang="tr-TR" dirty="0"/>
              <a:t> hepsi </a:t>
            </a:r>
            <a:r>
              <a:rPr lang="tr-TR" dirty="0" err="1"/>
              <a:t>boolean</a:t>
            </a:r>
            <a:r>
              <a:rPr lang="tr-TR" dirty="0"/>
              <a:t> veri tipinde cevaplanmıştır(</a:t>
            </a:r>
            <a:r>
              <a:rPr lang="tr-TR" dirty="0" err="1"/>
              <a:t>yes</a:t>
            </a:r>
            <a:r>
              <a:rPr lang="tr-TR" dirty="0"/>
              <a:t>/</a:t>
            </a:r>
            <a:r>
              <a:rPr lang="tr-TR" dirty="0" err="1"/>
              <a:t>no</a:t>
            </a:r>
            <a:r>
              <a:rPr lang="tr-TR" dirty="0"/>
              <a:t>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4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114032"/>
              </p:ext>
            </p:extLst>
          </p:nvPr>
        </p:nvGraphicFramePr>
        <p:xfrm>
          <a:off x="914400" y="3137376"/>
          <a:ext cx="7315200" cy="2623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Özellik Adı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Y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Handicapped-infants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186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240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Water-project-cost-sharing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235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191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Adoption-of-the-budget-resolution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257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Physician-fee-freeze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175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251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El-salvador-aid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223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Religious-groups-in-schools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277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149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Anti-satellite-test-ban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244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182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Aid-to-nicaraguan-contras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248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178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mx-missile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224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İmmigration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217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Synefuels-corporation-cutback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149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277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Education-spending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170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256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Superfund-right-to-sue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228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198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crime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257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 err="1">
                          <a:effectLst/>
                        </a:rPr>
                        <a:t>Duty-free-exports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173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232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1475656" y="5893136"/>
            <a:ext cx="654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Örneklerin </a:t>
            </a:r>
            <a:r>
              <a:rPr lang="tr-TR" dirty="0"/>
              <a:t>özellikler üzerinde </a:t>
            </a:r>
            <a:r>
              <a:rPr lang="tr-TR" dirty="0" smtClean="0"/>
              <a:t>dağılımı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53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8229600" cy="1154097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Özellik Sıralama(</a:t>
            </a:r>
            <a:r>
              <a:rPr lang="tr-TR" b="1" dirty="0" err="1"/>
              <a:t>Feature</a:t>
            </a:r>
            <a:r>
              <a:rPr lang="tr-TR" b="1" dirty="0"/>
              <a:t> </a:t>
            </a:r>
            <a:r>
              <a:rPr lang="tr-TR" b="1" dirty="0" err="1"/>
              <a:t>Ranking</a:t>
            </a:r>
            <a:r>
              <a:rPr lang="tr-TR" b="1" dirty="0"/>
              <a:t>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9592" y="2564904"/>
            <a:ext cx="7315200" cy="3539527"/>
          </a:xfrm>
        </p:spPr>
        <p:txBody>
          <a:bodyPr/>
          <a:lstStyle/>
          <a:p>
            <a:r>
              <a:rPr lang="tr-TR" dirty="0" err="1"/>
              <a:t>Chi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</a:t>
            </a:r>
            <a:r>
              <a:rPr lang="tr-TR" dirty="0" smtClean="0"/>
              <a:t>metoduyla </a:t>
            </a:r>
            <a:r>
              <a:rPr lang="tr-TR" dirty="0"/>
              <a:t>özelliklerin sınıflamada ayırt edicilikleri sıralanmıştır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16" y="3380400"/>
            <a:ext cx="688938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Sınıflama(</a:t>
            </a:r>
            <a:r>
              <a:rPr lang="tr-TR" b="1" dirty="0" err="1"/>
              <a:t>Classification</a:t>
            </a:r>
            <a:r>
              <a:rPr lang="tr-TR" b="1" dirty="0"/>
              <a:t>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2492896"/>
            <a:ext cx="7315200" cy="3539527"/>
          </a:xfrm>
        </p:spPr>
        <p:txBody>
          <a:bodyPr/>
          <a:lstStyle/>
          <a:p>
            <a:r>
              <a:rPr lang="tr-TR" dirty="0"/>
              <a:t>Üç farklı sınıflandırma algoritması kullanarak veri setimizin algoritmalar arasındaki başarımını </a:t>
            </a:r>
            <a:r>
              <a:rPr lang="tr-TR" dirty="0" err="1"/>
              <a:t>ölçeceğiz.Kullanacağımız</a:t>
            </a:r>
            <a:r>
              <a:rPr lang="tr-TR" dirty="0"/>
              <a:t> teknikler </a:t>
            </a:r>
            <a:endParaRPr lang="tr-TR" dirty="0" smtClean="0"/>
          </a:p>
          <a:p>
            <a:endParaRPr lang="tr-TR" dirty="0"/>
          </a:p>
          <a:p>
            <a:pPr lvl="0"/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  <a:p>
            <a:pPr lvl="0"/>
            <a:r>
              <a:rPr lang="tr-TR" dirty="0" err="1"/>
              <a:t>Bayes</a:t>
            </a:r>
            <a:endParaRPr lang="tr-TR" dirty="0"/>
          </a:p>
          <a:p>
            <a:pPr lvl="0"/>
            <a:r>
              <a:rPr lang="tr-TR" dirty="0"/>
              <a:t>KNN</a:t>
            </a:r>
          </a:p>
          <a:p>
            <a:pPr marL="4572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00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/>
              <a:t>Decision</a:t>
            </a:r>
            <a:r>
              <a:rPr lang="tr-TR" sz="3200" b="1" dirty="0"/>
              <a:t> </a:t>
            </a:r>
            <a:r>
              <a:rPr lang="tr-TR" sz="3200" b="1" dirty="0" err="1"/>
              <a:t>Tree</a:t>
            </a:r>
            <a:r>
              <a:rPr lang="tr-TR" sz="3200" b="1" dirty="0"/>
              <a:t> </a:t>
            </a:r>
            <a:r>
              <a:rPr lang="tr-TR" sz="2800" b="1" dirty="0"/>
              <a:t>Sınıflandırma</a:t>
            </a:r>
            <a:r>
              <a:rPr lang="tr-TR" sz="3200" dirty="0"/>
              <a:t/>
            </a:r>
            <a:br>
              <a:rPr lang="tr-TR" sz="3200" dirty="0"/>
            </a:b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J48(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) sınıflandırma </a:t>
            </a:r>
            <a:r>
              <a:rPr lang="tr-TR" dirty="0" smtClean="0"/>
              <a:t>tekniği</a:t>
            </a:r>
          </a:p>
          <a:p>
            <a:endParaRPr lang="tr-TR" dirty="0"/>
          </a:p>
          <a:p>
            <a:r>
              <a:rPr lang="tr-TR" dirty="0"/>
              <a:t>%96 başarıyla örneklerimizi sınıflandırma yapmış bulunuyor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722252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356"/>
            <a:ext cx="4570276" cy="3739852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76" y="1536224"/>
            <a:ext cx="4588552" cy="37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err="1"/>
              <a:t>Bayes</a:t>
            </a:r>
            <a:r>
              <a:rPr lang="tr-TR" sz="2800" b="1" dirty="0"/>
              <a:t> Sınıflandırma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sınıflandırma tekniği ile %90 başarı ile sonuçlanmıştır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" y="3212976"/>
            <a:ext cx="4379402" cy="2592288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645024"/>
            <a:ext cx="27363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KNN Sınıflandırma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KNN(K-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Neighboor</a:t>
            </a:r>
            <a:r>
              <a:rPr lang="tr-TR" dirty="0"/>
              <a:t>) sınıflama </a:t>
            </a:r>
            <a:r>
              <a:rPr lang="tr-TR" dirty="0" smtClean="0"/>
              <a:t>algoritması</a:t>
            </a:r>
            <a:r>
              <a:rPr lang="tr-TR" dirty="0"/>
              <a:t> </a:t>
            </a:r>
            <a:r>
              <a:rPr lang="tr-TR" dirty="0" smtClean="0"/>
              <a:t>% </a:t>
            </a:r>
            <a:r>
              <a:rPr lang="tr-TR" dirty="0"/>
              <a:t>92,5 başarıyla sınıflandırma yapmıştır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7032"/>
            <a:ext cx="4176464" cy="2520280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84" y="3717032"/>
            <a:ext cx="364954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 başarılı sınıflandırma %96 ile </a:t>
            </a: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(j48</a:t>
            </a:r>
            <a:r>
              <a:rPr lang="tr-TR" dirty="0"/>
              <a:t>) sınıflandırma algoritması olmuştur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91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Kümeleme(Clustering)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Kümeleme bir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tekniği yani sınıfı belli olmayan örneklere kümeleme temeline dayanan bir algoritma olup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Çalışmamızda üç </a:t>
            </a:r>
            <a:r>
              <a:rPr lang="tr-TR" dirty="0"/>
              <a:t>farklı kümeleme algoritmasını veri setimize uygulayacağız ve başarı oranlarını ölçeceğiz.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44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tr-TR" dirty="0" smtClean="0"/>
          </a:p>
          <a:p>
            <a:pPr lvl="0"/>
            <a:endParaRPr lang="tr-TR" dirty="0"/>
          </a:p>
          <a:p>
            <a:pPr lvl="0"/>
            <a:endParaRPr lang="tr-TR" dirty="0" smtClean="0"/>
          </a:p>
          <a:p>
            <a:pPr lvl="0"/>
            <a:r>
              <a:rPr lang="tr-TR" dirty="0" smtClean="0"/>
              <a:t>K-</a:t>
            </a:r>
            <a:r>
              <a:rPr lang="tr-TR" dirty="0" err="1" smtClean="0"/>
              <a:t>Means</a:t>
            </a:r>
            <a:r>
              <a:rPr lang="tr-TR" dirty="0" smtClean="0"/>
              <a:t> </a:t>
            </a:r>
            <a:r>
              <a:rPr lang="tr-TR" dirty="0"/>
              <a:t>Kümeleme</a:t>
            </a:r>
          </a:p>
          <a:p>
            <a:pPr lvl="0"/>
            <a:r>
              <a:rPr lang="tr-TR" dirty="0" err="1"/>
              <a:t>Farthest</a:t>
            </a:r>
            <a:r>
              <a:rPr lang="tr-TR" dirty="0"/>
              <a:t> First Kümeleme</a:t>
            </a:r>
          </a:p>
          <a:p>
            <a:pPr lvl="0"/>
            <a:r>
              <a:rPr lang="tr-TR" dirty="0" err="1"/>
              <a:t>Estimation</a:t>
            </a:r>
            <a:r>
              <a:rPr lang="tr-TR" dirty="0"/>
              <a:t> </a:t>
            </a:r>
            <a:r>
              <a:rPr lang="tr-TR" dirty="0" err="1"/>
              <a:t>Maximization</a:t>
            </a:r>
            <a:r>
              <a:rPr lang="tr-TR" dirty="0"/>
              <a:t>(EM) Kümeleme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15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 ve 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tr-TR" b="1" dirty="0"/>
              <a:t>Sınıf(Class) : </a:t>
            </a:r>
            <a:r>
              <a:rPr lang="tr-TR" b="1" dirty="0" smtClean="0"/>
              <a:t>(</a:t>
            </a:r>
            <a:r>
              <a:rPr lang="tr-TR" b="1" dirty="0" err="1" smtClean="0"/>
              <a:t>Democrat</a:t>
            </a:r>
            <a:r>
              <a:rPr lang="tr-TR" b="1" dirty="0" smtClean="0"/>
              <a:t>), (</a:t>
            </a:r>
            <a:r>
              <a:rPr lang="tr-TR" b="1" dirty="0" err="1" smtClean="0"/>
              <a:t>Republican</a:t>
            </a:r>
            <a:r>
              <a:rPr lang="tr-TR" b="1" dirty="0"/>
              <a:t>)</a:t>
            </a:r>
          </a:p>
          <a:p>
            <a:pPr lvl="0"/>
            <a:r>
              <a:rPr lang="tr-TR" dirty="0" err="1"/>
              <a:t>Handicapped</a:t>
            </a:r>
            <a:r>
              <a:rPr lang="tr-TR" dirty="0"/>
              <a:t> </a:t>
            </a:r>
            <a:r>
              <a:rPr lang="tr-TR" dirty="0" err="1"/>
              <a:t>infants</a:t>
            </a:r>
            <a:endParaRPr lang="tr-TR" dirty="0"/>
          </a:p>
          <a:p>
            <a:pPr lvl="0"/>
            <a:r>
              <a:rPr lang="tr-TR" dirty="0" err="1"/>
              <a:t>Water</a:t>
            </a:r>
            <a:r>
              <a:rPr lang="tr-TR" dirty="0"/>
              <a:t> Project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sharing</a:t>
            </a:r>
            <a:endParaRPr lang="tr-TR" dirty="0"/>
          </a:p>
          <a:p>
            <a:pPr lvl="0"/>
            <a:r>
              <a:rPr lang="tr-TR" dirty="0" err="1"/>
              <a:t>Adoption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budget</a:t>
            </a:r>
            <a:r>
              <a:rPr lang="tr-TR" dirty="0"/>
              <a:t> </a:t>
            </a:r>
            <a:r>
              <a:rPr lang="tr-TR" dirty="0" err="1"/>
              <a:t>resolution</a:t>
            </a:r>
            <a:endParaRPr lang="tr-TR" dirty="0"/>
          </a:p>
          <a:p>
            <a:pPr lvl="0"/>
            <a:r>
              <a:rPr lang="tr-TR" dirty="0" err="1"/>
              <a:t>Physician</a:t>
            </a:r>
            <a:r>
              <a:rPr lang="tr-TR" dirty="0"/>
              <a:t> </a:t>
            </a:r>
            <a:r>
              <a:rPr lang="tr-TR" dirty="0" err="1"/>
              <a:t>fee</a:t>
            </a:r>
            <a:r>
              <a:rPr lang="tr-TR" dirty="0"/>
              <a:t> </a:t>
            </a:r>
            <a:r>
              <a:rPr lang="tr-TR" dirty="0" err="1"/>
              <a:t>freeze</a:t>
            </a:r>
            <a:endParaRPr lang="tr-TR" dirty="0"/>
          </a:p>
          <a:p>
            <a:pPr lvl="0"/>
            <a:r>
              <a:rPr lang="tr-TR" dirty="0"/>
              <a:t>El Salvador </a:t>
            </a:r>
            <a:r>
              <a:rPr lang="tr-TR" dirty="0" err="1"/>
              <a:t>aid</a:t>
            </a:r>
            <a:endParaRPr lang="tr-TR" dirty="0"/>
          </a:p>
          <a:p>
            <a:pPr lvl="0"/>
            <a:r>
              <a:rPr lang="tr-TR" dirty="0" err="1"/>
              <a:t>Religious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 in </a:t>
            </a:r>
            <a:r>
              <a:rPr lang="tr-TR" dirty="0" err="1"/>
              <a:t>schools</a:t>
            </a:r>
            <a:endParaRPr lang="tr-TR" dirty="0"/>
          </a:p>
          <a:p>
            <a:pPr lvl="0"/>
            <a:r>
              <a:rPr lang="tr-TR" dirty="0"/>
              <a:t>Anti </a:t>
            </a:r>
            <a:r>
              <a:rPr lang="tr-TR" dirty="0" err="1"/>
              <a:t>satellite</a:t>
            </a:r>
            <a:r>
              <a:rPr lang="tr-TR" dirty="0"/>
              <a:t> test ban</a:t>
            </a:r>
          </a:p>
          <a:p>
            <a:pPr lvl="0"/>
            <a:r>
              <a:rPr lang="tr-TR" dirty="0" err="1"/>
              <a:t>Aid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nicaraguan</a:t>
            </a:r>
            <a:r>
              <a:rPr lang="tr-TR" dirty="0"/>
              <a:t> </a:t>
            </a:r>
            <a:r>
              <a:rPr lang="tr-TR" dirty="0" err="1"/>
              <a:t>contras</a:t>
            </a:r>
            <a:endParaRPr lang="tr-TR" dirty="0"/>
          </a:p>
          <a:p>
            <a:pPr lvl="0"/>
            <a:r>
              <a:rPr lang="tr-TR" dirty="0" err="1"/>
              <a:t>Mx</a:t>
            </a:r>
            <a:r>
              <a:rPr lang="tr-TR" dirty="0"/>
              <a:t> </a:t>
            </a:r>
            <a:r>
              <a:rPr lang="tr-TR" dirty="0" err="1"/>
              <a:t>missile</a:t>
            </a:r>
            <a:endParaRPr lang="tr-TR" dirty="0"/>
          </a:p>
          <a:p>
            <a:pPr lvl="0"/>
            <a:r>
              <a:rPr lang="tr-TR" dirty="0" err="1"/>
              <a:t>Immigration</a:t>
            </a:r>
            <a:endParaRPr lang="tr-TR" dirty="0"/>
          </a:p>
          <a:p>
            <a:pPr lvl="0"/>
            <a:r>
              <a:rPr lang="tr-TR" dirty="0" err="1"/>
              <a:t>Synfuels</a:t>
            </a:r>
            <a:r>
              <a:rPr lang="tr-TR" dirty="0"/>
              <a:t> Corporation </a:t>
            </a:r>
            <a:r>
              <a:rPr lang="tr-TR" dirty="0" err="1"/>
              <a:t>cutback</a:t>
            </a:r>
            <a:endParaRPr lang="tr-TR" dirty="0"/>
          </a:p>
          <a:p>
            <a:pPr lvl="0"/>
            <a:r>
              <a:rPr lang="tr-TR" dirty="0" err="1"/>
              <a:t>Education</a:t>
            </a:r>
            <a:r>
              <a:rPr lang="tr-TR" dirty="0"/>
              <a:t> </a:t>
            </a:r>
            <a:r>
              <a:rPr lang="tr-TR" dirty="0" err="1"/>
              <a:t>spending</a:t>
            </a:r>
            <a:endParaRPr lang="tr-TR" dirty="0"/>
          </a:p>
          <a:p>
            <a:pPr lvl="0"/>
            <a:r>
              <a:rPr lang="tr-TR" dirty="0" err="1"/>
              <a:t>Superfund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sue</a:t>
            </a:r>
            <a:endParaRPr lang="tr-TR" dirty="0"/>
          </a:p>
          <a:p>
            <a:pPr lvl="0"/>
            <a:r>
              <a:rPr lang="tr-TR" dirty="0" err="1"/>
              <a:t>Crime</a:t>
            </a:r>
            <a:endParaRPr lang="tr-TR" dirty="0"/>
          </a:p>
          <a:p>
            <a:pPr lvl="0"/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exports</a:t>
            </a:r>
            <a:endParaRPr lang="tr-TR" dirty="0"/>
          </a:p>
          <a:p>
            <a:pPr lvl="0"/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err="1"/>
              <a:t>administration</a:t>
            </a:r>
            <a:r>
              <a:rPr lang="tr-TR" dirty="0"/>
              <a:t> </a:t>
            </a:r>
            <a:r>
              <a:rPr lang="tr-TR" dirty="0" err="1"/>
              <a:t>act</a:t>
            </a:r>
            <a:r>
              <a:rPr lang="tr-TR" dirty="0"/>
              <a:t> South </a:t>
            </a:r>
            <a:r>
              <a:rPr lang="tr-TR" dirty="0" err="1"/>
              <a:t>Africa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85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K-</a:t>
            </a:r>
            <a:r>
              <a:rPr lang="tr-TR" sz="2800" b="1" dirty="0" err="1"/>
              <a:t>Means</a:t>
            </a:r>
            <a:r>
              <a:rPr lang="tr-TR" sz="2800" b="1" dirty="0"/>
              <a:t> Kümeleme</a:t>
            </a:r>
            <a:endParaRPr lang="tr-TR" sz="2800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80928"/>
            <a:ext cx="4248472" cy="3744416"/>
          </a:xfrm>
          <a:prstGeom prst="rect">
            <a:avLst/>
          </a:prstGeom>
        </p:spPr>
      </p:pic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7689"/>
              </p:ext>
            </p:extLst>
          </p:nvPr>
        </p:nvGraphicFramePr>
        <p:xfrm>
          <a:off x="5220072" y="4127356"/>
          <a:ext cx="3009528" cy="525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3176"/>
                <a:gridCol w="1003176"/>
                <a:gridCol w="100317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gercekte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k-means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Republican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155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democrat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261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201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0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err="1"/>
              <a:t>Farthest</a:t>
            </a:r>
            <a:r>
              <a:rPr lang="tr-TR" sz="2800" b="1" dirty="0"/>
              <a:t> First Kümeleme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2224"/>
            <a:ext cx="4536504" cy="3603079"/>
          </a:xfrm>
          <a:prstGeom prst="rect">
            <a:avLst/>
          </a:prstGeom>
        </p:spPr>
      </p:pic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91461"/>
              </p:ext>
            </p:extLst>
          </p:nvPr>
        </p:nvGraphicFramePr>
        <p:xfrm>
          <a:off x="5652120" y="3717032"/>
          <a:ext cx="2217441" cy="87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147"/>
                <a:gridCol w="739147"/>
                <a:gridCol w="73914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gercekte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farthestFirst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Republican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153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democrat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261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214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 err="1"/>
              <a:t>Estimation</a:t>
            </a:r>
            <a:r>
              <a:rPr lang="tr-TR" sz="2800" b="1" dirty="0"/>
              <a:t> </a:t>
            </a:r>
            <a:r>
              <a:rPr lang="tr-TR" sz="2800" b="1" dirty="0" err="1"/>
              <a:t>Maximization</a:t>
            </a:r>
            <a:r>
              <a:rPr lang="tr-TR" sz="2800" b="1" dirty="0"/>
              <a:t>(EM) Kümeleme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4653036" cy="3538537"/>
          </a:xfrm>
          <a:prstGeom prst="rect">
            <a:avLst/>
          </a:prstGeom>
        </p:spPr>
      </p:pic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53328"/>
              </p:ext>
            </p:extLst>
          </p:nvPr>
        </p:nvGraphicFramePr>
        <p:xfrm>
          <a:off x="5868144" y="3789040"/>
          <a:ext cx="2592288" cy="1120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27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gercekte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02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Republican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165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158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democrat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261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212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2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YASİN FIRAT PAYALAN</a:t>
            </a:r>
            <a:br>
              <a:rPr lang="tr-TR" dirty="0" smtClean="0"/>
            </a:br>
            <a:r>
              <a:rPr lang="tr-TR" dirty="0" smtClean="0"/>
              <a:t>10011080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42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544715"/>
            <a:ext cx="9144000" cy="1154097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Kayıp Verilerin Tespit Edilmesi ve Çözüm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tr-TR" dirty="0"/>
              <a:t>Bazı özelliklerde oylamadaki kararsızlıktan ötürü veri “?” olarak </a:t>
            </a:r>
            <a:r>
              <a:rPr lang="tr-TR" dirty="0" smtClean="0"/>
              <a:t>gösterilmiştir</a:t>
            </a:r>
            <a:endParaRPr lang="tr-TR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684213" y="3789363"/>
            <a:ext cx="8899525" cy="2735262"/>
            <a:chOff x="431" y="2387"/>
            <a:chExt cx="5606" cy="172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431" y="2387"/>
              <a:ext cx="5606" cy="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grpSp>
          <p:nvGrpSpPr>
            <p:cNvPr id="6" name="Group 206"/>
            <p:cNvGrpSpPr>
              <a:grpSpLocks/>
            </p:cNvGrpSpPr>
            <p:nvPr/>
          </p:nvGrpSpPr>
          <p:grpSpPr bwMode="auto">
            <a:xfrm>
              <a:off x="865" y="2387"/>
              <a:ext cx="4047" cy="779"/>
              <a:chOff x="865" y="2387"/>
              <a:chExt cx="4047" cy="779"/>
            </a:xfrm>
          </p:grpSpPr>
          <p:sp>
            <p:nvSpPr>
              <p:cNvPr id="1206" name="Rectangle 6"/>
              <p:cNvSpPr>
                <a:spLocks noChangeArrowheads="1"/>
              </p:cNvSpPr>
              <p:nvPr/>
            </p:nvSpPr>
            <p:spPr bwMode="auto">
              <a:xfrm>
                <a:off x="933" y="2395"/>
                <a:ext cx="49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Özellik No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7" name="Rectangle 7"/>
              <p:cNvSpPr>
                <a:spLocks noChangeArrowheads="1"/>
              </p:cNvSpPr>
              <p:nvPr/>
            </p:nvSpPr>
            <p:spPr bwMode="auto">
              <a:xfrm>
                <a:off x="1427" y="2395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8" name="Rectangle 8"/>
              <p:cNvSpPr>
                <a:spLocks noChangeArrowheads="1"/>
              </p:cNvSpPr>
              <p:nvPr/>
            </p:nvSpPr>
            <p:spPr bwMode="auto">
              <a:xfrm>
                <a:off x="1590" y="2395"/>
                <a:ext cx="70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Kayıp(missing)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9" name="Rectangle 9"/>
              <p:cNvSpPr>
                <a:spLocks noChangeArrowheads="1"/>
              </p:cNvSpPr>
              <p:nvPr/>
            </p:nvSpPr>
            <p:spPr bwMode="auto">
              <a:xfrm>
                <a:off x="2295" y="2395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0" name="Rectangle 10"/>
              <p:cNvSpPr>
                <a:spLocks noChangeArrowheads="1"/>
              </p:cNvSpPr>
              <p:nvPr/>
            </p:nvSpPr>
            <p:spPr bwMode="auto">
              <a:xfrm>
                <a:off x="2446" y="2395"/>
                <a:ext cx="47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Özellik no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1" name="Rectangle 11"/>
              <p:cNvSpPr>
                <a:spLocks noChangeArrowheads="1"/>
              </p:cNvSpPr>
              <p:nvPr/>
            </p:nvSpPr>
            <p:spPr bwMode="auto">
              <a:xfrm>
                <a:off x="2925" y="2395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2" name="Rectangle 12"/>
              <p:cNvSpPr>
                <a:spLocks noChangeArrowheads="1"/>
              </p:cNvSpPr>
              <p:nvPr/>
            </p:nvSpPr>
            <p:spPr bwMode="auto">
              <a:xfrm>
                <a:off x="3129" y="2395"/>
                <a:ext cx="70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Kayıp(missing)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3" name="Rectangle 13"/>
              <p:cNvSpPr>
                <a:spLocks noChangeArrowheads="1"/>
              </p:cNvSpPr>
              <p:nvPr/>
            </p:nvSpPr>
            <p:spPr bwMode="auto">
              <a:xfrm>
                <a:off x="3834" y="2395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4" name="Rectangle 14"/>
              <p:cNvSpPr>
                <a:spLocks noChangeArrowheads="1"/>
              </p:cNvSpPr>
              <p:nvPr/>
            </p:nvSpPr>
            <p:spPr bwMode="auto">
              <a:xfrm>
                <a:off x="865" y="238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15" name="Line 15"/>
              <p:cNvSpPr>
                <a:spLocks noChangeShapeType="1"/>
              </p:cNvSpPr>
              <p:nvPr/>
            </p:nvSpPr>
            <p:spPr bwMode="auto">
              <a:xfrm>
                <a:off x="865" y="238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16" name="Line 16"/>
              <p:cNvSpPr>
                <a:spLocks noChangeShapeType="1"/>
              </p:cNvSpPr>
              <p:nvPr/>
            </p:nvSpPr>
            <p:spPr bwMode="auto">
              <a:xfrm>
                <a:off x="865" y="238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17" name="Rectangle 17"/>
              <p:cNvSpPr>
                <a:spLocks noChangeArrowheads="1"/>
              </p:cNvSpPr>
              <p:nvPr/>
            </p:nvSpPr>
            <p:spPr bwMode="auto">
              <a:xfrm>
                <a:off x="865" y="238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18" name="Line 18"/>
              <p:cNvSpPr>
                <a:spLocks noChangeShapeType="1"/>
              </p:cNvSpPr>
              <p:nvPr/>
            </p:nvSpPr>
            <p:spPr bwMode="auto">
              <a:xfrm>
                <a:off x="865" y="238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19" name="Line 19"/>
              <p:cNvSpPr>
                <a:spLocks noChangeShapeType="1"/>
              </p:cNvSpPr>
              <p:nvPr/>
            </p:nvSpPr>
            <p:spPr bwMode="auto">
              <a:xfrm>
                <a:off x="865" y="238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0" name="Rectangle 20"/>
              <p:cNvSpPr>
                <a:spLocks noChangeArrowheads="1"/>
              </p:cNvSpPr>
              <p:nvPr/>
            </p:nvSpPr>
            <p:spPr bwMode="auto">
              <a:xfrm>
                <a:off x="871" y="2387"/>
                <a:ext cx="6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1" name="Line 21"/>
              <p:cNvSpPr>
                <a:spLocks noChangeShapeType="1"/>
              </p:cNvSpPr>
              <p:nvPr/>
            </p:nvSpPr>
            <p:spPr bwMode="auto">
              <a:xfrm>
                <a:off x="871" y="2387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2" name="Rectangle 22"/>
              <p:cNvSpPr>
                <a:spLocks noChangeArrowheads="1"/>
              </p:cNvSpPr>
              <p:nvPr/>
            </p:nvSpPr>
            <p:spPr bwMode="auto">
              <a:xfrm>
                <a:off x="1522" y="238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3" name="Line 23"/>
              <p:cNvSpPr>
                <a:spLocks noChangeShapeType="1"/>
              </p:cNvSpPr>
              <p:nvPr/>
            </p:nvSpPr>
            <p:spPr bwMode="auto">
              <a:xfrm>
                <a:off x="1522" y="238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4" name="Line 24"/>
              <p:cNvSpPr>
                <a:spLocks noChangeShapeType="1"/>
              </p:cNvSpPr>
              <p:nvPr/>
            </p:nvSpPr>
            <p:spPr bwMode="auto">
              <a:xfrm>
                <a:off x="1522" y="238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5" name="Rectangle 25"/>
              <p:cNvSpPr>
                <a:spLocks noChangeArrowheads="1"/>
              </p:cNvSpPr>
              <p:nvPr/>
            </p:nvSpPr>
            <p:spPr bwMode="auto">
              <a:xfrm>
                <a:off x="1528" y="2387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6" name="Line 26"/>
              <p:cNvSpPr>
                <a:spLocks noChangeShapeType="1"/>
              </p:cNvSpPr>
              <p:nvPr/>
            </p:nvSpPr>
            <p:spPr bwMode="auto">
              <a:xfrm>
                <a:off x="1528" y="2387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7" name="Rectangle 27"/>
              <p:cNvSpPr>
                <a:spLocks noChangeArrowheads="1"/>
              </p:cNvSpPr>
              <p:nvPr/>
            </p:nvSpPr>
            <p:spPr bwMode="auto">
              <a:xfrm>
                <a:off x="2378" y="238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8" name="Line 28"/>
              <p:cNvSpPr>
                <a:spLocks noChangeShapeType="1"/>
              </p:cNvSpPr>
              <p:nvPr/>
            </p:nvSpPr>
            <p:spPr bwMode="auto">
              <a:xfrm>
                <a:off x="2378" y="2387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29" name="Line 29"/>
              <p:cNvSpPr>
                <a:spLocks noChangeShapeType="1"/>
              </p:cNvSpPr>
              <p:nvPr/>
            </p:nvSpPr>
            <p:spPr bwMode="auto">
              <a:xfrm>
                <a:off x="2378" y="238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0" name="Rectangle 30"/>
              <p:cNvSpPr>
                <a:spLocks noChangeArrowheads="1"/>
              </p:cNvSpPr>
              <p:nvPr/>
            </p:nvSpPr>
            <p:spPr bwMode="auto">
              <a:xfrm>
                <a:off x="2383" y="2387"/>
                <a:ext cx="6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1" name="Line 31"/>
              <p:cNvSpPr>
                <a:spLocks noChangeShapeType="1"/>
              </p:cNvSpPr>
              <p:nvPr/>
            </p:nvSpPr>
            <p:spPr bwMode="auto">
              <a:xfrm>
                <a:off x="2383" y="2387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2" name="Rectangle 32"/>
              <p:cNvSpPr>
                <a:spLocks noChangeArrowheads="1"/>
              </p:cNvSpPr>
              <p:nvPr/>
            </p:nvSpPr>
            <p:spPr bwMode="auto">
              <a:xfrm>
                <a:off x="3061" y="238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3" name="Line 33"/>
              <p:cNvSpPr>
                <a:spLocks noChangeShapeType="1"/>
              </p:cNvSpPr>
              <p:nvPr/>
            </p:nvSpPr>
            <p:spPr bwMode="auto">
              <a:xfrm>
                <a:off x="3061" y="238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4" name="Line 34"/>
              <p:cNvSpPr>
                <a:spLocks noChangeShapeType="1"/>
              </p:cNvSpPr>
              <p:nvPr/>
            </p:nvSpPr>
            <p:spPr bwMode="auto">
              <a:xfrm>
                <a:off x="3061" y="238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5" name="Rectangle 35"/>
              <p:cNvSpPr>
                <a:spLocks noChangeArrowheads="1"/>
              </p:cNvSpPr>
              <p:nvPr/>
            </p:nvSpPr>
            <p:spPr bwMode="auto">
              <a:xfrm>
                <a:off x="3067" y="2387"/>
                <a:ext cx="18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6" name="Line 36"/>
              <p:cNvSpPr>
                <a:spLocks noChangeShapeType="1"/>
              </p:cNvSpPr>
              <p:nvPr/>
            </p:nvSpPr>
            <p:spPr bwMode="auto">
              <a:xfrm>
                <a:off x="3067" y="2387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7" name="Rectangle 37"/>
              <p:cNvSpPr>
                <a:spLocks noChangeArrowheads="1"/>
              </p:cNvSpPr>
              <p:nvPr/>
            </p:nvSpPr>
            <p:spPr bwMode="auto">
              <a:xfrm>
                <a:off x="4906" y="238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8" name="Line 38"/>
              <p:cNvSpPr>
                <a:spLocks noChangeShapeType="1"/>
              </p:cNvSpPr>
              <p:nvPr/>
            </p:nvSpPr>
            <p:spPr bwMode="auto">
              <a:xfrm>
                <a:off x="4906" y="238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39" name="Line 39"/>
              <p:cNvSpPr>
                <a:spLocks noChangeShapeType="1"/>
              </p:cNvSpPr>
              <p:nvPr/>
            </p:nvSpPr>
            <p:spPr bwMode="auto">
              <a:xfrm>
                <a:off x="4906" y="238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0" name="Rectangle 40"/>
              <p:cNvSpPr>
                <a:spLocks noChangeArrowheads="1"/>
              </p:cNvSpPr>
              <p:nvPr/>
            </p:nvSpPr>
            <p:spPr bwMode="auto">
              <a:xfrm>
                <a:off x="4906" y="238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1" name="Line 41"/>
              <p:cNvSpPr>
                <a:spLocks noChangeShapeType="1"/>
              </p:cNvSpPr>
              <p:nvPr/>
            </p:nvSpPr>
            <p:spPr bwMode="auto">
              <a:xfrm>
                <a:off x="4906" y="238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2" name="Line 42"/>
              <p:cNvSpPr>
                <a:spLocks noChangeShapeType="1"/>
              </p:cNvSpPr>
              <p:nvPr/>
            </p:nvSpPr>
            <p:spPr bwMode="auto">
              <a:xfrm>
                <a:off x="4906" y="238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3" name="Rectangle 43"/>
              <p:cNvSpPr>
                <a:spLocks noChangeArrowheads="1"/>
              </p:cNvSpPr>
              <p:nvPr/>
            </p:nvSpPr>
            <p:spPr bwMode="auto">
              <a:xfrm>
                <a:off x="865" y="2393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4" name="Line 44"/>
              <p:cNvSpPr>
                <a:spLocks noChangeShapeType="1"/>
              </p:cNvSpPr>
              <p:nvPr/>
            </p:nvSpPr>
            <p:spPr bwMode="auto">
              <a:xfrm>
                <a:off x="865" y="2393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5" name="Rectangle 45"/>
              <p:cNvSpPr>
                <a:spLocks noChangeArrowheads="1"/>
              </p:cNvSpPr>
              <p:nvPr/>
            </p:nvSpPr>
            <p:spPr bwMode="auto">
              <a:xfrm>
                <a:off x="1522" y="2393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6" name="Line 46"/>
              <p:cNvSpPr>
                <a:spLocks noChangeShapeType="1"/>
              </p:cNvSpPr>
              <p:nvPr/>
            </p:nvSpPr>
            <p:spPr bwMode="auto">
              <a:xfrm>
                <a:off x="1522" y="2393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7" name="Rectangle 47"/>
              <p:cNvSpPr>
                <a:spLocks noChangeArrowheads="1"/>
              </p:cNvSpPr>
              <p:nvPr/>
            </p:nvSpPr>
            <p:spPr bwMode="auto">
              <a:xfrm>
                <a:off x="2378" y="2393"/>
                <a:ext cx="5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8" name="Line 48"/>
              <p:cNvSpPr>
                <a:spLocks noChangeShapeType="1"/>
              </p:cNvSpPr>
              <p:nvPr/>
            </p:nvSpPr>
            <p:spPr bwMode="auto">
              <a:xfrm>
                <a:off x="2378" y="2393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49" name="Rectangle 49"/>
              <p:cNvSpPr>
                <a:spLocks noChangeArrowheads="1"/>
              </p:cNvSpPr>
              <p:nvPr/>
            </p:nvSpPr>
            <p:spPr bwMode="auto">
              <a:xfrm>
                <a:off x="3061" y="2393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50" name="Line 50"/>
              <p:cNvSpPr>
                <a:spLocks noChangeShapeType="1"/>
              </p:cNvSpPr>
              <p:nvPr/>
            </p:nvSpPr>
            <p:spPr bwMode="auto">
              <a:xfrm>
                <a:off x="3061" y="2393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51" name="Rectangle 51"/>
              <p:cNvSpPr>
                <a:spLocks noChangeArrowheads="1"/>
              </p:cNvSpPr>
              <p:nvPr/>
            </p:nvSpPr>
            <p:spPr bwMode="auto">
              <a:xfrm>
                <a:off x="4906" y="2393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52" name="Line 52"/>
              <p:cNvSpPr>
                <a:spLocks noChangeShapeType="1"/>
              </p:cNvSpPr>
              <p:nvPr/>
            </p:nvSpPr>
            <p:spPr bwMode="auto">
              <a:xfrm>
                <a:off x="4906" y="2393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53" name="Rectangle 53"/>
              <p:cNvSpPr>
                <a:spLocks noChangeArrowheads="1"/>
              </p:cNvSpPr>
              <p:nvPr/>
            </p:nvSpPr>
            <p:spPr bwMode="auto">
              <a:xfrm>
                <a:off x="933" y="2554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4" name="Rectangle 54"/>
              <p:cNvSpPr>
                <a:spLocks noChangeArrowheads="1"/>
              </p:cNvSpPr>
              <p:nvPr/>
            </p:nvSpPr>
            <p:spPr bwMode="auto">
              <a:xfrm>
                <a:off x="994" y="2554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5" name="Rectangle 55"/>
              <p:cNvSpPr>
                <a:spLocks noChangeArrowheads="1"/>
              </p:cNvSpPr>
              <p:nvPr/>
            </p:nvSpPr>
            <p:spPr bwMode="auto">
              <a:xfrm>
                <a:off x="1590" y="2554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6" name="Rectangle 56"/>
              <p:cNvSpPr>
                <a:spLocks noChangeArrowheads="1"/>
              </p:cNvSpPr>
              <p:nvPr/>
            </p:nvSpPr>
            <p:spPr bwMode="auto">
              <a:xfrm>
                <a:off x="1651" y="2554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7" name="Rectangle 57"/>
              <p:cNvSpPr>
                <a:spLocks noChangeArrowheads="1"/>
              </p:cNvSpPr>
              <p:nvPr/>
            </p:nvSpPr>
            <p:spPr bwMode="auto">
              <a:xfrm>
                <a:off x="2446" y="2554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9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8" name="Rectangle 58"/>
              <p:cNvSpPr>
                <a:spLocks noChangeArrowheads="1"/>
              </p:cNvSpPr>
              <p:nvPr/>
            </p:nvSpPr>
            <p:spPr bwMode="auto">
              <a:xfrm>
                <a:off x="2506" y="2554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9" name="Rectangle 59"/>
              <p:cNvSpPr>
                <a:spLocks noChangeArrowheads="1"/>
              </p:cNvSpPr>
              <p:nvPr/>
            </p:nvSpPr>
            <p:spPr bwMode="auto">
              <a:xfrm>
                <a:off x="3129" y="2554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15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0" name="Rectangle 60"/>
              <p:cNvSpPr>
                <a:spLocks noChangeArrowheads="1"/>
              </p:cNvSpPr>
              <p:nvPr/>
            </p:nvSpPr>
            <p:spPr bwMode="auto">
              <a:xfrm>
                <a:off x="3250" y="2554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1" name="Rectangle 61"/>
              <p:cNvSpPr>
                <a:spLocks noChangeArrowheads="1"/>
              </p:cNvSpPr>
              <p:nvPr/>
            </p:nvSpPr>
            <p:spPr bwMode="auto">
              <a:xfrm>
                <a:off x="865" y="2548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62" name="Line 62"/>
              <p:cNvSpPr>
                <a:spLocks noChangeShapeType="1"/>
              </p:cNvSpPr>
              <p:nvPr/>
            </p:nvSpPr>
            <p:spPr bwMode="auto">
              <a:xfrm>
                <a:off x="865" y="2548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63" name="Line 63"/>
              <p:cNvSpPr>
                <a:spLocks noChangeShapeType="1"/>
              </p:cNvSpPr>
              <p:nvPr/>
            </p:nvSpPr>
            <p:spPr bwMode="auto">
              <a:xfrm>
                <a:off x="865" y="2548"/>
                <a:ext cx="0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64" name="Rectangle 64"/>
              <p:cNvSpPr>
                <a:spLocks noChangeArrowheads="1"/>
              </p:cNvSpPr>
              <p:nvPr/>
            </p:nvSpPr>
            <p:spPr bwMode="auto">
              <a:xfrm>
                <a:off x="871" y="2548"/>
                <a:ext cx="65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65" name="Line 65"/>
              <p:cNvSpPr>
                <a:spLocks noChangeShapeType="1"/>
              </p:cNvSpPr>
              <p:nvPr/>
            </p:nvSpPr>
            <p:spPr bwMode="auto">
              <a:xfrm>
                <a:off x="871" y="2548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66" name="Rectangle 66"/>
              <p:cNvSpPr>
                <a:spLocks noChangeArrowheads="1"/>
              </p:cNvSpPr>
              <p:nvPr/>
            </p:nvSpPr>
            <p:spPr bwMode="auto">
              <a:xfrm>
                <a:off x="1522" y="2548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67" name="Line 67"/>
              <p:cNvSpPr>
                <a:spLocks noChangeShapeType="1"/>
              </p:cNvSpPr>
              <p:nvPr/>
            </p:nvSpPr>
            <p:spPr bwMode="auto">
              <a:xfrm>
                <a:off x="1522" y="2548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68" name="Line 68"/>
              <p:cNvSpPr>
                <a:spLocks noChangeShapeType="1"/>
              </p:cNvSpPr>
              <p:nvPr/>
            </p:nvSpPr>
            <p:spPr bwMode="auto">
              <a:xfrm>
                <a:off x="1522" y="2548"/>
                <a:ext cx="0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69" name="Rectangle 69"/>
              <p:cNvSpPr>
                <a:spLocks noChangeArrowheads="1"/>
              </p:cNvSpPr>
              <p:nvPr/>
            </p:nvSpPr>
            <p:spPr bwMode="auto">
              <a:xfrm>
                <a:off x="1528" y="2548"/>
                <a:ext cx="85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0" name="Line 70"/>
              <p:cNvSpPr>
                <a:spLocks noChangeShapeType="1"/>
              </p:cNvSpPr>
              <p:nvPr/>
            </p:nvSpPr>
            <p:spPr bwMode="auto">
              <a:xfrm>
                <a:off x="1528" y="2548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1" name="Rectangle 71"/>
              <p:cNvSpPr>
                <a:spLocks noChangeArrowheads="1"/>
              </p:cNvSpPr>
              <p:nvPr/>
            </p:nvSpPr>
            <p:spPr bwMode="auto">
              <a:xfrm>
                <a:off x="2378" y="2548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2" name="Line 72"/>
              <p:cNvSpPr>
                <a:spLocks noChangeShapeType="1"/>
              </p:cNvSpPr>
              <p:nvPr/>
            </p:nvSpPr>
            <p:spPr bwMode="auto">
              <a:xfrm>
                <a:off x="2378" y="2548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3" name="Line 73"/>
              <p:cNvSpPr>
                <a:spLocks noChangeShapeType="1"/>
              </p:cNvSpPr>
              <p:nvPr/>
            </p:nvSpPr>
            <p:spPr bwMode="auto">
              <a:xfrm>
                <a:off x="2378" y="2548"/>
                <a:ext cx="0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4" name="Rectangle 74"/>
              <p:cNvSpPr>
                <a:spLocks noChangeArrowheads="1"/>
              </p:cNvSpPr>
              <p:nvPr/>
            </p:nvSpPr>
            <p:spPr bwMode="auto">
              <a:xfrm>
                <a:off x="2383" y="2548"/>
                <a:ext cx="67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5" name="Line 75"/>
              <p:cNvSpPr>
                <a:spLocks noChangeShapeType="1"/>
              </p:cNvSpPr>
              <p:nvPr/>
            </p:nvSpPr>
            <p:spPr bwMode="auto">
              <a:xfrm>
                <a:off x="2383" y="2548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6" name="Rectangle 76"/>
              <p:cNvSpPr>
                <a:spLocks noChangeArrowheads="1"/>
              </p:cNvSpPr>
              <p:nvPr/>
            </p:nvSpPr>
            <p:spPr bwMode="auto">
              <a:xfrm>
                <a:off x="3061" y="2548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7" name="Line 77"/>
              <p:cNvSpPr>
                <a:spLocks noChangeShapeType="1"/>
              </p:cNvSpPr>
              <p:nvPr/>
            </p:nvSpPr>
            <p:spPr bwMode="auto">
              <a:xfrm>
                <a:off x="3061" y="2548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8" name="Line 78"/>
              <p:cNvSpPr>
                <a:spLocks noChangeShapeType="1"/>
              </p:cNvSpPr>
              <p:nvPr/>
            </p:nvSpPr>
            <p:spPr bwMode="auto">
              <a:xfrm>
                <a:off x="3061" y="2548"/>
                <a:ext cx="0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79" name="Rectangle 79"/>
              <p:cNvSpPr>
                <a:spLocks noChangeArrowheads="1"/>
              </p:cNvSpPr>
              <p:nvPr/>
            </p:nvSpPr>
            <p:spPr bwMode="auto">
              <a:xfrm>
                <a:off x="3067" y="2548"/>
                <a:ext cx="183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0" name="Line 80"/>
              <p:cNvSpPr>
                <a:spLocks noChangeShapeType="1"/>
              </p:cNvSpPr>
              <p:nvPr/>
            </p:nvSpPr>
            <p:spPr bwMode="auto">
              <a:xfrm>
                <a:off x="3067" y="2548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1" name="Rectangle 81"/>
              <p:cNvSpPr>
                <a:spLocks noChangeArrowheads="1"/>
              </p:cNvSpPr>
              <p:nvPr/>
            </p:nvSpPr>
            <p:spPr bwMode="auto">
              <a:xfrm>
                <a:off x="4906" y="2548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2" name="Line 82"/>
              <p:cNvSpPr>
                <a:spLocks noChangeShapeType="1"/>
              </p:cNvSpPr>
              <p:nvPr/>
            </p:nvSpPr>
            <p:spPr bwMode="auto">
              <a:xfrm>
                <a:off x="4906" y="2548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3" name="Line 83"/>
              <p:cNvSpPr>
                <a:spLocks noChangeShapeType="1"/>
              </p:cNvSpPr>
              <p:nvPr/>
            </p:nvSpPr>
            <p:spPr bwMode="auto">
              <a:xfrm>
                <a:off x="4906" y="2548"/>
                <a:ext cx="0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4" name="Rectangle 84"/>
              <p:cNvSpPr>
                <a:spLocks noChangeArrowheads="1"/>
              </p:cNvSpPr>
              <p:nvPr/>
            </p:nvSpPr>
            <p:spPr bwMode="auto">
              <a:xfrm>
                <a:off x="865" y="2553"/>
                <a:ext cx="6" cy="1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5" name="Line 85"/>
              <p:cNvSpPr>
                <a:spLocks noChangeShapeType="1"/>
              </p:cNvSpPr>
              <p:nvPr/>
            </p:nvSpPr>
            <p:spPr bwMode="auto">
              <a:xfrm>
                <a:off x="865" y="2553"/>
                <a:ext cx="0" cy="1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6" name="Rectangle 86"/>
              <p:cNvSpPr>
                <a:spLocks noChangeArrowheads="1"/>
              </p:cNvSpPr>
              <p:nvPr/>
            </p:nvSpPr>
            <p:spPr bwMode="auto">
              <a:xfrm>
                <a:off x="1522" y="2553"/>
                <a:ext cx="6" cy="1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7" name="Line 87"/>
              <p:cNvSpPr>
                <a:spLocks noChangeShapeType="1"/>
              </p:cNvSpPr>
              <p:nvPr/>
            </p:nvSpPr>
            <p:spPr bwMode="auto">
              <a:xfrm>
                <a:off x="1522" y="2553"/>
                <a:ext cx="0" cy="1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8" name="Rectangle 88"/>
              <p:cNvSpPr>
                <a:spLocks noChangeArrowheads="1"/>
              </p:cNvSpPr>
              <p:nvPr/>
            </p:nvSpPr>
            <p:spPr bwMode="auto">
              <a:xfrm>
                <a:off x="2378" y="2553"/>
                <a:ext cx="5" cy="1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89" name="Line 89"/>
              <p:cNvSpPr>
                <a:spLocks noChangeShapeType="1"/>
              </p:cNvSpPr>
              <p:nvPr/>
            </p:nvSpPr>
            <p:spPr bwMode="auto">
              <a:xfrm>
                <a:off x="2378" y="2553"/>
                <a:ext cx="0" cy="1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90" name="Rectangle 90"/>
              <p:cNvSpPr>
                <a:spLocks noChangeArrowheads="1"/>
              </p:cNvSpPr>
              <p:nvPr/>
            </p:nvSpPr>
            <p:spPr bwMode="auto">
              <a:xfrm>
                <a:off x="3061" y="2553"/>
                <a:ext cx="6" cy="1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91" name="Line 91"/>
              <p:cNvSpPr>
                <a:spLocks noChangeShapeType="1"/>
              </p:cNvSpPr>
              <p:nvPr/>
            </p:nvSpPr>
            <p:spPr bwMode="auto">
              <a:xfrm>
                <a:off x="3061" y="2553"/>
                <a:ext cx="0" cy="1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92" name="Rectangle 92"/>
              <p:cNvSpPr>
                <a:spLocks noChangeArrowheads="1"/>
              </p:cNvSpPr>
              <p:nvPr/>
            </p:nvSpPr>
            <p:spPr bwMode="auto">
              <a:xfrm>
                <a:off x="4906" y="2553"/>
                <a:ext cx="6" cy="1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93" name="Line 93"/>
              <p:cNvSpPr>
                <a:spLocks noChangeShapeType="1"/>
              </p:cNvSpPr>
              <p:nvPr/>
            </p:nvSpPr>
            <p:spPr bwMode="auto">
              <a:xfrm>
                <a:off x="4906" y="2553"/>
                <a:ext cx="0" cy="1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94" name="Rectangle 94"/>
              <p:cNvSpPr>
                <a:spLocks noChangeArrowheads="1"/>
              </p:cNvSpPr>
              <p:nvPr/>
            </p:nvSpPr>
            <p:spPr bwMode="auto">
              <a:xfrm>
                <a:off x="933" y="2707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5" name="Rectangle 95"/>
              <p:cNvSpPr>
                <a:spLocks noChangeArrowheads="1"/>
              </p:cNvSpPr>
              <p:nvPr/>
            </p:nvSpPr>
            <p:spPr bwMode="auto">
              <a:xfrm>
                <a:off x="994" y="2707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6" name="Rectangle 96"/>
              <p:cNvSpPr>
                <a:spLocks noChangeArrowheads="1"/>
              </p:cNvSpPr>
              <p:nvPr/>
            </p:nvSpPr>
            <p:spPr bwMode="auto">
              <a:xfrm>
                <a:off x="1590" y="2707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12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7" name="Rectangle 97"/>
              <p:cNvSpPr>
                <a:spLocks noChangeArrowheads="1"/>
              </p:cNvSpPr>
              <p:nvPr/>
            </p:nvSpPr>
            <p:spPr bwMode="auto">
              <a:xfrm>
                <a:off x="1712" y="2707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8" name="Rectangle 98"/>
              <p:cNvSpPr>
                <a:spLocks noChangeArrowheads="1"/>
              </p:cNvSpPr>
              <p:nvPr/>
            </p:nvSpPr>
            <p:spPr bwMode="auto">
              <a:xfrm>
                <a:off x="2446" y="2707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10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9" name="Rectangle 99"/>
              <p:cNvSpPr>
                <a:spLocks noChangeArrowheads="1"/>
              </p:cNvSpPr>
              <p:nvPr/>
            </p:nvSpPr>
            <p:spPr bwMode="auto">
              <a:xfrm>
                <a:off x="2567" y="2707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0" name="Rectangle 100"/>
              <p:cNvSpPr>
                <a:spLocks noChangeArrowheads="1"/>
              </p:cNvSpPr>
              <p:nvPr/>
            </p:nvSpPr>
            <p:spPr bwMode="auto">
              <a:xfrm>
                <a:off x="3129" y="2707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22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1" name="Rectangle 101"/>
              <p:cNvSpPr>
                <a:spLocks noChangeArrowheads="1"/>
              </p:cNvSpPr>
              <p:nvPr/>
            </p:nvSpPr>
            <p:spPr bwMode="auto">
              <a:xfrm>
                <a:off x="3250" y="2707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2" name="Rectangle 102"/>
              <p:cNvSpPr>
                <a:spLocks noChangeArrowheads="1"/>
              </p:cNvSpPr>
              <p:nvPr/>
            </p:nvSpPr>
            <p:spPr bwMode="auto">
              <a:xfrm>
                <a:off x="865" y="270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03" name="Line 103"/>
              <p:cNvSpPr>
                <a:spLocks noChangeShapeType="1"/>
              </p:cNvSpPr>
              <p:nvPr/>
            </p:nvSpPr>
            <p:spPr bwMode="auto">
              <a:xfrm>
                <a:off x="865" y="2701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04" name="Line 104"/>
              <p:cNvSpPr>
                <a:spLocks noChangeShapeType="1"/>
              </p:cNvSpPr>
              <p:nvPr/>
            </p:nvSpPr>
            <p:spPr bwMode="auto">
              <a:xfrm>
                <a:off x="865" y="2701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05" name="Rectangle 105"/>
              <p:cNvSpPr>
                <a:spLocks noChangeArrowheads="1"/>
              </p:cNvSpPr>
              <p:nvPr/>
            </p:nvSpPr>
            <p:spPr bwMode="auto">
              <a:xfrm>
                <a:off x="871" y="2701"/>
                <a:ext cx="6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06" name="Line 106"/>
              <p:cNvSpPr>
                <a:spLocks noChangeShapeType="1"/>
              </p:cNvSpPr>
              <p:nvPr/>
            </p:nvSpPr>
            <p:spPr bwMode="auto">
              <a:xfrm>
                <a:off x="871" y="2701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07" name="Rectangle 107"/>
              <p:cNvSpPr>
                <a:spLocks noChangeArrowheads="1"/>
              </p:cNvSpPr>
              <p:nvPr/>
            </p:nvSpPr>
            <p:spPr bwMode="auto">
              <a:xfrm>
                <a:off x="1522" y="270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08" name="Line 108"/>
              <p:cNvSpPr>
                <a:spLocks noChangeShapeType="1"/>
              </p:cNvSpPr>
              <p:nvPr/>
            </p:nvSpPr>
            <p:spPr bwMode="auto">
              <a:xfrm>
                <a:off x="1522" y="2701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09" name="Line 109"/>
              <p:cNvSpPr>
                <a:spLocks noChangeShapeType="1"/>
              </p:cNvSpPr>
              <p:nvPr/>
            </p:nvSpPr>
            <p:spPr bwMode="auto">
              <a:xfrm>
                <a:off x="1522" y="2701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0" name="Rectangle 110"/>
              <p:cNvSpPr>
                <a:spLocks noChangeArrowheads="1"/>
              </p:cNvSpPr>
              <p:nvPr/>
            </p:nvSpPr>
            <p:spPr bwMode="auto">
              <a:xfrm>
                <a:off x="1528" y="2701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1" name="Line 111"/>
              <p:cNvSpPr>
                <a:spLocks noChangeShapeType="1"/>
              </p:cNvSpPr>
              <p:nvPr/>
            </p:nvSpPr>
            <p:spPr bwMode="auto">
              <a:xfrm>
                <a:off x="1528" y="2701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2" name="Rectangle 112"/>
              <p:cNvSpPr>
                <a:spLocks noChangeArrowheads="1"/>
              </p:cNvSpPr>
              <p:nvPr/>
            </p:nvSpPr>
            <p:spPr bwMode="auto">
              <a:xfrm>
                <a:off x="2378" y="2701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3" name="Line 113"/>
              <p:cNvSpPr>
                <a:spLocks noChangeShapeType="1"/>
              </p:cNvSpPr>
              <p:nvPr/>
            </p:nvSpPr>
            <p:spPr bwMode="auto">
              <a:xfrm>
                <a:off x="2378" y="2701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4" name="Line 114"/>
              <p:cNvSpPr>
                <a:spLocks noChangeShapeType="1"/>
              </p:cNvSpPr>
              <p:nvPr/>
            </p:nvSpPr>
            <p:spPr bwMode="auto">
              <a:xfrm>
                <a:off x="2378" y="2701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5" name="Rectangle 115"/>
              <p:cNvSpPr>
                <a:spLocks noChangeArrowheads="1"/>
              </p:cNvSpPr>
              <p:nvPr/>
            </p:nvSpPr>
            <p:spPr bwMode="auto">
              <a:xfrm>
                <a:off x="2383" y="2701"/>
                <a:ext cx="6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6" name="Line 116"/>
              <p:cNvSpPr>
                <a:spLocks noChangeShapeType="1"/>
              </p:cNvSpPr>
              <p:nvPr/>
            </p:nvSpPr>
            <p:spPr bwMode="auto">
              <a:xfrm>
                <a:off x="2383" y="2701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7" name="Rectangle 117"/>
              <p:cNvSpPr>
                <a:spLocks noChangeArrowheads="1"/>
              </p:cNvSpPr>
              <p:nvPr/>
            </p:nvSpPr>
            <p:spPr bwMode="auto">
              <a:xfrm>
                <a:off x="3061" y="270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8" name="Line 118"/>
              <p:cNvSpPr>
                <a:spLocks noChangeShapeType="1"/>
              </p:cNvSpPr>
              <p:nvPr/>
            </p:nvSpPr>
            <p:spPr bwMode="auto">
              <a:xfrm>
                <a:off x="3061" y="2701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19" name="Line 119"/>
              <p:cNvSpPr>
                <a:spLocks noChangeShapeType="1"/>
              </p:cNvSpPr>
              <p:nvPr/>
            </p:nvSpPr>
            <p:spPr bwMode="auto">
              <a:xfrm>
                <a:off x="3061" y="2701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0" name="Rectangle 120"/>
              <p:cNvSpPr>
                <a:spLocks noChangeArrowheads="1"/>
              </p:cNvSpPr>
              <p:nvPr/>
            </p:nvSpPr>
            <p:spPr bwMode="auto">
              <a:xfrm>
                <a:off x="3067" y="2701"/>
                <a:ext cx="18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1" name="Line 121"/>
              <p:cNvSpPr>
                <a:spLocks noChangeShapeType="1"/>
              </p:cNvSpPr>
              <p:nvPr/>
            </p:nvSpPr>
            <p:spPr bwMode="auto">
              <a:xfrm>
                <a:off x="3067" y="2701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2" name="Rectangle 122"/>
              <p:cNvSpPr>
                <a:spLocks noChangeArrowheads="1"/>
              </p:cNvSpPr>
              <p:nvPr/>
            </p:nvSpPr>
            <p:spPr bwMode="auto">
              <a:xfrm>
                <a:off x="4906" y="270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3" name="Line 123"/>
              <p:cNvSpPr>
                <a:spLocks noChangeShapeType="1"/>
              </p:cNvSpPr>
              <p:nvPr/>
            </p:nvSpPr>
            <p:spPr bwMode="auto">
              <a:xfrm>
                <a:off x="4906" y="2701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4" name="Line 124"/>
              <p:cNvSpPr>
                <a:spLocks noChangeShapeType="1"/>
              </p:cNvSpPr>
              <p:nvPr/>
            </p:nvSpPr>
            <p:spPr bwMode="auto">
              <a:xfrm>
                <a:off x="4906" y="2701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5" name="Rectangle 125"/>
              <p:cNvSpPr>
                <a:spLocks noChangeArrowheads="1"/>
              </p:cNvSpPr>
              <p:nvPr/>
            </p:nvSpPr>
            <p:spPr bwMode="auto">
              <a:xfrm>
                <a:off x="865" y="2707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6" name="Line 126"/>
              <p:cNvSpPr>
                <a:spLocks noChangeShapeType="1"/>
              </p:cNvSpPr>
              <p:nvPr/>
            </p:nvSpPr>
            <p:spPr bwMode="auto">
              <a:xfrm>
                <a:off x="865" y="2707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7" name="Rectangle 127"/>
              <p:cNvSpPr>
                <a:spLocks noChangeArrowheads="1"/>
              </p:cNvSpPr>
              <p:nvPr/>
            </p:nvSpPr>
            <p:spPr bwMode="auto">
              <a:xfrm>
                <a:off x="1522" y="2707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8" name="Line 128"/>
              <p:cNvSpPr>
                <a:spLocks noChangeShapeType="1"/>
              </p:cNvSpPr>
              <p:nvPr/>
            </p:nvSpPr>
            <p:spPr bwMode="auto">
              <a:xfrm>
                <a:off x="1522" y="2707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29" name="Rectangle 129"/>
              <p:cNvSpPr>
                <a:spLocks noChangeArrowheads="1"/>
              </p:cNvSpPr>
              <p:nvPr/>
            </p:nvSpPr>
            <p:spPr bwMode="auto">
              <a:xfrm>
                <a:off x="2378" y="2707"/>
                <a:ext cx="5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30" name="Line 130"/>
              <p:cNvSpPr>
                <a:spLocks noChangeShapeType="1"/>
              </p:cNvSpPr>
              <p:nvPr/>
            </p:nvSpPr>
            <p:spPr bwMode="auto">
              <a:xfrm>
                <a:off x="2378" y="2707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31" name="Rectangle 131"/>
              <p:cNvSpPr>
                <a:spLocks noChangeArrowheads="1"/>
              </p:cNvSpPr>
              <p:nvPr/>
            </p:nvSpPr>
            <p:spPr bwMode="auto">
              <a:xfrm>
                <a:off x="3061" y="2707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32" name="Line 132"/>
              <p:cNvSpPr>
                <a:spLocks noChangeShapeType="1"/>
              </p:cNvSpPr>
              <p:nvPr/>
            </p:nvSpPr>
            <p:spPr bwMode="auto">
              <a:xfrm>
                <a:off x="3061" y="2707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33" name="Rectangle 133"/>
              <p:cNvSpPr>
                <a:spLocks noChangeArrowheads="1"/>
              </p:cNvSpPr>
              <p:nvPr/>
            </p:nvSpPr>
            <p:spPr bwMode="auto">
              <a:xfrm>
                <a:off x="4906" y="2707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34" name="Line 134"/>
              <p:cNvSpPr>
                <a:spLocks noChangeShapeType="1"/>
              </p:cNvSpPr>
              <p:nvPr/>
            </p:nvSpPr>
            <p:spPr bwMode="auto">
              <a:xfrm>
                <a:off x="4906" y="2707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35" name="Rectangle 135"/>
              <p:cNvSpPr>
                <a:spLocks noChangeArrowheads="1"/>
              </p:cNvSpPr>
              <p:nvPr/>
            </p:nvSpPr>
            <p:spPr bwMode="auto">
              <a:xfrm>
                <a:off x="933" y="2862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6" name="Rectangle 136"/>
              <p:cNvSpPr>
                <a:spLocks noChangeArrowheads="1"/>
              </p:cNvSpPr>
              <p:nvPr/>
            </p:nvSpPr>
            <p:spPr bwMode="auto">
              <a:xfrm>
                <a:off x="994" y="2862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7" name="Rectangle 137"/>
              <p:cNvSpPr>
                <a:spLocks noChangeArrowheads="1"/>
              </p:cNvSpPr>
              <p:nvPr/>
            </p:nvSpPr>
            <p:spPr bwMode="auto">
              <a:xfrm>
                <a:off x="1590" y="2862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48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8" name="Rectangle 138"/>
              <p:cNvSpPr>
                <a:spLocks noChangeArrowheads="1"/>
              </p:cNvSpPr>
              <p:nvPr/>
            </p:nvSpPr>
            <p:spPr bwMode="auto">
              <a:xfrm>
                <a:off x="1712" y="2862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9" name="Rectangle 139"/>
              <p:cNvSpPr>
                <a:spLocks noChangeArrowheads="1"/>
              </p:cNvSpPr>
              <p:nvPr/>
            </p:nvSpPr>
            <p:spPr bwMode="auto">
              <a:xfrm>
                <a:off x="2446" y="2862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0" name="Rectangle 140"/>
              <p:cNvSpPr>
                <a:spLocks noChangeArrowheads="1"/>
              </p:cNvSpPr>
              <p:nvPr/>
            </p:nvSpPr>
            <p:spPr bwMode="auto">
              <a:xfrm>
                <a:off x="2567" y="2862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1" name="Rectangle 141"/>
              <p:cNvSpPr>
                <a:spLocks noChangeArrowheads="1"/>
              </p:cNvSpPr>
              <p:nvPr/>
            </p:nvSpPr>
            <p:spPr bwMode="auto">
              <a:xfrm>
                <a:off x="3129" y="2862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7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2" name="Rectangle 142"/>
              <p:cNvSpPr>
                <a:spLocks noChangeArrowheads="1"/>
              </p:cNvSpPr>
              <p:nvPr/>
            </p:nvSpPr>
            <p:spPr bwMode="auto">
              <a:xfrm>
                <a:off x="3190" y="2862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3" name="Rectangle 143"/>
              <p:cNvSpPr>
                <a:spLocks noChangeArrowheads="1"/>
              </p:cNvSpPr>
              <p:nvPr/>
            </p:nvSpPr>
            <p:spPr bwMode="auto">
              <a:xfrm>
                <a:off x="865" y="285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44" name="Line 144"/>
              <p:cNvSpPr>
                <a:spLocks noChangeShapeType="1"/>
              </p:cNvSpPr>
              <p:nvPr/>
            </p:nvSpPr>
            <p:spPr bwMode="auto">
              <a:xfrm>
                <a:off x="865" y="2854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45" name="Line 145"/>
              <p:cNvSpPr>
                <a:spLocks noChangeShapeType="1"/>
              </p:cNvSpPr>
              <p:nvPr/>
            </p:nvSpPr>
            <p:spPr bwMode="auto">
              <a:xfrm>
                <a:off x="865" y="2854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46" name="Rectangle 146"/>
              <p:cNvSpPr>
                <a:spLocks noChangeArrowheads="1"/>
              </p:cNvSpPr>
              <p:nvPr/>
            </p:nvSpPr>
            <p:spPr bwMode="auto">
              <a:xfrm>
                <a:off x="871" y="2854"/>
                <a:ext cx="6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47" name="Line 147"/>
              <p:cNvSpPr>
                <a:spLocks noChangeShapeType="1"/>
              </p:cNvSpPr>
              <p:nvPr/>
            </p:nvSpPr>
            <p:spPr bwMode="auto">
              <a:xfrm>
                <a:off x="871" y="2854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48" name="Rectangle 148"/>
              <p:cNvSpPr>
                <a:spLocks noChangeArrowheads="1"/>
              </p:cNvSpPr>
              <p:nvPr/>
            </p:nvSpPr>
            <p:spPr bwMode="auto">
              <a:xfrm>
                <a:off x="1522" y="285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49" name="Line 149"/>
              <p:cNvSpPr>
                <a:spLocks noChangeShapeType="1"/>
              </p:cNvSpPr>
              <p:nvPr/>
            </p:nvSpPr>
            <p:spPr bwMode="auto">
              <a:xfrm>
                <a:off x="1522" y="2854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0" name="Line 150"/>
              <p:cNvSpPr>
                <a:spLocks noChangeShapeType="1"/>
              </p:cNvSpPr>
              <p:nvPr/>
            </p:nvSpPr>
            <p:spPr bwMode="auto">
              <a:xfrm>
                <a:off x="1522" y="2854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1" name="Rectangle 151"/>
              <p:cNvSpPr>
                <a:spLocks noChangeArrowheads="1"/>
              </p:cNvSpPr>
              <p:nvPr/>
            </p:nvSpPr>
            <p:spPr bwMode="auto">
              <a:xfrm>
                <a:off x="1528" y="2854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2" name="Line 152"/>
              <p:cNvSpPr>
                <a:spLocks noChangeShapeType="1"/>
              </p:cNvSpPr>
              <p:nvPr/>
            </p:nvSpPr>
            <p:spPr bwMode="auto">
              <a:xfrm>
                <a:off x="1528" y="2854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3" name="Rectangle 153"/>
              <p:cNvSpPr>
                <a:spLocks noChangeArrowheads="1"/>
              </p:cNvSpPr>
              <p:nvPr/>
            </p:nvSpPr>
            <p:spPr bwMode="auto">
              <a:xfrm>
                <a:off x="2378" y="285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4" name="Line 154"/>
              <p:cNvSpPr>
                <a:spLocks noChangeShapeType="1"/>
              </p:cNvSpPr>
              <p:nvPr/>
            </p:nvSpPr>
            <p:spPr bwMode="auto">
              <a:xfrm>
                <a:off x="2378" y="2854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5" name="Line 155"/>
              <p:cNvSpPr>
                <a:spLocks noChangeShapeType="1"/>
              </p:cNvSpPr>
              <p:nvPr/>
            </p:nvSpPr>
            <p:spPr bwMode="auto">
              <a:xfrm>
                <a:off x="2378" y="2854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6" name="Rectangle 156"/>
              <p:cNvSpPr>
                <a:spLocks noChangeArrowheads="1"/>
              </p:cNvSpPr>
              <p:nvPr/>
            </p:nvSpPr>
            <p:spPr bwMode="auto">
              <a:xfrm>
                <a:off x="2383" y="2854"/>
                <a:ext cx="6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7" name="Line 157"/>
              <p:cNvSpPr>
                <a:spLocks noChangeShapeType="1"/>
              </p:cNvSpPr>
              <p:nvPr/>
            </p:nvSpPr>
            <p:spPr bwMode="auto">
              <a:xfrm>
                <a:off x="2383" y="2854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8" name="Rectangle 158"/>
              <p:cNvSpPr>
                <a:spLocks noChangeArrowheads="1"/>
              </p:cNvSpPr>
              <p:nvPr/>
            </p:nvSpPr>
            <p:spPr bwMode="auto">
              <a:xfrm>
                <a:off x="3061" y="285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59" name="Line 159"/>
              <p:cNvSpPr>
                <a:spLocks noChangeShapeType="1"/>
              </p:cNvSpPr>
              <p:nvPr/>
            </p:nvSpPr>
            <p:spPr bwMode="auto">
              <a:xfrm>
                <a:off x="3061" y="2854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0" name="Line 160"/>
              <p:cNvSpPr>
                <a:spLocks noChangeShapeType="1"/>
              </p:cNvSpPr>
              <p:nvPr/>
            </p:nvSpPr>
            <p:spPr bwMode="auto">
              <a:xfrm>
                <a:off x="3061" y="2854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1" name="Rectangle 161"/>
              <p:cNvSpPr>
                <a:spLocks noChangeArrowheads="1"/>
              </p:cNvSpPr>
              <p:nvPr/>
            </p:nvSpPr>
            <p:spPr bwMode="auto">
              <a:xfrm>
                <a:off x="3067" y="2854"/>
                <a:ext cx="18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2" name="Line 162"/>
              <p:cNvSpPr>
                <a:spLocks noChangeShapeType="1"/>
              </p:cNvSpPr>
              <p:nvPr/>
            </p:nvSpPr>
            <p:spPr bwMode="auto">
              <a:xfrm>
                <a:off x="3067" y="2854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3" name="Rectangle 163"/>
              <p:cNvSpPr>
                <a:spLocks noChangeArrowheads="1"/>
              </p:cNvSpPr>
              <p:nvPr/>
            </p:nvSpPr>
            <p:spPr bwMode="auto">
              <a:xfrm>
                <a:off x="4906" y="285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4" name="Line 164"/>
              <p:cNvSpPr>
                <a:spLocks noChangeShapeType="1"/>
              </p:cNvSpPr>
              <p:nvPr/>
            </p:nvSpPr>
            <p:spPr bwMode="auto">
              <a:xfrm>
                <a:off x="4906" y="2854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5" name="Line 165"/>
              <p:cNvSpPr>
                <a:spLocks noChangeShapeType="1"/>
              </p:cNvSpPr>
              <p:nvPr/>
            </p:nvSpPr>
            <p:spPr bwMode="auto">
              <a:xfrm>
                <a:off x="4906" y="2854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6" name="Rectangle 166"/>
              <p:cNvSpPr>
                <a:spLocks noChangeArrowheads="1"/>
              </p:cNvSpPr>
              <p:nvPr/>
            </p:nvSpPr>
            <p:spPr bwMode="auto">
              <a:xfrm>
                <a:off x="865" y="2860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7" name="Line 167"/>
              <p:cNvSpPr>
                <a:spLocks noChangeShapeType="1"/>
              </p:cNvSpPr>
              <p:nvPr/>
            </p:nvSpPr>
            <p:spPr bwMode="auto">
              <a:xfrm>
                <a:off x="865" y="2860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8" name="Rectangle 168"/>
              <p:cNvSpPr>
                <a:spLocks noChangeArrowheads="1"/>
              </p:cNvSpPr>
              <p:nvPr/>
            </p:nvSpPr>
            <p:spPr bwMode="auto">
              <a:xfrm>
                <a:off x="1522" y="2860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69" name="Line 169"/>
              <p:cNvSpPr>
                <a:spLocks noChangeShapeType="1"/>
              </p:cNvSpPr>
              <p:nvPr/>
            </p:nvSpPr>
            <p:spPr bwMode="auto">
              <a:xfrm>
                <a:off x="1522" y="2860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70" name="Rectangle 170"/>
              <p:cNvSpPr>
                <a:spLocks noChangeArrowheads="1"/>
              </p:cNvSpPr>
              <p:nvPr/>
            </p:nvSpPr>
            <p:spPr bwMode="auto">
              <a:xfrm>
                <a:off x="2378" y="2860"/>
                <a:ext cx="5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71" name="Line 171"/>
              <p:cNvSpPr>
                <a:spLocks noChangeShapeType="1"/>
              </p:cNvSpPr>
              <p:nvPr/>
            </p:nvSpPr>
            <p:spPr bwMode="auto">
              <a:xfrm>
                <a:off x="2378" y="2860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72" name="Rectangle 172"/>
              <p:cNvSpPr>
                <a:spLocks noChangeArrowheads="1"/>
              </p:cNvSpPr>
              <p:nvPr/>
            </p:nvSpPr>
            <p:spPr bwMode="auto">
              <a:xfrm>
                <a:off x="3061" y="2860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73" name="Line 173"/>
              <p:cNvSpPr>
                <a:spLocks noChangeShapeType="1"/>
              </p:cNvSpPr>
              <p:nvPr/>
            </p:nvSpPr>
            <p:spPr bwMode="auto">
              <a:xfrm>
                <a:off x="3061" y="2860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74" name="Rectangle 174"/>
              <p:cNvSpPr>
                <a:spLocks noChangeArrowheads="1"/>
              </p:cNvSpPr>
              <p:nvPr/>
            </p:nvSpPr>
            <p:spPr bwMode="auto">
              <a:xfrm>
                <a:off x="4906" y="2860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75" name="Line 175"/>
              <p:cNvSpPr>
                <a:spLocks noChangeShapeType="1"/>
              </p:cNvSpPr>
              <p:nvPr/>
            </p:nvSpPr>
            <p:spPr bwMode="auto">
              <a:xfrm>
                <a:off x="4906" y="2860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76" name="Rectangle 176"/>
              <p:cNvSpPr>
                <a:spLocks noChangeArrowheads="1"/>
              </p:cNvSpPr>
              <p:nvPr/>
            </p:nvSpPr>
            <p:spPr bwMode="auto">
              <a:xfrm>
                <a:off x="933" y="3021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7" name="Rectangle 177"/>
              <p:cNvSpPr>
                <a:spLocks noChangeArrowheads="1"/>
              </p:cNvSpPr>
              <p:nvPr/>
            </p:nvSpPr>
            <p:spPr bwMode="auto">
              <a:xfrm>
                <a:off x="994" y="3021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8" name="Rectangle 178"/>
              <p:cNvSpPr>
                <a:spLocks noChangeArrowheads="1"/>
              </p:cNvSpPr>
              <p:nvPr/>
            </p:nvSpPr>
            <p:spPr bwMode="auto">
              <a:xfrm>
                <a:off x="1590" y="3021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9" name="Rectangle 179"/>
              <p:cNvSpPr>
                <a:spLocks noChangeArrowheads="1"/>
              </p:cNvSpPr>
              <p:nvPr/>
            </p:nvSpPr>
            <p:spPr bwMode="auto">
              <a:xfrm>
                <a:off x="1712" y="3021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0" name="Rectangle 180"/>
              <p:cNvSpPr>
                <a:spLocks noChangeArrowheads="1"/>
              </p:cNvSpPr>
              <p:nvPr/>
            </p:nvSpPr>
            <p:spPr bwMode="auto">
              <a:xfrm>
                <a:off x="2446" y="3021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12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1" name="Rectangle 181"/>
              <p:cNvSpPr>
                <a:spLocks noChangeArrowheads="1"/>
              </p:cNvSpPr>
              <p:nvPr/>
            </p:nvSpPr>
            <p:spPr bwMode="auto">
              <a:xfrm>
                <a:off x="2567" y="3021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2" name="Rectangle 182"/>
              <p:cNvSpPr>
                <a:spLocks noChangeArrowheads="1"/>
              </p:cNvSpPr>
              <p:nvPr/>
            </p:nvSpPr>
            <p:spPr bwMode="auto">
              <a:xfrm>
                <a:off x="3129" y="3021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21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3" name="Rectangle 183"/>
              <p:cNvSpPr>
                <a:spLocks noChangeArrowheads="1"/>
              </p:cNvSpPr>
              <p:nvPr/>
            </p:nvSpPr>
            <p:spPr bwMode="auto">
              <a:xfrm>
                <a:off x="3250" y="3021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4" name="Rectangle 184"/>
              <p:cNvSpPr>
                <a:spLocks noChangeArrowheads="1"/>
              </p:cNvSpPr>
              <p:nvPr/>
            </p:nvSpPr>
            <p:spPr bwMode="auto">
              <a:xfrm>
                <a:off x="865" y="301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85" name="Line 185"/>
              <p:cNvSpPr>
                <a:spLocks noChangeShapeType="1"/>
              </p:cNvSpPr>
              <p:nvPr/>
            </p:nvSpPr>
            <p:spPr bwMode="auto">
              <a:xfrm>
                <a:off x="865" y="301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86" name="Line 186"/>
              <p:cNvSpPr>
                <a:spLocks noChangeShapeType="1"/>
              </p:cNvSpPr>
              <p:nvPr/>
            </p:nvSpPr>
            <p:spPr bwMode="auto">
              <a:xfrm>
                <a:off x="865" y="301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87" name="Rectangle 187"/>
              <p:cNvSpPr>
                <a:spLocks noChangeArrowheads="1"/>
              </p:cNvSpPr>
              <p:nvPr/>
            </p:nvSpPr>
            <p:spPr bwMode="auto">
              <a:xfrm>
                <a:off x="871" y="3015"/>
                <a:ext cx="6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88" name="Line 188"/>
              <p:cNvSpPr>
                <a:spLocks noChangeShapeType="1"/>
              </p:cNvSpPr>
              <p:nvPr/>
            </p:nvSpPr>
            <p:spPr bwMode="auto">
              <a:xfrm>
                <a:off x="871" y="3015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89" name="Rectangle 189"/>
              <p:cNvSpPr>
                <a:spLocks noChangeArrowheads="1"/>
              </p:cNvSpPr>
              <p:nvPr/>
            </p:nvSpPr>
            <p:spPr bwMode="auto">
              <a:xfrm>
                <a:off x="1522" y="301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0" name="Line 190"/>
              <p:cNvSpPr>
                <a:spLocks noChangeShapeType="1"/>
              </p:cNvSpPr>
              <p:nvPr/>
            </p:nvSpPr>
            <p:spPr bwMode="auto">
              <a:xfrm>
                <a:off x="1522" y="301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1" name="Line 191"/>
              <p:cNvSpPr>
                <a:spLocks noChangeShapeType="1"/>
              </p:cNvSpPr>
              <p:nvPr/>
            </p:nvSpPr>
            <p:spPr bwMode="auto">
              <a:xfrm>
                <a:off x="1522" y="301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2" name="Rectangle 192"/>
              <p:cNvSpPr>
                <a:spLocks noChangeArrowheads="1"/>
              </p:cNvSpPr>
              <p:nvPr/>
            </p:nvSpPr>
            <p:spPr bwMode="auto">
              <a:xfrm>
                <a:off x="1528" y="3015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3" name="Line 193"/>
              <p:cNvSpPr>
                <a:spLocks noChangeShapeType="1"/>
              </p:cNvSpPr>
              <p:nvPr/>
            </p:nvSpPr>
            <p:spPr bwMode="auto">
              <a:xfrm>
                <a:off x="1528" y="3015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4" name="Rectangle 194"/>
              <p:cNvSpPr>
                <a:spLocks noChangeArrowheads="1"/>
              </p:cNvSpPr>
              <p:nvPr/>
            </p:nvSpPr>
            <p:spPr bwMode="auto">
              <a:xfrm>
                <a:off x="2378" y="3015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5" name="Line 195"/>
              <p:cNvSpPr>
                <a:spLocks noChangeShapeType="1"/>
              </p:cNvSpPr>
              <p:nvPr/>
            </p:nvSpPr>
            <p:spPr bwMode="auto">
              <a:xfrm>
                <a:off x="2378" y="3015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6" name="Line 196"/>
              <p:cNvSpPr>
                <a:spLocks noChangeShapeType="1"/>
              </p:cNvSpPr>
              <p:nvPr/>
            </p:nvSpPr>
            <p:spPr bwMode="auto">
              <a:xfrm>
                <a:off x="2378" y="301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7" name="Rectangle 197"/>
              <p:cNvSpPr>
                <a:spLocks noChangeArrowheads="1"/>
              </p:cNvSpPr>
              <p:nvPr/>
            </p:nvSpPr>
            <p:spPr bwMode="auto">
              <a:xfrm>
                <a:off x="2383" y="3015"/>
                <a:ext cx="6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8" name="Line 198"/>
              <p:cNvSpPr>
                <a:spLocks noChangeShapeType="1"/>
              </p:cNvSpPr>
              <p:nvPr/>
            </p:nvSpPr>
            <p:spPr bwMode="auto">
              <a:xfrm>
                <a:off x="2383" y="3015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99" name="Rectangle 199"/>
              <p:cNvSpPr>
                <a:spLocks noChangeArrowheads="1"/>
              </p:cNvSpPr>
              <p:nvPr/>
            </p:nvSpPr>
            <p:spPr bwMode="auto">
              <a:xfrm>
                <a:off x="3061" y="301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400" name="Line 200"/>
              <p:cNvSpPr>
                <a:spLocks noChangeShapeType="1"/>
              </p:cNvSpPr>
              <p:nvPr/>
            </p:nvSpPr>
            <p:spPr bwMode="auto">
              <a:xfrm>
                <a:off x="3061" y="301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401" name="Line 201"/>
              <p:cNvSpPr>
                <a:spLocks noChangeShapeType="1"/>
              </p:cNvSpPr>
              <p:nvPr/>
            </p:nvSpPr>
            <p:spPr bwMode="auto">
              <a:xfrm>
                <a:off x="3061" y="301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402" name="Rectangle 202"/>
              <p:cNvSpPr>
                <a:spLocks noChangeArrowheads="1"/>
              </p:cNvSpPr>
              <p:nvPr/>
            </p:nvSpPr>
            <p:spPr bwMode="auto">
              <a:xfrm>
                <a:off x="3067" y="3015"/>
                <a:ext cx="18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403" name="Line 203"/>
              <p:cNvSpPr>
                <a:spLocks noChangeShapeType="1"/>
              </p:cNvSpPr>
              <p:nvPr/>
            </p:nvSpPr>
            <p:spPr bwMode="auto">
              <a:xfrm>
                <a:off x="3067" y="3015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404" name="Rectangle 204"/>
              <p:cNvSpPr>
                <a:spLocks noChangeArrowheads="1"/>
              </p:cNvSpPr>
              <p:nvPr/>
            </p:nvSpPr>
            <p:spPr bwMode="auto">
              <a:xfrm>
                <a:off x="4906" y="301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405" name="Line 205"/>
              <p:cNvSpPr>
                <a:spLocks noChangeShapeType="1"/>
              </p:cNvSpPr>
              <p:nvPr/>
            </p:nvSpPr>
            <p:spPr bwMode="auto">
              <a:xfrm>
                <a:off x="4906" y="301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</p:grpSp>
        <p:grpSp>
          <p:nvGrpSpPr>
            <p:cNvPr id="7" name="Group 407"/>
            <p:cNvGrpSpPr>
              <a:grpSpLocks/>
            </p:cNvGrpSpPr>
            <p:nvPr/>
          </p:nvGrpSpPr>
          <p:grpSpPr bwMode="auto">
            <a:xfrm>
              <a:off x="865" y="3015"/>
              <a:ext cx="4047" cy="787"/>
              <a:chOff x="865" y="3015"/>
              <a:chExt cx="4047" cy="787"/>
            </a:xfrm>
          </p:grpSpPr>
          <p:sp>
            <p:nvSpPr>
              <p:cNvPr id="13" name="Line 207"/>
              <p:cNvSpPr>
                <a:spLocks noChangeShapeType="1"/>
              </p:cNvSpPr>
              <p:nvPr/>
            </p:nvSpPr>
            <p:spPr bwMode="auto">
              <a:xfrm>
                <a:off x="4906" y="301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4" name="Rectangle 208"/>
              <p:cNvSpPr>
                <a:spLocks noChangeArrowheads="1"/>
              </p:cNvSpPr>
              <p:nvPr/>
            </p:nvSpPr>
            <p:spPr bwMode="auto">
              <a:xfrm>
                <a:off x="865" y="3021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5" name="Line 209"/>
              <p:cNvSpPr>
                <a:spLocks noChangeShapeType="1"/>
              </p:cNvSpPr>
              <p:nvPr/>
            </p:nvSpPr>
            <p:spPr bwMode="auto">
              <a:xfrm>
                <a:off x="865" y="3021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6" name="Rectangle 210"/>
              <p:cNvSpPr>
                <a:spLocks noChangeArrowheads="1"/>
              </p:cNvSpPr>
              <p:nvPr/>
            </p:nvSpPr>
            <p:spPr bwMode="auto">
              <a:xfrm>
                <a:off x="1522" y="3021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7" name="Line 211"/>
              <p:cNvSpPr>
                <a:spLocks noChangeShapeType="1"/>
              </p:cNvSpPr>
              <p:nvPr/>
            </p:nvSpPr>
            <p:spPr bwMode="auto">
              <a:xfrm>
                <a:off x="1522" y="3021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8" name="Rectangle 212"/>
              <p:cNvSpPr>
                <a:spLocks noChangeArrowheads="1"/>
              </p:cNvSpPr>
              <p:nvPr/>
            </p:nvSpPr>
            <p:spPr bwMode="auto">
              <a:xfrm>
                <a:off x="2378" y="3021"/>
                <a:ext cx="5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9" name="Line 213"/>
              <p:cNvSpPr>
                <a:spLocks noChangeShapeType="1"/>
              </p:cNvSpPr>
              <p:nvPr/>
            </p:nvSpPr>
            <p:spPr bwMode="auto">
              <a:xfrm>
                <a:off x="2378" y="3021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0" name="Rectangle 214"/>
              <p:cNvSpPr>
                <a:spLocks noChangeArrowheads="1"/>
              </p:cNvSpPr>
              <p:nvPr/>
            </p:nvSpPr>
            <p:spPr bwMode="auto">
              <a:xfrm>
                <a:off x="3061" y="3021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1" name="Line 215"/>
              <p:cNvSpPr>
                <a:spLocks noChangeShapeType="1"/>
              </p:cNvSpPr>
              <p:nvPr/>
            </p:nvSpPr>
            <p:spPr bwMode="auto">
              <a:xfrm>
                <a:off x="3061" y="3021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2" name="Rectangle 216"/>
              <p:cNvSpPr>
                <a:spLocks noChangeArrowheads="1"/>
              </p:cNvSpPr>
              <p:nvPr/>
            </p:nvSpPr>
            <p:spPr bwMode="auto">
              <a:xfrm>
                <a:off x="4906" y="3021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3" name="Line 217"/>
              <p:cNvSpPr>
                <a:spLocks noChangeShapeType="1"/>
              </p:cNvSpPr>
              <p:nvPr/>
            </p:nvSpPr>
            <p:spPr bwMode="auto">
              <a:xfrm>
                <a:off x="4906" y="3021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4" name="Rectangle 218"/>
              <p:cNvSpPr>
                <a:spLocks noChangeArrowheads="1"/>
              </p:cNvSpPr>
              <p:nvPr/>
            </p:nvSpPr>
            <p:spPr bwMode="auto">
              <a:xfrm>
                <a:off x="933" y="3174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19"/>
              <p:cNvSpPr>
                <a:spLocks noChangeArrowheads="1"/>
              </p:cNvSpPr>
              <p:nvPr/>
            </p:nvSpPr>
            <p:spPr bwMode="auto">
              <a:xfrm>
                <a:off x="994" y="3174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20"/>
              <p:cNvSpPr>
                <a:spLocks noChangeArrowheads="1"/>
              </p:cNvSpPr>
              <p:nvPr/>
            </p:nvSpPr>
            <p:spPr bwMode="auto">
              <a:xfrm>
                <a:off x="1590" y="3174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21"/>
              <p:cNvSpPr>
                <a:spLocks noChangeArrowheads="1"/>
              </p:cNvSpPr>
              <p:nvPr/>
            </p:nvSpPr>
            <p:spPr bwMode="auto">
              <a:xfrm>
                <a:off x="1712" y="3174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22"/>
              <p:cNvSpPr>
                <a:spLocks noChangeArrowheads="1"/>
              </p:cNvSpPr>
              <p:nvPr/>
            </p:nvSpPr>
            <p:spPr bwMode="auto">
              <a:xfrm>
                <a:off x="2446" y="3174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13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23"/>
              <p:cNvSpPr>
                <a:spLocks noChangeArrowheads="1"/>
              </p:cNvSpPr>
              <p:nvPr/>
            </p:nvSpPr>
            <p:spPr bwMode="auto">
              <a:xfrm>
                <a:off x="2567" y="3174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24"/>
              <p:cNvSpPr>
                <a:spLocks noChangeArrowheads="1"/>
              </p:cNvSpPr>
              <p:nvPr/>
            </p:nvSpPr>
            <p:spPr bwMode="auto">
              <a:xfrm>
                <a:off x="3129" y="3174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31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225"/>
              <p:cNvSpPr>
                <a:spLocks noChangeArrowheads="1"/>
              </p:cNvSpPr>
              <p:nvPr/>
            </p:nvSpPr>
            <p:spPr bwMode="auto">
              <a:xfrm>
                <a:off x="3250" y="3174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4" name="Rectangle 226"/>
              <p:cNvSpPr>
                <a:spLocks noChangeArrowheads="1"/>
              </p:cNvSpPr>
              <p:nvPr/>
            </p:nvSpPr>
            <p:spPr bwMode="auto">
              <a:xfrm>
                <a:off x="865" y="316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25" name="Line 227"/>
              <p:cNvSpPr>
                <a:spLocks noChangeShapeType="1"/>
              </p:cNvSpPr>
              <p:nvPr/>
            </p:nvSpPr>
            <p:spPr bwMode="auto">
              <a:xfrm>
                <a:off x="865" y="3168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27" name="Line 228"/>
              <p:cNvSpPr>
                <a:spLocks noChangeShapeType="1"/>
              </p:cNvSpPr>
              <p:nvPr/>
            </p:nvSpPr>
            <p:spPr bwMode="auto">
              <a:xfrm>
                <a:off x="865" y="316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28" name="Rectangle 229"/>
              <p:cNvSpPr>
                <a:spLocks noChangeArrowheads="1"/>
              </p:cNvSpPr>
              <p:nvPr/>
            </p:nvSpPr>
            <p:spPr bwMode="auto">
              <a:xfrm>
                <a:off x="871" y="3168"/>
                <a:ext cx="6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29" name="Line 230"/>
              <p:cNvSpPr>
                <a:spLocks noChangeShapeType="1"/>
              </p:cNvSpPr>
              <p:nvPr/>
            </p:nvSpPr>
            <p:spPr bwMode="auto">
              <a:xfrm>
                <a:off x="871" y="3168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0" name="Rectangle 231"/>
              <p:cNvSpPr>
                <a:spLocks noChangeArrowheads="1"/>
              </p:cNvSpPr>
              <p:nvPr/>
            </p:nvSpPr>
            <p:spPr bwMode="auto">
              <a:xfrm>
                <a:off x="1522" y="316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1" name="Line 232"/>
              <p:cNvSpPr>
                <a:spLocks noChangeShapeType="1"/>
              </p:cNvSpPr>
              <p:nvPr/>
            </p:nvSpPr>
            <p:spPr bwMode="auto">
              <a:xfrm>
                <a:off x="1522" y="3168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2" name="Line 233"/>
              <p:cNvSpPr>
                <a:spLocks noChangeShapeType="1"/>
              </p:cNvSpPr>
              <p:nvPr/>
            </p:nvSpPr>
            <p:spPr bwMode="auto">
              <a:xfrm>
                <a:off x="1522" y="316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3" name="Rectangle 234"/>
              <p:cNvSpPr>
                <a:spLocks noChangeArrowheads="1"/>
              </p:cNvSpPr>
              <p:nvPr/>
            </p:nvSpPr>
            <p:spPr bwMode="auto">
              <a:xfrm>
                <a:off x="1528" y="3168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4" name="Line 235"/>
              <p:cNvSpPr>
                <a:spLocks noChangeShapeType="1"/>
              </p:cNvSpPr>
              <p:nvPr/>
            </p:nvSpPr>
            <p:spPr bwMode="auto">
              <a:xfrm>
                <a:off x="1528" y="3168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5" name="Rectangle 236"/>
              <p:cNvSpPr>
                <a:spLocks noChangeArrowheads="1"/>
              </p:cNvSpPr>
              <p:nvPr/>
            </p:nvSpPr>
            <p:spPr bwMode="auto">
              <a:xfrm>
                <a:off x="2378" y="3168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6" name="Line 237"/>
              <p:cNvSpPr>
                <a:spLocks noChangeShapeType="1"/>
              </p:cNvSpPr>
              <p:nvPr/>
            </p:nvSpPr>
            <p:spPr bwMode="auto">
              <a:xfrm>
                <a:off x="2378" y="3168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7" name="Line 238"/>
              <p:cNvSpPr>
                <a:spLocks noChangeShapeType="1"/>
              </p:cNvSpPr>
              <p:nvPr/>
            </p:nvSpPr>
            <p:spPr bwMode="auto">
              <a:xfrm>
                <a:off x="2378" y="316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8" name="Rectangle 239"/>
              <p:cNvSpPr>
                <a:spLocks noChangeArrowheads="1"/>
              </p:cNvSpPr>
              <p:nvPr/>
            </p:nvSpPr>
            <p:spPr bwMode="auto">
              <a:xfrm>
                <a:off x="2383" y="3168"/>
                <a:ext cx="6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39" name="Line 240"/>
              <p:cNvSpPr>
                <a:spLocks noChangeShapeType="1"/>
              </p:cNvSpPr>
              <p:nvPr/>
            </p:nvSpPr>
            <p:spPr bwMode="auto">
              <a:xfrm>
                <a:off x="2383" y="3168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0" name="Rectangle 241"/>
              <p:cNvSpPr>
                <a:spLocks noChangeArrowheads="1"/>
              </p:cNvSpPr>
              <p:nvPr/>
            </p:nvSpPr>
            <p:spPr bwMode="auto">
              <a:xfrm>
                <a:off x="3061" y="316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1" name="Line 242"/>
              <p:cNvSpPr>
                <a:spLocks noChangeShapeType="1"/>
              </p:cNvSpPr>
              <p:nvPr/>
            </p:nvSpPr>
            <p:spPr bwMode="auto">
              <a:xfrm>
                <a:off x="3061" y="3168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2" name="Line 243"/>
              <p:cNvSpPr>
                <a:spLocks noChangeShapeType="1"/>
              </p:cNvSpPr>
              <p:nvPr/>
            </p:nvSpPr>
            <p:spPr bwMode="auto">
              <a:xfrm>
                <a:off x="3061" y="316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3" name="Rectangle 244"/>
              <p:cNvSpPr>
                <a:spLocks noChangeArrowheads="1"/>
              </p:cNvSpPr>
              <p:nvPr/>
            </p:nvSpPr>
            <p:spPr bwMode="auto">
              <a:xfrm>
                <a:off x="3067" y="3168"/>
                <a:ext cx="18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4" name="Line 245"/>
              <p:cNvSpPr>
                <a:spLocks noChangeShapeType="1"/>
              </p:cNvSpPr>
              <p:nvPr/>
            </p:nvSpPr>
            <p:spPr bwMode="auto">
              <a:xfrm>
                <a:off x="3067" y="3168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5" name="Rectangle 246"/>
              <p:cNvSpPr>
                <a:spLocks noChangeArrowheads="1"/>
              </p:cNvSpPr>
              <p:nvPr/>
            </p:nvSpPr>
            <p:spPr bwMode="auto">
              <a:xfrm>
                <a:off x="4906" y="316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6" name="Line 247"/>
              <p:cNvSpPr>
                <a:spLocks noChangeShapeType="1"/>
              </p:cNvSpPr>
              <p:nvPr/>
            </p:nvSpPr>
            <p:spPr bwMode="auto">
              <a:xfrm>
                <a:off x="4906" y="3168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7" name="Line 248"/>
              <p:cNvSpPr>
                <a:spLocks noChangeShapeType="1"/>
              </p:cNvSpPr>
              <p:nvPr/>
            </p:nvSpPr>
            <p:spPr bwMode="auto">
              <a:xfrm>
                <a:off x="4906" y="3168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8" name="Rectangle 249"/>
              <p:cNvSpPr>
                <a:spLocks noChangeArrowheads="1"/>
              </p:cNvSpPr>
              <p:nvPr/>
            </p:nvSpPr>
            <p:spPr bwMode="auto">
              <a:xfrm>
                <a:off x="865" y="3174"/>
                <a:ext cx="6" cy="1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49" name="Line 250"/>
              <p:cNvSpPr>
                <a:spLocks noChangeShapeType="1"/>
              </p:cNvSpPr>
              <p:nvPr/>
            </p:nvSpPr>
            <p:spPr bwMode="auto">
              <a:xfrm>
                <a:off x="865" y="3174"/>
                <a:ext cx="0" cy="15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0" name="Rectangle 251"/>
              <p:cNvSpPr>
                <a:spLocks noChangeArrowheads="1"/>
              </p:cNvSpPr>
              <p:nvPr/>
            </p:nvSpPr>
            <p:spPr bwMode="auto">
              <a:xfrm>
                <a:off x="1522" y="3174"/>
                <a:ext cx="6" cy="1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1" name="Line 252"/>
              <p:cNvSpPr>
                <a:spLocks noChangeShapeType="1"/>
              </p:cNvSpPr>
              <p:nvPr/>
            </p:nvSpPr>
            <p:spPr bwMode="auto">
              <a:xfrm>
                <a:off x="1522" y="3174"/>
                <a:ext cx="0" cy="15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2" name="Rectangle 253"/>
              <p:cNvSpPr>
                <a:spLocks noChangeArrowheads="1"/>
              </p:cNvSpPr>
              <p:nvPr/>
            </p:nvSpPr>
            <p:spPr bwMode="auto">
              <a:xfrm>
                <a:off x="2378" y="3174"/>
                <a:ext cx="5" cy="1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3" name="Line 254"/>
              <p:cNvSpPr>
                <a:spLocks noChangeShapeType="1"/>
              </p:cNvSpPr>
              <p:nvPr/>
            </p:nvSpPr>
            <p:spPr bwMode="auto">
              <a:xfrm>
                <a:off x="2378" y="3174"/>
                <a:ext cx="0" cy="15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4" name="Rectangle 255"/>
              <p:cNvSpPr>
                <a:spLocks noChangeArrowheads="1"/>
              </p:cNvSpPr>
              <p:nvPr/>
            </p:nvSpPr>
            <p:spPr bwMode="auto">
              <a:xfrm>
                <a:off x="3061" y="3174"/>
                <a:ext cx="6" cy="1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5" name="Line 256"/>
              <p:cNvSpPr>
                <a:spLocks noChangeShapeType="1"/>
              </p:cNvSpPr>
              <p:nvPr/>
            </p:nvSpPr>
            <p:spPr bwMode="auto">
              <a:xfrm>
                <a:off x="3061" y="3174"/>
                <a:ext cx="0" cy="15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6" name="Rectangle 257"/>
              <p:cNvSpPr>
                <a:spLocks noChangeArrowheads="1"/>
              </p:cNvSpPr>
              <p:nvPr/>
            </p:nvSpPr>
            <p:spPr bwMode="auto">
              <a:xfrm>
                <a:off x="4906" y="3174"/>
                <a:ext cx="6" cy="1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7" name="Line 258"/>
              <p:cNvSpPr>
                <a:spLocks noChangeShapeType="1"/>
              </p:cNvSpPr>
              <p:nvPr/>
            </p:nvSpPr>
            <p:spPr bwMode="auto">
              <a:xfrm>
                <a:off x="4906" y="3174"/>
                <a:ext cx="0" cy="15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58" name="Rectangle 259"/>
              <p:cNvSpPr>
                <a:spLocks noChangeArrowheads="1"/>
              </p:cNvSpPr>
              <p:nvPr/>
            </p:nvSpPr>
            <p:spPr bwMode="auto">
              <a:xfrm>
                <a:off x="933" y="3335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6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9" name="Rectangle 260"/>
              <p:cNvSpPr>
                <a:spLocks noChangeArrowheads="1"/>
              </p:cNvSpPr>
              <p:nvPr/>
            </p:nvSpPr>
            <p:spPr bwMode="auto">
              <a:xfrm>
                <a:off x="994" y="3335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0" name="Rectangle 261"/>
              <p:cNvSpPr>
                <a:spLocks noChangeArrowheads="1"/>
              </p:cNvSpPr>
              <p:nvPr/>
            </p:nvSpPr>
            <p:spPr bwMode="auto">
              <a:xfrm>
                <a:off x="1590" y="3335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15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1" name="Rectangle 262"/>
              <p:cNvSpPr>
                <a:spLocks noChangeArrowheads="1"/>
              </p:cNvSpPr>
              <p:nvPr/>
            </p:nvSpPr>
            <p:spPr bwMode="auto">
              <a:xfrm>
                <a:off x="1712" y="3335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2" name="Rectangle 263"/>
              <p:cNvSpPr>
                <a:spLocks noChangeArrowheads="1"/>
              </p:cNvSpPr>
              <p:nvPr/>
            </p:nvSpPr>
            <p:spPr bwMode="auto">
              <a:xfrm>
                <a:off x="2446" y="3335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14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3" name="Rectangle 264"/>
              <p:cNvSpPr>
                <a:spLocks noChangeArrowheads="1"/>
              </p:cNvSpPr>
              <p:nvPr/>
            </p:nvSpPr>
            <p:spPr bwMode="auto">
              <a:xfrm>
                <a:off x="2567" y="3335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4" name="Rectangle 265"/>
              <p:cNvSpPr>
                <a:spLocks noChangeArrowheads="1"/>
              </p:cNvSpPr>
              <p:nvPr/>
            </p:nvSpPr>
            <p:spPr bwMode="auto">
              <a:xfrm>
                <a:off x="3129" y="3335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25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5" name="Rectangle 266"/>
              <p:cNvSpPr>
                <a:spLocks noChangeArrowheads="1"/>
              </p:cNvSpPr>
              <p:nvPr/>
            </p:nvSpPr>
            <p:spPr bwMode="auto">
              <a:xfrm>
                <a:off x="3250" y="3335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6" name="Rectangle 267"/>
              <p:cNvSpPr>
                <a:spLocks noChangeArrowheads="1"/>
              </p:cNvSpPr>
              <p:nvPr/>
            </p:nvSpPr>
            <p:spPr bwMode="auto">
              <a:xfrm>
                <a:off x="865" y="332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67" name="Line 268"/>
              <p:cNvSpPr>
                <a:spLocks noChangeShapeType="1"/>
              </p:cNvSpPr>
              <p:nvPr/>
            </p:nvSpPr>
            <p:spPr bwMode="auto">
              <a:xfrm>
                <a:off x="865" y="332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68" name="Line 269"/>
              <p:cNvSpPr>
                <a:spLocks noChangeShapeType="1"/>
              </p:cNvSpPr>
              <p:nvPr/>
            </p:nvSpPr>
            <p:spPr bwMode="auto">
              <a:xfrm>
                <a:off x="865" y="332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69" name="Rectangle 270"/>
              <p:cNvSpPr>
                <a:spLocks noChangeArrowheads="1"/>
              </p:cNvSpPr>
              <p:nvPr/>
            </p:nvSpPr>
            <p:spPr bwMode="auto">
              <a:xfrm>
                <a:off x="871" y="3327"/>
                <a:ext cx="6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0" name="Line 271"/>
              <p:cNvSpPr>
                <a:spLocks noChangeShapeType="1"/>
              </p:cNvSpPr>
              <p:nvPr/>
            </p:nvSpPr>
            <p:spPr bwMode="auto">
              <a:xfrm>
                <a:off x="871" y="3327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1" name="Rectangle 272"/>
              <p:cNvSpPr>
                <a:spLocks noChangeArrowheads="1"/>
              </p:cNvSpPr>
              <p:nvPr/>
            </p:nvSpPr>
            <p:spPr bwMode="auto">
              <a:xfrm>
                <a:off x="1522" y="332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2" name="Line 273"/>
              <p:cNvSpPr>
                <a:spLocks noChangeShapeType="1"/>
              </p:cNvSpPr>
              <p:nvPr/>
            </p:nvSpPr>
            <p:spPr bwMode="auto">
              <a:xfrm>
                <a:off x="1522" y="332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3" name="Line 274"/>
              <p:cNvSpPr>
                <a:spLocks noChangeShapeType="1"/>
              </p:cNvSpPr>
              <p:nvPr/>
            </p:nvSpPr>
            <p:spPr bwMode="auto">
              <a:xfrm>
                <a:off x="1522" y="332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4" name="Rectangle 275"/>
              <p:cNvSpPr>
                <a:spLocks noChangeArrowheads="1"/>
              </p:cNvSpPr>
              <p:nvPr/>
            </p:nvSpPr>
            <p:spPr bwMode="auto">
              <a:xfrm>
                <a:off x="1528" y="3327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5" name="Line 276"/>
              <p:cNvSpPr>
                <a:spLocks noChangeShapeType="1"/>
              </p:cNvSpPr>
              <p:nvPr/>
            </p:nvSpPr>
            <p:spPr bwMode="auto">
              <a:xfrm>
                <a:off x="1528" y="3327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6" name="Rectangle 277"/>
              <p:cNvSpPr>
                <a:spLocks noChangeArrowheads="1"/>
              </p:cNvSpPr>
              <p:nvPr/>
            </p:nvSpPr>
            <p:spPr bwMode="auto">
              <a:xfrm>
                <a:off x="2378" y="332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7" name="Line 278"/>
              <p:cNvSpPr>
                <a:spLocks noChangeShapeType="1"/>
              </p:cNvSpPr>
              <p:nvPr/>
            </p:nvSpPr>
            <p:spPr bwMode="auto">
              <a:xfrm>
                <a:off x="2378" y="3327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8" name="Line 279"/>
              <p:cNvSpPr>
                <a:spLocks noChangeShapeType="1"/>
              </p:cNvSpPr>
              <p:nvPr/>
            </p:nvSpPr>
            <p:spPr bwMode="auto">
              <a:xfrm>
                <a:off x="2378" y="332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79" name="Rectangle 280"/>
              <p:cNvSpPr>
                <a:spLocks noChangeArrowheads="1"/>
              </p:cNvSpPr>
              <p:nvPr/>
            </p:nvSpPr>
            <p:spPr bwMode="auto">
              <a:xfrm>
                <a:off x="2383" y="3327"/>
                <a:ext cx="6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0" name="Line 281"/>
              <p:cNvSpPr>
                <a:spLocks noChangeShapeType="1"/>
              </p:cNvSpPr>
              <p:nvPr/>
            </p:nvSpPr>
            <p:spPr bwMode="auto">
              <a:xfrm>
                <a:off x="2383" y="3327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1" name="Rectangle 282"/>
              <p:cNvSpPr>
                <a:spLocks noChangeArrowheads="1"/>
              </p:cNvSpPr>
              <p:nvPr/>
            </p:nvSpPr>
            <p:spPr bwMode="auto">
              <a:xfrm>
                <a:off x="3061" y="332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2" name="Line 283"/>
              <p:cNvSpPr>
                <a:spLocks noChangeShapeType="1"/>
              </p:cNvSpPr>
              <p:nvPr/>
            </p:nvSpPr>
            <p:spPr bwMode="auto">
              <a:xfrm>
                <a:off x="3061" y="332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3" name="Line 284"/>
              <p:cNvSpPr>
                <a:spLocks noChangeShapeType="1"/>
              </p:cNvSpPr>
              <p:nvPr/>
            </p:nvSpPr>
            <p:spPr bwMode="auto">
              <a:xfrm>
                <a:off x="3061" y="332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4" name="Rectangle 285"/>
              <p:cNvSpPr>
                <a:spLocks noChangeArrowheads="1"/>
              </p:cNvSpPr>
              <p:nvPr/>
            </p:nvSpPr>
            <p:spPr bwMode="auto">
              <a:xfrm>
                <a:off x="3067" y="3327"/>
                <a:ext cx="18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5" name="Line 286"/>
              <p:cNvSpPr>
                <a:spLocks noChangeShapeType="1"/>
              </p:cNvSpPr>
              <p:nvPr/>
            </p:nvSpPr>
            <p:spPr bwMode="auto">
              <a:xfrm>
                <a:off x="3067" y="3327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6" name="Rectangle 287"/>
              <p:cNvSpPr>
                <a:spLocks noChangeArrowheads="1"/>
              </p:cNvSpPr>
              <p:nvPr/>
            </p:nvSpPr>
            <p:spPr bwMode="auto">
              <a:xfrm>
                <a:off x="4906" y="332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7" name="Line 288"/>
              <p:cNvSpPr>
                <a:spLocks noChangeShapeType="1"/>
              </p:cNvSpPr>
              <p:nvPr/>
            </p:nvSpPr>
            <p:spPr bwMode="auto">
              <a:xfrm>
                <a:off x="4906" y="3327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8" name="Line 289"/>
              <p:cNvSpPr>
                <a:spLocks noChangeShapeType="1"/>
              </p:cNvSpPr>
              <p:nvPr/>
            </p:nvSpPr>
            <p:spPr bwMode="auto">
              <a:xfrm>
                <a:off x="4906" y="3327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89" name="Rectangle 290"/>
              <p:cNvSpPr>
                <a:spLocks noChangeArrowheads="1"/>
              </p:cNvSpPr>
              <p:nvPr/>
            </p:nvSpPr>
            <p:spPr bwMode="auto">
              <a:xfrm>
                <a:off x="865" y="3333"/>
                <a:ext cx="6" cy="14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0" name="Line 291"/>
              <p:cNvSpPr>
                <a:spLocks noChangeShapeType="1"/>
              </p:cNvSpPr>
              <p:nvPr/>
            </p:nvSpPr>
            <p:spPr bwMode="auto">
              <a:xfrm>
                <a:off x="865" y="3333"/>
                <a:ext cx="0" cy="14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1" name="Rectangle 292"/>
              <p:cNvSpPr>
                <a:spLocks noChangeArrowheads="1"/>
              </p:cNvSpPr>
              <p:nvPr/>
            </p:nvSpPr>
            <p:spPr bwMode="auto">
              <a:xfrm>
                <a:off x="1522" y="3333"/>
                <a:ext cx="6" cy="14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2" name="Line 293"/>
              <p:cNvSpPr>
                <a:spLocks noChangeShapeType="1"/>
              </p:cNvSpPr>
              <p:nvPr/>
            </p:nvSpPr>
            <p:spPr bwMode="auto">
              <a:xfrm>
                <a:off x="1522" y="3333"/>
                <a:ext cx="0" cy="14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3" name="Rectangle 294"/>
              <p:cNvSpPr>
                <a:spLocks noChangeArrowheads="1"/>
              </p:cNvSpPr>
              <p:nvPr/>
            </p:nvSpPr>
            <p:spPr bwMode="auto">
              <a:xfrm>
                <a:off x="2378" y="3333"/>
                <a:ext cx="5" cy="14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4" name="Line 295"/>
              <p:cNvSpPr>
                <a:spLocks noChangeShapeType="1"/>
              </p:cNvSpPr>
              <p:nvPr/>
            </p:nvSpPr>
            <p:spPr bwMode="auto">
              <a:xfrm>
                <a:off x="2378" y="3333"/>
                <a:ext cx="0" cy="14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5" name="Rectangle 296"/>
              <p:cNvSpPr>
                <a:spLocks noChangeArrowheads="1"/>
              </p:cNvSpPr>
              <p:nvPr/>
            </p:nvSpPr>
            <p:spPr bwMode="auto">
              <a:xfrm>
                <a:off x="3061" y="3333"/>
                <a:ext cx="6" cy="14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6" name="Line 297"/>
              <p:cNvSpPr>
                <a:spLocks noChangeShapeType="1"/>
              </p:cNvSpPr>
              <p:nvPr/>
            </p:nvSpPr>
            <p:spPr bwMode="auto">
              <a:xfrm>
                <a:off x="3061" y="3333"/>
                <a:ext cx="0" cy="14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7" name="Rectangle 298"/>
              <p:cNvSpPr>
                <a:spLocks noChangeArrowheads="1"/>
              </p:cNvSpPr>
              <p:nvPr/>
            </p:nvSpPr>
            <p:spPr bwMode="auto">
              <a:xfrm>
                <a:off x="4906" y="3333"/>
                <a:ext cx="6" cy="14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8" name="Line 299"/>
              <p:cNvSpPr>
                <a:spLocks noChangeShapeType="1"/>
              </p:cNvSpPr>
              <p:nvPr/>
            </p:nvSpPr>
            <p:spPr bwMode="auto">
              <a:xfrm>
                <a:off x="4906" y="3333"/>
                <a:ext cx="0" cy="14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099" name="Rectangle 300"/>
              <p:cNvSpPr>
                <a:spLocks noChangeArrowheads="1"/>
              </p:cNvSpPr>
              <p:nvPr/>
            </p:nvSpPr>
            <p:spPr bwMode="auto">
              <a:xfrm>
                <a:off x="933" y="3488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7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0" name="Rectangle 301"/>
              <p:cNvSpPr>
                <a:spLocks noChangeArrowheads="1"/>
              </p:cNvSpPr>
              <p:nvPr/>
            </p:nvSpPr>
            <p:spPr bwMode="auto">
              <a:xfrm>
                <a:off x="994" y="3488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1" name="Rectangle 302"/>
              <p:cNvSpPr>
                <a:spLocks noChangeArrowheads="1"/>
              </p:cNvSpPr>
              <p:nvPr/>
            </p:nvSpPr>
            <p:spPr bwMode="auto">
              <a:xfrm>
                <a:off x="1590" y="3488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11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2" name="Rectangle 303"/>
              <p:cNvSpPr>
                <a:spLocks noChangeArrowheads="1"/>
              </p:cNvSpPr>
              <p:nvPr/>
            </p:nvSpPr>
            <p:spPr bwMode="auto">
              <a:xfrm>
                <a:off x="1712" y="3488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3" name="Rectangle 304"/>
              <p:cNvSpPr>
                <a:spLocks noChangeArrowheads="1"/>
              </p:cNvSpPr>
              <p:nvPr/>
            </p:nvSpPr>
            <p:spPr bwMode="auto">
              <a:xfrm>
                <a:off x="2446" y="3488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15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4" name="Rectangle 305"/>
              <p:cNvSpPr>
                <a:spLocks noChangeArrowheads="1"/>
              </p:cNvSpPr>
              <p:nvPr/>
            </p:nvSpPr>
            <p:spPr bwMode="auto">
              <a:xfrm>
                <a:off x="2567" y="3488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5" name="Rectangle 306"/>
              <p:cNvSpPr>
                <a:spLocks noChangeArrowheads="1"/>
              </p:cNvSpPr>
              <p:nvPr/>
            </p:nvSpPr>
            <p:spPr bwMode="auto">
              <a:xfrm>
                <a:off x="3129" y="3488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17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6" name="Rectangle 307"/>
              <p:cNvSpPr>
                <a:spLocks noChangeArrowheads="1"/>
              </p:cNvSpPr>
              <p:nvPr/>
            </p:nvSpPr>
            <p:spPr bwMode="auto">
              <a:xfrm>
                <a:off x="3250" y="3488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7" name="Rectangle 308"/>
              <p:cNvSpPr>
                <a:spLocks noChangeArrowheads="1"/>
              </p:cNvSpPr>
              <p:nvPr/>
            </p:nvSpPr>
            <p:spPr bwMode="auto">
              <a:xfrm>
                <a:off x="865" y="348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08" name="Line 309"/>
              <p:cNvSpPr>
                <a:spLocks noChangeShapeType="1"/>
              </p:cNvSpPr>
              <p:nvPr/>
            </p:nvSpPr>
            <p:spPr bwMode="auto">
              <a:xfrm>
                <a:off x="865" y="3482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09" name="Line 310"/>
              <p:cNvSpPr>
                <a:spLocks noChangeShapeType="1"/>
              </p:cNvSpPr>
              <p:nvPr/>
            </p:nvSpPr>
            <p:spPr bwMode="auto">
              <a:xfrm>
                <a:off x="865" y="3482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0" name="Rectangle 311"/>
              <p:cNvSpPr>
                <a:spLocks noChangeArrowheads="1"/>
              </p:cNvSpPr>
              <p:nvPr/>
            </p:nvSpPr>
            <p:spPr bwMode="auto">
              <a:xfrm>
                <a:off x="871" y="3482"/>
                <a:ext cx="6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1" name="Line 312"/>
              <p:cNvSpPr>
                <a:spLocks noChangeShapeType="1"/>
              </p:cNvSpPr>
              <p:nvPr/>
            </p:nvSpPr>
            <p:spPr bwMode="auto">
              <a:xfrm>
                <a:off x="871" y="3482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2" name="Rectangle 313"/>
              <p:cNvSpPr>
                <a:spLocks noChangeArrowheads="1"/>
              </p:cNvSpPr>
              <p:nvPr/>
            </p:nvSpPr>
            <p:spPr bwMode="auto">
              <a:xfrm>
                <a:off x="1522" y="348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3" name="Line 314"/>
              <p:cNvSpPr>
                <a:spLocks noChangeShapeType="1"/>
              </p:cNvSpPr>
              <p:nvPr/>
            </p:nvSpPr>
            <p:spPr bwMode="auto">
              <a:xfrm>
                <a:off x="1522" y="3482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4" name="Line 315"/>
              <p:cNvSpPr>
                <a:spLocks noChangeShapeType="1"/>
              </p:cNvSpPr>
              <p:nvPr/>
            </p:nvSpPr>
            <p:spPr bwMode="auto">
              <a:xfrm>
                <a:off x="1522" y="3482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5" name="Rectangle 316"/>
              <p:cNvSpPr>
                <a:spLocks noChangeArrowheads="1"/>
              </p:cNvSpPr>
              <p:nvPr/>
            </p:nvSpPr>
            <p:spPr bwMode="auto">
              <a:xfrm>
                <a:off x="1528" y="3482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6" name="Line 317"/>
              <p:cNvSpPr>
                <a:spLocks noChangeShapeType="1"/>
              </p:cNvSpPr>
              <p:nvPr/>
            </p:nvSpPr>
            <p:spPr bwMode="auto">
              <a:xfrm>
                <a:off x="1528" y="3482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7" name="Rectangle 318"/>
              <p:cNvSpPr>
                <a:spLocks noChangeArrowheads="1"/>
              </p:cNvSpPr>
              <p:nvPr/>
            </p:nvSpPr>
            <p:spPr bwMode="auto">
              <a:xfrm>
                <a:off x="2378" y="3482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8" name="Line 319"/>
              <p:cNvSpPr>
                <a:spLocks noChangeShapeType="1"/>
              </p:cNvSpPr>
              <p:nvPr/>
            </p:nvSpPr>
            <p:spPr bwMode="auto">
              <a:xfrm>
                <a:off x="2378" y="3482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19" name="Line 320"/>
              <p:cNvSpPr>
                <a:spLocks noChangeShapeType="1"/>
              </p:cNvSpPr>
              <p:nvPr/>
            </p:nvSpPr>
            <p:spPr bwMode="auto">
              <a:xfrm>
                <a:off x="2378" y="3482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0" name="Rectangle 321"/>
              <p:cNvSpPr>
                <a:spLocks noChangeArrowheads="1"/>
              </p:cNvSpPr>
              <p:nvPr/>
            </p:nvSpPr>
            <p:spPr bwMode="auto">
              <a:xfrm>
                <a:off x="2383" y="3482"/>
                <a:ext cx="6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1" name="Line 322"/>
              <p:cNvSpPr>
                <a:spLocks noChangeShapeType="1"/>
              </p:cNvSpPr>
              <p:nvPr/>
            </p:nvSpPr>
            <p:spPr bwMode="auto">
              <a:xfrm>
                <a:off x="2383" y="3482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2" name="Rectangle 323"/>
              <p:cNvSpPr>
                <a:spLocks noChangeArrowheads="1"/>
              </p:cNvSpPr>
              <p:nvPr/>
            </p:nvSpPr>
            <p:spPr bwMode="auto">
              <a:xfrm>
                <a:off x="3061" y="348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3" name="Line 324"/>
              <p:cNvSpPr>
                <a:spLocks noChangeShapeType="1"/>
              </p:cNvSpPr>
              <p:nvPr/>
            </p:nvSpPr>
            <p:spPr bwMode="auto">
              <a:xfrm>
                <a:off x="3061" y="3482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4" name="Line 325"/>
              <p:cNvSpPr>
                <a:spLocks noChangeShapeType="1"/>
              </p:cNvSpPr>
              <p:nvPr/>
            </p:nvSpPr>
            <p:spPr bwMode="auto">
              <a:xfrm>
                <a:off x="3061" y="3482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5" name="Rectangle 326"/>
              <p:cNvSpPr>
                <a:spLocks noChangeArrowheads="1"/>
              </p:cNvSpPr>
              <p:nvPr/>
            </p:nvSpPr>
            <p:spPr bwMode="auto">
              <a:xfrm>
                <a:off x="3067" y="3482"/>
                <a:ext cx="18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6" name="Line 327"/>
              <p:cNvSpPr>
                <a:spLocks noChangeShapeType="1"/>
              </p:cNvSpPr>
              <p:nvPr/>
            </p:nvSpPr>
            <p:spPr bwMode="auto">
              <a:xfrm>
                <a:off x="3067" y="3482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7" name="Rectangle 328"/>
              <p:cNvSpPr>
                <a:spLocks noChangeArrowheads="1"/>
              </p:cNvSpPr>
              <p:nvPr/>
            </p:nvSpPr>
            <p:spPr bwMode="auto">
              <a:xfrm>
                <a:off x="4906" y="348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8" name="Line 329"/>
              <p:cNvSpPr>
                <a:spLocks noChangeShapeType="1"/>
              </p:cNvSpPr>
              <p:nvPr/>
            </p:nvSpPr>
            <p:spPr bwMode="auto">
              <a:xfrm>
                <a:off x="4906" y="3482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29" name="Line 330"/>
              <p:cNvSpPr>
                <a:spLocks noChangeShapeType="1"/>
              </p:cNvSpPr>
              <p:nvPr/>
            </p:nvSpPr>
            <p:spPr bwMode="auto">
              <a:xfrm>
                <a:off x="4906" y="3482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0" name="Rectangle 331"/>
              <p:cNvSpPr>
                <a:spLocks noChangeArrowheads="1"/>
              </p:cNvSpPr>
              <p:nvPr/>
            </p:nvSpPr>
            <p:spPr bwMode="auto">
              <a:xfrm>
                <a:off x="865" y="3488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1" name="Line 332"/>
              <p:cNvSpPr>
                <a:spLocks noChangeShapeType="1"/>
              </p:cNvSpPr>
              <p:nvPr/>
            </p:nvSpPr>
            <p:spPr bwMode="auto">
              <a:xfrm>
                <a:off x="865" y="348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2" name="Rectangle 333"/>
              <p:cNvSpPr>
                <a:spLocks noChangeArrowheads="1"/>
              </p:cNvSpPr>
              <p:nvPr/>
            </p:nvSpPr>
            <p:spPr bwMode="auto">
              <a:xfrm>
                <a:off x="1522" y="3488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3" name="Line 334"/>
              <p:cNvSpPr>
                <a:spLocks noChangeShapeType="1"/>
              </p:cNvSpPr>
              <p:nvPr/>
            </p:nvSpPr>
            <p:spPr bwMode="auto">
              <a:xfrm>
                <a:off x="1522" y="348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4" name="Rectangle 335"/>
              <p:cNvSpPr>
                <a:spLocks noChangeArrowheads="1"/>
              </p:cNvSpPr>
              <p:nvPr/>
            </p:nvSpPr>
            <p:spPr bwMode="auto">
              <a:xfrm>
                <a:off x="2378" y="3488"/>
                <a:ext cx="5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5" name="Line 336"/>
              <p:cNvSpPr>
                <a:spLocks noChangeShapeType="1"/>
              </p:cNvSpPr>
              <p:nvPr/>
            </p:nvSpPr>
            <p:spPr bwMode="auto">
              <a:xfrm>
                <a:off x="2378" y="348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6" name="Rectangle 337"/>
              <p:cNvSpPr>
                <a:spLocks noChangeArrowheads="1"/>
              </p:cNvSpPr>
              <p:nvPr/>
            </p:nvSpPr>
            <p:spPr bwMode="auto">
              <a:xfrm>
                <a:off x="3061" y="3488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7" name="Line 338"/>
              <p:cNvSpPr>
                <a:spLocks noChangeShapeType="1"/>
              </p:cNvSpPr>
              <p:nvPr/>
            </p:nvSpPr>
            <p:spPr bwMode="auto">
              <a:xfrm>
                <a:off x="3061" y="348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8" name="Rectangle 339"/>
              <p:cNvSpPr>
                <a:spLocks noChangeArrowheads="1"/>
              </p:cNvSpPr>
              <p:nvPr/>
            </p:nvSpPr>
            <p:spPr bwMode="auto">
              <a:xfrm>
                <a:off x="4906" y="3488"/>
                <a:ext cx="6" cy="1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39" name="Line 340"/>
              <p:cNvSpPr>
                <a:spLocks noChangeShapeType="1"/>
              </p:cNvSpPr>
              <p:nvPr/>
            </p:nvSpPr>
            <p:spPr bwMode="auto">
              <a:xfrm>
                <a:off x="4906" y="348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40" name="Rectangle 341"/>
              <p:cNvSpPr>
                <a:spLocks noChangeArrowheads="1"/>
              </p:cNvSpPr>
              <p:nvPr/>
            </p:nvSpPr>
            <p:spPr bwMode="auto">
              <a:xfrm>
                <a:off x="933" y="3642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8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1" name="Rectangle 342"/>
              <p:cNvSpPr>
                <a:spLocks noChangeArrowheads="1"/>
              </p:cNvSpPr>
              <p:nvPr/>
            </p:nvSpPr>
            <p:spPr bwMode="auto">
              <a:xfrm>
                <a:off x="994" y="3642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2" name="Rectangle 343"/>
              <p:cNvSpPr>
                <a:spLocks noChangeArrowheads="1"/>
              </p:cNvSpPr>
              <p:nvPr/>
            </p:nvSpPr>
            <p:spPr bwMode="auto">
              <a:xfrm>
                <a:off x="1590" y="3642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14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3" name="Rectangle 344"/>
              <p:cNvSpPr>
                <a:spLocks noChangeArrowheads="1"/>
              </p:cNvSpPr>
              <p:nvPr/>
            </p:nvSpPr>
            <p:spPr bwMode="auto">
              <a:xfrm>
                <a:off x="1712" y="3642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4" name="Rectangle 345"/>
              <p:cNvSpPr>
                <a:spLocks noChangeArrowheads="1"/>
              </p:cNvSpPr>
              <p:nvPr/>
            </p:nvSpPr>
            <p:spPr bwMode="auto">
              <a:xfrm>
                <a:off x="2446" y="3642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16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5" name="Rectangle 346"/>
              <p:cNvSpPr>
                <a:spLocks noChangeArrowheads="1"/>
              </p:cNvSpPr>
              <p:nvPr/>
            </p:nvSpPr>
            <p:spPr bwMode="auto">
              <a:xfrm>
                <a:off x="2567" y="3642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6" name="Rectangle 347"/>
              <p:cNvSpPr>
                <a:spLocks noChangeArrowheads="1"/>
              </p:cNvSpPr>
              <p:nvPr/>
            </p:nvSpPr>
            <p:spPr bwMode="auto">
              <a:xfrm>
                <a:off x="3129" y="3642"/>
                <a:ext cx="12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28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7" name="Rectangle 348"/>
              <p:cNvSpPr>
                <a:spLocks noChangeArrowheads="1"/>
              </p:cNvSpPr>
              <p:nvPr/>
            </p:nvSpPr>
            <p:spPr bwMode="auto">
              <a:xfrm>
                <a:off x="3250" y="3642"/>
                <a:ext cx="2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500" b="0" i="0" u="none" strike="noStrike" cap="none" normalizeH="0" baseline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tr-TR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8" name="Rectangle 349"/>
              <p:cNvSpPr>
                <a:spLocks noChangeArrowheads="1"/>
              </p:cNvSpPr>
              <p:nvPr/>
            </p:nvSpPr>
            <p:spPr bwMode="auto">
              <a:xfrm>
                <a:off x="865" y="363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49" name="Line 350"/>
              <p:cNvSpPr>
                <a:spLocks noChangeShapeType="1"/>
              </p:cNvSpPr>
              <p:nvPr/>
            </p:nvSpPr>
            <p:spPr bwMode="auto">
              <a:xfrm>
                <a:off x="865" y="363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0" name="Line 351"/>
              <p:cNvSpPr>
                <a:spLocks noChangeShapeType="1"/>
              </p:cNvSpPr>
              <p:nvPr/>
            </p:nvSpPr>
            <p:spPr bwMode="auto">
              <a:xfrm>
                <a:off x="865" y="363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1" name="Rectangle 352"/>
              <p:cNvSpPr>
                <a:spLocks noChangeArrowheads="1"/>
              </p:cNvSpPr>
              <p:nvPr/>
            </p:nvSpPr>
            <p:spPr bwMode="auto">
              <a:xfrm>
                <a:off x="871" y="3635"/>
                <a:ext cx="6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2" name="Line 353"/>
              <p:cNvSpPr>
                <a:spLocks noChangeShapeType="1"/>
              </p:cNvSpPr>
              <p:nvPr/>
            </p:nvSpPr>
            <p:spPr bwMode="auto">
              <a:xfrm>
                <a:off x="871" y="3635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3" name="Rectangle 354"/>
              <p:cNvSpPr>
                <a:spLocks noChangeArrowheads="1"/>
              </p:cNvSpPr>
              <p:nvPr/>
            </p:nvSpPr>
            <p:spPr bwMode="auto">
              <a:xfrm>
                <a:off x="1522" y="363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4" name="Line 355"/>
              <p:cNvSpPr>
                <a:spLocks noChangeShapeType="1"/>
              </p:cNvSpPr>
              <p:nvPr/>
            </p:nvSpPr>
            <p:spPr bwMode="auto">
              <a:xfrm>
                <a:off x="1522" y="363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5" name="Line 356"/>
              <p:cNvSpPr>
                <a:spLocks noChangeShapeType="1"/>
              </p:cNvSpPr>
              <p:nvPr/>
            </p:nvSpPr>
            <p:spPr bwMode="auto">
              <a:xfrm>
                <a:off x="1522" y="363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6" name="Rectangle 357"/>
              <p:cNvSpPr>
                <a:spLocks noChangeArrowheads="1"/>
              </p:cNvSpPr>
              <p:nvPr/>
            </p:nvSpPr>
            <p:spPr bwMode="auto">
              <a:xfrm>
                <a:off x="1528" y="3635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7" name="Line 358"/>
              <p:cNvSpPr>
                <a:spLocks noChangeShapeType="1"/>
              </p:cNvSpPr>
              <p:nvPr/>
            </p:nvSpPr>
            <p:spPr bwMode="auto">
              <a:xfrm>
                <a:off x="1528" y="3635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8" name="Rectangle 359"/>
              <p:cNvSpPr>
                <a:spLocks noChangeArrowheads="1"/>
              </p:cNvSpPr>
              <p:nvPr/>
            </p:nvSpPr>
            <p:spPr bwMode="auto">
              <a:xfrm>
                <a:off x="2378" y="3635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59" name="Line 360"/>
              <p:cNvSpPr>
                <a:spLocks noChangeShapeType="1"/>
              </p:cNvSpPr>
              <p:nvPr/>
            </p:nvSpPr>
            <p:spPr bwMode="auto">
              <a:xfrm>
                <a:off x="2378" y="3635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0" name="Line 361"/>
              <p:cNvSpPr>
                <a:spLocks noChangeShapeType="1"/>
              </p:cNvSpPr>
              <p:nvPr/>
            </p:nvSpPr>
            <p:spPr bwMode="auto">
              <a:xfrm>
                <a:off x="2378" y="363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1" name="Rectangle 362"/>
              <p:cNvSpPr>
                <a:spLocks noChangeArrowheads="1"/>
              </p:cNvSpPr>
              <p:nvPr/>
            </p:nvSpPr>
            <p:spPr bwMode="auto">
              <a:xfrm>
                <a:off x="2383" y="3635"/>
                <a:ext cx="6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2" name="Line 363"/>
              <p:cNvSpPr>
                <a:spLocks noChangeShapeType="1"/>
              </p:cNvSpPr>
              <p:nvPr/>
            </p:nvSpPr>
            <p:spPr bwMode="auto">
              <a:xfrm>
                <a:off x="2383" y="3635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3" name="Rectangle 364"/>
              <p:cNvSpPr>
                <a:spLocks noChangeArrowheads="1"/>
              </p:cNvSpPr>
              <p:nvPr/>
            </p:nvSpPr>
            <p:spPr bwMode="auto">
              <a:xfrm>
                <a:off x="3061" y="363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4" name="Line 365"/>
              <p:cNvSpPr>
                <a:spLocks noChangeShapeType="1"/>
              </p:cNvSpPr>
              <p:nvPr/>
            </p:nvSpPr>
            <p:spPr bwMode="auto">
              <a:xfrm>
                <a:off x="3061" y="363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5" name="Line 366"/>
              <p:cNvSpPr>
                <a:spLocks noChangeShapeType="1"/>
              </p:cNvSpPr>
              <p:nvPr/>
            </p:nvSpPr>
            <p:spPr bwMode="auto">
              <a:xfrm>
                <a:off x="3061" y="363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6" name="Rectangle 367"/>
              <p:cNvSpPr>
                <a:spLocks noChangeArrowheads="1"/>
              </p:cNvSpPr>
              <p:nvPr/>
            </p:nvSpPr>
            <p:spPr bwMode="auto">
              <a:xfrm>
                <a:off x="3067" y="3635"/>
                <a:ext cx="18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7" name="Line 368"/>
              <p:cNvSpPr>
                <a:spLocks noChangeShapeType="1"/>
              </p:cNvSpPr>
              <p:nvPr/>
            </p:nvSpPr>
            <p:spPr bwMode="auto">
              <a:xfrm>
                <a:off x="3067" y="3635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8" name="Rectangle 369"/>
              <p:cNvSpPr>
                <a:spLocks noChangeArrowheads="1"/>
              </p:cNvSpPr>
              <p:nvPr/>
            </p:nvSpPr>
            <p:spPr bwMode="auto">
              <a:xfrm>
                <a:off x="4906" y="363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69" name="Line 370"/>
              <p:cNvSpPr>
                <a:spLocks noChangeShapeType="1"/>
              </p:cNvSpPr>
              <p:nvPr/>
            </p:nvSpPr>
            <p:spPr bwMode="auto">
              <a:xfrm>
                <a:off x="4906" y="363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0" name="Line 371"/>
              <p:cNvSpPr>
                <a:spLocks noChangeShapeType="1"/>
              </p:cNvSpPr>
              <p:nvPr/>
            </p:nvSpPr>
            <p:spPr bwMode="auto">
              <a:xfrm>
                <a:off x="4906" y="3635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1" name="Rectangle 372"/>
              <p:cNvSpPr>
                <a:spLocks noChangeArrowheads="1"/>
              </p:cNvSpPr>
              <p:nvPr/>
            </p:nvSpPr>
            <p:spPr bwMode="auto">
              <a:xfrm>
                <a:off x="865" y="3641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2" name="Line 373"/>
              <p:cNvSpPr>
                <a:spLocks noChangeShapeType="1"/>
              </p:cNvSpPr>
              <p:nvPr/>
            </p:nvSpPr>
            <p:spPr bwMode="auto">
              <a:xfrm>
                <a:off x="865" y="3641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3" name="Rectangle 374"/>
              <p:cNvSpPr>
                <a:spLocks noChangeArrowheads="1"/>
              </p:cNvSpPr>
              <p:nvPr/>
            </p:nvSpPr>
            <p:spPr bwMode="auto">
              <a:xfrm>
                <a:off x="865" y="379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4" name="Line 375"/>
              <p:cNvSpPr>
                <a:spLocks noChangeShapeType="1"/>
              </p:cNvSpPr>
              <p:nvPr/>
            </p:nvSpPr>
            <p:spPr bwMode="auto">
              <a:xfrm>
                <a:off x="865" y="3796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5" name="Line 376"/>
              <p:cNvSpPr>
                <a:spLocks noChangeShapeType="1"/>
              </p:cNvSpPr>
              <p:nvPr/>
            </p:nvSpPr>
            <p:spPr bwMode="auto">
              <a:xfrm>
                <a:off x="865" y="379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6" name="Rectangle 377"/>
              <p:cNvSpPr>
                <a:spLocks noChangeArrowheads="1"/>
              </p:cNvSpPr>
              <p:nvPr/>
            </p:nvSpPr>
            <p:spPr bwMode="auto">
              <a:xfrm>
                <a:off x="865" y="379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7" name="Line 378"/>
              <p:cNvSpPr>
                <a:spLocks noChangeShapeType="1"/>
              </p:cNvSpPr>
              <p:nvPr/>
            </p:nvSpPr>
            <p:spPr bwMode="auto">
              <a:xfrm>
                <a:off x="865" y="3796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8" name="Line 379"/>
              <p:cNvSpPr>
                <a:spLocks noChangeShapeType="1"/>
              </p:cNvSpPr>
              <p:nvPr/>
            </p:nvSpPr>
            <p:spPr bwMode="auto">
              <a:xfrm>
                <a:off x="865" y="379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79" name="Rectangle 380"/>
              <p:cNvSpPr>
                <a:spLocks noChangeArrowheads="1"/>
              </p:cNvSpPr>
              <p:nvPr/>
            </p:nvSpPr>
            <p:spPr bwMode="auto">
              <a:xfrm>
                <a:off x="871" y="3796"/>
                <a:ext cx="6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0" name="Line 381"/>
              <p:cNvSpPr>
                <a:spLocks noChangeShapeType="1"/>
              </p:cNvSpPr>
              <p:nvPr/>
            </p:nvSpPr>
            <p:spPr bwMode="auto">
              <a:xfrm>
                <a:off x="871" y="3796"/>
                <a:ext cx="6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1" name="Rectangle 382"/>
              <p:cNvSpPr>
                <a:spLocks noChangeArrowheads="1"/>
              </p:cNvSpPr>
              <p:nvPr/>
            </p:nvSpPr>
            <p:spPr bwMode="auto">
              <a:xfrm>
                <a:off x="1522" y="3641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2" name="Line 383"/>
              <p:cNvSpPr>
                <a:spLocks noChangeShapeType="1"/>
              </p:cNvSpPr>
              <p:nvPr/>
            </p:nvSpPr>
            <p:spPr bwMode="auto">
              <a:xfrm>
                <a:off x="1522" y="3641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3" name="Rectangle 384"/>
              <p:cNvSpPr>
                <a:spLocks noChangeArrowheads="1"/>
              </p:cNvSpPr>
              <p:nvPr/>
            </p:nvSpPr>
            <p:spPr bwMode="auto">
              <a:xfrm>
                <a:off x="1522" y="379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4" name="Line 385"/>
              <p:cNvSpPr>
                <a:spLocks noChangeShapeType="1"/>
              </p:cNvSpPr>
              <p:nvPr/>
            </p:nvSpPr>
            <p:spPr bwMode="auto">
              <a:xfrm>
                <a:off x="1522" y="3796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5" name="Line 386"/>
              <p:cNvSpPr>
                <a:spLocks noChangeShapeType="1"/>
              </p:cNvSpPr>
              <p:nvPr/>
            </p:nvSpPr>
            <p:spPr bwMode="auto">
              <a:xfrm>
                <a:off x="1522" y="379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6" name="Rectangle 387"/>
              <p:cNvSpPr>
                <a:spLocks noChangeArrowheads="1"/>
              </p:cNvSpPr>
              <p:nvPr/>
            </p:nvSpPr>
            <p:spPr bwMode="auto">
              <a:xfrm>
                <a:off x="1528" y="3796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7" name="Line 388"/>
              <p:cNvSpPr>
                <a:spLocks noChangeShapeType="1"/>
              </p:cNvSpPr>
              <p:nvPr/>
            </p:nvSpPr>
            <p:spPr bwMode="auto">
              <a:xfrm>
                <a:off x="1528" y="3796"/>
                <a:ext cx="8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8" name="Rectangle 389"/>
              <p:cNvSpPr>
                <a:spLocks noChangeArrowheads="1"/>
              </p:cNvSpPr>
              <p:nvPr/>
            </p:nvSpPr>
            <p:spPr bwMode="auto">
              <a:xfrm>
                <a:off x="2378" y="3641"/>
                <a:ext cx="5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89" name="Line 390"/>
              <p:cNvSpPr>
                <a:spLocks noChangeShapeType="1"/>
              </p:cNvSpPr>
              <p:nvPr/>
            </p:nvSpPr>
            <p:spPr bwMode="auto">
              <a:xfrm>
                <a:off x="2378" y="3641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0" name="Rectangle 391"/>
              <p:cNvSpPr>
                <a:spLocks noChangeArrowheads="1"/>
              </p:cNvSpPr>
              <p:nvPr/>
            </p:nvSpPr>
            <p:spPr bwMode="auto">
              <a:xfrm>
                <a:off x="2378" y="3796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1" name="Line 392"/>
              <p:cNvSpPr>
                <a:spLocks noChangeShapeType="1"/>
              </p:cNvSpPr>
              <p:nvPr/>
            </p:nvSpPr>
            <p:spPr bwMode="auto">
              <a:xfrm>
                <a:off x="2378" y="3796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2" name="Line 393"/>
              <p:cNvSpPr>
                <a:spLocks noChangeShapeType="1"/>
              </p:cNvSpPr>
              <p:nvPr/>
            </p:nvSpPr>
            <p:spPr bwMode="auto">
              <a:xfrm>
                <a:off x="2378" y="379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3" name="Rectangle 394"/>
              <p:cNvSpPr>
                <a:spLocks noChangeArrowheads="1"/>
              </p:cNvSpPr>
              <p:nvPr/>
            </p:nvSpPr>
            <p:spPr bwMode="auto">
              <a:xfrm>
                <a:off x="2383" y="3796"/>
                <a:ext cx="6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4" name="Line 395"/>
              <p:cNvSpPr>
                <a:spLocks noChangeShapeType="1"/>
              </p:cNvSpPr>
              <p:nvPr/>
            </p:nvSpPr>
            <p:spPr bwMode="auto">
              <a:xfrm>
                <a:off x="2383" y="3796"/>
                <a:ext cx="67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5" name="Rectangle 396"/>
              <p:cNvSpPr>
                <a:spLocks noChangeArrowheads="1"/>
              </p:cNvSpPr>
              <p:nvPr/>
            </p:nvSpPr>
            <p:spPr bwMode="auto">
              <a:xfrm>
                <a:off x="3061" y="3641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6" name="Line 397"/>
              <p:cNvSpPr>
                <a:spLocks noChangeShapeType="1"/>
              </p:cNvSpPr>
              <p:nvPr/>
            </p:nvSpPr>
            <p:spPr bwMode="auto">
              <a:xfrm>
                <a:off x="3061" y="3641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7" name="Rectangle 398"/>
              <p:cNvSpPr>
                <a:spLocks noChangeArrowheads="1"/>
              </p:cNvSpPr>
              <p:nvPr/>
            </p:nvSpPr>
            <p:spPr bwMode="auto">
              <a:xfrm>
                <a:off x="3061" y="379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8" name="Line 399"/>
              <p:cNvSpPr>
                <a:spLocks noChangeShapeType="1"/>
              </p:cNvSpPr>
              <p:nvPr/>
            </p:nvSpPr>
            <p:spPr bwMode="auto">
              <a:xfrm>
                <a:off x="3061" y="3796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199" name="Line 400"/>
              <p:cNvSpPr>
                <a:spLocks noChangeShapeType="1"/>
              </p:cNvSpPr>
              <p:nvPr/>
            </p:nvSpPr>
            <p:spPr bwMode="auto">
              <a:xfrm>
                <a:off x="3061" y="379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00" name="Rectangle 401"/>
              <p:cNvSpPr>
                <a:spLocks noChangeArrowheads="1"/>
              </p:cNvSpPr>
              <p:nvPr/>
            </p:nvSpPr>
            <p:spPr bwMode="auto">
              <a:xfrm>
                <a:off x="3067" y="3796"/>
                <a:ext cx="18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01" name="Line 402"/>
              <p:cNvSpPr>
                <a:spLocks noChangeShapeType="1"/>
              </p:cNvSpPr>
              <p:nvPr/>
            </p:nvSpPr>
            <p:spPr bwMode="auto">
              <a:xfrm>
                <a:off x="3067" y="3796"/>
                <a:ext cx="18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02" name="Rectangle 403"/>
              <p:cNvSpPr>
                <a:spLocks noChangeArrowheads="1"/>
              </p:cNvSpPr>
              <p:nvPr/>
            </p:nvSpPr>
            <p:spPr bwMode="auto">
              <a:xfrm>
                <a:off x="4906" y="3641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03" name="Line 404"/>
              <p:cNvSpPr>
                <a:spLocks noChangeShapeType="1"/>
              </p:cNvSpPr>
              <p:nvPr/>
            </p:nvSpPr>
            <p:spPr bwMode="auto">
              <a:xfrm>
                <a:off x="4906" y="3641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04" name="Rectangle 405"/>
              <p:cNvSpPr>
                <a:spLocks noChangeArrowheads="1"/>
              </p:cNvSpPr>
              <p:nvPr/>
            </p:nvSpPr>
            <p:spPr bwMode="auto">
              <a:xfrm>
                <a:off x="4906" y="379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05" name="Line 406"/>
              <p:cNvSpPr>
                <a:spLocks noChangeShapeType="1"/>
              </p:cNvSpPr>
              <p:nvPr/>
            </p:nvSpPr>
            <p:spPr bwMode="auto">
              <a:xfrm>
                <a:off x="4906" y="3796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</p:grpSp>
        <p:sp>
          <p:nvSpPr>
            <p:cNvPr id="8" name="Line 408"/>
            <p:cNvSpPr>
              <a:spLocks noChangeShapeType="1"/>
            </p:cNvSpPr>
            <p:nvPr/>
          </p:nvSpPr>
          <p:spPr bwMode="auto">
            <a:xfrm>
              <a:off x="4906" y="3796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Rectangle 409"/>
            <p:cNvSpPr>
              <a:spLocks noChangeArrowheads="1"/>
            </p:cNvSpPr>
            <p:nvPr/>
          </p:nvSpPr>
          <p:spPr bwMode="auto">
            <a:xfrm>
              <a:off x="4906" y="379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Line 410"/>
            <p:cNvSpPr>
              <a:spLocks noChangeShapeType="1"/>
            </p:cNvSpPr>
            <p:nvPr/>
          </p:nvSpPr>
          <p:spPr bwMode="auto">
            <a:xfrm>
              <a:off x="4906" y="3796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Line 411"/>
            <p:cNvSpPr>
              <a:spLocks noChangeShapeType="1"/>
            </p:cNvSpPr>
            <p:nvPr/>
          </p:nvSpPr>
          <p:spPr bwMode="auto">
            <a:xfrm>
              <a:off x="4906" y="3796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Rectangle 412"/>
            <p:cNvSpPr>
              <a:spLocks noChangeArrowheads="1"/>
            </p:cNvSpPr>
            <p:nvPr/>
          </p:nvSpPr>
          <p:spPr bwMode="auto">
            <a:xfrm>
              <a:off x="499" y="3801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700" b="0" i="0" u="none" strike="noStrike" cap="none" normalizeH="0" baseline="0" smtClean="0">
                  <a:ln>
                    <a:noFill/>
                  </a:ln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3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492896"/>
            <a:ext cx="7315200" cy="3539527"/>
          </a:xfrm>
        </p:spPr>
        <p:txBody>
          <a:bodyPr/>
          <a:lstStyle/>
          <a:p>
            <a:r>
              <a:rPr lang="tr-TR" dirty="0"/>
              <a:t>Ham verilerimizle yapacağımız veri madenciliği istediğimiz şekilde bize yardım </a:t>
            </a:r>
            <a:r>
              <a:rPr lang="tr-TR" dirty="0" smtClean="0"/>
              <a:t>etmeyebilir</a:t>
            </a:r>
          </a:p>
          <a:p>
            <a:endParaRPr lang="tr-TR" dirty="0" smtClean="0"/>
          </a:p>
          <a:p>
            <a:r>
              <a:rPr lang="tr-TR" dirty="0"/>
              <a:t>Bu yüzden kayıp verilerin ideal olarak yok </a:t>
            </a:r>
            <a:r>
              <a:rPr lang="tr-TR" dirty="0" smtClean="0"/>
              <a:t>edilmesi</a:t>
            </a:r>
          </a:p>
          <a:p>
            <a:endParaRPr lang="tr-TR" dirty="0" smtClean="0"/>
          </a:p>
          <a:p>
            <a:r>
              <a:rPr lang="tr-TR" dirty="0" smtClean="0"/>
              <a:t>En </a:t>
            </a:r>
            <a:r>
              <a:rPr lang="tr-TR" dirty="0"/>
              <a:t>kötü durumda çeşitli tekniklerle işimize yarayacak değerlerle doldurulması gereklidir.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3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olarak özelliklere göre cevabı çoğunlukta “?” olarak kişileri veri setinden </a:t>
            </a:r>
            <a:r>
              <a:rPr lang="tr-TR" dirty="0" smtClean="0"/>
              <a:t>silmeliyiz</a:t>
            </a:r>
          </a:p>
          <a:p>
            <a:endParaRPr lang="tr-TR" dirty="0"/>
          </a:p>
          <a:p>
            <a:r>
              <a:rPr lang="tr-TR" dirty="0"/>
              <a:t>Bir üyenin %35 ten fazla kayıp dataya sahip olanları veri setinden </a:t>
            </a:r>
            <a:r>
              <a:rPr lang="tr-TR" dirty="0" smtClean="0"/>
              <a:t>siliyoruz</a:t>
            </a:r>
          </a:p>
          <a:p>
            <a:endParaRPr lang="tr-TR" dirty="0"/>
          </a:p>
          <a:p>
            <a:r>
              <a:rPr lang="tr-TR" dirty="0"/>
              <a:t>Silme işlemi </a:t>
            </a:r>
            <a:r>
              <a:rPr lang="tr-TR" dirty="0" smtClean="0"/>
              <a:t>yaparken bu oran ve üstündekileri tespit etmek için küçük bir Java modülü kullanılmıştır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90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4400" y="332657"/>
            <a:ext cx="7315200" cy="5976704"/>
          </a:xfrm>
        </p:spPr>
        <p:txBody>
          <a:bodyPr>
            <a:normAutofit fontScale="40000" lnSpcReduction="20000"/>
          </a:bodyPr>
          <a:lstStyle/>
          <a:p>
            <a:r>
              <a:rPr lang="tr-TR" b="1" dirty="0" err="1"/>
              <a:t>package</a:t>
            </a:r>
            <a:r>
              <a:rPr lang="tr-TR" dirty="0"/>
              <a:t> </a:t>
            </a:r>
            <a:r>
              <a:rPr lang="tr-TR" dirty="0" err="1"/>
              <a:t>dosyaOkumaYazma</a:t>
            </a:r>
            <a:r>
              <a:rPr lang="tr-TR" dirty="0"/>
              <a:t>;</a:t>
            </a:r>
          </a:p>
          <a:p>
            <a:r>
              <a:rPr lang="tr-TR" b="1" dirty="0" err="1"/>
              <a:t>import</a:t>
            </a:r>
            <a:r>
              <a:rPr lang="tr-TR" dirty="0"/>
              <a:t> java.io.*;</a:t>
            </a:r>
          </a:p>
          <a:p>
            <a:r>
              <a:rPr lang="tr-TR" b="1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</a:t>
            </a:r>
            <a:r>
              <a:rPr lang="tr-TR" dirty="0"/>
              <a:t>.*;</a:t>
            </a:r>
          </a:p>
          <a:p>
            <a:r>
              <a:rPr lang="tr-TR" b="1" dirty="0" err="1"/>
              <a:t>public</a:t>
            </a:r>
            <a:r>
              <a:rPr lang="tr-TR" dirty="0"/>
              <a:t> </a:t>
            </a:r>
            <a:r>
              <a:rPr lang="tr-TR" b="1" dirty="0" err="1"/>
              <a:t>class</a:t>
            </a:r>
            <a:r>
              <a:rPr lang="tr-TR" dirty="0"/>
              <a:t> okuma {</a:t>
            </a:r>
          </a:p>
          <a:p>
            <a:r>
              <a:rPr lang="tr-TR" dirty="0"/>
              <a:t>	</a:t>
            </a:r>
            <a:r>
              <a:rPr lang="tr-TR" b="1" dirty="0" err="1"/>
              <a:t>public</a:t>
            </a:r>
            <a:r>
              <a:rPr lang="tr-TR" dirty="0"/>
              <a:t> </a:t>
            </a:r>
            <a:r>
              <a:rPr lang="tr-TR" b="1" dirty="0" err="1"/>
              <a:t>static</a:t>
            </a:r>
            <a:r>
              <a:rPr lang="tr-TR" dirty="0"/>
              <a:t> </a:t>
            </a:r>
            <a:r>
              <a:rPr lang="tr-TR" b="1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		</a:t>
            </a:r>
            <a:r>
              <a:rPr lang="tr-TR" b="1" dirty="0" err="1"/>
              <a:t>try</a:t>
            </a:r>
            <a:r>
              <a:rPr lang="tr-TR" dirty="0"/>
              <a:t>{</a:t>
            </a:r>
          </a:p>
          <a:p>
            <a:r>
              <a:rPr lang="tr-TR" dirty="0"/>
              <a:t>		</a:t>
            </a:r>
            <a:r>
              <a:rPr lang="tr-TR" i="1" dirty="0" err="1"/>
              <a:t>fileO</a:t>
            </a:r>
            <a:r>
              <a:rPr lang="tr-TR" dirty="0"/>
              <a:t>();</a:t>
            </a:r>
          </a:p>
          <a:p>
            <a:r>
              <a:rPr lang="tr-TR" dirty="0"/>
              <a:t>		}</a:t>
            </a:r>
          </a:p>
          <a:p>
            <a:r>
              <a:rPr lang="tr-TR" dirty="0"/>
              <a:t>		</a:t>
            </a:r>
            <a:r>
              <a:rPr lang="tr-TR" b="1" dirty="0" err="1"/>
              <a:t>catch</a:t>
            </a:r>
            <a:r>
              <a:rPr lang="tr-TR" dirty="0"/>
              <a:t>(</a:t>
            </a:r>
            <a:r>
              <a:rPr lang="tr-TR" dirty="0" err="1"/>
              <a:t>Exception</a:t>
            </a:r>
            <a:r>
              <a:rPr lang="tr-TR" dirty="0"/>
              <a:t> e)</a:t>
            </a:r>
          </a:p>
          <a:p>
            <a:r>
              <a:rPr lang="tr-TR" dirty="0"/>
              <a:t>		{</a:t>
            </a:r>
          </a:p>
          <a:p>
            <a:r>
              <a:rPr lang="tr-TR" dirty="0"/>
              <a:t>			</a:t>
            </a:r>
            <a:r>
              <a:rPr lang="tr-TR" dirty="0" err="1"/>
              <a:t>System.</a:t>
            </a:r>
            <a:r>
              <a:rPr lang="tr-TR" i="1" dirty="0" err="1"/>
              <a:t>out</a:t>
            </a:r>
            <a:r>
              <a:rPr lang="tr-TR" dirty="0" err="1"/>
              <a:t>.println</a:t>
            </a:r>
            <a:r>
              <a:rPr lang="tr-TR" dirty="0"/>
              <a:t>("Hata\n" + e);</a:t>
            </a:r>
          </a:p>
          <a:p>
            <a:r>
              <a:rPr lang="tr-TR" dirty="0"/>
              <a:t>		}</a:t>
            </a:r>
          </a:p>
          <a:p>
            <a:r>
              <a:rPr lang="tr-TR" dirty="0"/>
              <a:t>	}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</a:t>
            </a:r>
            <a:r>
              <a:rPr lang="tr-TR" b="1" dirty="0" err="1"/>
              <a:t>public</a:t>
            </a:r>
            <a:r>
              <a:rPr lang="tr-TR" dirty="0"/>
              <a:t> </a:t>
            </a:r>
            <a:r>
              <a:rPr lang="tr-TR" b="1" dirty="0" err="1"/>
              <a:t>static</a:t>
            </a:r>
            <a:r>
              <a:rPr lang="tr-TR" dirty="0"/>
              <a:t> </a:t>
            </a:r>
            <a:r>
              <a:rPr lang="tr-TR" b="1" dirty="0" err="1"/>
              <a:t>void</a:t>
            </a:r>
            <a:r>
              <a:rPr lang="tr-TR" dirty="0"/>
              <a:t> </a:t>
            </a:r>
            <a:r>
              <a:rPr lang="tr-TR" dirty="0" err="1"/>
              <a:t>fileO</a:t>
            </a:r>
            <a:r>
              <a:rPr lang="tr-TR" dirty="0"/>
              <a:t>() </a:t>
            </a:r>
            <a:r>
              <a:rPr lang="tr-TR" b="1" dirty="0" err="1"/>
              <a:t>throws</a:t>
            </a:r>
            <a:r>
              <a:rPr lang="tr-TR" dirty="0"/>
              <a:t> </a:t>
            </a:r>
            <a:r>
              <a:rPr lang="tr-TR" dirty="0" err="1"/>
              <a:t>IOException</a:t>
            </a:r>
            <a:r>
              <a:rPr lang="tr-TR" dirty="0"/>
              <a:t>{</a:t>
            </a:r>
          </a:p>
          <a:p>
            <a:r>
              <a:rPr lang="tr-TR" dirty="0"/>
              <a:t>		</a:t>
            </a:r>
            <a:r>
              <a:rPr lang="tr-TR" b="1" dirty="0" err="1"/>
              <a:t>int</a:t>
            </a:r>
            <a:r>
              <a:rPr lang="tr-TR" dirty="0"/>
              <a:t> </a:t>
            </a:r>
            <a:r>
              <a:rPr lang="tr-TR" dirty="0" err="1"/>
              <a:t>temp</a:t>
            </a:r>
            <a:r>
              <a:rPr lang="tr-TR" dirty="0"/>
              <a:t>;</a:t>
            </a:r>
          </a:p>
          <a:p>
            <a:r>
              <a:rPr lang="tr-TR" dirty="0"/>
              <a:t>		</a:t>
            </a:r>
            <a:r>
              <a:rPr lang="tr-TR" b="1" dirty="0" err="1"/>
              <a:t>int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=1;</a:t>
            </a:r>
          </a:p>
          <a:p>
            <a:r>
              <a:rPr lang="tr-TR" dirty="0"/>
              <a:t>		</a:t>
            </a:r>
            <a:r>
              <a:rPr lang="tr-TR" u="sng" dirty="0" err="1"/>
              <a:t>Stack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=</a:t>
            </a:r>
            <a:r>
              <a:rPr lang="tr-TR" b="1" dirty="0" err="1"/>
              <a:t>new</a:t>
            </a:r>
            <a:r>
              <a:rPr lang="tr-TR" dirty="0"/>
              <a:t> </a:t>
            </a:r>
            <a:r>
              <a:rPr lang="tr-TR" u="sng" dirty="0" err="1"/>
              <a:t>Stack</a:t>
            </a:r>
            <a:r>
              <a:rPr lang="tr-TR" dirty="0"/>
              <a:t>();</a:t>
            </a:r>
          </a:p>
          <a:p>
            <a:r>
              <a:rPr lang="tr-TR" dirty="0"/>
              <a:t>		</a:t>
            </a:r>
            <a:r>
              <a:rPr lang="tr-TR" dirty="0" err="1"/>
              <a:t>String</a:t>
            </a:r>
            <a:r>
              <a:rPr lang="tr-TR" dirty="0"/>
              <a:t> metin;</a:t>
            </a:r>
          </a:p>
          <a:p>
            <a:r>
              <a:rPr lang="tr-TR" dirty="0"/>
              <a:t>		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= "D:\\dataset.csv";</a:t>
            </a:r>
          </a:p>
          <a:p>
            <a:r>
              <a:rPr lang="tr-TR" dirty="0"/>
              <a:t>	    </a:t>
            </a:r>
            <a:r>
              <a:rPr lang="tr-TR" dirty="0" err="1"/>
              <a:t>FileReader</a:t>
            </a:r>
            <a:r>
              <a:rPr lang="tr-TR" dirty="0"/>
              <a:t> file = </a:t>
            </a:r>
            <a:r>
              <a:rPr lang="tr-TR" b="1" dirty="0" err="1"/>
              <a:t>new</a:t>
            </a:r>
            <a:r>
              <a:rPr lang="tr-TR" dirty="0"/>
              <a:t> </a:t>
            </a:r>
            <a:r>
              <a:rPr lang="tr-TR" dirty="0" err="1"/>
              <a:t>FileReader</a:t>
            </a:r>
            <a:r>
              <a:rPr lang="tr-TR" dirty="0"/>
              <a:t>(</a:t>
            </a:r>
            <a:r>
              <a:rPr lang="tr-TR" dirty="0" err="1"/>
              <a:t>path</a:t>
            </a:r>
            <a:r>
              <a:rPr lang="tr-TR" dirty="0"/>
              <a:t>);</a:t>
            </a:r>
          </a:p>
          <a:p>
            <a:r>
              <a:rPr lang="tr-TR" dirty="0"/>
              <a:t>	    </a:t>
            </a:r>
            <a:r>
              <a:rPr lang="tr-TR" dirty="0" err="1"/>
              <a:t>BufferedReader</a:t>
            </a:r>
            <a:r>
              <a:rPr lang="tr-TR" dirty="0"/>
              <a:t> </a:t>
            </a:r>
            <a:r>
              <a:rPr lang="tr-TR" u="sng" dirty="0" err="1"/>
              <a:t>reader</a:t>
            </a:r>
            <a:r>
              <a:rPr lang="tr-TR" dirty="0"/>
              <a:t> = </a:t>
            </a:r>
            <a:r>
              <a:rPr lang="tr-TR" b="1" dirty="0" err="1"/>
              <a:t>new</a:t>
            </a:r>
            <a:r>
              <a:rPr lang="tr-TR" dirty="0"/>
              <a:t> </a:t>
            </a:r>
            <a:r>
              <a:rPr lang="tr-TR" dirty="0" err="1"/>
              <a:t>BufferedReader</a:t>
            </a:r>
            <a:r>
              <a:rPr lang="tr-TR" dirty="0"/>
              <a:t>(file);</a:t>
            </a:r>
          </a:p>
          <a:p>
            <a:r>
              <a:rPr lang="tr-TR" dirty="0"/>
              <a:t>	    </a:t>
            </a:r>
            <a:r>
              <a:rPr lang="tr-TR" b="1" dirty="0" err="1"/>
              <a:t>while</a:t>
            </a:r>
            <a:r>
              <a:rPr lang="tr-TR" dirty="0"/>
              <a:t>((metin =</a:t>
            </a:r>
            <a:r>
              <a:rPr lang="tr-TR" dirty="0" err="1"/>
              <a:t>reader.readLine</a:t>
            </a:r>
            <a:r>
              <a:rPr lang="tr-TR" dirty="0"/>
              <a:t>())!=</a:t>
            </a:r>
            <a:r>
              <a:rPr lang="tr-TR" b="1" dirty="0" err="1"/>
              <a:t>null</a:t>
            </a:r>
            <a:r>
              <a:rPr lang="tr-TR" dirty="0"/>
              <a:t>)</a:t>
            </a:r>
          </a:p>
          <a:p>
            <a:r>
              <a:rPr lang="tr-TR" dirty="0"/>
              <a:t>	    {</a:t>
            </a:r>
          </a:p>
          <a:p>
            <a:r>
              <a:rPr lang="tr-TR" dirty="0"/>
              <a:t>	    </a:t>
            </a:r>
            <a:r>
              <a:rPr lang="tr-TR" dirty="0" err="1"/>
              <a:t>temp</a:t>
            </a:r>
            <a:r>
              <a:rPr lang="tr-TR" dirty="0"/>
              <a:t>=0;</a:t>
            </a:r>
          </a:p>
          <a:p>
            <a:r>
              <a:rPr lang="tr-TR" dirty="0"/>
              <a:t>	    </a:t>
            </a:r>
          </a:p>
          <a:p>
            <a:r>
              <a:rPr lang="tr-TR" dirty="0"/>
              <a:t>	    </a:t>
            </a:r>
            <a:r>
              <a:rPr lang="tr-TR" b="1" dirty="0" err="1"/>
              <a:t>for</a:t>
            </a:r>
            <a:r>
              <a:rPr lang="tr-TR" dirty="0"/>
              <a:t>(</a:t>
            </a:r>
            <a:r>
              <a:rPr lang="tr-TR" b="1" dirty="0" err="1"/>
              <a:t>int</a:t>
            </a:r>
            <a:r>
              <a:rPr lang="tr-TR" dirty="0"/>
              <a:t> i=0;i&lt;</a:t>
            </a:r>
            <a:r>
              <a:rPr lang="tr-TR" dirty="0" err="1"/>
              <a:t>metin.length</a:t>
            </a:r>
            <a:r>
              <a:rPr lang="tr-TR" dirty="0"/>
              <a:t>();i++){</a:t>
            </a:r>
          </a:p>
          <a:p>
            <a:r>
              <a:rPr lang="tr-TR" dirty="0"/>
              <a:t>	    	</a:t>
            </a:r>
            <a:r>
              <a:rPr lang="tr-TR" b="1" dirty="0" err="1"/>
              <a:t>if</a:t>
            </a:r>
            <a:r>
              <a:rPr lang="tr-TR" dirty="0"/>
              <a:t>(</a:t>
            </a:r>
            <a:r>
              <a:rPr lang="tr-TR" dirty="0" err="1"/>
              <a:t>metin.charAt</a:t>
            </a:r>
            <a:r>
              <a:rPr lang="tr-TR" dirty="0"/>
              <a:t>(i)=='?')</a:t>
            </a:r>
          </a:p>
          <a:p>
            <a:r>
              <a:rPr lang="tr-TR" dirty="0"/>
              <a:t>	    		</a:t>
            </a:r>
            <a:r>
              <a:rPr lang="tr-TR" dirty="0" err="1"/>
              <a:t>temp</a:t>
            </a:r>
            <a:r>
              <a:rPr lang="tr-TR" dirty="0"/>
              <a:t>++;</a:t>
            </a:r>
          </a:p>
          <a:p>
            <a:r>
              <a:rPr lang="tr-TR" dirty="0"/>
              <a:t>	    }</a:t>
            </a:r>
          </a:p>
          <a:p>
            <a:r>
              <a:rPr lang="tr-TR" dirty="0"/>
              <a:t>	    </a:t>
            </a:r>
            <a:r>
              <a:rPr lang="tr-TR" b="1" dirty="0" err="1"/>
              <a:t>if</a:t>
            </a:r>
            <a:r>
              <a:rPr lang="tr-TR" dirty="0"/>
              <a:t>(</a:t>
            </a:r>
            <a:r>
              <a:rPr lang="tr-TR" dirty="0" err="1"/>
              <a:t>temp</a:t>
            </a:r>
            <a:r>
              <a:rPr lang="tr-TR" dirty="0"/>
              <a:t>&gt;5)</a:t>
            </a:r>
          </a:p>
          <a:p>
            <a:r>
              <a:rPr lang="tr-TR" dirty="0"/>
              <a:t>	    	</a:t>
            </a:r>
            <a:r>
              <a:rPr lang="tr-TR" u="sng" dirty="0" err="1"/>
              <a:t>missing.push</a:t>
            </a:r>
            <a:r>
              <a:rPr lang="tr-TR" u="sng" dirty="0"/>
              <a:t>(</a:t>
            </a:r>
            <a:r>
              <a:rPr lang="tr-TR" b="1" u="sng" dirty="0" err="1"/>
              <a:t>new</a:t>
            </a:r>
            <a:r>
              <a:rPr lang="tr-TR" u="sng" dirty="0"/>
              <a:t> </a:t>
            </a:r>
            <a:r>
              <a:rPr lang="tr-TR" u="sng" dirty="0" err="1"/>
              <a:t>Integer</a:t>
            </a:r>
            <a:r>
              <a:rPr lang="tr-TR" u="sng" dirty="0"/>
              <a:t>(</a:t>
            </a:r>
            <a:r>
              <a:rPr lang="tr-TR" u="sng" dirty="0" err="1"/>
              <a:t>no</a:t>
            </a:r>
            <a:r>
              <a:rPr lang="tr-TR" u="sng" dirty="0"/>
              <a:t>))</a:t>
            </a:r>
            <a:r>
              <a:rPr lang="tr-TR" dirty="0"/>
              <a:t>;</a:t>
            </a:r>
          </a:p>
          <a:p>
            <a:r>
              <a:rPr lang="tr-TR" dirty="0"/>
              <a:t>	  </a:t>
            </a:r>
          </a:p>
          <a:p>
            <a:r>
              <a:rPr lang="tr-TR" dirty="0"/>
              <a:t>	    </a:t>
            </a:r>
          </a:p>
          <a:p>
            <a:r>
              <a:rPr lang="tr-TR" dirty="0"/>
              <a:t>	    //</a:t>
            </a:r>
            <a:r>
              <a:rPr lang="tr-TR" dirty="0" err="1"/>
              <a:t>reader.close</a:t>
            </a:r>
            <a:r>
              <a:rPr lang="tr-TR" dirty="0"/>
              <a:t>();</a:t>
            </a:r>
          </a:p>
          <a:p>
            <a:r>
              <a:rPr lang="tr-TR" dirty="0"/>
              <a:t>	    </a:t>
            </a:r>
            <a:r>
              <a:rPr lang="tr-TR" dirty="0" err="1"/>
              <a:t>System.</a:t>
            </a:r>
            <a:r>
              <a:rPr lang="tr-TR" i="1" dirty="0" err="1"/>
              <a:t>out</a:t>
            </a:r>
            <a:r>
              <a:rPr lang="tr-TR" dirty="0" err="1"/>
              <a:t>.println</a:t>
            </a:r>
            <a:r>
              <a:rPr lang="tr-TR" dirty="0"/>
              <a:t>("Dosya Metni : " + metin + "\n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= " + </a:t>
            </a:r>
            <a:r>
              <a:rPr lang="tr-TR" dirty="0" err="1"/>
              <a:t>temp</a:t>
            </a:r>
            <a:r>
              <a:rPr lang="tr-TR" dirty="0"/>
              <a:t> + "\n </a:t>
            </a:r>
            <a:r>
              <a:rPr lang="tr-TR" dirty="0" err="1"/>
              <a:t>Attribute</a:t>
            </a:r>
            <a:r>
              <a:rPr lang="tr-TR" dirty="0"/>
              <a:t> No: " +</a:t>
            </a:r>
            <a:r>
              <a:rPr lang="tr-TR" dirty="0" err="1"/>
              <a:t>no</a:t>
            </a:r>
            <a:r>
              <a:rPr lang="tr-TR" dirty="0"/>
              <a:t>  );</a:t>
            </a:r>
          </a:p>
          <a:p>
            <a:r>
              <a:rPr lang="tr-TR" dirty="0"/>
              <a:t>	    </a:t>
            </a:r>
            <a:r>
              <a:rPr lang="tr-TR" dirty="0" err="1"/>
              <a:t>no</a:t>
            </a:r>
            <a:r>
              <a:rPr lang="tr-TR" dirty="0"/>
              <a:t>++;</a:t>
            </a:r>
          </a:p>
          <a:p>
            <a:r>
              <a:rPr lang="tr-TR" dirty="0"/>
              <a:t>	    }</a:t>
            </a:r>
          </a:p>
          <a:p>
            <a:r>
              <a:rPr lang="tr-TR" dirty="0"/>
              <a:t>	    </a:t>
            </a:r>
            <a:r>
              <a:rPr lang="tr-TR" b="1" dirty="0" err="1"/>
              <a:t>while</a:t>
            </a:r>
            <a:r>
              <a:rPr lang="tr-TR" dirty="0"/>
              <a:t>(!</a:t>
            </a:r>
            <a:r>
              <a:rPr lang="tr-TR" dirty="0" err="1"/>
              <a:t>missing.empty</a:t>
            </a:r>
            <a:r>
              <a:rPr lang="tr-TR" dirty="0"/>
              <a:t>())</a:t>
            </a:r>
          </a:p>
          <a:p>
            <a:r>
              <a:rPr lang="tr-TR" dirty="0"/>
              <a:t>	    {</a:t>
            </a:r>
          </a:p>
          <a:p>
            <a:r>
              <a:rPr lang="tr-TR" dirty="0"/>
              <a:t>	    	</a:t>
            </a:r>
            <a:r>
              <a:rPr lang="tr-TR" dirty="0" err="1"/>
              <a:t>System.</a:t>
            </a:r>
            <a:r>
              <a:rPr lang="tr-TR" i="1" dirty="0" err="1"/>
              <a:t>out</a:t>
            </a:r>
            <a:r>
              <a:rPr lang="tr-TR" dirty="0" err="1"/>
              <a:t>.println</a:t>
            </a:r>
            <a:r>
              <a:rPr lang="tr-TR" dirty="0"/>
              <a:t>(</a:t>
            </a:r>
            <a:r>
              <a:rPr lang="tr-TR" dirty="0" err="1"/>
              <a:t>missing.pop</a:t>
            </a:r>
            <a:r>
              <a:rPr lang="tr-TR" dirty="0"/>
              <a:t>());</a:t>
            </a:r>
          </a:p>
          <a:p>
            <a:r>
              <a:rPr lang="tr-TR" dirty="0"/>
              <a:t>	    }</a:t>
            </a:r>
          </a:p>
          <a:p>
            <a:r>
              <a:rPr lang="tr-TR" dirty="0"/>
              <a:t>	    </a:t>
            </a:r>
          </a:p>
          <a:p>
            <a:r>
              <a:rPr lang="tr-TR" dirty="0"/>
              <a:t>	    </a:t>
            </a:r>
          </a:p>
          <a:p>
            <a:r>
              <a:rPr lang="tr-TR" dirty="0"/>
              <a:t>	}</a:t>
            </a:r>
          </a:p>
          <a:p>
            <a:r>
              <a:rPr lang="tr-TR" dirty="0"/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44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Kodumuza göre sırayla 105,108,130,181,184,249,262,296,378 numaralı örnekler veri setinden silinmiştir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25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71600" y="2060848"/>
            <a:ext cx="7315200" cy="3539527"/>
          </a:xfrm>
        </p:spPr>
        <p:txBody>
          <a:bodyPr/>
          <a:lstStyle/>
          <a:p>
            <a:r>
              <a:rPr lang="tr-TR" dirty="0"/>
              <a:t>İkinci aşamada </a:t>
            </a:r>
            <a:r>
              <a:rPr lang="tr-TR" dirty="0" smtClean="0"/>
              <a:t>silinebilecek </a:t>
            </a:r>
            <a:r>
              <a:rPr lang="tr-TR" dirty="0"/>
              <a:t>özellik(</a:t>
            </a:r>
            <a:r>
              <a:rPr lang="tr-TR" dirty="0" err="1"/>
              <a:t>feature</a:t>
            </a:r>
            <a:r>
              <a:rPr lang="tr-TR" dirty="0"/>
              <a:t>) </a:t>
            </a:r>
            <a:r>
              <a:rPr lang="tr-TR" dirty="0" smtClean="0"/>
              <a:t>araştırıldı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Kayıp </a:t>
            </a:r>
            <a:r>
              <a:rPr lang="tr-TR" dirty="0"/>
              <a:t>veri miktarı %20 den fazla olan </a:t>
            </a:r>
            <a:r>
              <a:rPr lang="tr-TR" b="1" dirty="0"/>
              <a:t>“</a:t>
            </a:r>
            <a:r>
              <a:rPr lang="tr-TR" b="1" dirty="0" err="1"/>
              <a:t>Export</a:t>
            </a:r>
            <a:r>
              <a:rPr lang="tr-TR" b="1" dirty="0"/>
              <a:t> Administration </a:t>
            </a:r>
            <a:r>
              <a:rPr lang="tr-TR" b="1" dirty="0" err="1"/>
              <a:t>act</a:t>
            </a:r>
            <a:r>
              <a:rPr lang="tr-TR" b="1" dirty="0"/>
              <a:t> South </a:t>
            </a:r>
            <a:r>
              <a:rPr lang="tr-TR" b="1" dirty="0" err="1"/>
              <a:t>Africa</a:t>
            </a:r>
            <a:r>
              <a:rPr lang="tr-TR" dirty="0"/>
              <a:t>” özelliği </a:t>
            </a:r>
            <a:r>
              <a:rPr lang="tr-TR" dirty="0" smtClean="0"/>
              <a:t>silindi</a:t>
            </a:r>
          </a:p>
          <a:p>
            <a:endParaRPr lang="tr-TR" dirty="0"/>
          </a:p>
          <a:p>
            <a:r>
              <a:rPr lang="tr-TR" dirty="0"/>
              <a:t>En son </a:t>
            </a:r>
            <a:r>
              <a:rPr lang="tr-TR" dirty="0" err="1"/>
              <a:t>Weka’da</a:t>
            </a:r>
            <a:r>
              <a:rPr lang="tr-TR" dirty="0"/>
              <a:t> </a:t>
            </a:r>
            <a:r>
              <a:rPr lang="tr-TR" dirty="0" err="1"/>
              <a:t>Preprocessing</a:t>
            </a:r>
            <a:r>
              <a:rPr lang="tr-TR" dirty="0"/>
              <a:t> sekmesi altında </a:t>
            </a:r>
            <a:r>
              <a:rPr lang="tr-TR" dirty="0" err="1"/>
              <a:t>Filter-unsupervised-attribute-ReplaceMissingValue</a:t>
            </a:r>
            <a:r>
              <a:rPr lang="tr-TR" dirty="0"/>
              <a:t> metodu kullanılarak işlem </a:t>
            </a:r>
            <a:r>
              <a:rPr lang="tr-TR" dirty="0" smtClean="0"/>
              <a:t>tamamlandı</a:t>
            </a:r>
          </a:p>
          <a:p>
            <a:endParaRPr lang="tr-TR" dirty="0"/>
          </a:p>
          <a:p>
            <a:r>
              <a:rPr lang="tr-TR" dirty="0"/>
              <a:t>İşlemden sonra veri sayısı 426 ya düşmüştür.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20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Sınıf </a:t>
            </a:r>
            <a:r>
              <a:rPr lang="tr-TR" b="1" dirty="0"/>
              <a:t>Dağılımı ve Özelliklere Düşen Örnek Dağılımı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3485458" cy="353853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375388" y="32849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Republican</a:t>
            </a:r>
            <a:r>
              <a:rPr lang="tr-TR" dirty="0"/>
              <a:t> ve </a:t>
            </a:r>
            <a:r>
              <a:rPr lang="tr-TR" dirty="0" err="1"/>
              <a:t>Democrat</a:t>
            </a:r>
            <a:r>
              <a:rPr lang="tr-TR" dirty="0"/>
              <a:t> olmak üzere iki farklı sınıf </a:t>
            </a:r>
            <a:r>
              <a:rPr lang="tr-TR" dirty="0" err="1" smtClean="0"/>
              <a:t>mevcuttur.Bunlardan</a:t>
            </a:r>
            <a:r>
              <a:rPr lang="tr-TR" dirty="0" smtClean="0"/>
              <a:t> </a:t>
            </a:r>
            <a:r>
              <a:rPr lang="tr-TR" b="1" dirty="0"/>
              <a:t>165</a:t>
            </a:r>
            <a:r>
              <a:rPr lang="tr-TR" dirty="0"/>
              <a:t> </a:t>
            </a:r>
            <a:r>
              <a:rPr lang="tr-TR" dirty="0" smtClean="0"/>
              <a:t> tanesi republican,</a:t>
            </a:r>
            <a:r>
              <a:rPr lang="tr-TR" b="1" dirty="0" smtClean="0"/>
              <a:t>261</a:t>
            </a:r>
            <a:r>
              <a:rPr lang="tr-TR" dirty="0" smtClean="0"/>
              <a:t> tanesi </a:t>
            </a:r>
            <a:r>
              <a:rPr lang="tr-TR" dirty="0" err="1"/>
              <a:t>democrat</a:t>
            </a:r>
            <a:r>
              <a:rPr lang="tr-TR" dirty="0"/>
              <a:t> sınıfına aittir.</a:t>
            </a:r>
          </a:p>
        </p:txBody>
      </p:sp>
    </p:spTree>
    <p:extLst>
      <p:ext uri="{BB962C8B-B14F-4D97-AF65-F5344CB8AC3E}">
        <p14:creationId xmlns:p14="http://schemas.microsoft.com/office/powerpoint/2010/main" val="8968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f">
  <a:themeElements>
    <a:clrScheme name="Perspektif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is Klasi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43</TotalTime>
  <Words>544</Words>
  <Application>Microsoft Office PowerPoint</Application>
  <PresentationFormat>Ekran Gösterisi (4:3)</PresentationFormat>
  <Paragraphs>270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Perspektif</vt:lpstr>
      <vt:lpstr>Congressional Voting Dataset</vt:lpstr>
      <vt:lpstr>Sınıf ve Özellikler</vt:lpstr>
      <vt:lpstr>Kayıp Verilerin Tespit Edilmesi ve Çözüm</vt:lpstr>
      <vt:lpstr>PowerPoint Sunusu</vt:lpstr>
      <vt:lpstr>PowerPoint Sunusu</vt:lpstr>
      <vt:lpstr>PowerPoint Sunusu</vt:lpstr>
      <vt:lpstr>PowerPoint Sunusu</vt:lpstr>
      <vt:lpstr>PowerPoint Sunusu</vt:lpstr>
      <vt:lpstr>Sınıf Dağılımı ve Özelliklere Düşen Örnek Dağılımı </vt:lpstr>
      <vt:lpstr>PowerPoint Sunusu</vt:lpstr>
      <vt:lpstr>Özellik Sıralama(Feature Ranking) </vt:lpstr>
      <vt:lpstr>Sınıflama(Classification) </vt:lpstr>
      <vt:lpstr>Decision Tree Sınıflandırma </vt:lpstr>
      <vt:lpstr>PowerPoint Sunusu</vt:lpstr>
      <vt:lpstr>Bayes Sınıflandırma </vt:lpstr>
      <vt:lpstr>KNN Sınıflandırma </vt:lpstr>
      <vt:lpstr>PowerPoint Sunusu</vt:lpstr>
      <vt:lpstr>Kümeleme(Clustering) </vt:lpstr>
      <vt:lpstr>PowerPoint Sunusu</vt:lpstr>
      <vt:lpstr>K-Means Kümeleme</vt:lpstr>
      <vt:lpstr>Farthest First Kümeleme </vt:lpstr>
      <vt:lpstr>Estimation Maximization(EM) Kümeleme </vt:lpstr>
      <vt:lpstr>YASİN FIRAT PAYALAN 10011080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YASİN FIRAT PAYALAN 10011080</dc:title>
  <dc:creator>l1110080@std.yildiz.edu.tr</dc:creator>
  <cp:lastModifiedBy>l1110080@std.yildiz.edu.tr</cp:lastModifiedBy>
  <cp:revision>5</cp:revision>
  <dcterms:created xsi:type="dcterms:W3CDTF">2012-12-23T22:08:48Z</dcterms:created>
  <dcterms:modified xsi:type="dcterms:W3CDTF">2012-12-23T22:52:02Z</dcterms:modified>
</cp:coreProperties>
</file>