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8" r:id="rId6"/>
    <p:sldId id="272" r:id="rId7"/>
    <p:sldId id="274" r:id="rId8"/>
    <p:sldId id="282" r:id="rId9"/>
    <p:sldId id="286" r:id="rId10"/>
    <p:sldId id="273" r:id="rId11"/>
    <p:sldId id="285" r:id="rId12"/>
    <p:sldId id="281" r:id="rId13"/>
    <p:sldId id="284" r:id="rId14"/>
    <p:sldId id="277" r:id="rId15"/>
    <p:sldId id="278" r:id="rId16"/>
    <p:sldId id="280" r:id="rId17"/>
    <p:sldId id="283" r:id="rId18"/>
  </p:sldIdLst>
  <p:sldSz cx="12188825" cy="6858000"/>
  <p:notesSz cx="6858000" cy="9144000"/>
  <p:defaultTextStyle>
    <a:defPPr rtl="0">
      <a:defRPr lang="de-d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501" autoAdjust="0"/>
  </p:normalViewPr>
  <p:slideViewPr>
    <p:cSldViewPr>
      <p:cViewPr varScale="1">
        <p:scale>
          <a:sx n="73" d="100"/>
          <a:sy n="73" d="100"/>
        </p:scale>
        <p:origin x="618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7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A8C5A89-D750-4C9C-AD82-BD87E1631370}" type="datetime1">
              <a:rPr lang="de-DE" smtClean="0"/>
              <a:t>16.12.2018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29E0972-DB1D-4D71-93B8-56ECB99C47FF}" type="datetime1">
              <a:rPr lang="de-DE" smtClean="0"/>
              <a:pPr/>
              <a:t>16.12.2018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 smtClean="0"/>
              <a:t>Textmasterformat bearbeiten</a:t>
            </a:r>
          </a:p>
          <a:p>
            <a:pPr lvl="1" rtl="0"/>
            <a:r>
              <a:rPr lang="de-DE" dirty="0" smtClean="0"/>
              <a:t>Zweite Ebene</a:t>
            </a:r>
          </a:p>
          <a:p>
            <a:pPr lvl="2" rtl="0"/>
            <a:r>
              <a:rPr lang="de-DE" dirty="0" smtClean="0"/>
              <a:t>Dritte Ebene</a:t>
            </a:r>
          </a:p>
          <a:p>
            <a:pPr lvl="3" rtl="0"/>
            <a:r>
              <a:rPr lang="de-DE" dirty="0" smtClean="0"/>
              <a:t>Vierte Ebene</a:t>
            </a:r>
          </a:p>
          <a:p>
            <a:pPr lvl="4" rtl="0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58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13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Untere Linien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90488-1D2D-45FC-A42D-25F856479C81}" type="datetime1">
              <a:rPr lang="de-DE" smtClean="0"/>
              <a:pPr/>
              <a:t>16.12.2018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E48D7D-22EE-42F4-A78D-BF51DA417E59}" type="datetime1">
              <a:rPr lang="de-DE" smtClean="0"/>
              <a:pPr/>
              <a:t>16.12.2018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457F39-CBF0-4D6E-8223-6AABCE028B0C}" type="datetime1">
              <a:rPr lang="de-DE" smtClean="0"/>
              <a:pPr/>
              <a:t>16.12.2018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80A33B-F0D3-4CCD-934C-3A418D338F48}" type="datetime1">
              <a:rPr lang="de-DE" smtClean="0"/>
              <a:pPr/>
              <a:t>16.12.2018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00029A-92A0-4B83-B83D-3D25E123C16B}" type="datetime1">
              <a:rPr lang="de-DE" smtClean="0"/>
              <a:pPr/>
              <a:t>16.12.2018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50DE14F-832E-4243-A64C-072E4112B828}" type="datetime1">
              <a:rPr lang="de-DE" smtClean="0"/>
              <a:pPr/>
              <a:t>16.12.2018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A0E625-2BCF-471C-BF07-3E47DAD03A33}" type="datetime1">
              <a:rPr lang="de-DE" smtClean="0"/>
              <a:pPr/>
              <a:t>16.12.2018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1F216F1-5E6C-4D1E-8B04-BA461CF83008}" type="datetime1">
              <a:rPr lang="de-DE" smtClean="0"/>
              <a:pPr/>
              <a:t>16.12.2018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8460F5-0682-4F91-B958-17F2E22238F4}" type="datetime1">
              <a:rPr lang="de-DE" smtClean="0"/>
              <a:pPr/>
              <a:t>16.12.2018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2E1AF8-0C97-41FF-9C69-BFEB0F5A6EF5}" type="datetime1">
              <a:rPr lang="de-DE" smtClean="0"/>
              <a:pPr/>
              <a:t>16.12.2018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AA85DC-AC20-450F-8EFE-0D856D5BDC88}" type="datetime1">
              <a:rPr lang="de-DE" smtClean="0"/>
              <a:pPr/>
              <a:t>16.12.2018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ke Linien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de-DE" dirty="0" smtClean="0"/>
              <a:t>Textmasterformate bearbeiten</a:t>
            </a:r>
          </a:p>
          <a:p>
            <a:pPr lvl="1" rtl="0"/>
            <a:r>
              <a:rPr lang="de-DE" dirty="0" smtClean="0"/>
              <a:t>Zweite Ebene</a:t>
            </a:r>
          </a:p>
          <a:p>
            <a:pPr lvl="2" rtl="0"/>
            <a:r>
              <a:rPr lang="de-DE" dirty="0" smtClean="0"/>
              <a:t>Dritte Ebene</a:t>
            </a:r>
          </a:p>
          <a:p>
            <a:pPr lvl="3" rtl="0"/>
            <a:r>
              <a:rPr lang="de-DE" dirty="0" smtClean="0"/>
              <a:t>Vierte Ebene</a:t>
            </a:r>
          </a:p>
          <a:p>
            <a:pPr lvl="4" rtl="0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EBCA-1808-4B9E-8140-5B390D90011A}" type="datetime1">
              <a:rPr lang="de-DE" smtClean="0"/>
              <a:pPr/>
              <a:t>16.12.2018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16.png"/><Relationship Id="rId7" Type="http://schemas.openxmlformats.org/officeDocument/2006/relationships/image" Target="../media/image17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gif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nuhry/Mario/" TargetMode="External"/><Relationship Id="rId3" Type="http://schemas.openxmlformats.org/officeDocument/2006/relationships/image" Target="../media/image21.gif"/><Relationship Id="rId7" Type="http://schemas.openxmlformats.org/officeDocument/2006/relationships/hyperlink" Target="https://www.piskelapp.com/" TargetMode="External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gif"/><Relationship Id="rId5" Type="http://schemas.openxmlformats.org/officeDocument/2006/relationships/image" Target="../media/image22.gif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3.gif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20.gif"/><Relationship Id="rId5" Type="http://schemas.openxmlformats.org/officeDocument/2006/relationships/image" Target="../media/image24.gif"/><Relationship Id="rId4" Type="http://schemas.openxmlformats.org/officeDocument/2006/relationships/image" Target="../media/image2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2.gif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hyperlink" Target="../../../Desktop/Mario/Meeting%20Protokoll%121118.docx" TargetMode="External"/><Relationship Id="rId7" Type="http://schemas.openxmlformats.org/officeDocument/2006/relationships/hyperlink" Target="../../../Desktop/Mario/Meeting%20Protokoll%25Pflichtenheft.docx" TargetMode="External"/><Relationship Id="rId2" Type="http://schemas.openxmlformats.org/officeDocument/2006/relationships/hyperlink" Target="../../../Desktop/Mario/Meeting%20Protokoll%131018.doc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../../../Desktop/Mario/Meeting%20Protokoll%261118.docx" TargetMode="External"/><Relationship Id="rId11" Type="http://schemas.openxmlformats.org/officeDocument/2006/relationships/image" Target="../media/image10.gif"/><Relationship Id="rId5" Type="http://schemas.openxmlformats.org/officeDocument/2006/relationships/hyperlink" Target="../../../Desktop/Mario/Meeting%20Protokoll%230918.docx" TargetMode="External"/><Relationship Id="rId10" Type="http://schemas.openxmlformats.org/officeDocument/2006/relationships/image" Target="../media/image2.gif"/><Relationship Id="rId4" Type="http://schemas.openxmlformats.org/officeDocument/2006/relationships/hyperlink" Target="../../../Desktop/Mario/Meeting%20Protokoll%211018.docx" TargetMode="Externa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png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 smtClean="0"/>
              <a:t>Rice </a:t>
            </a:r>
            <a:r>
              <a:rPr lang="de-DE" dirty="0" err="1" smtClean="0"/>
              <a:t>and</a:t>
            </a:r>
            <a:r>
              <a:rPr lang="de-DE" dirty="0" smtClean="0"/>
              <a:t> Jump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 err="1" smtClean="0"/>
              <a:t>By</a:t>
            </a:r>
            <a:r>
              <a:rPr lang="de-DE" dirty="0" smtClean="0"/>
              <a:t> Rice Games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2402272"/>
            <a:ext cx="3933056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918" y="13550"/>
            <a:ext cx="5164774" cy="6844450"/>
          </a:xfrm>
          <a:prstGeom prst="rect">
            <a:avLst/>
          </a:prstGeom>
        </p:spPr>
      </p:pic>
      <p:pic>
        <p:nvPicPr>
          <p:cNvPr id="6" name="Picture 2" descr="G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764" y="5366848"/>
            <a:ext cx="2598122" cy="108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21" y="5366848"/>
            <a:ext cx="663010" cy="132602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4752950"/>
            <a:ext cx="620266" cy="62026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4128492"/>
            <a:ext cx="620266" cy="62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1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2" name="itemboxsound.wav"/>
          </p:stSnd>
        </p:sndAc>
      </p:transition>
    </mc:Choice>
    <mc:Fallback xmlns="">
      <p:transition spd="med">
        <p:fade/>
        <p:sndAc>
          <p:stSnd>
            <p:snd r:embed="rId8" name="itemboxsound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Gravitation</a:t>
            </a:r>
          </a:p>
          <a:p>
            <a:pPr lvl="1"/>
            <a:r>
              <a:rPr lang="de-DE" dirty="0" smtClean="0"/>
              <a:t>Klasse </a:t>
            </a:r>
            <a:r>
              <a:rPr lang="de-DE" dirty="0" err="1" smtClean="0"/>
              <a:t>Timer</a:t>
            </a:r>
            <a:endParaRPr lang="de-DE" dirty="0" smtClean="0"/>
          </a:p>
          <a:p>
            <a:r>
              <a:rPr lang="de-DE" dirty="0" smtClean="0"/>
              <a:t>Kollisionserkennung funktioniert nicht</a:t>
            </a:r>
          </a:p>
          <a:p>
            <a:pPr lvl="1"/>
            <a:r>
              <a:rPr lang="de-DE" dirty="0" smtClean="0"/>
              <a:t>Arbeiten mit Klasse </a:t>
            </a:r>
            <a:r>
              <a:rPr lang="de-DE" dirty="0" err="1" smtClean="0"/>
              <a:t>Rectangle</a:t>
            </a:r>
            <a:endParaRPr lang="de-DE" dirty="0" smtClean="0"/>
          </a:p>
          <a:p>
            <a:r>
              <a:rPr lang="de-DE" dirty="0" smtClean="0"/>
              <a:t>Große Verzögerungen</a:t>
            </a:r>
          </a:p>
          <a:p>
            <a:pPr lvl="1"/>
            <a:r>
              <a:rPr lang="de-DE" dirty="0" smtClean="0"/>
              <a:t>Ersetzen der Luftblöcke durch nichts</a:t>
            </a:r>
          </a:p>
          <a:p>
            <a:r>
              <a:rPr lang="de-DE" dirty="0"/>
              <a:t>Items </a:t>
            </a:r>
            <a:r>
              <a:rPr lang="de-DE" dirty="0" smtClean="0"/>
              <a:t>Probleme</a:t>
            </a:r>
          </a:p>
          <a:p>
            <a:pPr lvl="1"/>
            <a:r>
              <a:rPr lang="de-DE" dirty="0" smtClean="0"/>
              <a:t>Counter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92" y="3730776"/>
            <a:ext cx="1318245" cy="263649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924" y="5049021"/>
            <a:ext cx="1318245" cy="131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9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Sounds </a:t>
            </a:r>
            <a:r>
              <a:rPr lang="de-DE" dirty="0" smtClean="0"/>
              <a:t>Klasse</a:t>
            </a:r>
          </a:p>
          <a:p>
            <a:pPr lvl="1"/>
            <a:r>
              <a:rPr lang="de-DE" dirty="0" smtClean="0"/>
              <a:t>Nutzen von Sounds und </a:t>
            </a:r>
            <a:r>
              <a:rPr lang="de-DE" dirty="0" err="1" smtClean="0"/>
              <a:t>MediaPlayer</a:t>
            </a:r>
            <a:r>
              <a:rPr lang="de-DE" dirty="0" smtClean="0"/>
              <a:t> Klasse</a:t>
            </a:r>
            <a:endParaRPr lang="de-DE" dirty="0"/>
          </a:p>
          <a:p>
            <a:r>
              <a:rPr lang="de-DE" dirty="0" smtClean="0"/>
              <a:t>Animation</a:t>
            </a:r>
          </a:p>
          <a:p>
            <a:pPr lvl="1"/>
            <a:r>
              <a:rPr lang="de-DE" dirty="0" smtClean="0"/>
              <a:t>Eigene Animation-Klasse erstellt</a:t>
            </a:r>
            <a:endParaRPr lang="de-DE" dirty="0"/>
          </a:p>
          <a:p>
            <a:r>
              <a:rPr lang="de-DE" dirty="0" smtClean="0"/>
              <a:t>Gegner-Fehler</a:t>
            </a:r>
          </a:p>
          <a:p>
            <a:pPr lvl="1"/>
            <a:r>
              <a:rPr lang="de-DE" dirty="0" smtClean="0"/>
              <a:t>Eigene </a:t>
            </a:r>
            <a:r>
              <a:rPr lang="de-DE" dirty="0" err="1" smtClean="0"/>
              <a:t>Timer</a:t>
            </a:r>
            <a:r>
              <a:rPr lang="de-DE" dirty="0" smtClean="0"/>
              <a:t> Klasse</a:t>
            </a:r>
          </a:p>
          <a:p>
            <a:pPr lvl="1"/>
            <a:r>
              <a:rPr lang="de-DE" dirty="0" smtClean="0"/>
              <a:t>Begrenzung der maximalen Anzahl</a:t>
            </a:r>
            <a:endParaRPr lang="de-DE" dirty="0"/>
          </a:p>
          <a:p>
            <a:r>
              <a:rPr lang="de-DE" dirty="0"/>
              <a:t>Forms </a:t>
            </a:r>
            <a:r>
              <a:rPr lang="de-DE" dirty="0" smtClean="0"/>
              <a:t>Fehler</a:t>
            </a:r>
          </a:p>
          <a:p>
            <a:pPr lvl="1"/>
            <a:r>
              <a:rPr lang="de-DE" dirty="0" smtClean="0"/>
              <a:t>Klasse </a:t>
            </a:r>
            <a:r>
              <a:rPr lang="de-DE" dirty="0" err="1" smtClean="0"/>
              <a:t>Application</a:t>
            </a:r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487" y="3501008"/>
            <a:ext cx="1462261" cy="292452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619" y="4982765"/>
            <a:ext cx="1442765" cy="144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9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Piskel</a:t>
            </a:r>
            <a:r>
              <a:rPr lang="de-DE" dirty="0" smtClean="0"/>
              <a:t>, Code und Programm Vorstellung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1772816"/>
            <a:ext cx="1695053" cy="3390106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28" y="2708920"/>
            <a:ext cx="1030213" cy="103021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3700661"/>
            <a:ext cx="1462261" cy="146226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4144">
            <a:off x="-1149344" y="1315814"/>
            <a:ext cx="1908213" cy="381642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357" y="2051906"/>
            <a:ext cx="1314027" cy="1314027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568051" y="5949280"/>
            <a:ext cx="1061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>
                <a:hlinkClick r:id="rId7"/>
              </a:rPr>
              <a:t>Piskel</a:t>
            </a:r>
            <a:endParaRPr lang="de-DE" sz="2800" dirty="0"/>
          </a:p>
        </p:txBody>
      </p:sp>
      <p:sp>
        <p:nvSpPr>
          <p:cNvPr id="12" name="Textfeld 11"/>
          <p:cNvSpPr txBox="1"/>
          <p:nvPr/>
        </p:nvSpPr>
        <p:spPr>
          <a:xfrm>
            <a:off x="1989956" y="594928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>
                <a:hlinkClick r:id="rId8"/>
              </a:rPr>
              <a:t>Github</a:t>
            </a:r>
            <a:r>
              <a:rPr lang="de-DE" sz="2800" dirty="0" smtClean="0">
                <a:hlinkClick r:id="rId8"/>
              </a:rPr>
              <a:t> - Mario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74407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https://nvie.com/posts/a-successful-git-branching-model</a:t>
            </a:r>
            <a:r>
              <a:rPr lang="de-DE" dirty="0" smtClean="0"/>
              <a:t>/</a:t>
            </a:r>
          </a:p>
          <a:p>
            <a:r>
              <a:rPr lang="de-DE" dirty="0" smtClean="0"/>
              <a:t>https://piskelapp.com</a:t>
            </a:r>
          </a:p>
          <a:p>
            <a:r>
              <a:rPr lang="de-DE" dirty="0"/>
              <a:t>https://docs.microsoft.com/de-de/?view=vs-2017</a:t>
            </a:r>
            <a:endParaRPr lang="de-DE" dirty="0" smtClean="0"/>
          </a:p>
          <a:p>
            <a:r>
              <a:rPr lang="de-DE" dirty="0"/>
              <a:t>https://</a:t>
            </a:r>
            <a:r>
              <a:rPr lang="de-DE" dirty="0" smtClean="0"/>
              <a:t>stackoverflow.com/questions/6240002/play-two-sounds-simultaneusly</a:t>
            </a:r>
          </a:p>
          <a:p>
            <a:r>
              <a:rPr lang="de-DE" dirty="0" smtClean="0"/>
              <a:t>https://www.github.com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04" y="2492896"/>
            <a:ext cx="1678285" cy="335657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038" y="4176139"/>
            <a:ext cx="3346654" cy="167332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00" y="2682307"/>
            <a:ext cx="1571991" cy="314398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357" y="2051906"/>
            <a:ext cx="1314027" cy="1314027"/>
          </a:xfrm>
          <a:prstGeom prst="rect">
            <a:avLst/>
          </a:prstGeom>
        </p:spPr>
      </p:pic>
      <p:pic>
        <p:nvPicPr>
          <p:cNvPr id="8" name="die_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 flipH="1">
            <a:off x="12188825" y="0"/>
            <a:ext cx="116632" cy="11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173E-6 -1.85185E-6 L 0.81141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570" y="-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70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de-DE" dirty="0" smtClean="0"/>
              <a:t>Ideen</a:t>
            </a:r>
          </a:p>
          <a:p>
            <a:r>
              <a:rPr lang="de-DE" dirty="0" smtClean="0"/>
              <a:t>Projektstrukturplan</a:t>
            </a:r>
          </a:p>
          <a:p>
            <a:pPr rtl="0"/>
            <a:r>
              <a:rPr lang="de-DE" dirty="0" smtClean="0"/>
              <a:t>Projektablaufplan</a:t>
            </a:r>
          </a:p>
          <a:p>
            <a:pPr rtl="0"/>
            <a:r>
              <a:rPr lang="de-DE" dirty="0" smtClean="0"/>
              <a:t>Projektnetzplan</a:t>
            </a:r>
          </a:p>
          <a:p>
            <a:pPr rtl="0"/>
            <a:r>
              <a:rPr lang="de-DE" dirty="0" err="1" smtClean="0"/>
              <a:t>Git</a:t>
            </a:r>
            <a:endParaRPr lang="de-DE" dirty="0" smtClean="0"/>
          </a:p>
          <a:p>
            <a:pPr rtl="0"/>
            <a:r>
              <a:rPr lang="de-DE" dirty="0" smtClean="0"/>
              <a:t>Probleme und Lösungen</a:t>
            </a:r>
          </a:p>
          <a:p>
            <a:pPr rtl="0"/>
            <a:r>
              <a:rPr lang="de-DE" dirty="0" smtClean="0"/>
              <a:t>Code und Programm Vorstellung</a:t>
            </a:r>
          </a:p>
          <a:p>
            <a:pPr rtl="0"/>
            <a:r>
              <a:rPr lang="de-DE" dirty="0" smtClean="0"/>
              <a:t>Quellen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708" y="2852936"/>
            <a:ext cx="1384269" cy="138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Jump </a:t>
            </a:r>
            <a:r>
              <a:rPr lang="de-DE" dirty="0" err="1" smtClean="0"/>
              <a:t>and</a:t>
            </a:r>
            <a:r>
              <a:rPr lang="de-DE" dirty="0" smtClean="0"/>
              <a:t> Run Spiel</a:t>
            </a:r>
          </a:p>
          <a:p>
            <a:pPr lvl="1"/>
            <a:r>
              <a:rPr lang="de-DE" dirty="0" smtClean="0"/>
              <a:t>Mit Story</a:t>
            </a:r>
          </a:p>
          <a:p>
            <a:pPr lvl="1"/>
            <a:r>
              <a:rPr lang="de-DE" dirty="0" smtClean="0"/>
              <a:t>Mit </a:t>
            </a:r>
            <a:r>
              <a:rPr lang="de-DE" dirty="0"/>
              <a:t>S</a:t>
            </a:r>
            <a:r>
              <a:rPr lang="de-DE" dirty="0" smtClean="0"/>
              <a:t>ounds</a:t>
            </a:r>
          </a:p>
          <a:p>
            <a:pPr lvl="1"/>
            <a:r>
              <a:rPr lang="de-DE" dirty="0" smtClean="0"/>
              <a:t>Mit NPC</a:t>
            </a:r>
          </a:p>
          <a:p>
            <a:pPr lvl="1"/>
            <a:r>
              <a:rPr lang="de-DE" dirty="0" smtClean="0"/>
              <a:t>Asiatisches Thema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C# mit eigener Engine 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60" y="2974990"/>
            <a:ext cx="1384269" cy="138426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724" y="2974990"/>
            <a:ext cx="1384269" cy="138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1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459" y="5085184"/>
            <a:ext cx="542925" cy="54292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058" y="5659189"/>
            <a:ext cx="651826" cy="651826"/>
          </a:xfrm>
          <a:prstGeom prst="rect">
            <a:avLst/>
          </a:prstGeom>
        </p:spPr>
      </p:pic>
      <p:pic>
        <p:nvPicPr>
          <p:cNvPr id="12" name="Inhaltsplatzhalt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266" y="5085183"/>
            <a:ext cx="542925" cy="542925"/>
          </a:xfrm>
          <a:prstGeom prst="rect">
            <a:avLst/>
          </a:prstGeom>
        </p:spPr>
      </p:pic>
      <p:graphicFrame>
        <p:nvGraphicFramePr>
          <p:cNvPr id="3" name="Inhaltsplatzhalter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194357"/>
              </p:ext>
            </p:extLst>
          </p:nvPr>
        </p:nvGraphicFramePr>
        <p:xfrm>
          <a:off x="1485900" y="116632"/>
          <a:ext cx="8856984" cy="663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kument" r:id="rId5" imgW="13499646" imgH="10111323" progId="Word.Document.12">
                  <p:embed/>
                </p:oleObj>
              </mc:Choice>
              <mc:Fallback>
                <p:oleObj name="Dokument" r:id="rId5" imgW="13499646" imgH="101113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85900" y="116632"/>
                        <a:ext cx="8856984" cy="6633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409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Projektablaufplan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242" y="1503509"/>
            <a:ext cx="8925822" cy="5066874"/>
          </a:xfrm>
          <a:prstGeom prst="rect">
            <a:avLst/>
          </a:prstGeom>
        </p:spPr>
      </p:pic>
      <p:pic>
        <p:nvPicPr>
          <p:cNvPr id="9" name="Inhaltsplatzhalt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209" y="4608933"/>
            <a:ext cx="476250" cy="476250"/>
          </a:xfrm>
          <a:prstGeom prst="rect">
            <a:avLst/>
          </a:prstGeom>
        </p:spPr>
      </p:pic>
      <p:pic>
        <p:nvPicPr>
          <p:cNvPr id="10" name="Inhaltsplatzhalt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459" y="5085184"/>
            <a:ext cx="542925" cy="54292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170" y="5659189"/>
            <a:ext cx="651826" cy="651826"/>
          </a:xfrm>
          <a:prstGeom prst="rect">
            <a:avLst/>
          </a:prstGeom>
        </p:spPr>
      </p:pic>
      <p:pic>
        <p:nvPicPr>
          <p:cNvPr id="12" name="Inhaltsplatzhalt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266" y="5085183"/>
            <a:ext cx="542925" cy="54292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379" y="4608933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1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Meeting Protokolle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hlinkClick r:id="rId2" action="ppaction://hlinkfile"/>
              </a:rPr>
              <a:t>Meeting Protokoll 09.12.18</a:t>
            </a:r>
          </a:p>
          <a:p>
            <a:r>
              <a:rPr lang="de-DE" dirty="0" smtClean="0">
                <a:hlinkClick r:id="rId2" action="ppaction://hlinkfile"/>
              </a:rPr>
              <a:t>Meeting Protokoll 12.11.18</a:t>
            </a:r>
            <a:endParaRPr lang="de-DE" dirty="0" smtClean="0">
              <a:hlinkClick r:id="rId2" action="ppaction://hlinkfile"/>
            </a:endParaRPr>
          </a:p>
          <a:p>
            <a:r>
              <a:rPr lang="de-DE" dirty="0" smtClean="0">
                <a:hlinkClick r:id="rId3" action="ppaction://hlinkfile"/>
              </a:rPr>
              <a:t>Meeting Protokoll 13.10.18</a:t>
            </a:r>
            <a:endParaRPr lang="de-DE" dirty="0" smtClean="0"/>
          </a:p>
          <a:p>
            <a:r>
              <a:rPr lang="de-DE" dirty="0" smtClean="0">
                <a:hlinkClick r:id="rId4" action="ppaction://hlinkfile"/>
              </a:rPr>
              <a:t>Meeting Protokoll 21.10.18</a:t>
            </a:r>
            <a:endParaRPr lang="de-DE" dirty="0" smtClean="0"/>
          </a:p>
          <a:p>
            <a:r>
              <a:rPr lang="de-DE" dirty="0" smtClean="0">
                <a:hlinkClick r:id="rId5" action="ppaction://hlinkfile"/>
              </a:rPr>
              <a:t>Meeting Protokoll 23.09.18</a:t>
            </a:r>
            <a:endParaRPr lang="de-DE" dirty="0" smtClean="0"/>
          </a:p>
          <a:p>
            <a:r>
              <a:rPr lang="de-DE" dirty="0" smtClean="0">
                <a:hlinkClick r:id="rId6" action="ppaction://hlinkfile"/>
              </a:rPr>
              <a:t>Meeting Protokoll 26.11.18</a:t>
            </a:r>
            <a:endParaRPr lang="de-DE" dirty="0" smtClean="0"/>
          </a:p>
          <a:p>
            <a:r>
              <a:rPr lang="de-DE" dirty="0" smtClean="0">
                <a:hlinkClick r:id="rId7" action="ppaction://hlinkfile"/>
              </a:rPr>
              <a:t>Pflichtenheft</a:t>
            </a:r>
            <a:endParaRPr lang="de-DE" dirty="0"/>
          </a:p>
        </p:txBody>
      </p:sp>
      <p:pic>
        <p:nvPicPr>
          <p:cNvPr id="7" name="Inhaltsplatzhalter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209" y="4608933"/>
            <a:ext cx="476250" cy="476250"/>
          </a:xfrm>
          <a:prstGeom prst="rect">
            <a:avLst/>
          </a:prstGeom>
        </p:spPr>
      </p:pic>
      <p:pic>
        <p:nvPicPr>
          <p:cNvPr id="8" name="Inhaltsplatzhalter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459" y="5085184"/>
            <a:ext cx="542925" cy="5429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20" y="5211285"/>
            <a:ext cx="651826" cy="651826"/>
          </a:xfrm>
          <a:prstGeom prst="rect">
            <a:avLst/>
          </a:prstGeom>
        </p:spPr>
      </p:pic>
      <p:pic>
        <p:nvPicPr>
          <p:cNvPr id="10" name="Inhaltsplatzhalter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266" y="5085183"/>
            <a:ext cx="542925" cy="54292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379" y="4608933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Projektnetzplan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7716707"/>
                  </p:ext>
                </p:extLst>
              </p:nvPr>
            </p:nvGraphicFramePr>
            <p:xfrm>
              <a:off x="823095" y="1442720"/>
              <a:ext cx="9433046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9047">
                      <a:extLst>
                        <a:ext uri="{9D8B030D-6E8A-4147-A177-3AD203B41FA5}">
                          <a16:colId xmlns:a16="http://schemas.microsoft.com/office/drawing/2014/main" val="1245015853"/>
                        </a:ext>
                      </a:extLst>
                    </a:gridCol>
                    <a:gridCol w="4211329">
                      <a:extLst>
                        <a:ext uri="{9D8B030D-6E8A-4147-A177-3AD203B41FA5}">
                          <a16:colId xmlns:a16="http://schemas.microsoft.com/office/drawing/2014/main" val="1222628419"/>
                        </a:ext>
                      </a:extLst>
                    </a:gridCol>
                    <a:gridCol w="2096303">
                      <a:extLst>
                        <a:ext uri="{9D8B030D-6E8A-4147-A177-3AD203B41FA5}">
                          <a16:colId xmlns:a16="http://schemas.microsoft.com/office/drawing/2014/main" val="3147479446"/>
                        </a:ext>
                      </a:extLst>
                    </a:gridCol>
                    <a:gridCol w="1726367">
                      <a:extLst>
                        <a:ext uri="{9D8B030D-6E8A-4147-A177-3AD203B41FA5}">
                          <a16:colId xmlns:a16="http://schemas.microsoft.com/office/drawing/2014/main" val="1306521952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Vorgang i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Vorgangsbeschreibung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Dauer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620800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Spieler</a:t>
                          </a:r>
                          <a:r>
                            <a:rPr lang="de-DE" baseline="0" dirty="0" smtClean="0"/>
                            <a:t> Programmierung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{ }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26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359255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Engine Programmierung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{ }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9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2178452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3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Gegner Programmierung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{ 1 }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2,5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1914520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Item/-box</a:t>
                          </a:r>
                          <a:r>
                            <a:rPr lang="de-DE" baseline="0" dirty="0" smtClean="0"/>
                            <a:t> Programmierung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{ 1,5 }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0027103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Windows Form Programmierung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{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dirty="0" smtClean="0"/>
                            <a:t>}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18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934861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aseline="0" dirty="0" smtClean="0"/>
                            <a:t>Grafik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{ }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10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362421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7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Sounds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{ 4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dirty="0" smtClean="0"/>
                            <a:t>}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541843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8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Tests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{  2,3,6,7}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3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98812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7716707"/>
                  </p:ext>
                </p:extLst>
              </p:nvPr>
            </p:nvGraphicFramePr>
            <p:xfrm>
              <a:off x="823095" y="1442720"/>
              <a:ext cx="9433046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9047">
                      <a:extLst>
                        <a:ext uri="{9D8B030D-6E8A-4147-A177-3AD203B41FA5}">
                          <a16:colId xmlns:a16="http://schemas.microsoft.com/office/drawing/2014/main" val="1245015853"/>
                        </a:ext>
                      </a:extLst>
                    </a:gridCol>
                    <a:gridCol w="4211329">
                      <a:extLst>
                        <a:ext uri="{9D8B030D-6E8A-4147-A177-3AD203B41FA5}">
                          <a16:colId xmlns:a16="http://schemas.microsoft.com/office/drawing/2014/main" val="1222628419"/>
                        </a:ext>
                      </a:extLst>
                    </a:gridCol>
                    <a:gridCol w="2096303">
                      <a:extLst>
                        <a:ext uri="{9D8B030D-6E8A-4147-A177-3AD203B41FA5}">
                          <a16:colId xmlns:a16="http://schemas.microsoft.com/office/drawing/2014/main" val="3147479446"/>
                        </a:ext>
                      </a:extLst>
                    </a:gridCol>
                    <a:gridCol w="1726367">
                      <a:extLst>
                        <a:ext uri="{9D8B030D-6E8A-4147-A177-3AD203B41FA5}">
                          <a16:colId xmlns:a16="http://schemas.microsoft.com/office/drawing/2014/main" val="130652195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Vorgang i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Vorgangsbeschreibung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68314" t="-9333" r="-83430" b="-8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447703" t="-9333" r="-1413" b="-8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62080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Spieler</a:t>
                          </a:r>
                          <a:r>
                            <a:rPr lang="de-DE" baseline="0" dirty="0" smtClean="0"/>
                            <a:t> Programmierung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{ }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26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3592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Engine Programmierung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{ }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9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217845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3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Gegner Programmierung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{ </a:t>
                          </a:r>
                          <a:r>
                            <a:rPr lang="de-DE" dirty="0" smtClean="0"/>
                            <a:t>1 }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2,5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191452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Item/-box</a:t>
                          </a:r>
                          <a:r>
                            <a:rPr lang="de-DE" baseline="0" dirty="0" smtClean="0"/>
                            <a:t> Programmierung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{ 1,5 </a:t>
                          </a:r>
                          <a:r>
                            <a:rPr lang="de-DE" dirty="0" smtClean="0"/>
                            <a:t>}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2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00271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Windows Form Programmierung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{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dirty="0" smtClean="0"/>
                            <a:t>}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18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393486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aseline="0" dirty="0" smtClean="0"/>
                            <a:t>Grafik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{ </a:t>
                          </a:r>
                          <a:r>
                            <a:rPr lang="de-DE" dirty="0" smtClean="0"/>
                            <a:t>}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10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36242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7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Sounds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{ 4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dirty="0" smtClean="0"/>
                            <a:t>}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1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54184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8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Tests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{  2,3,6,7}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3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988120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7" name="Inhaltsplatzhalt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900" y="4149080"/>
            <a:ext cx="476250" cy="952500"/>
          </a:xfrm>
          <a:prstGeom prst="rect">
            <a:avLst/>
          </a:prstGeom>
        </p:spPr>
      </p:pic>
      <p:pic>
        <p:nvPicPr>
          <p:cNvPr id="19" name="Inhaltsplatzhalter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266" y="5085183"/>
            <a:ext cx="542925" cy="542925"/>
          </a:xfrm>
          <a:prstGeom prst="rect">
            <a:avLst/>
          </a:prstGeom>
        </p:spPr>
      </p:pic>
      <p:pic>
        <p:nvPicPr>
          <p:cNvPr id="20" name="Inhaltsplatzhalter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459" y="5085184"/>
            <a:ext cx="542925" cy="542925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379" y="4608933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0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2" name="itemboxsound.wav"/>
          </p:stSnd>
        </p:sndAc>
      </p:transition>
    </mc:Choice>
    <mc:Fallback xmlns="">
      <p:transition spd="med">
        <p:fade/>
        <p:sndAc>
          <p:stSnd>
            <p:snd r:embed="rId7" name="itemboxsound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Projektnetzplan</a:t>
            </a:r>
          </a:p>
        </p:txBody>
      </p:sp>
      <p:graphicFrame>
        <p:nvGraphicFramePr>
          <p:cNvPr id="26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7030698"/>
              </p:ext>
            </p:extLst>
          </p:nvPr>
        </p:nvGraphicFramePr>
        <p:xfrm>
          <a:off x="905029" y="2868515"/>
          <a:ext cx="11604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09">
                  <a:extLst>
                    <a:ext uri="{9D8B030D-6E8A-4147-A177-3AD203B41FA5}">
                      <a16:colId xmlns:a16="http://schemas.microsoft.com/office/drawing/2014/main" val="1007472077"/>
                    </a:ext>
                  </a:extLst>
                </a:gridCol>
                <a:gridCol w="580209">
                  <a:extLst>
                    <a:ext uri="{9D8B030D-6E8A-4147-A177-3AD203B41FA5}">
                      <a16:colId xmlns:a16="http://schemas.microsoft.com/office/drawing/2014/main" val="3372586800"/>
                    </a:ext>
                  </a:extLst>
                </a:gridCol>
              </a:tblGrid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31040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80405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132500"/>
                  </a:ext>
                </a:extLst>
              </a:tr>
            </a:tbl>
          </a:graphicData>
        </a:graphic>
      </p:graphicFrame>
      <p:graphicFrame>
        <p:nvGraphicFramePr>
          <p:cNvPr id="27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7213992"/>
              </p:ext>
            </p:extLst>
          </p:nvPr>
        </p:nvGraphicFramePr>
        <p:xfrm>
          <a:off x="4570738" y="5374702"/>
          <a:ext cx="11604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09">
                  <a:extLst>
                    <a:ext uri="{9D8B030D-6E8A-4147-A177-3AD203B41FA5}">
                      <a16:colId xmlns:a16="http://schemas.microsoft.com/office/drawing/2014/main" val="1007472077"/>
                    </a:ext>
                  </a:extLst>
                </a:gridCol>
                <a:gridCol w="580209">
                  <a:extLst>
                    <a:ext uri="{9D8B030D-6E8A-4147-A177-3AD203B41FA5}">
                      <a16:colId xmlns:a16="http://schemas.microsoft.com/office/drawing/2014/main" val="3372586800"/>
                    </a:ext>
                  </a:extLst>
                </a:gridCol>
              </a:tblGrid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31040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80405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132500"/>
                  </a:ext>
                </a:extLst>
              </a:tr>
            </a:tbl>
          </a:graphicData>
        </a:graphic>
      </p:graphicFrame>
      <p:graphicFrame>
        <p:nvGraphicFramePr>
          <p:cNvPr id="28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7524454"/>
              </p:ext>
            </p:extLst>
          </p:nvPr>
        </p:nvGraphicFramePr>
        <p:xfrm>
          <a:off x="4581141" y="404106"/>
          <a:ext cx="11604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09">
                  <a:extLst>
                    <a:ext uri="{9D8B030D-6E8A-4147-A177-3AD203B41FA5}">
                      <a16:colId xmlns:a16="http://schemas.microsoft.com/office/drawing/2014/main" val="1007472077"/>
                    </a:ext>
                  </a:extLst>
                </a:gridCol>
                <a:gridCol w="580209">
                  <a:extLst>
                    <a:ext uri="{9D8B030D-6E8A-4147-A177-3AD203B41FA5}">
                      <a16:colId xmlns:a16="http://schemas.microsoft.com/office/drawing/2014/main" val="3372586800"/>
                    </a:ext>
                  </a:extLst>
                </a:gridCol>
              </a:tblGrid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31040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80405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132500"/>
                  </a:ext>
                </a:extLst>
              </a:tr>
            </a:tbl>
          </a:graphicData>
        </a:graphic>
      </p:graphicFrame>
      <p:graphicFrame>
        <p:nvGraphicFramePr>
          <p:cNvPr id="29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1977258"/>
              </p:ext>
            </p:extLst>
          </p:nvPr>
        </p:nvGraphicFramePr>
        <p:xfrm>
          <a:off x="4576416" y="3747701"/>
          <a:ext cx="11604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09">
                  <a:extLst>
                    <a:ext uri="{9D8B030D-6E8A-4147-A177-3AD203B41FA5}">
                      <a16:colId xmlns:a16="http://schemas.microsoft.com/office/drawing/2014/main" val="1007472077"/>
                    </a:ext>
                  </a:extLst>
                </a:gridCol>
                <a:gridCol w="580209">
                  <a:extLst>
                    <a:ext uri="{9D8B030D-6E8A-4147-A177-3AD203B41FA5}">
                      <a16:colId xmlns:a16="http://schemas.microsoft.com/office/drawing/2014/main" val="3372586800"/>
                    </a:ext>
                  </a:extLst>
                </a:gridCol>
              </a:tblGrid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18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31040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80405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18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132500"/>
                  </a:ext>
                </a:extLst>
              </a:tr>
            </a:tbl>
          </a:graphicData>
        </a:graphic>
      </p:graphicFrame>
      <p:graphicFrame>
        <p:nvGraphicFramePr>
          <p:cNvPr id="30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223676"/>
              </p:ext>
            </p:extLst>
          </p:nvPr>
        </p:nvGraphicFramePr>
        <p:xfrm>
          <a:off x="6472031" y="5390617"/>
          <a:ext cx="144445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229">
                  <a:extLst>
                    <a:ext uri="{9D8B030D-6E8A-4147-A177-3AD203B41FA5}">
                      <a16:colId xmlns:a16="http://schemas.microsoft.com/office/drawing/2014/main" val="1007472077"/>
                    </a:ext>
                  </a:extLst>
                </a:gridCol>
                <a:gridCol w="722229">
                  <a:extLst>
                    <a:ext uri="{9D8B030D-6E8A-4147-A177-3AD203B41FA5}">
                      <a16:colId xmlns:a16="http://schemas.microsoft.com/office/drawing/2014/main" val="3372586800"/>
                    </a:ext>
                  </a:extLst>
                </a:gridCol>
              </a:tblGrid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2,5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31040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80405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28,5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28,5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132500"/>
                  </a:ext>
                </a:extLst>
              </a:tr>
            </a:tbl>
          </a:graphicData>
        </a:graphic>
      </p:graphicFrame>
      <p:graphicFrame>
        <p:nvGraphicFramePr>
          <p:cNvPr id="31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2330546"/>
              </p:ext>
            </p:extLst>
          </p:nvPr>
        </p:nvGraphicFramePr>
        <p:xfrm>
          <a:off x="6123599" y="3763616"/>
          <a:ext cx="11604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09">
                  <a:extLst>
                    <a:ext uri="{9D8B030D-6E8A-4147-A177-3AD203B41FA5}">
                      <a16:colId xmlns:a16="http://schemas.microsoft.com/office/drawing/2014/main" val="1007472077"/>
                    </a:ext>
                  </a:extLst>
                </a:gridCol>
                <a:gridCol w="580209">
                  <a:extLst>
                    <a:ext uri="{9D8B030D-6E8A-4147-A177-3AD203B41FA5}">
                      <a16:colId xmlns:a16="http://schemas.microsoft.com/office/drawing/2014/main" val="3372586800"/>
                    </a:ext>
                  </a:extLst>
                </a:gridCol>
              </a:tblGrid>
              <a:tr h="447524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31040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80405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28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132500"/>
                  </a:ext>
                </a:extLst>
              </a:tr>
            </a:tbl>
          </a:graphicData>
        </a:graphic>
      </p:graphicFrame>
      <p:graphicFrame>
        <p:nvGraphicFramePr>
          <p:cNvPr id="32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3447671"/>
              </p:ext>
            </p:extLst>
          </p:nvPr>
        </p:nvGraphicFramePr>
        <p:xfrm>
          <a:off x="7416374" y="3755658"/>
          <a:ext cx="11604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09">
                  <a:extLst>
                    <a:ext uri="{9D8B030D-6E8A-4147-A177-3AD203B41FA5}">
                      <a16:colId xmlns:a16="http://schemas.microsoft.com/office/drawing/2014/main" val="1007472077"/>
                    </a:ext>
                  </a:extLst>
                </a:gridCol>
                <a:gridCol w="580209">
                  <a:extLst>
                    <a:ext uri="{9D8B030D-6E8A-4147-A177-3AD203B41FA5}">
                      <a16:colId xmlns:a16="http://schemas.microsoft.com/office/drawing/2014/main" val="3372586800"/>
                    </a:ext>
                  </a:extLst>
                </a:gridCol>
              </a:tblGrid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31040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28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80405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132500"/>
                  </a:ext>
                </a:extLst>
              </a:tr>
            </a:tbl>
          </a:graphicData>
        </a:graphic>
      </p:graphicFrame>
      <p:graphicFrame>
        <p:nvGraphicFramePr>
          <p:cNvPr id="33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6396853"/>
              </p:ext>
            </p:extLst>
          </p:nvPr>
        </p:nvGraphicFramePr>
        <p:xfrm>
          <a:off x="10718862" y="2822415"/>
          <a:ext cx="11781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059">
                  <a:extLst>
                    <a:ext uri="{9D8B030D-6E8A-4147-A177-3AD203B41FA5}">
                      <a16:colId xmlns:a16="http://schemas.microsoft.com/office/drawing/2014/main" val="1007472077"/>
                    </a:ext>
                  </a:extLst>
                </a:gridCol>
                <a:gridCol w="589059">
                  <a:extLst>
                    <a:ext uri="{9D8B030D-6E8A-4147-A177-3AD203B41FA5}">
                      <a16:colId xmlns:a16="http://schemas.microsoft.com/office/drawing/2014/main" val="3372586800"/>
                    </a:ext>
                  </a:extLst>
                </a:gridCol>
              </a:tblGrid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31040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80405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132500"/>
                  </a:ext>
                </a:extLst>
              </a:tr>
            </a:tbl>
          </a:graphicData>
        </a:graphic>
      </p:graphicFrame>
      <p:cxnSp>
        <p:nvCxnSpPr>
          <p:cNvPr id="34" name="Gerade Verbindung mit Pfeil 33"/>
          <p:cNvCxnSpPr>
            <a:stCxn id="26" idx="3"/>
            <a:endCxn id="28" idx="1"/>
          </p:cNvCxnSpPr>
          <p:nvPr/>
        </p:nvCxnSpPr>
        <p:spPr>
          <a:xfrm flipV="1">
            <a:off x="2065447" y="1089906"/>
            <a:ext cx="2515694" cy="24644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6" idx="3"/>
            <a:endCxn id="27" idx="1"/>
          </p:cNvCxnSpPr>
          <p:nvPr/>
        </p:nvCxnSpPr>
        <p:spPr>
          <a:xfrm>
            <a:off x="2065447" y="3554315"/>
            <a:ext cx="2505291" cy="25061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6" idx="3"/>
            <a:endCxn id="29" idx="1"/>
          </p:cNvCxnSpPr>
          <p:nvPr/>
        </p:nvCxnSpPr>
        <p:spPr>
          <a:xfrm>
            <a:off x="2065447" y="3554315"/>
            <a:ext cx="2510969" cy="8791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7" idx="3"/>
            <a:endCxn id="30" idx="1"/>
          </p:cNvCxnSpPr>
          <p:nvPr/>
        </p:nvCxnSpPr>
        <p:spPr>
          <a:xfrm>
            <a:off x="5731156" y="6060502"/>
            <a:ext cx="740875" cy="159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1" idx="3"/>
            <a:endCxn id="32" idx="1"/>
          </p:cNvCxnSpPr>
          <p:nvPr/>
        </p:nvCxnSpPr>
        <p:spPr>
          <a:xfrm flipV="1">
            <a:off x="7284017" y="4441458"/>
            <a:ext cx="132357" cy="7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28" idx="3"/>
            <a:endCxn id="243" idx="1"/>
          </p:cNvCxnSpPr>
          <p:nvPr/>
        </p:nvCxnSpPr>
        <p:spPr>
          <a:xfrm>
            <a:off x="5741559" y="1089906"/>
            <a:ext cx="3161534" cy="24183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243" idx="3"/>
            <a:endCxn id="33" idx="1"/>
          </p:cNvCxnSpPr>
          <p:nvPr/>
        </p:nvCxnSpPr>
        <p:spPr>
          <a:xfrm>
            <a:off x="10126861" y="3508215"/>
            <a:ext cx="5920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84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9184893"/>
              </p:ext>
            </p:extLst>
          </p:nvPr>
        </p:nvGraphicFramePr>
        <p:xfrm>
          <a:off x="4581141" y="2072612"/>
          <a:ext cx="11604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09">
                  <a:extLst>
                    <a:ext uri="{9D8B030D-6E8A-4147-A177-3AD203B41FA5}">
                      <a16:colId xmlns:a16="http://schemas.microsoft.com/office/drawing/2014/main" val="1007472077"/>
                    </a:ext>
                  </a:extLst>
                </a:gridCol>
                <a:gridCol w="580209">
                  <a:extLst>
                    <a:ext uri="{9D8B030D-6E8A-4147-A177-3AD203B41FA5}">
                      <a16:colId xmlns:a16="http://schemas.microsoft.com/office/drawing/2014/main" val="3372586800"/>
                    </a:ext>
                  </a:extLst>
                </a:gridCol>
              </a:tblGrid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31040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80405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132500"/>
                  </a:ext>
                </a:extLst>
              </a:tr>
            </a:tbl>
          </a:graphicData>
        </a:graphic>
      </p:graphicFrame>
      <p:cxnSp>
        <p:nvCxnSpPr>
          <p:cNvPr id="122" name="Gerade Verbindung mit Pfeil 121"/>
          <p:cNvCxnSpPr>
            <a:stCxn id="26" idx="3"/>
            <a:endCxn id="84" idx="1"/>
          </p:cNvCxnSpPr>
          <p:nvPr/>
        </p:nvCxnSpPr>
        <p:spPr>
          <a:xfrm flipV="1">
            <a:off x="2065447" y="2758412"/>
            <a:ext cx="2515694" cy="795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>
            <a:stCxn id="27" idx="3"/>
            <a:endCxn id="31" idx="1"/>
          </p:cNvCxnSpPr>
          <p:nvPr/>
        </p:nvCxnSpPr>
        <p:spPr>
          <a:xfrm flipV="1">
            <a:off x="5731156" y="4449416"/>
            <a:ext cx="392443" cy="16110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/>
          <p:cNvCxnSpPr>
            <a:stCxn id="29" idx="3"/>
            <a:endCxn id="31" idx="1"/>
          </p:cNvCxnSpPr>
          <p:nvPr/>
        </p:nvCxnSpPr>
        <p:spPr>
          <a:xfrm>
            <a:off x="5736834" y="4433501"/>
            <a:ext cx="386765" cy="159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3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0919305"/>
              </p:ext>
            </p:extLst>
          </p:nvPr>
        </p:nvGraphicFramePr>
        <p:xfrm>
          <a:off x="8903093" y="2822415"/>
          <a:ext cx="12237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84">
                  <a:extLst>
                    <a:ext uri="{9D8B030D-6E8A-4147-A177-3AD203B41FA5}">
                      <a16:colId xmlns:a16="http://schemas.microsoft.com/office/drawing/2014/main" val="1007472077"/>
                    </a:ext>
                  </a:extLst>
                </a:gridCol>
                <a:gridCol w="611884">
                  <a:extLst>
                    <a:ext uri="{9D8B030D-6E8A-4147-A177-3AD203B41FA5}">
                      <a16:colId xmlns:a16="http://schemas.microsoft.com/office/drawing/2014/main" val="3372586800"/>
                    </a:ext>
                  </a:extLst>
                </a:gridCol>
              </a:tblGrid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31040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80405"/>
                  </a:ext>
                </a:extLst>
              </a:tr>
              <a:tr h="21877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132500"/>
                  </a:ext>
                </a:extLst>
              </a:tr>
            </a:tbl>
          </a:graphicData>
        </a:graphic>
      </p:graphicFrame>
      <p:cxnSp>
        <p:nvCxnSpPr>
          <p:cNvPr id="249" name="Gerade Verbindung mit Pfeil 248"/>
          <p:cNvCxnSpPr>
            <a:stCxn id="84" idx="3"/>
            <a:endCxn id="243" idx="1"/>
          </p:cNvCxnSpPr>
          <p:nvPr/>
        </p:nvCxnSpPr>
        <p:spPr>
          <a:xfrm>
            <a:off x="5741559" y="2758412"/>
            <a:ext cx="3161534" cy="7498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 Verbindung mit Pfeil 251"/>
          <p:cNvCxnSpPr>
            <a:stCxn id="32" idx="3"/>
            <a:endCxn id="243" idx="1"/>
          </p:cNvCxnSpPr>
          <p:nvPr/>
        </p:nvCxnSpPr>
        <p:spPr>
          <a:xfrm flipV="1">
            <a:off x="8576792" y="3508215"/>
            <a:ext cx="326301" cy="933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Gerade Verbindung mit Pfeil 254"/>
          <p:cNvCxnSpPr>
            <a:stCxn id="30" idx="3"/>
            <a:endCxn id="243" idx="2"/>
          </p:cNvCxnSpPr>
          <p:nvPr/>
        </p:nvCxnSpPr>
        <p:spPr>
          <a:xfrm flipV="1">
            <a:off x="7916489" y="4194015"/>
            <a:ext cx="1598488" cy="18824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Gerade Verbindung mit Pfeil 295"/>
          <p:cNvCxnSpPr>
            <a:stCxn id="32" idx="3"/>
            <a:endCxn id="243" idx="1"/>
          </p:cNvCxnSpPr>
          <p:nvPr/>
        </p:nvCxnSpPr>
        <p:spPr>
          <a:xfrm flipV="1">
            <a:off x="8576792" y="3508215"/>
            <a:ext cx="326301" cy="933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2" name="Gerade Verbindung mit Pfeil 301"/>
          <p:cNvCxnSpPr>
            <a:stCxn id="26" idx="3"/>
            <a:endCxn id="27" idx="1"/>
          </p:cNvCxnSpPr>
          <p:nvPr/>
        </p:nvCxnSpPr>
        <p:spPr>
          <a:xfrm>
            <a:off x="2065447" y="3554315"/>
            <a:ext cx="2505291" cy="25061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6" name="Gerade Verbindung mit Pfeil 325"/>
          <p:cNvCxnSpPr>
            <a:stCxn id="31" idx="3"/>
            <a:endCxn id="32" idx="1"/>
          </p:cNvCxnSpPr>
          <p:nvPr/>
        </p:nvCxnSpPr>
        <p:spPr>
          <a:xfrm flipV="1">
            <a:off x="7284017" y="4441458"/>
            <a:ext cx="132357" cy="7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" name="Gerade Verbindung mit Pfeil 328"/>
          <p:cNvCxnSpPr>
            <a:stCxn id="27" idx="3"/>
            <a:endCxn id="31" idx="1"/>
          </p:cNvCxnSpPr>
          <p:nvPr/>
        </p:nvCxnSpPr>
        <p:spPr>
          <a:xfrm flipV="1">
            <a:off x="5731156" y="4449416"/>
            <a:ext cx="392443" cy="16110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33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9570018"/>
              </p:ext>
            </p:extLst>
          </p:nvPr>
        </p:nvGraphicFramePr>
        <p:xfrm>
          <a:off x="9514977" y="204946"/>
          <a:ext cx="252852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262">
                  <a:extLst>
                    <a:ext uri="{9D8B030D-6E8A-4147-A177-3AD203B41FA5}">
                      <a16:colId xmlns:a16="http://schemas.microsoft.com/office/drawing/2014/main" val="1007472077"/>
                    </a:ext>
                  </a:extLst>
                </a:gridCol>
                <a:gridCol w="1264262">
                  <a:extLst>
                    <a:ext uri="{9D8B030D-6E8A-4147-A177-3AD203B41FA5}">
                      <a16:colId xmlns:a16="http://schemas.microsoft.com/office/drawing/2014/main" val="3372586800"/>
                    </a:ext>
                  </a:extLst>
                </a:gridCol>
              </a:tblGrid>
              <a:tr h="347869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Nummer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Dauer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31040"/>
                  </a:ext>
                </a:extLst>
              </a:tr>
              <a:tr h="626165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Frühester</a:t>
                      </a:r>
                      <a:r>
                        <a:rPr lang="de-DE" sz="2000" baseline="0" dirty="0" smtClean="0"/>
                        <a:t> Anfang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Spätester</a:t>
                      </a:r>
                      <a:r>
                        <a:rPr lang="de-DE" sz="2000" baseline="0" dirty="0" smtClean="0"/>
                        <a:t> Anfang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80405"/>
                  </a:ext>
                </a:extLst>
              </a:tr>
              <a:tr h="626165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Frühestes</a:t>
                      </a:r>
                      <a:r>
                        <a:rPr lang="de-DE" sz="2000" baseline="0" dirty="0" smtClean="0"/>
                        <a:t> Ende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Spätestes</a:t>
                      </a:r>
                      <a:r>
                        <a:rPr lang="de-DE" sz="2000" baseline="0" dirty="0" smtClean="0"/>
                        <a:t> Ende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132500"/>
                  </a:ext>
                </a:extLst>
              </a:tr>
            </a:tbl>
          </a:graphicData>
        </a:graphic>
      </p:graphicFrame>
      <p:pic>
        <p:nvPicPr>
          <p:cNvPr id="334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770" y="4149080"/>
            <a:ext cx="476250" cy="952500"/>
          </a:xfrm>
          <a:prstGeom prst="rect">
            <a:avLst/>
          </a:prstGeom>
        </p:spPr>
      </p:pic>
      <p:pic>
        <p:nvPicPr>
          <p:cNvPr id="335" name="Inhaltsplatzhalt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459" y="5085184"/>
            <a:ext cx="542925" cy="542925"/>
          </a:xfrm>
          <a:prstGeom prst="rect">
            <a:avLst/>
          </a:prstGeom>
        </p:spPr>
      </p:pic>
      <p:pic>
        <p:nvPicPr>
          <p:cNvPr id="336" name="Inhaltsplatzhalt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266" y="5085183"/>
            <a:ext cx="5429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1026" name="Picture 2" descr="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764" y="5366848"/>
            <a:ext cx="2598122" cy="108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Arbeiten mit verschiedenen </a:t>
            </a:r>
            <a:r>
              <a:rPr lang="de-DE" dirty="0" err="1" smtClean="0"/>
              <a:t>Branches</a:t>
            </a:r>
            <a:endParaRPr lang="de-DE" dirty="0" smtClean="0"/>
          </a:p>
          <a:p>
            <a:r>
              <a:rPr lang="de-DE" dirty="0" smtClean="0"/>
              <a:t>Master </a:t>
            </a:r>
            <a:r>
              <a:rPr lang="de-DE" dirty="0" err="1" smtClean="0"/>
              <a:t>Branch</a:t>
            </a:r>
            <a:r>
              <a:rPr lang="de-DE" dirty="0" smtClean="0"/>
              <a:t>: vollständige Veröffentlichungen</a:t>
            </a:r>
          </a:p>
          <a:p>
            <a:r>
              <a:rPr lang="de-DE" dirty="0" smtClean="0"/>
              <a:t>Release </a:t>
            </a:r>
            <a:r>
              <a:rPr lang="de-DE" dirty="0" err="1" smtClean="0"/>
              <a:t>Branch</a:t>
            </a:r>
            <a:r>
              <a:rPr lang="de-DE" dirty="0" smtClean="0"/>
              <a:t>: Überprüfung und Bug Fixes vor Veröffentlichung</a:t>
            </a:r>
          </a:p>
          <a:p>
            <a:r>
              <a:rPr lang="de-DE" dirty="0" err="1" smtClean="0"/>
              <a:t>Develop</a:t>
            </a:r>
            <a:r>
              <a:rPr lang="de-DE" dirty="0" smtClean="0"/>
              <a:t> </a:t>
            </a:r>
            <a:r>
              <a:rPr lang="de-DE" dirty="0" err="1" smtClean="0"/>
              <a:t>Branch</a:t>
            </a:r>
            <a:r>
              <a:rPr lang="de-DE" dirty="0" smtClean="0"/>
              <a:t>: Entwicklung</a:t>
            </a:r>
          </a:p>
          <a:p>
            <a:r>
              <a:rPr lang="de-DE" dirty="0" smtClean="0"/>
              <a:t>Feature </a:t>
            </a:r>
            <a:r>
              <a:rPr lang="de-DE" dirty="0" err="1" smtClean="0"/>
              <a:t>Branch</a:t>
            </a:r>
            <a:r>
              <a:rPr lang="de-DE" dirty="0" smtClean="0"/>
              <a:t>: Hinzufügen eines neuen Feature zu </a:t>
            </a:r>
            <a:r>
              <a:rPr lang="de-DE" dirty="0" err="1" smtClean="0"/>
              <a:t>Develop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Nur ins nächsthöhere </a:t>
            </a:r>
            <a:r>
              <a:rPr lang="de-DE" dirty="0" err="1" smtClean="0"/>
              <a:t>mergen</a:t>
            </a:r>
            <a:endParaRPr lang="de-DE" dirty="0" smtClean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660" y="5289600"/>
            <a:ext cx="663010" cy="132602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4653136"/>
            <a:ext cx="620266" cy="62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8_TF02787990_TF02787990.potx" id="{4393E190-78C2-4802-8391-54969B0363A4}" vid="{EF0E7CB9-FD90-47AD-AD79-73A601F43E10}"/>
    </a:ext>
  </a:extLst>
</a:theme>
</file>

<file path=ppt/theme/theme2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Drei Schaltkreise (Breitbild)</Template>
  <TotalTime>0</TotalTime>
  <Words>301</Words>
  <Application>Microsoft Office PowerPoint</Application>
  <PresentationFormat>Benutzerdefiniert</PresentationFormat>
  <Paragraphs>170</Paragraphs>
  <Slides>14</Slides>
  <Notes>2</Notes>
  <HiddenSlides>0</HiddenSlides>
  <MMClips>1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Technologie 16:9</vt:lpstr>
      <vt:lpstr>Dokument</vt:lpstr>
      <vt:lpstr>Rice and Jump</vt:lpstr>
      <vt:lpstr>Inhaltsverzeichnis</vt:lpstr>
      <vt:lpstr>Idee</vt:lpstr>
      <vt:lpstr>PowerPoint-Präsentation</vt:lpstr>
      <vt:lpstr>Projektablaufplan</vt:lpstr>
      <vt:lpstr>Meeting Protokolle</vt:lpstr>
      <vt:lpstr>Projektnetzplan</vt:lpstr>
      <vt:lpstr>Projektnetzplan</vt:lpstr>
      <vt:lpstr>Git</vt:lpstr>
      <vt:lpstr>PowerPoint-Präsentation</vt:lpstr>
      <vt:lpstr>Probleme</vt:lpstr>
      <vt:lpstr>Probleme</vt:lpstr>
      <vt:lpstr>Piskel, Code und Programm Vorstellung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Rice and Jump</dc:title>
  <dc:creator>Hung Truong</dc:creator>
  <cp:lastModifiedBy>Hung Truong</cp:lastModifiedBy>
  <cp:revision>25</cp:revision>
  <dcterms:created xsi:type="dcterms:W3CDTF">2018-12-09T15:40:41Z</dcterms:created>
  <dcterms:modified xsi:type="dcterms:W3CDTF">2018-12-16T20:53:53Z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