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72" r:id="rId4"/>
    <p:sldId id="277" r:id="rId5"/>
    <p:sldId id="275" r:id="rId6"/>
    <p:sldId id="271" r:id="rId7"/>
    <p:sldId id="276" r:id="rId8"/>
    <p:sldId id="278" r:id="rId9"/>
    <p:sldId id="279" r:id="rId10"/>
    <p:sldId id="267" r:id="rId11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dy" initials="J" lastIdx="2" clrIdx="0">
    <p:extLst>
      <p:ext uri="{19B8F6BF-5375-455C-9EA6-DF929625EA0E}">
        <p15:presenceInfo xmlns:p15="http://schemas.microsoft.com/office/powerpoint/2012/main" userId="Jo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446" y="12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성" userId="aaaee488c06fbb02" providerId="LiveId" clId="{26CC49A3-86C9-4627-9C38-70D3259BAE83}"/>
    <pc:docChg chg="modSld">
      <pc:chgData name="민성" userId="aaaee488c06fbb02" providerId="LiveId" clId="{26CC49A3-86C9-4627-9C38-70D3259BAE83}" dt="2021-11-02T06:13:13.208" v="5" actId="1076"/>
      <pc:docMkLst>
        <pc:docMk/>
      </pc:docMkLst>
      <pc:sldChg chg="modSp mod">
        <pc:chgData name="민성" userId="aaaee488c06fbb02" providerId="LiveId" clId="{26CC49A3-86C9-4627-9C38-70D3259BAE83}" dt="2021-11-02T06:13:02.647" v="3" actId="1076"/>
        <pc:sldMkLst>
          <pc:docMk/>
          <pc:sldMk cId="706271889" sldId="275"/>
        </pc:sldMkLst>
        <pc:spChg chg="mod">
          <ac:chgData name="민성" userId="aaaee488c06fbb02" providerId="LiveId" clId="{26CC49A3-86C9-4627-9C38-70D3259BAE83}" dt="2021-11-02T06:13:02.647" v="3" actId="1076"/>
          <ac:spMkLst>
            <pc:docMk/>
            <pc:sldMk cId="706271889" sldId="275"/>
            <ac:spMk id="43" creationId="{67AFED82-A539-42D5-96C7-D21DBCDFF964}"/>
          </ac:spMkLst>
        </pc:spChg>
      </pc:sldChg>
      <pc:sldChg chg="modSp mod">
        <pc:chgData name="민성" userId="aaaee488c06fbb02" providerId="LiveId" clId="{26CC49A3-86C9-4627-9C38-70D3259BAE83}" dt="2021-11-02T06:13:13.208" v="5" actId="1076"/>
        <pc:sldMkLst>
          <pc:docMk/>
          <pc:sldMk cId="2742252090" sldId="276"/>
        </pc:sldMkLst>
        <pc:spChg chg="mod">
          <ac:chgData name="민성" userId="aaaee488c06fbb02" providerId="LiveId" clId="{26CC49A3-86C9-4627-9C38-70D3259BAE83}" dt="2021-11-02T06:13:13.208" v="5" actId="1076"/>
          <ac:spMkLst>
            <pc:docMk/>
            <pc:sldMk cId="2742252090" sldId="276"/>
            <ac:spMk id="36" creationId="{8517F85E-BBB3-446D-9604-8FBBD93C69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5463" y="1628800"/>
            <a:ext cx="9945777" cy="5229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72311" y="4957572"/>
            <a:ext cx="9201979" cy="1495764"/>
            <a:chOff x="372311" y="4648733"/>
            <a:chExt cx="9201979" cy="1495764"/>
          </a:xfrm>
        </p:grpSpPr>
        <p:grpSp>
          <p:nvGrpSpPr>
            <p:cNvPr id="2" name="그룹 1"/>
            <p:cNvGrpSpPr/>
            <p:nvPr/>
          </p:nvGrpSpPr>
          <p:grpSpPr>
            <a:xfrm>
              <a:off x="382654" y="4648733"/>
              <a:ext cx="2698137" cy="1444564"/>
              <a:chOff x="8041723" y="2272469"/>
              <a:chExt cx="2698137" cy="1444564"/>
            </a:xfrm>
          </p:grpSpPr>
          <p:sp>
            <p:nvSpPr>
              <p:cNvPr id="18" name="제목 5"/>
              <p:cNvSpPr txBox="1">
                <a:spLocks/>
              </p:cNvSpPr>
              <p:nvPr/>
            </p:nvSpPr>
            <p:spPr>
              <a:xfrm>
                <a:off x="8041723" y="2272469"/>
                <a:ext cx="2698137" cy="1444564"/>
              </a:xfrm>
              <a:prstGeom prst="rect">
                <a:avLst/>
              </a:prstGeom>
            </p:spPr>
            <p:txBody>
              <a:bodyPr vert="horz" lIns="107287" tIns="53643" rIns="107287" bIns="53643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 spc="-150">
                    <a:solidFill>
                      <a:schemeClr val="tx1"/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defRPr>
                </a:lvl1pPr>
              </a:lstStyle>
              <a:p>
                <a:pPr algn="l">
                  <a:spcBef>
                    <a:spcPts val="500"/>
                  </a:spcBef>
                </a:pPr>
                <a:r>
                  <a:rPr lang="en-US" altLang="ko-KR" sz="24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Noto Sans Korean Regular" pitchFamily="34" charset="-127"/>
                    <a:ea typeface="Noto Sans Korean Regular" pitchFamily="34" charset="-127"/>
                  </a:rPr>
                  <a:t>20175280 </a:t>
                </a:r>
                <a:r>
                  <a:rPr lang="ko-KR" altLang="en-US" sz="24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Noto Sans Korean Regular" pitchFamily="34" charset="-127"/>
                    <a:ea typeface="Noto Sans Korean Regular" pitchFamily="34" charset="-127"/>
                  </a:rPr>
                  <a:t>홍종현</a:t>
                </a:r>
                <a:endParaRPr lang="en-US" altLang="ko-KR" sz="2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endParaRPr>
              </a:p>
              <a:p>
                <a:pPr algn="l">
                  <a:spcBef>
                    <a:spcPts val="500"/>
                  </a:spcBef>
                </a:pPr>
                <a:r>
                  <a:rPr lang="en-US" altLang="ko-KR" sz="24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Noto Sans Korean Regular" pitchFamily="34" charset="-127"/>
                    <a:ea typeface="Noto Sans Korean Regular" pitchFamily="34" charset="-127"/>
                  </a:rPr>
                  <a:t>20182788 </a:t>
                </a:r>
                <a:r>
                  <a:rPr lang="ko-KR" altLang="en-US" sz="24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Noto Sans Korean Regular" pitchFamily="34" charset="-127"/>
                    <a:ea typeface="Noto Sans Korean Regular" pitchFamily="34" charset="-127"/>
                  </a:rPr>
                  <a:t>고민성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8041724" y="3392996"/>
                <a:ext cx="45719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orean Regular" pitchFamily="34" charset="-127"/>
                  <a:ea typeface="Noto Sans Korean Regular" pitchFamily="34" charset="-127"/>
                </a:endParaRPr>
              </a:p>
            </p:txBody>
          </p:sp>
        </p:grpSp>
        <p:sp>
          <p:nvSpPr>
            <p:cNvPr id="27" name="제목 5"/>
            <p:cNvSpPr txBox="1">
              <a:spLocks/>
            </p:cNvSpPr>
            <p:nvPr/>
          </p:nvSpPr>
          <p:spPr>
            <a:xfrm>
              <a:off x="7329264" y="5712915"/>
              <a:ext cx="2245026" cy="334661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r" defTabSz="1072866">
                <a:lnSpc>
                  <a:spcPct val="130000"/>
                </a:lnSpc>
              </a:pPr>
              <a:endParaRPr lang="en-US" altLang="ko-KR" sz="12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flipV="1">
              <a:off x="372311" y="6108497"/>
              <a:ext cx="9117193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28374" y="2692382"/>
            <a:ext cx="8917114" cy="825118"/>
            <a:chOff x="2385286" y="2204864"/>
            <a:chExt cx="5135428" cy="825118"/>
          </a:xfrm>
        </p:grpSpPr>
        <p:sp>
          <p:nvSpPr>
            <p:cNvPr id="7" name="직사각형 6"/>
            <p:cNvSpPr/>
            <p:nvPr/>
          </p:nvSpPr>
          <p:spPr>
            <a:xfrm>
              <a:off x="2792760" y="2260541"/>
              <a:ext cx="443746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ts val="500"/>
                </a:spcBef>
              </a:pPr>
              <a:r>
                <a:rPr lang="en-US" altLang="ko-KR" sz="4400" b="1" spc="-30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Model Ensemble </a:t>
              </a:r>
              <a:r>
                <a:rPr lang="ko-KR" altLang="en-US" sz="4400" b="1" spc="-30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효과 실증 연구</a:t>
              </a:r>
              <a:endParaRPr lang="en-US" altLang="ko-KR" sz="4400" b="1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385286" y="2204864"/>
              <a:ext cx="5135428" cy="682108"/>
              <a:chOff x="2360712" y="2204864"/>
              <a:chExt cx="5135428" cy="682108"/>
            </a:xfrm>
          </p:grpSpPr>
          <p:sp>
            <p:nvSpPr>
              <p:cNvPr id="4" name="왼쪽 중괄호 3"/>
              <p:cNvSpPr/>
              <p:nvPr/>
            </p:nvSpPr>
            <p:spPr>
              <a:xfrm>
                <a:off x="2360712" y="2204864"/>
                <a:ext cx="216024" cy="682108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왼쪽 중괄호 15"/>
              <p:cNvSpPr/>
              <p:nvPr/>
            </p:nvSpPr>
            <p:spPr>
              <a:xfrm rot="10800000">
                <a:off x="7280116" y="2204864"/>
                <a:ext cx="216024" cy="682108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1457" y="2780928"/>
            <a:ext cx="1903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72311" y="6078099"/>
            <a:ext cx="9117193" cy="375237"/>
            <a:chOff x="372311" y="5769260"/>
            <a:chExt cx="9117193" cy="375237"/>
          </a:xfrm>
        </p:grpSpPr>
        <p:sp>
          <p:nvSpPr>
            <p:cNvPr id="12" name="직사각형 11"/>
            <p:cNvSpPr/>
            <p:nvPr/>
          </p:nvSpPr>
          <p:spPr>
            <a:xfrm>
              <a:off x="382655" y="5769260"/>
              <a:ext cx="4571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372311" y="6108497"/>
              <a:ext cx="9117193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504" y="310925"/>
            <a:ext cx="1640944" cy="548647"/>
            <a:chOff x="388834" y="331340"/>
            <a:chExt cx="1640944" cy="548647"/>
          </a:xfrm>
        </p:grpSpPr>
        <p:sp>
          <p:nvSpPr>
            <p:cNvPr id="3" name="TextBox 2"/>
            <p:cNvSpPr txBox="1"/>
            <p:nvPr/>
          </p:nvSpPr>
          <p:spPr>
            <a:xfrm>
              <a:off x="388834" y="331340"/>
              <a:ext cx="1035774" cy="54864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400" b="1" spc="-200" dirty="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6200000" scaled="1"/>
                  </a:gradFill>
                  <a:latin typeface="Noto Sans Korean Bold" pitchFamily="34" charset="-127"/>
                  <a:ea typeface="Noto Sans Korean Bold" pitchFamily="34" charset="-127"/>
                </a:rPr>
                <a:t>목차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1666" y="542818"/>
              <a:ext cx="1008112" cy="273764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defTabSz="914400">
                <a:lnSpc>
                  <a:spcPct val="130000"/>
                </a:lnSpc>
                <a:spcBef>
                  <a:spcPts val="500"/>
                </a:spcBef>
              </a:pPr>
              <a:r>
                <a:rPr lang="en-US" altLang="ko-KR" sz="9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Regular" pitchFamily="34" charset="-127"/>
                  <a:ea typeface="Noto Sans Korean Regular" pitchFamily="34" charset="-127"/>
                </a:rPr>
                <a:t>CONTENTS</a:t>
              </a:r>
              <a:endParaRPr lang="ko-KR" altLang="en-US" sz="9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0512" y="838563"/>
            <a:ext cx="4594112" cy="4571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72311" y="5970088"/>
            <a:ext cx="9201979" cy="483248"/>
            <a:chOff x="372311" y="5661249"/>
            <a:chExt cx="9201979" cy="483248"/>
          </a:xfrm>
        </p:grpSpPr>
        <p:grpSp>
          <p:nvGrpSpPr>
            <p:cNvPr id="34" name="그룹 33"/>
            <p:cNvGrpSpPr/>
            <p:nvPr/>
          </p:nvGrpSpPr>
          <p:grpSpPr>
            <a:xfrm>
              <a:off x="382655" y="5661249"/>
              <a:ext cx="1800200" cy="432047"/>
              <a:chOff x="8041724" y="3284985"/>
              <a:chExt cx="1800200" cy="432047"/>
            </a:xfrm>
          </p:grpSpPr>
          <p:sp>
            <p:nvSpPr>
              <p:cNvPr id="40" name="제목 5"/>
              <p:cNvSpPr txBox="1">
                <a:spLocks/>
              </p:cNvSpPr>
              <p:nvPr/>
            </p:nvSpPr>
            <p:spPr>
              <a:xfrm>
                <a:off x="8041724" y="3284985"/>
                <a:ext cx="1800200" cy="432047"/>
              </a:xfrm>
              <a:prstGeom prst="rect">
                <a:avLst/>
              </a:prstGeom>
            </p:spPr>
            <p:txBody>
              <a:bodyPr vert="horz" lIns="107287" tIns="53643" rIns="107287" bIns="53643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 spc="-150">
                    <a:solidFill>
                      <a:schemeClr val="tx1"/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defRPr>
                </a:lvl1pPr>
              </a:lstStyle>
              <a:p>
                <a:pPr algn="l">
                  <a:spcBef>
                    <a:spcPts val="500"/>
                  </a:spcBef>
                </a:pPr>
                <a:endParaRPr lang="ko-KR" altLang="en-US" sz="16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8041724" y="3392996"/>
                <a:ext cx="45719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orean Regular" pitchFamily="34" charset="-127"/>
                  <a:ea typeface="Noto Sans Korean Regular" pitchFamily="34" charset="-127"/>
                </a:endParaRPr>
              </a:p>
            </p:txBody>
          </p:sp>
        </p:grpSp>
        <p:sp>
          <p:nvSpPr>
            <p:cNvPr id="35" name="제목 5"/>
            <p:cNvSpPr txBox="1">
              <a:spLocks/>
            </p:cNvSpPr>
            <p:nvPr/>
          </p:nvSpPr>
          <p:spPr>
            <a:xfrm>
              <a:off x="7329264" y="5712915"/>
              <a:ext cx="2245026" cy="334661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r" defTabSz="1072866">
                <a:lnSpc>
                  <a:spcPct val="130000"/>
                </a:lnSpc>
              </a:pPr>
              <a:endParaRPr lang="en-US" altLang="ko-KR" sz="12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flipV="1">
              <a:off x="372311" y="6108497"/>
              <a:ext cx="9117193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</p:grp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AC507577-74E2-4474-9081-586B22204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65" y="1356010"/>
            <a:ext cx="89154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3600" b="1" spc="-2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1. Submission </a:t>
            </a:r>
            <a:r>
              <a:rPr lang="ko-KR" altLang="en-US" sz="3600" b="1" spc="-2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설정</a:t>
            </a:r>
            <a:endParaRPr lang="en-US" altLang="ko-KR" sz="3600" b="1" spc="-2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marL="742950" indent="-742950">
              <a:buAutoNum type="arabicPeriod"/>
            </a:pPr>
            <a:endParaRPr lang="en-US" altLang="ko-KR" sz="3600" spc="-2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marL="0" indent="0">
              <a:buNone/>
            </a:pPr>
            <a:r>
              <a:rPr lang="en-US" altLang="ko-KR" sz="3600" b="1" spc="-2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2. Predict Future Sales</a:t>
            </a:r>
          </a:p>
          <a:p>
            <a:pPr marL="0" indent="0">
              <a:buNone/>
            </a:pPr>
            <a:r>
              <a:rPr lang="en-US" altLang="ko-KR" sz="2900" b="1" spc="-2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2.1 Test </a:t>
            </a:r>
            <a:r>
              <a:rPr lang="ko-KR" altLang="en-US" sz="2900" b="1" spc="-2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설계</a:t>
            </a:r>
            <a:endParaRPr lang="en-US" altLang="ko-KR" sz="2900" b="1" spc="-2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marL="0" indent="0">
              <a:buNone/>
            </a:pPr>
            <a:r>
              <a:rPr lang="en-US" altLang="ko-KR" sz="2900" b="1" spc="-2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2.2 Test </a:t>
            </a:r>
            <a:r>
              <a:rPr lang="ko-KR" altLang="en-US" sz="2900" b="1" spc="-2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결과</a:t>
            </a:r>
            <a:endParaRPr lang="en-US" altLang="ko-KR" sz="2900" b="1" spc="-2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marL="0" indent="0">
              <a:buNone/>
            </a:pPr>
            <a:endParaRPr lang="en-US" altLang="ko-KR" sz="3600" spc="-2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marL="0" indent="0">
              <a:buNone/>
            </a:pPr>
            <a:r>
              <a:rPr lang="en-US" altLang="ko-KR" sz="3600" b="1" spc="-2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3. Categorical Feature Encoding Challenge</a:t>
            </a:r>
          </a:p>
          <a:p>
            <a:pPr marL="0" indent="0">
              <a:buNone/>
            </a:pPr>
            <a:r>
              <a:rPr lang="en-US" altLang="ko-KR" sz="2900" b="1" spc="-2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3.1 Test </a:t>
            </a:r>
            <a:r>
              <a:rPr lang="ko-KR" altLang="en-US" sz="2900" b="1" spc="-2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설계</a:t>
            </a:r>
            <a:endParaRPr lang="en-US" altLang="ko-KR" sz="2900" b="1" spc="-2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marL="0" indent="0">
              <a:buNone/>
            </a:pPr>
            <a:r>
              <a:rPr lang="en-US" altLang="ko-KR" sz="2900" b="1" spc="-2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3.2 Test </a:t>
            </a:r>
            <a:r>
              <a:rPr lang="ko-KR" altLang="en-US" sz="2900" b="1" spc="-2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결과</a:t>
            </a:r>
            <a:endParaRPr lang="en-US" altLang="ko-KR" sz="2900" b="1" spc="-2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marL="0" indent="0">
              <a:buNone/>
            </a:pPr>
            <a:endParaRPr lang="en-US" altLang="ko-KR" sz="3600" spc="-2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marL="0" indent="0">
              <a:buNone/>
            </a:pPr>
            <a:r>
              <a:rPr lang="en-US" altLang="ko-KR" sz="3600" b="1" spc="-2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4. </a:t>
            </a:r>
            <a:r>
              <a:rPr lang="ko-KR" altLang="en-US" sz="3600" b="1" spc="-2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결론</a:t>
            </a:r>
            <a:endParaRPr lang="en-US" altLang="ko-KR" sz="3600" b="1" spc="-2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marL="0" indent="0">
              <a:buNone/>
            </a:pPr>
            <a:endParaRPr lang="en-US" altLang="ko-KR" sz="3600" spc="-2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marL="0" indent="0">
              <a:buNone/>
            </a:pPr>
            <a:endParaRPr lang="en-US" altLang="ko-KR" sz="3600" spc="-2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B50FCB-6280-4EE2-9A0A-FF8332BEDA24}"/>
              </a:ext>
            </a:extLst>
          </p:cNvPr>
          <p:cNvSpPr/>
          <p:nvPr/>
        </p:nvSpPr>
        <p:spPr>
          <a:xfrm>
            <a:off x="-15240" y="5927690"/>
            <a:ext cx="9945777" cy="9303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C9E1448-4084-4733-8B74-42BCFBBB5858}"/>
              </a:ext>
            </a:extLst>
          </p:cNvPr>
          <p:cNvGrpSpPr/>
          <p:nvPr/>
        </p:nvGrpSpPr>
        <p:grpSpPr>
          <a:xfrm>
            <a:off x="524711" y="6122488"/>
            <a:ext cx="9201979" cy="483248"/>
            <a:chOff x="372311" y="5661249"/>
            <a:chExt cx="9201979" cy="48324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8DCC593-DB89-49DA-8299-E69579B5031F}"/>
                </a:ext>
              </a:extLst>
            </p:cNvPr>
            <p:cNvGrpSpPr/>
            <p:nvPr/>
          </p:nvGrpSpPr>
          <p:grpSpPr>
            <a:xfrm>
              <a:off x="382655" y="5661249"/>
              <a:ext cx="1800200" cy="432047"/>
              <a:chOff x="8041724" y="3284985"/>
              <a:chExt cx="1800200" cy="432047"/>
            </a:xfrm>
          </p:grpSpPr>
          <p:sp>
            <p:nvSpPr>
              <p:cNvPr id="20" name="제목 5">
                <a:extLst>
                  <a:ext uri="{FF2B5EF4-FFF2-40B4-BE49-F238E27FC236}">
                    <a16:creationId xmlns:a16="http://schemas.microsoft.com/office/drawing/2014/main" id="{E2B4F293-FC6D-4620-892A-1740E9630A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41724" y="3284985"/>
                <a:ext cx="1800200" cy="432047"/>
              </a:xfrm>
              <a:prstGeom prst="rect">
                <a:avLst/>
              </a:prstGeom>
            </p:spPr>
            <p:txBody>
              <a:bodyPr vert="horz" lIns="107287" tIns="53643" rIns="107287" bIns="53643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 spc="-150">
                    <a:solidFill>
                      <a:schemeClr val="tx1"/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defRPr>
                </a:lvl1pPr>
              </a:lstStyle>
              <a:p>
                <a:pPr algn="l">
                  <a:spcBef>
                    <a:spcPts val="500"/>
                  </a:spcBef>
                </a:pPr>
                <a:endParaRPr lang="ko-KR" altLang="en-US" sz="16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934F9D2-3B6C-4AA2-A18A-9BA6ED8814AE}"/>
                  </a:ext>
                </a:extLst>
              </p:cNvPr>
              <p:cNvSpPr/>
              <p:nvPr/>
            </p:nvSpPr>
            <p:spPr>
              <a:xfrm>
                <a:off x="8041724" y="3392996"/>
                <a:ext cx="45719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orean Regular" pitchFamily="34" charset="-127"/>
                  <a:ea typeface="Noto Sans Korean Regular" pitchFamily="34" charset="-127"/>
                </a:endParaRPr>
              </a:p>
            </p:txBody>
          </p:sp>
        </p:grpSp>
        <p:sp>
          <p:nvSpPr>
            <p:cNvPr id="17" name="제목 5">
              <a:extLst>
                <a:ext uri="{FF2B5EF4-FFF2-40B4-BE49-F238E27FC236}">
                  <a16:creationId xmlns:a16="http://schemas.microsoft.com/office/drawing/2014/main" id="{E81AB62F-93DB-4297-8342-1BF3F6469811}"/>
                </a:ext>
              </a:extLst>
            </p:cNvPr>
            <p:cNvSpPr txBox="1">
              <a:spLocks/>
            </p:cNvSpPr>
            <p:nvPr/>
          </p:nvSpPr>
          <p:spPr>
            <a:xfrm>
              <a:off x="7329264" y="5712915"/>
              <a:ext cx="2245026" cy="334661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r" defTabSz="1072866">
                <a:lnSpc>
                  <a:spcPct val="130000"/>
                </a:lnSpc>
              </a:pPr>
              <a:endParaRPr lang="en-US" altLang="ko-KR" sz="12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3D6CAB-8FAF-44CE-8486-C93F1A33BF4C}"/>
                </a:ext>
              </a:extLst>
            </p:cNvPr>
            <p:cNvSpPr/>
            <p:nvPr/>
          </p:nvSpPr>
          <p:spPr>
            <a:xfrm flipV="1">
              <a:off x="372311" y="6108497"/>
              <a:ext cx="9117193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72311" y="6078099"/>
            <a:ext cx="9117193" cy="375237"/>
            <a:chOff x="372311" y="5769260"/>
            <a:chExt cx="9117193" cy="375237"/>
          </a:xfrm>
        </p:grpSpPr>
        <p:sp>
          <p:nvSpPr>
            <p:cNvPr id="41" name="직사각형 40"/>
            <p:cNvSpPr/>
            <p:nvPr/>
          </p:nvSpPr>
          <p:spPr>
            <a:xfrm>
              <a:off x="382655" y="5769260"/>
              <a:ext cx="4571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flipV="1">
              <a:off x="372311" y="6108497"/>
              <a:ext cx="9117193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9F759BD-E6BE-4693-A615-3B470143EF58}"/>
              </a:ext>
            </a:extLst>
          </p:cNvPr>
          <p:cNvSpPr txBox="1"/>
          <p:nvPr/>
        </p:nvSpPr>
        <p:spPr>
          <a:xfrm>
            <a:off x="487993" y="1101549"/>
            <a:ext cx="3240871" cy="4706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1400" b="1" spc="-200" dirty="0">
                <a:solidFill>
                  <a:schemeClr val="tx2"/>
                </a:solidFill>
                <a:latin typeface="Noto Sans Korean Bold" pitchFamily="34" charset="-127"/>
                <a:ea typeface="Noto Sans Korean Bold" pitchFamily="34" charset="-127"/>
              </a:rPr>
              <a:t>고성능 </a:t>
            </a:r>
            <a:r>
              <a:rPr lang="en-US" altLang="ko-KR" sz="1400" b="1" spc="-200" dirty="0">
                <a:solidFill>
                  <a:schemeClr val="tx2"/>
                </a:solidFill>
                <a:latin typeface="Noto Sans Korean Bold" pitchFamily="34" charset="-127"/>
                <a:ea typeface="Noto Sans Korean Bold" pitchFamily="34" charset="-127"/>
              </a:rPr>
              <a:t>Submission</a:t>
            </a:r>
            <a:r>
              <a:rPr lang="ko-KR" altLang="en-US" sz="1400" b="1" spc="-200" dirty="0">
                <a:solidFill>
                  <a:schemeClr val="tx2"/>
                </a:solidFill>
                <a:latin typeface="Noto Sans Korean Bold" pitchFamily="34" charset="-127"/>
                <a:ea typeface="Noto Sans Korean Bold" pitchFamily="34" charset="-127"/>
              </a:rPr>
              <a:t>의 상관계수</a:t>
            </a:r>
            <a:endParaRPr lang="en-US" altLang="ko-KR" sz="1400" b="1" spc="-200" dirty="0">
              <a:solidFill>
                <a:schemeClr val="tx2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30FD1B-2666-4C67-8B0D-AF8746E129C9}"/>
              </a:ext>
            </a:extLst>
          </p:cNvPr>
          <p:cNvSpPr txBox="1"/>
          <p:nvPr/>
        </p:nvSpPr>
        <p:spPr>
          <a:xfrm>
            <a:off x="487993" y="3718201"/>
            <a:ext cx="2170523" cy="7518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marL="171450" indent="-1714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상위 </a:t>
            </a:r>
            <a:r>
              <a:rPr lang="en-US" altLang="ko-KR" sz="1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8</a:t>
            </a:r>
            <a:r>
              <a:rPr lang="ko-KR" altLang="en-US" sz="1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개의 </a:t>
            </a:r>
            <a:r>
              <a:rPr lang="en-US" altLang="ko-KR" sz="1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Submission</a:t>
            </a:r>
            <a:r>
              <a:rPr lang="ko-KR" altLang="en-US" sz="1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의 상관계수</a:t>
            </a:r>
            <a:endParaRPr lang="en-US" altLang="ko-KR" sz="10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marL="171450" indent="-1714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상관계수가 매우 높음</a:t>
            </a:r>
            <a:endParaRPr lang="en-US" altLang="ko-KR" sz="10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1C70F41F-6FDE-4207-8B8B-B84111355BAF}"/>
              </a:ext>
            </a:extLst>
          </p:cNvPr>
          <p:cNvSpPr/>
          <p:nvPr/>
        </p:nvSpPr>
        <p:spPr>
          <a:xfrm>
            <a:off x="3648748" y="2473176"/>
            <a:ext cx="360040" cy="24536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793C59-3B26-4D01-8E6B-BE1127106BE5}"/>
              </a:ext>
            </a:extLst>
          </p:cNvPr>
          <p:cNvSpPr txBox="1"/>
          <p:nvPr/>
        </p:nvSpPr>
        <p:spPr>
          <a:xfrm>
            <a:off x="475272" y="176438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Submission </a:t>
            </a:r>
            <a:r>
              <a:rPr lang="ko-KR" altLang="en-US" sz="2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선정 </a:t>
            </a:r>
            <a:r>
              <a:rPr lang="en-US" altLang="ko-KR" sz="2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– </a:t>
            </a:r>
            <a:r>
              <a:rPr lang="en-US" altLang="ko-KR" sz="14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Predict Future Sales</a:t>
            </a:r>
            <a:r>
              <a:rPr lang="ko-KR" altLang="en-US" sz="14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endParaRPr lang="en-US" altLang="ko-KR" sz="14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27980C-2AFA-468C-A25B-2DCB3E2DD48D}"/>
              </a:ext>
            </a:extLst>
          </p:cNvPr>
          <p:cNvSpPr txBox="1"/>
          <p:nvPr/>
        </p:nvSpPr>
        <p:spPr>
          <a:xfrm>
            <a:off x="2857568" y="1974657"/>
            <a:ext cx="1879407" cy="41886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12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다양한 알고리즘과 모델 선정 </a:t>
            </a:r>
            <a:endParaRPr lang="en-US" altLang="ko-KR" sz="12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0EDBD84-03B0-42A8-8AC7-95203FF0D65C}"/>
              </a:ext>
            </a:extLst>
          </p:cNvPr>
          <p:cNvSpPr txBox="1"/>
          <p:nvPr/>
        </p:nvSpPr>
        <p:spPr>
          <a:xfrm>
            <a:off x="4778187" y="3656644"/>
            <a:ext cx="2270805" cy="8133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2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- </a:t>
            </a:r>
            <a:r>
              <a:rPr lang="en-US" altLang="ko-KR" sz="1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8</a:t>
            </a:r>
            <a:r>
              <a:rPr lang="ko-KR" altLang="en-US" sz="1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개의 다른 모델의 </a:t>
            </a:r>
            <a:r>
              <a:rPr lang="en-US" altLang="ko-KR" sz="1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Submission</a:t>
            </a:r>
            <a:r>
              <a:rPr lang="ko-KR" altLang="en-US" sz="1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을 선정</a:t>
            </a:r>
            <a:endParaRPr lang="en-US" altLang="ko-KR" sz="10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1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en-US" altLang="ko-KR" sz="1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- </a:t>
            </a:r>
            <a:r>
              <a:rPr lang="ko-KR" altLang="en-US" sz="1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상관계수가 낮아짐</a:t>
            </a:r>
            <a:endParaRPr lang="en-US" altLang="ko-KR" sz="10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9CA06D4-0567-4509-ACAE-3AB3569C1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1639950"/>
            <a:ext cx="2270805" cy="1861066"/>
          </a:xfrm>
          <a:prstGeom prst="rect">
            <a:avLst/>
          </a:prstGeom>
        </p:spPr>
      </p:pic>
      <p:sp>
        <p:nvSpPr>
          <p:cNvPr id="106" name="화살표: 아래로 구부러짐 105">
            <a:extLst>
              <a:ext uri="{FF2B5EF4-FFF2-40B4-BE49-F238E27FC236}">
                <a16:creationId xmlns:a16="http://schemas.microsoft.com/office/drawing/2014/main" id="{5CEFE6BA-EE0C-4D93-8B6E-272116105043}"/>
              </a:ext>
            </a:extLst>
          </p:cNvPr>
          <p:cNvSpPr/>
          <p:nvPr/>
        </p:nvSpPr>
        <p:spPr>
          <a:xfrm>
            <a:off x="7020897" y="1119273"/>
            <a:ext cx="668407" cy="234282"/>
          </a:xfrm>
          <a:prstGeom prst="curved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8" name="표 108">
            <a:extLst>
              <a:ext uri="{FF2B5EF4-FFF2-40B4-BE49-F238E27FC236}">
                <a16:creationId xmlns:a16="http://schemas.microsoft.com/office/drawing/2014/main" id="{09FD4897-CF8E-4821-93D2-6483FEB1F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77804"/>
              </p:ext>
            </p:extLst>
          </p:nvPr>
        </p:nvGraphicFramePr>
        <p:xfrm>
          <a:off x="7440470" y="1660493"/>
          <a:ext cx="1833010" cy="2575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05">
                  <a:extLst>
                    <a:ext uri="{9D8B030D-6E8A-4147-A177-3AD203B41FA5}">
                      <a16:colId xmlns:a16="http://schemas.microsoft.com/office/drawing/2014/main" val="3988208843"/>
                    </a:ext>
                  </a:extLst>
                </a:gridCol>
                <a:gridCol w="916505">
                  <a:extLst>
                    <a:ext uri="{9D8B030D-6E8A-4147-A177-3AD203B41FA5}">
                      <a16:colId xmlns:a16="http://schemas.microsoft.com/office/drawing/2014/main" val="15799868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Model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RMSE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753961"/>
                  </a:ext>
                </a:extLst>
              </a:tr>
              <a:tr h="220166"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Adaboost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1.02655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92497"/>
                  </a:ext>
                </a:extLst>
              </a:tr>
              <a:tr h="319589"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LightGBM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0.99025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059844"/>
                  </a:ext>
                </a:extLst>
              </a:tr>
              <a:tr h="357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LogisticRegression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0.89237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039150"/>
                  </a:ext>
                </a:extLst>
              </a:tr>
              <a:tr h="22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Lstm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0.10187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45314"/>
                  </a:ext>
                </a:extLst>
              </a:tr>
              <a:tr h="357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RandomForest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0.93704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453629"/>
                  </a:ext>
                </a:extLst>
              </a:tr>
              <a:tr h="22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Knn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0.89552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862846"/>
                  </a:ext>
                </a:extLst>
              </a:tr>
              <a:tr h="22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Sequential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1.02147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92599"/>
                  </a:ext>
                </a:extLst>
              </a:tr>
              <a:tr h="220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Xgboost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0.88263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05652"/>
                  </a:ext>
                </a:extLst>
              </a:tr>
            </a:tbl>
          </a:graphicData>
        </a:graphic>
      </p:graphicFrame>
      <p:sp>
        <p:nvSpPr>
          <p:cNvPr id="109" name="모서리가 둥근 직사각형 56">
            <a:extLst>
              <a:ext uri="{FF2B5EF4-FFF2-40B4-BE49-F238E27FC236}">
                <a16:creationId xmlns:a16="http://schemas.microsoft.com/office/drawing/2014/main" id="{42F811C4-4FCD-4A32-9E2C-A391278342BA}"/>
              </a:ext>
            </a:extLst>
          </p:cNvPr>
          <p:cNvSpPr/>
          <p:nvPr/>
        </p:nvSpPr>
        <p:spPr>
          <a:xfrm flipV="1">
            <a:off x="873714" y="5267338"/>
            <a:ext cx="8114385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F212B68F-2A39-4042-B141-404DC90AF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187" y="1599643"/>
            <a:ext cx="2242710" cy="19013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9C22331-8E10-4695-A4D4-298E50ABF271}"/>
              </a:ext>
            </a:extLst>
          </p:cNvPr>
          <p:cNvSpPr txBox="1"/>
          <p:nvPr/>
        </p:nvSpPr>
        <p:spPr>
          <a:xfrm>
            <a:off x="4702513" y="1112242"/>
            <a:ext cx="3240871" cy="4706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1400" b="1" spc="-200" dirty="0">
                <a:solidFill>
                  <a:schemeClr val="tx2"/>
                </a:solidFill>
                <a:latin typeface="Noto Sans Korean Bold" pitchFamily="34" charset="-127"/>
                <a:ea typeface="Noto Sans Korean Bold" pitchFamily="34" charset="-127"/>
              </a:rPr>
              <a:t>선정된 </a:t>
            </a:r>
            <a:r>
              <a:rPr lang="en-US" altLang="ko-KR" sz="1400" b="1" spc="-200" dirty="0">
                <a:solidFill>
                  <a:schemeClr val="tx2"/>
                </a:solidFill>
                <a:latin typeface="Noto Sans Korean Bold" pitchFamily="34" charset="-127"/>
                <a:ea typeface="Noto Sans Korean Bold" pitchFamily="34" charset="-127"/>
              </a:rPr>
              <a:t>Submission</a:t>
            </a:r>
            <a:r>
              <a:rPr lang="ko-KR" altLang="en-US" sz="1400" b="1" spc="-200" dirty="0">
                <a:solidFill>
                  <a:schemeClr val="tx2"/>
                </a:solidFill>
                <a:latin typeface="Noto Sans Korean Bold" pitchFamily="34" charset="-127"/>
                <a:ea typeface="Noto Sans Korean Bold" pitchFamily="34" charset="-127"/>
              </a:rPr>
              <a:t>의 상관계수</a:t>
            </a:r>
            <a:endParaRPr lang="en-US" altLang="ko-KR" sz="1400" b="1" spc="-200" dirty="0">
              <a:solidFill>
                <a:schemeClr val="tx2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515615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72311" y="5970088"/>
            <a:ext cx="9201979" cy="483248"/>
            <a:chOff x="372311" y="5661249"/>
            <a:chExt cx="9201979" cy="483248"/>
          </a:xfrm>
        </p:grpSpPr>
        <p:grpSp>
          <p:nvGrpSpPr>
            <p:cNvPr id="34" name="그룹 33"/>
            <p:cNvGrpSpPr/>
            <p:nvPr/>
          </p:nvGrpSpPr>
          <p:grpSpPr>
            <a:xfrm>
              <a:off x="382655" y="5661249"/>
              <a:ext cx="1800200" cy="432047"/>
              <a:chOff x="8041724" y="3284985"/>
              <a:chExt cx="1800200" cy="432047"/>
            </a:xfrm>
          </p:grpSpPr>
          <p:sp>
            <p:nvSpPr>
              <p:cNvPr id="40" name="제목 5"/>
              <p:cNvSpPr txBox="1">
                <a:spLocks/>
              </p:cNvSpPr>
              <p:nvPr/>
            </p:nvSpPr>
            <p:spPr>
              <a:xfrm>
                <a:off x="8041724" y="3284985"/>
                <a:ext cx="1800200" cy="432047"/>
              </a:xfrm>
              <a:prstGeom prst="rect">
                <a:avLst/>
              </a:prstGeom>
            </p:spPr>
            <p:txBody>
              <a:bodyPr vert="horz" lIns="107287" tIns="53643" rIns="107287" bIns="53643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 spc="-150">
                    <a:solidFill>
                      <a:schemeClr val="tx1"/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defRPr>
                </a:lvl1pPr>
              </a:lstStyle>
              <a:p>
                <a:pPr algn="l">
                  <a:spcBef>
                    <a:spcPts val="500"/>
                  </a:spcBef>
                </a:pPr>
                <a:endParaRPr lang="ko-KR" altLang="en-US" sz="16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8041724" y="3392996"/>
                <a:ext cx="45719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orean Regular" pitchFamily="34" charset="-127"/>
                  <a:ea typeface="Noto Sans Korean Regular" pitchFamily="34" charset="-127"/>
                </a:endParaRPr>
              </a:p>
            </p:txBody>
          </p:sp>
        </p:grpSp>
        <p:sp>
          <p:nvSpPr>
            <p:cNvPr id="35" name="제목 5"/>
            <p:cNvSpPr txBox="1">
              <a:spLocks/>
            </p:cNvSpPr>
            <p:nvPr/>
          </p:nvSpPr>
          <p:spPr>
            <a:xfrm>
              <a:off x="7329264" y="5712915"/>
              <a:ext cx="2245026" cy="334661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r" defTabSz="1072866">
                <a:lnSpc>
                  <a:spcPct val="130000"/>
                </a:lnSpc>
              </a:pPr>
              <a:endParaRPr lang="en-US" altLang="ko-KR" sz="12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flipV="1">
              <a:off x="372311" y="6108497"/>
              <a:ext cx="9117193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</p:grpSp>
      <p:sp>
        <p:nvSpPr>
          <p:cNvPr id="56" name="Rectangle 24"/>
          <p:cNvSpPr>
            <a:spLocks/>
          </p:cNvSpPr>
          <p:nvPr/>
        </p:nvSpPr>
        <p:spPr bwMode="auto">
          <a:xfrm>
            <a:off x="1527532" y="1540279"/>
            <a:ext cx="6789478" cy="160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sz="10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Noto Sans Korean Regular" pitchFamily="34" charset="-127"/>
              <a:ea typeface="Noto Sans Korean Regular" pitchFamily="34" charset="-127"/>
              <a:sym typeface="Lato Regular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 flipV="1">
            <a:off x="895807" y="5245132"/>
            <a:ext cx="8114385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6893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01843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02825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3566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521021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96492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1220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9C3D-A377-4E59-ADE6-36DCDE63E476}"/>
              </a:ext>
            </a:extLst>
          </p:cNvPr>
          <p:cNvSpPr txBox="1"/>
          <p:nvPr/>
        </p:nvSpPr>
        <p:spPr>
          <a:xfrm>
            <a:off x="475272" y="176438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Submission </a:t>
            </a:r>
            <a:r>
              <a:rPr lang="ko-KR" altLang="en-US" sz="2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선정 </a:t>
            </a:r>
            <a:r>
              <a:rPr lang="en-US" altLang="ko-KR" sz="2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– </a:t>
            </a:r>
            <a:r>
              <a:rPr lang="en-US" altLang="ko-KR" sz="14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Categorical Feature Encoding Challenge</a:t>
            </a:r>
            <a:r>
              <a:rPr lang="ko-KR" altLang="en-US" sz="14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endParaRPr lang="en-US" altLang="ko-KR" sz="14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C9FD6E7-FF11-4415-BDAA-5F1F56022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16" y="1648616"/>
            <a:ext cx="2259555" cy="186106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E426DC6-31D7-42E8-9BF7-F73AF32FB148}"/>
              </a:ext>
            </a:extLst>
          </p:cNvPr>
          <p:cNvSpPr txBox="1"/>
          <p:nvPr/>
        </p:nvSpPr>
        <p:spPr>
          <a:xfrm>
            <a:off x="487993" y="1101549"/>
            <a:ext cx="3240871" cy="4706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1400" b="1" spc="-200" dirty="0">
                <a:solidFill>
                  <a:schemeClr val="tx2"/>
                </a:solidFill>
                <a:latin typeface="Noto Sans Korean Bold" pitchFamily="34" charset="-127"/>
                <a:ea typeface="Noto Sans Korean Bold" pitchFamily="34" charset="-127"/>
              </a:rPr>
              <a:t>고성능 </a:t>
            </a:r>
            <a:r>
              <a:rPr lang="en-US" altLang="ko-KR" sz="1400" b="1" spc="-200" dirty="0">
                <a:solidFill>
                  <a:schemeClr val="tx2"/>
                </a:solidFill>
                <a:latin typeface="Noto Sans Korean Bold" pitchFamily="34" charset="-127"/>
                <a:ea typeface="Noto Sans Korean Bold" pitchFamily="34" charset="-127"/>
              </a:rPr>
              <a:t>Submission</a:t>
            </a:r>
            <a:r>
              <a:rPr lang="ko-KR" altLang="en-US" sz="1400" b="1" spc="-200" dirty="0">
                <a:solidFill>
                  <a:schemeClr val="tx2"/>
                </a:solidFill>
                <a:latin typeface="Noto Sans Korean Bold" pitchFamily="34" charset="-127"/>
                <a:ea typeface="Noto Sans Korean Bold" pitchFamily="34" charset="-127"/>
              </a:rPr>
              <a:t>의 상관계수</a:t>
            </a:r>
            <a:endParaRPr lang="en-US" altLang="ko-KR" sz="1400" b="1" spc="-200" dirty="0">
              <a:solidFill>
                <a:schemeClr val="tx2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65AA05-0822-450D-9553-F24D2A3B5566}"/>
              </a:ext>
            </a:extLst>
          </p:cNvPr>
          <p:cNvSpPr txBox="1"/>
          <p:nvPr/>
        </p:nvSpPr>
        <p:spPr>
          <a:xfrm>
            <a:off x="2857568" y="1974657"/>
            <a:ext cx="1879407" cy="41886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12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다양한 알고리즘과 모델 선정 </a:t>
            </a:r>
            <a:endParaRPr lang="en-US" altLang="ko-KR" sz="12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F4E2E375-41CF-4A27-A0FA-67A18A59CE7C}"/>
              </a:ext>
            </a:extLst>
          </p:cNvPr>
          <p:cNvSpPr/>
          <p:nvPr/>
        </p:nvSpPr>
        <p:spPr>
          <a:xfrm>
            <a:off x="3648748" y="2473176"/>
            <a:ext cx="360040" cy="24536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46177E-15E4-49BC-8FE4-34DA66B16C2B}"/>
              </a:ext>
            </a:extLst>
          </p:cNvPr>
          <p:cNvSpPr txBox="1"/>
          <p:nvPr/>
        </p:nvSpPr>
        <p:spPr>
          <a:xfrm>
            <a:off x="487993" y="3718201"/>
            <a:ext cx="2170523" cy="7518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marL="171450" indent="-1714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상위 </a:t>
            </a:r>
            <a:r>
              <a:rPr lang="en-US" altLang="ko-KR" sz="1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9</a:t>
            </a:r>
            <a:r>
              <a:rPr lang="ko-KR" altLang="en-US" sz="1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개의 </a:t>
            </a:r>
            <a:r>
              <a:rPr lang="en-US" altLang="ko-KR" sz="1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Submission</a:t>
            </a:r>
            <a:r>
              <a:rPr lang="ko-KR" altLang="en-US" sz="1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의 상관계수</a:t>
            </a:r>
            <a:endParaRPr lang="en-US" altLang="ko-KR" sz="10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marL="171450" indent="-1714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상관계수가 매우 높음</a:t>
            </a:r>
            <a:endParaRPr lang="en-US" altLang="ko-KR" sz="10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8FBE49-83AB-4106-978E-1F1A9D5626FC}"/>
              </a:ext>
            </a:extLst>
          </p:cNvPr>
          <p:cNvSpPr txBox="1"/>
          <p:nvPr/>
        </p:nvSpPr>
        <p:spPr>
          <a:xfrm>
            <a:off x="4778187" y="3656644"/>
            <a:ext cx="2270805" cy="7210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9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- 9</a:t>
            </a:r>
            <a:r>
              <a:rPr lang="ko-KR" altLang="en-US" sz="9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개의 다른 모델과 알고리즘의 </a:t>
            </a:r>
            <a:r>
              <a:rPr lang="en-US" altLang="ko-KR" sz="9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Submission</a:t>
            </a:r>
            <a:r>
              <a:rPr lang="ko-KR" altLang="en-US" sz="9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을 선정</a:t>
            </a:r>
            <a:endParaRPr lang="en-US" altLang="ko-KR" sz="9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1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en-US" altLang="ko-KR" sz="1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- </a:t>
            </a:r>
            <a:r>
              <a:rPr lang="ko-KR" altLang="en-US" sz="1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상관계수가 낮아짐</a:t>
            </a:r>
            <a:endParaRPr lang="en-US" altLang="ko-KR" sz="10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8" name="화살표: 아래로 구부러짐 37">
            <a:extLst>
              <a:ext uri="{FF2B5EF4-FFF2-40B4-BE49-F238E27FC236}">
                <a16:creationId xmlns:a16="http://schemas.microsoft.com/office/drawing/2014/main" id="{5B0DF911-20F5-4489-8585-3EB0FA40730D}"/>
              </a:ext>
            </a:extLst>
          </p:cNvPr>
          <p:cNvSpPr/>
          <p:nvPr/>
        </p:nvSpPr>
        <p:spPr>
          <a:xfrm>
            <a:off x="7048992" y="1219746"/>
            <a:ext cx="668407" cy="234282"/>
          </a:xfrm>
          <a:prstGeom prst="curved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C20E30-7C5A-42A2-BF98-05DCD1F27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085" y="1577986"/>
            <a:ext cx="2259555" cy="1861066"/>
          </a:xfrm>
          <a:prstGeom prst="rect">
            <a:avLst/>
          </a:prstGeom>
        </p:spPr>
      </p:pic>
      <p:graphicFrame>
        <p:nvGraphicFramePr>
          <p:cNvPr id="43" name="표 10">
            <a:extLst>
              <a:ext uri="{FF2B5EF4-FFF2-40B4-BE49-F238E27FC236}">
                <a16:creationId xmlns:a16="http://schemas.microsoft.com/office/drawing/2014/main" id="{2FE0D900-6BDA-4135-8F0A-78595F003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61669"/>
              </p:ext>
            </p:extLst>
          </p:nvPr>
        </p:nvGraphicFramePr>
        <p:xfrm>
          <a:off x="7514372" y="1540279"/>
          <a:ext cx="1728192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53">
                  <a:extLst>
                    <a:ext uri="{9D8B030D-6E8A-4147-A177-3AD203B41FA5}">
                      <a16:colId xmlns:a16="http://schemas.microsoft.com/office/drawing/2014/main" val="94006028"/>
                    </a:ext>
                  </a:extLst>
                </a:gridCol>
                <a:gridCol w="914539">
                  <a:extLst>
                    <a:ext uri="{9D8B030D-6E8A-4147-A177-3AD203B41FA5}">
                      <a16:colId xmlns:a16="http://schemas.microsoft.com/office/drawing/2014/main" val="2269084253"/>
                    </a:ext>
                  </a:extLst>
                </a:gridCol>
              </a:tblGrid>
              <a:tr h="228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Model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AUC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276904"/>
                  </a:ext>
                </a:extLst>
              </a:tr>
              <a:tr h="228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CatBoost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0.77931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89863"/>
                  </a:ext>
                </a:extLst>
              </a:tr>
              <a:tr h="228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CatBoost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0.80399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7408"/>
                  </a:ext>
                </a:extLst>
              </a:tr>
              <a:tr h="228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AutoML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0.80175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614191"/>
                  </a:ext>
                </a:extLst>
              </a:tr>
              <a:tr h="228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LightGBM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0.80314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163752"/>
                  </a:ext>
                </a:extLst>
              </a:tr>
              <a:tr h="370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LogisticRegression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0.80038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078533"/>
                  </a:ext>
                </a:extLst>
              </a:tr>
              <a:tr h="228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LogitBoost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0.79556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63599"/>
                  </a:ext>
                </a:extLst>
              </a:tr>
              <a:tr h="513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MeanTargetEncoding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0.80531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26363"/>
                  </a:ext>
                </a:extLst>
              </a:tr>
              <a:tr h="370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RandomForest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0.75788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86173"/>
                  </a:ext>
                </a:extLst>
              </a:tr>
              <a:tr h="228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XGBoost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0.80289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70205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B6BA019-2299-443D-A96F-8CAB6DF3742F}"/>
              </a:ext>
            </a:extLst>
          </p:cNvPr>
          <p:cNvSpPr txBox="1"/>
          <p:nvPr/>
        </p:nvSpPr>
        <p:spPr>
          <a:xfrm>
            <a:off x="4737635" y="1075372"/>
            <a:ext cx="3240871" cy="4706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1400" b="1" spc="-200" dirty="0">
                <a:solidFill>
                  <a:schemeClr val="bg2">
                    <a:lumMod val="5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 </a:t>
            </a:r>
            <a:r>
              <a:rPr lang="ko-KR" altLang="en-US" sz="1400" b="1" spc="-200" dirty="0">
                <a:solidFill>
                  <a:schemeClr val="tx2"/>
                </a:solidFill>
                <a:latin typeface="Noto Sans Korean Bold" pitchFamily="34" charset="-127"/>
                <a:ea typeface="Noto Sans Korean Bold" pitchFamily="34" charset="-127"/>
              </a:rPr>
              <a:t>선정된 </a:t>
            </a:r>
            <a:r>
              <a:rPr lang="en-US" altLang="ko-KR" sz="1400" b="1" spc="-200" dirty="0">
                <a:solidFill>
                  <a:schemeClr val="tx2"/>
                </a:solidFill>
                <a:latin typeface="Noto Sans Korean Bold" pitchFamily="34" charset="-127"/>
                <a:ea typeface="Noto Sans Korean Bold" pitchFamily="34" charset="-127"/>
              </a:rPr>
              <a:t>Submission</a:t>
            </a:r>
            <a:r>
              <a:rPr lang="ko-KR" altLang="en-US" sz="1400" b="1" spc="-200" dirty="0">
                <a:solidFill>
                  <a:schemeClr val="tx2"/>
                </a:solidFill>
                <a:latin typeface="Noto Sans Korean Bold" pitchFamily="34" charset="-127"/>
                <a:ea typeface="Noto Sans Korean Bold" pitchFamily="34" charset="-127"/>
              </a:rPr>
              <a:t>의 상관계수</a:t>
            </a:r>
            <a:endParaRPr lang="en-US" altLang="ko-KR" sz="1400" b="1" spc="-200" dirty="0">
              <a:solidFill>
                <a:schemeClr val="tx2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6817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72311" y="5970088"/>
            <a:ext cx="9201979" cy="483248"/>
            <a:chOff x="372311" y="5661249"/>
            <a:chExt cx="9201979" cy="483248"/>
          </a:xfrm>
        </p:grpSpPr>
        <p:grpSp>
          <p:nvGrpSpPr>
            <p:cNvPr id="34" name="그룹 33"/>
            <p:cNvGrpSpPr/>
            <p:nvPr/>
          </p:nvGrpSpPr>
          <p:grpSpPr>
            <a:xfrm>
              <a:off x="382655" y="5661249"/>
              <a:ext cx="1800200" cy="432047"/>
              <a:chOff x="8041724" y="3284985"/>
              <a:chExt cx="1800200" cy="432047"/>
            </a:xfrm>
          </p:grpSpPr>
          <p:sp>
            <p:nvSpPr>
              <p:cNvPr id="40" name="제목 5"/>
              <p:cNvSpPr txBox="1">
                <a:spLocks/>
              </p:cNvSpPr>
              <p:nvPr/>
            </p:nvSpPr>
            <p:spPr>
              <a:xfrm>
                <a:off x="8041724" y="3284985"/>
                <a:ext cx="1800200" cy="432047"/>
              </a:xfrm>
              <a:prstGeom prst="rect">
                <a:avLst/>
              </a:prstGeom>
            </p:spPr>
            <p:txBody>
              <a:bodyPr vert="horz" lIns="107287" tIns="53643" rIns="107287" bIns="53643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 spc="-150">
                    <a:solidFill>
                      <a:schemeClr val="tx1"/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defRPr>
                </a:lvl1pPr>
              </a:lstStyle>
              <a:p>
                <a:pPr algn="l">
                  <a:spcBef>
                    <a:spcPts val="500"/>
                  </a:spcBef>
                </a:pPr>
                <a:endParaRPr lang="ko-KR" altLang="en-US" sz="16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8041724" y="3392996"/>
                <a:ext cx="45719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orean Regular" pitchFamily="34" charset="-127"/>
                  <a:ea typeface="Noto Sans Korean Regular" pitchFamily="34" charset="-127"/>
                </a:endParaRPr>
              </a:p>
            </p:txBody>
          </p:sp>
        </p:grpSp>
        <p:sp>
          <p:nvSpPr>
            <p:cNvPr id="35" name="제목 5"/>
            <p:cNvSpPr txBox="1">
              <a:spLocks/>
            </p:cNvSpPr>
            <p:nvPr/>
          </p:nvSpPr>
          <p:spPr>
            <a:xfrm>
              <a:off x="7329264" y="5712915"/>
              <a:ext cx="2245026" cy="334661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r" defTabSz="1072866">
                <a:lnSpc>
                  <a:spcPct val="130000"/>
                </a:lnSpc>
              </a:pPr>
              <a:endParaRPr lang="en-US" altLang="ko-KR" sz="12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flipV="1">
              <a:off x="372311" y="6108497"/>
              <a:ext cx="9117193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</p:grpSp>
      <p:sp>
        <p:nvSpPr>
          <p:cNvPr id="56" name="Rectangle 24"/>
          <p:cNvSpPr>
            <a:spLocks/>
          </p:cNvSpPr>
          <p:nvPr/>
        </p:nvSpPr>
        <p:spPr bwMode="auto">
          <a:xfrm>
            <a:off x="526003" y="1227354"/>
            <a:ext cx="6789478" cy="160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sz="10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Noto Sans Korean Regular" pitchFamily="34" charset="-127"/>
              <a:ea typeface="Noto Sans Korean Regular" pitchFamily="34" charset="-127"/>
              <a:sym typeface="Lato Regular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 flipV="1">
            <a:off x="895807" y="5245132"/>
            <a:ext cx="8114385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6893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01843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02825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3566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521021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96492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1220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B2587B-1706-4FF5-895F-D0AF1FC40A82}"/>
              </a:ext>
            </a:extLst>
          </p:cNvPr>
          <p:cNvSpPr txBox="1"/>
          <p:nvPr/>
        </p:nvSpPr>
        <p:spPr>
          <a:xfrm>
            <a:off x="419134" y="-93296"/>
            <a:ext cx="4689399" cy="93650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Test</a:t>
            </a:r>
            <a:r>
              <a:rPr lang="ko-KR" altLang="en-US" sz="2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설계 </a:t>
            </a:r>
            <a:r>
              <a:rPr lang="en-US" altLang="ko-KR" sz="32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– </a:t>
            </a:r>
            <a:r>
              <a:rPr lang="en-US" altLang="ko-KR" sz="2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Predict Future Sales</a:t>
            </a:r>
            <a:r>
              <a:rPr lang="ko-KR" altLang="en-US" sz="2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endParaRPr lang="en-US" altLang="ko-KR" sz="20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graphicFrame>
        <p:nvGraphicFramePr>
          <p:cNvPr id="29" name="표 108">
            <a:extLst>
              <a:ext uri="{FF2B5EF4-FFF2-40B4-BE49-F238E27FC236}">
                <a16:creationId xmlns:a16="http://schemas.microsoft.com/office/drawing/2014/main" id="{2AE93EA7-5F5B-44B2-871D-3F17045BA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793897"/>
              </p:ext>
            </p:extLst>
          </p:nvPr>
        </p:nvGraphicFramePr>
        <p:xfrm>
          <a:off x="1006405" y="2927008"/>
          <a:ext cx="2469946" cy="228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973">
                  <a:extLst>
                    <a:ext uri="{9D8B030D-6E8A-4147-A177-3AD203B41FA5}">
                      <a16:colId xmlns:a16="http://schemas.microsoft.com/office/drawing/2014/main" val="3988208843"/>
                    </a:ext>
                  </a:extLst>
                </a:gridCol>
                <a:gridCol w="1234973">
                  <a:extLst>
                    <a:ext uri="{9D8B030D-6E8A-4147-A177-3AD203B41FA5}">
                      <a16:colId xmlns:a16="http://schemas.microsoft.com/office/drawing/2014/main" val="1579986859"/>
                    </a:ext>
                  </a:extLst>
                </a:gridCol>
              </a:tblGrid>
              <a:tr h="223663"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Model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RMSE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753961"/>
                  </a:ext>
                </a:extLst>
              </a:tr>
              <a:tr h="209684"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0. </a:t>
                      </a:r>
                      <a:r>
                        <a:rPr lang="en-US" altLang="ko-KR" sz="900" dirty="0" err="1"/>
                        <a:t>XGboost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0.88263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92497"/>
                  </a:ext>
                </a:extLst>
              </a:tr>
              <a:tr h="228749"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1.LogisticRegression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0.89237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059844"/>
                  </a:ext>
                </a:extLst>
              </a:tr>
              <a:tr h="256078"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2. </a:t>
                      </a:r>
                      <a:r>
                        <a:rPr lang="en-US" altLang="ko-KR" sz="800" dirty="0" err="1"/>
                        <a:t>Knn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0.89552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039150"/>
                  </a:ext>
                </a:extLst>
              </a:tr>
              <a:tr h="2096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3.RandomForest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0.93704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45314"/>
                  </a:ext>
                </a:extLst>
              </a:tr>
              <a:tr h="256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4. </a:t>
                      </a:r>
                      <a:r>
                        <a:rPr lang="en-US" altLang="ko-KR" sz="900" dirty="0" err="1"/>
                        <a:t>LightGBM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0.99025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453629"/>
                  </a:ext>
                </a:extLst>
              </a:tr>
              <a:tr h="349474"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5. </a:t>
                      </a:r>
                      <a:r>
                        <a:rPr lang="en-US" altLang="ko-KR" sz="900" dirty="0" err="1"/>
                        <a:t>Lstm</a:t>
                      </a:r>
                      <a:endParaRPr lang="ko-KR" altLang="en-US" sz="9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0.10187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862846"/>
                  </a:ext>
                </a:extLst>
              </a:tr>
              <a:tr h="2096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6. Sequential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1.02147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92599"/>
                  </a:ext>
                </a:extLst>
              </a:tr>
              <a:tr h="2096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7. </a:t>
                      </a:r>
                      <a:r>
                        <a:rPr lang="en-US" altLang="ko-KR" sz="900" dirty="0" err="1"/>
                        <a:t>Adaboost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1.02655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05652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D412AF-DE60-40AA-A89F-5831AF08E492}"/>
              </a:ext>
            </a:extLst>
          </p:cNvPr>
          <p:cNvSpPr/>
          <p:nvPr/>
        </p:nvSpPr>
        <p:spPr>
          <a:xfrm>
            <a:off x="3079095" y="1135386"/>
            <a:ext cx="1509283" cy="11475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Test 2</a:t>
            </a:r>
          </a:p>
          <a:p>
            <a:pPr algn="ctr"/>
            <a:endParaRPr lang="en-US" altLang="ko-KR" sz="1400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ctr"/>
            <a:r>
              <a:rPr lang="ko-KR" altLang="en-US" sz="1000" dirty="0"/>
              <a:t>성능이 좋은 </a:t>
            </a:r>
            <a:r>
              <a:rPr lang="en-US" altLang="ko-KR" sz="1000" dirty="0"/>
              <a:t>Submission</a:t>
            </a:r>
            <a:r>
              <a:rPr lang="ko-KR" altLang="en-US" sz="1000" dirty="0"/>
              <a:t>을 </a:t>
            </a:r>
            <a:r>
              <a:rPr lang="en-US" altLang="ko-KR" sz="1000" dirty="0"/>
              <a:t>Ensemble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(0,1,2,3)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FB7BB4-8180-40A4-B274-89F5C5E72BD4}"/>
              </a:ext>
            </a:extLst>
          </p:cNvPr>
          <p:cNvSpPr/>
          <p:nvPr/>
        </p:nvSpPr>
        <p:spPr>
          <a:xfrm>
            <a:off x="7109542" y="1136941"/>
            <a:ext cx="1509283" cy="1145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       Test 4 </a:t>
            </a:r>
          </a:p>
          <a:p>
            <a:endParaRPr lang="en-US" altLang="ko-KR" sz="1400" dirty="0"/>
          </a:p>
          <a:p>
            <a:r>
              <a:rPr lang="ko-KR" altLang="en-US" sz="800" dirty="0"/>
              <a:t>      가장 성능이 좋은 </a:t>
            </a:r>
            <a:r>
              <a:rPr lang="en-US" altLang="ko-KR" sz="800" dirty="0"/>
              <a:t>Submission</a:t>
            </a:r>
            <a:r>
              <a:rPr lang="ko-KR" altLang="en-US" sz="800" dirty="0"/>
              <a:t>과 상관관계가 낮      은 것들의 </a:t>
            </a:r>
            <a:r>
              <a:rPr lang="en-US" altLang="ko-KR" sz="800" dirty="0"/>
              <a:t>Ensemble</a:t>
            </a:r>
          </a:p>
          <a:p>
            <a:r>
              <a:rPr lang="en-US" altLang="ko-KR" sz="800" dirty="0"/>
              <a:t>             (0,5,6,7)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B4D85C-EB48-4739-A238-A2D603F86D5A}"/>
              </a:ext>
            </a:extLst>
          </p:cNvPr>
          <p:cNvSpPr/>
          <p:nvPr/>
        </p:nvSpPr>
        <p:spPr>
          <a:xfrm>
            <a:off x="5153856" y="1138497"/>
            <a:ext cx="1475530" cy="1148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       Test 3</a:t>
            </a:r>
          </a:p>
          <a:p>
            <a:r>
              <a:rPr lang="en-US" altLang="ko-KR" sz="1400" dirty="0"/>
              <a:t> </a:t>
            </a:r>
          </a:p>
          <a:p>
            <a:r>
              <a:rPr lang="ko-KR" altLang="en-US" sz="800" dirty="0"/>
              <a:t>     가장 성능이 좋은 </a:t>
            </a:r>
            <a:r>
              <a:rPr lang="en-US" altLang="ko-KR" sz="800" dirty="0"/>
              <a:t>Submission</a:t>
            </a:r>
            <a:r>
              <a:rPr lang="ko-KR" altLang="en-US" sz="800" dirty="0"/>
              <a:t>과 상관관계가 높은 것들의 </a:t>
            </a:r>
            <a:r>
              <a:rPr lang="en-US" altLang="ko-KR" sz="800" dirty="0"/>
              <a:t>Ensemble</a:t>
            </a:r>
          </a:p>
          <a:p>
            <a:r>
              <a:rPr lang="en-US" altLang="ko-KR" sz="800" dirty="0"/>
              <a:t>            (0,1,3)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C15CDF-340B-4298-B377-3A33EED3484A}"/>
              </a:ext>
            </a:extLst>
          </p:cNvPr>
          <p:cNvSpPr/>
          <p:nvPr/>
        </p:nvSpPr>
        <p:spPr>
          <a:xfrm>
            <a:off x="992560" y="1118679"/>
            <a:ext cx="1509283" cy="114755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Test 1</a:t>
            </a:r>
          </a:p>
          <a:p>
            <a:pPr algn="ctr"/>
            <a:endParaRPr lang="en-US" altLang="ko-KR" sz="1400" b="1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모든 </a:t>
            </a:r>
            <a:r>
              <a:rPr lang="en-US" altLang="ko-KR" sz="1000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Submission</a:t>
            </a:r>
            <a:r>
              <a:rPr lang="ko-KR" altLang="en-US" sz="1000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Ensemble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(0~7)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DBF6F28-5B0D-4EDD-A78D-977664630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768" y="2801987"/>
            <a:ext cx="2506878" cy="2405166"/>
          </a:xfrm>
          <a:prstGeom prst="rect">
            <a:avLst/>
          </a:prstGeom>
        </p:spPr>
      </p:pic>
      <p:sp>
        <p:nvSpPr>
          <p:cNvPr id="67" name="화살표: 위로 굽음 66">
            <a:extLst>
              <a:ext uri="{FF2B5EF4-FFF2-40B4-BE49-F238E27FC236}">
                <a16:creationId xmlns:a16="http://schemas.microsoft.com/office/drawing/2014/main" id="{8B12967C-BA83-459A-8F5D-DA1C34FFF3F9}"/>
              </a:ext>
            </a:extLst>
          </p:cNvPr>
          <p:cNvSpPr/>
          <p:nvPr/>
        </p:nvSpPr>
        <p:spPr>
          <a:xfrm>
            <a:off x="3677719" y="2498258"/>
            <a:ext cx="461825" cy="607457"/>
          </a:xfrm>
          <a:prstGeom prst="bentUp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굽음 71">
            <a:extLst>
              <a:ext uri="{FF2B5EF4-FFF2-40B4-BE49-F238E27FC236}">
                <a16:creationId xmlns:a16="http://schemas.microsoft.com/office/drawing/2014/main" id="{19692D94-EF99-48E1-8726-9CA84392A0C1}"/>
              </a:ext>
            </a:extLst>
          </p:cNvPr>
          <p:cNvSpPr/>
          <p:nvPr/>
        </p:nvSpPr>
        <p:spPr>
          <a:xfrm rot="16200000">
            <a:off x="5287432" y="2634632"/>
            <a:ext cx="592285" cy="41625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220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293350-D206-4BC1-8B3C-B46C4AB57DCF}"/>
              </a:ext>
            </a:extLst>
          </p:cNvPr>
          <p:cNvSpPr txBox="1"/>
          <p:nvPr/>
        </p:nvSpPr>
        <p:spPr>
          <a:xfrm>
            <a:off x="3658450" y="3500550"/>
            <a:ext cx="2326918" cy="39302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1100" b="1" spc="-200" dirty="0">
                <a:solidFill>
                  <a:schemeClr val="accent1">
                    <a:lumMod val="7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성능과 상관관계를 기준으로 </a:t>
            </a:r>
            <a:r>
              <a:rPr lang="en-US" altLang="ko-KR" sz="1100" b="1" spc="-200" dirty="0">
                <a:solidFill>
                  <a:schemeClr val="accent1">
                    <a:lumMod val="7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Test</a:t>
            </a:r>
            <a:r>
              <a:rPr lang="ko-KR" altLang="en-US" sz="1100" b="1" spc="-200" dirty="0">
                <a:solidFill>
                  <a:schemeClr val="accent1">
                    <a:lumMod val="7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를 분류</a:t>
            </a:r>
            <a:endParaRPr lang="en-US" altLang="ko-KR" sz="1100" b="1" spc="-200" dirty="0">
              <a:solidFill>
                <a:schemeClr val="accent1">
                  <a:lumMod val="7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AFED82-A539-42D5-96C7-D21DBCDFF964}"/>
              </a:ext>
            </a:extLst>
          </p:cNvPr>
          <p:cNvSpPr txBox="1"/>
          <p:nvPr/>
        </p:nvSpPr>
        <p:spPr>
          <a:xfrm>
            <a:off x="6019169" y="2314555"/>
            <a:ext cx="3240871" cy="55146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50000"/>
              </a:lnSpc>
              <a:spcBef>
                <a:spcPts val="600"/>
              </a:spcBef>
            </a:pPr>
            <a:r>
              <a:rPr lang="ko-KR" altLang="en-US" sz="1400" b="1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       </a:t>
            </a:r>
            <a:r>
              <a:rPr lang="en-US" altLang="ko-KR" sz="1100" b="1" dirty="0">
                <a:solidFill>
                  <a:schemeClr val="tx2"/>
                </a:solidFill>
                <a:latin typeface="Noto Sans Korean Bold" pitchFamily="34" charset="-127"/>
                <a:ea typeface="Noto Sans Korean Bold" pitchFamily="34" charset="-127"/>
              </a:rPr>
              <a:t>Submission</a:t>
            </a:r>
            <a:r>
              <a:rPr lang="ko-KR" altLang="en-US" sz="1100" b="1" dirty="0">
                <a:solidFill>
                  <a:schemeClr val="tx2"/>
                </a:solidFill>
                <a:latin typeface="Noto Sans Korean Bold" pitchFamily="34" charset="-127"/>
                <a:ea typeface="Noto Sans Korean Bold" pitchFamily="34" charset="-127"/>
              </a:rPr>
              <a:t>의 상관계수</a:t>
            </a:r>
            <a:endParaRPr lang="en-US" altLang="ko-KR" sz="1100" b="1" dirty="0">
              <a:solidFill>
                <a:schemeClr val="tx2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2718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72311" y="5970088"/>
            <a:ext cx="9201979" cy="483248"/>
            <a:chOff x="372311" y="5661249"/>
            <a:chExt cx="9201979" cy="483248"/>
          </a:xfrm>
        </p:grpSpPr>
        <p:grpSp>
          <p:nvGrpSpPr>
            <p:cNvPr id="34" name="그룹 33"/>
            <p:cNvGrpSpPr/>
            <p:nvPr/>
          </p:nvGrpSpPr>
          <p:grpSpPr>
            <a:xfrm>
              <a:off x="382655" y="5661249"/>
              <a:ext cx="1800200" cy="432047"/>
              <a:chOff x="8041724" y="3284985"/>
              <a:chExt cx="1800200" cy="432047"/>
            </a:xfrm>
          </p:grpSpPr>
          <p:sp>
            <p:nvSpPr>
              <p:cNvPr id="40" name="제목 5"/>
              <p:cNvSpPr txBox="1">
                <a:spLocks/>
              </p:cNvSpPr>
              <p:nvPr/>
            </p:nvSpPr>
            <p:spPr>
              <a:xfrm>
                <a:off x="8041724" y="3284985"/>
                <a:ext cx="1800200" cy="432047"/>
              </a:xfrm>
              <a:prstGeom prst="rect">
                <a:avLst/>
              </a:prstGeom>
            </p:spPr>
            <p:txBody>
              <a:bodyPr vert="horz" lIns="107287" tIns="53643" rIns="107287" bIns="53643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 spc="-150">
                    <a:solidFill>
                      <a:schemeClr val="tx1"/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defRPr>
                </a:lvl1pPr>
              </a:lstStyle>
              <a:p>
                <a:pPr algn="l">
                  <a:spcBef>
                    <a:spcPts val="500"/>
                  </a:spcBef>
                </a:pPr>
                <a:endParaRPr lang="ko-KR" altLang="en-US" sz="16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8041724" y="3392996"/>
                <a:ext cx="45719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orean Regular" pitchFamily="34" charset="-127"/>
                  <a:ea typeface="Noto Sans Korean Regular" pitchFamily="34" charset="-127"/>
                </a:endParaRPr>
              </a:p>
            </p:txBody>
          </p:sp>
        </p:grpSp>
        <p:sp>
          <p:nvSpPr>
            <p:cNvPr id="35" name="제목 5"/>
            <p:cNvSpPr txBox="1">
              <a:spLocks/>
            </p:cNvSpPr>
            <p:nvPr/>
          </p:nvSpPr>
          <p:spPr>
            <a:xfrm>
              <a:off x="7329264" y="5712915"/>
              <a:ext cx="2245026" cy="334661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r" defTabSz="1072866">
                <a:lnSpc>
                  <a:spcPct val="130000"/>
                </a:lnSpc>
              </a:pPr>
              <a:endParaRPr lang="en-US" altLang="ko-KR" sz="12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flipV="1">
              <a:off x="372311" y="6108497"/>
              <a:ext cx="9117193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</p:grpSp>
      <p:sp>
        <p:nvSpPr>
          <p:cNvPr id="57" name="모서리가 둥근 직사각형 56"/>
          <p:cNvSpPr/>
          <p:nvPr/>
        </p:nvSpPr>
        <p:spPr>
          <a:xfrm flipV="1">
            <a:off x="895807" y="5245132"/>
            <a:ext cx="8114385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6893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01843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02825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3566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521021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96492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1220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3AA67F-D453-4D45-82FA-80E65609424B}"/>
              </a:ext>
            </a:extLst>
          </p:cNvPr>
          <p:cNvSpPr txBox="1"/>
          <p:nvPr/>
        </p:nvSpPr>
        <p:spPr>
          <a:xfrm>
            <a:off x="475272" y="176438"/>
            <a:ext cx="4689399" cy="6259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Predict Future Sales – Ensemble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DE371-B26E-44C4-9ADE-06707D522626}"/>
              </a:ext>
            </a:extLst>
          </p:cNvPr>
          <p:cNvSpPr txBox="1"/>
          <p:nvPr/>
        </p:nvSpPr>
        <p:spPr>
          <a:xfrm>
            <a:off x="1879174" y="827480"/>
            <a:ext cx="3240871" cy="4706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Test</a:t>
            </a:r>
            <a:r>
              <a:rPr lang="ko-KR" altLang="en-US" sz="14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별 </a:t>
            </a:r>
            <a:r>
              <a:rPr lang="en-US" altLang="ko-KR" sz="14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RMSE </a:t>
            </a:r>
            <a:r>
              <a:rPr lang="ko-KR" altLang="en-US" sz="14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평균 </a:t>
            </a:r>
            <a:endParaRPr lang="en-US" altLang="ko-KR" sz="14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83B4E349-DE26-449B-856C-6F9919678515}"/>
              </a:ext>
            </a:extLst>
          </p:cNvPr>
          <p:cNvSpPr>
            <a:spLocks/>
          </p:cNvSpPr>
          <p:nvPr/>
        </p:nvSpPr>
        <p:spPr bwMode="auto">
          <a:xfrm>
            <a:off x="5521021" y="1747760"/>
            <a:ext cx="2795989" cy="160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sz="10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Noto Sans Korean Regular" pitchFamily="34" charset="-127"/>
              <a:ea typeface="Noto Sans Korean Regular" pitchFamily="34" charset="-127"/>
              <a:sym typeface="Lato Regular" charset="0"/>
            </a:endParaRP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135C9D96-EAE3-4007-B689-7D9E567E8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7989" y="1327534"/>
            <a:ext cx="4961755" cy="3558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/>
              <a:t>- Test4</a:t>
            </a:r>
            <a:r>
              <a:rPr lang="ko-KR" altLang="en-US" sz="1200" b="1" dirty="0"/>
              <a:t>를 제외하면 모든 </a:t>
            </a:r>
            <a:r>
              <a:rPr lang="en-US" altLang="ko-KR" sz="1200" b="1" dirty="0"/>
              <a:t>Test</a:t>
            </a:r>
            <a:r>
              <a:rPr lang="ko-KR" altLang="en-US" sz="1200" b="1" dirty="0"/>
              <a:t>가 </a:t>
            </a:r>
            <a:r>
              <a:rPr lang="en-US" altLang="ko-KR" sz="1200" b="1" dirty="0"/>
              <a:t>Test1</a:t>
            </a:r>
            <a:r>
              <a:rPr lang="ko-KR" altLang="en-US" sz="1200" b="1" dirty="0"/>
              <a:t>에 비하여 </a:t>
            </a:r>
            <a:r>
              <a:rPr lang="en-US" altLang="ko-KR" sz="1200" b="1" dirty="0"/>
              <a:t>Ensemble </a:t>
            </a:r>
            <a:r>
              <a:rPr lang="ko-KR" altLang="en-US" sz="1200" b="1" dirty="0"/>
              <a:t>성능이 향상</a:t>
            </a: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b="1" dirty="0"/>
              <a:t>- Test2</a:t>
            </a:r>
            <a:r>
              <a:rPr lang="ko-KR" altLang="en-US" sz="1200" b="1" dirty="0"/>
              <a:t>의 가중평균은 가장 좋은 성능을 냄</a:t>
            </a:r>
            <a:endParaRPr lang="en-US" altLang="ko-KR" sz="1200" b="1" dirty="0"/>
          </a:p>
          <a:p>
            <a:pPr>
              <a:buFontTx/>
              <a:buChar char="-"/>
            </a:pP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b="1" dirty="0"/>
              <a:t>- Test2</a:t>
            </a:r>
            <a:r>
              <a:rPr lang="ko-KR" altLang="en-US" sz="1200" b="1" dirty="0"/>
              <a:t>가 대체적으로 가장 좋은 성능을 보임</a:t>
            </a:r>
            <a:r>
              <a:rPr lang="en-US" altLang="ko-KR" sz="1200" b="1" dirty="0"/>
              <a:t> </a:t>
            </a:r>
          </a:p>
          <a:p>
            <a:pPr>
              <a:buFontTx/>
              <a:buChar char="-"/>
            </a:pP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b="1" dirty="0"/>
              <a:t>- Test3</a:t>
            </a:r>
            <a:r>
              <a:rPr lang="ko-KR" altLang="en-US" sz="1200" b="1" dirty="0"/>
              <a:t>은</a:t>
            </a:r>
            <a:r>
              <a:rPr lang="en-US" altLang="ko-KR" sz="1200" b="1" dirty="0"/>
              <a:t> Test1</a:t>
            </a:r>
            <a:r>
              <a:rPr lang="ko-KR" altLang="en-US" sz="1200" b="1" dirty="0"/>
              <a:t>과 비교했을 때 기하평균과 가중평균의 성능이 향상됨</a:t>
            </a: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b="1" dirty="0"/>
              <a:t>- Test4</a:t>
            </a:r>
            <a:r>
              <a:rPr lang="ko-KR" altLang="en-US" sz="1200" b="1" dirty="0"/>
              <a:t>는 </a:t>
            </a:r>
            <a:r>
              <a:rPr lang="en-US" altLang="ko-KR" sz="1200" b="1" dirty="0"/>
              <a:t>Test1</a:t>
            </a:r>
            <a:r>
              <a:rPr lang="ko-KR" altLang="en-US" sz="1200" b="1" dirty="0"/>
              <a:t>과 비교했을 때 기하평균과 가중평균의 성능이 향상됨</a:t>
            </a: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b="1" dirty="0"/>
              <a:t>- </a:t>
            </a:r>
            <a:r>
              <a:rPr lang="ko-KR" altLang="en-US" sz="1200" b="1" dirty="0"/>
              <a:t>멱평균의 </a:t>
            </a:r>
            <a:r>
              <a:rPr lang="en-US" altLang="ko-KR" sz="1200" b="1" dirty="0"/>
              <a:t>P</a:t>
            </a:r>
            <a:r>
              <a:rPr lang="ko-KR" altLang="en-US" sz="1200" b="1" dirty="0"/>
              <a:t>가 증가할수록 대체적으로 성능이 향상</a:t>
            </a: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b="1" dirty="0"/>
              <a:t>- </a:t>
            </a:r>
            <a:r>
              <a:rPr lang="ko-KR" altLang="en-US" sz="1200" b="1" dirty="0"/>
              <a:t>결과적으로 상관관계는 </a:t>
            </a:r>
            <a:r>
              <a:rPr lang="en-US" altLang="ko-KR" sz="1200" b="1" dirty="0"/>
              <a:t>Ensemble</a:t>
            </a:r>
            <a:r>
              <a:rPr lang="ko-KR" altLang="en-US" sz="1200" b="1" dirty="0"/>
              <a:t>효과에 큰 영향을 주지 않음</a:t>
            </a: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b="1" dirty="0"/>
              <a:t>- </a:t>
            </a:r>
            <a:r>
              <a:rPr lang="ko-KR" altLang="en-US" sz="1200" b="1" u="sng" dirty="0"/>
              <a:t>기존 </a:t>
            </a:r>
            <a:r>
              <a:rPr lang="en-US" altLang="ko-KR" sz="1200" b="1" u="sng" dirty="0"/>
              <a:t>Submission </a:t>
            </a:r>
            <a:r>
              <a:rPr lang="ko-KR" altLang="en-US" sz="1200" b="1" u="sng" dirty="0"/>
              <a:t>중 가장 좋은 성능인 </a:t>
            </a:r>
            <a:r>
              <a:rPr lang="en-US" altLang="ko-KR" sz="1200" b="1" u="sng" dirty="0"/>
              <a:t>0.89237</a:t>
            </a:r>
            <a:r>
              <a:rPr lang="ko-KR" altLang="en-US" sz="1200" b="1" u="sng" dirty="0"/>
              <a:t>에서 </a:t>
            </a:r>
            <a:r>
              <a:rPr lang="en-US" altLang="ko-KR" sz="1200" b="1" u="sng" dirty="0"/>
              <a:t>0.87660</a:t>
            </a:r>
            <a:r>
              <a:rPr lang="ko-KR" altLang="en-US" sz="1200" b="1" u="sng" dirty="0"/>
              <a:t>으로 향상</a:t>
            </a:r>
            <a:endParaRPr lang="en-US" altLang="ko-KR" sz="1200" b="1" u="sng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DFB27CD2-9402-4D1E-B720-B1C2B4A53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397534"/>
              </p:ext>
            </p:extLst>
          </p:nvPr>
        </p:nvGraphicFramePr>
        <p:xfrm>
          <a:off x="619794" y="3818529"/>
          <a:ext cx="15419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980">
                  <a:extLst>
                    <a:ext uri="{9D8B030D-6E8A-4147-A177-3AD203B41FA5}">
                      <a16:colId xmlns:a16="http://schemas.microsoft.com/office/drawing/2014/main" val="227045909"/>
                    </a:ext>
                  </a:extLst>
                </a:gridCol>
                <a:gridCol w="770980">
                  <a:extLst>
                    <a:ext uri="{9D8B030D-6E8A-4147-A177-3AD203B41FA5}">
                      <a16:colId xmlns:a16="http://schemas.microsoft.com/office/drawing/2014/main" val="2323830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Test2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0.04676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5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Test3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0.05413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78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Test4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-0.05601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8781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25322742-0BC6-4A7C-B65F-B10E4D9E8616}"/>
              </a:ext>
            </a:extLst>
          </p:cNvPr>
          <p:cNvSpPr txBox="1"/>
          <p:nvPr/>
        </p:nvSpPr>
        <p:spPr>
          <a:xfrm>
            <a:off x="769987" y="3440730"/>
            <a:ext cx="1366390" cy="34121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9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Test1</a:t>
            </a:r>
            <a:r>
              <a:rPr lang="ko-KR" altLang="en-US" sz="9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기준  평균 성능 차이</a:t>
            </a:r>
            <a:endParaRPr lang="en-US" altLang="ko-KR" sz="9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CF2EE4AC-A86F-4EAC-BAF3-F7F8E20E0DCE}"/>
              </a:ext>
            </a:extLst>
          </p:cNvPr>
          <p:cNvSpPr/>
          <p:nvPr/>
        </p:nvSpPr>
        <p:spPr>
          <a:xfrm rot="3460480">
            <a:off x="1830220" y="3165597"/>
            <a:ext cx="261430" cy="445327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56E4BF43-EC70-44FF-B68A-0DFA9CB966B0}"/>
              </a:ext>
            </a:extLst>
          </p:cNvPr>
          <p:cNvSpPr/>
          <p:nvPr/>
        </p:nvSpPr>
        <p:spPr>
          <a:xfrm rot="18162580">
            <a:off x="3053877" y="3153322"/>
            <a:ext cx="261430" cy="445327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5BB9A2-B073-4ED6-965B-B124FE0EEFC8}"/>
              </a:ext>
            </a:extLst>
          </p:cNvPr>
          <p:cNvSpPr txBox="1"/>
          <p:nvPr/>
        </p:nvSpPr>
        <p:spPr>
          <a:xfrm>
            <a:off x="2718387" y="3434220"/>
            <a:ext cx="3240871" cy="36712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1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endParaRPr lang="en-US" altLang="ko-KR" sz="10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9F1F72-3A22-461D-B3EE-F599AFFD5D1F}"/>
              </a:ext>
            </a:extLst>
          </p:cNvPr>
          <p:cNvSpPr txBox="1"/>
          <p:nvPr/>
        </p:nvSpPr>
        <p:spPr>
          <a:xfrm>
            <a:off x="3295844" y="3437792"/>
            <a:ext cx="1107754" cy="34121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상관관계 </a:t>
            </a:r>
            <a:r>
              <a:rPr lang="ko-KR" altLang="en-US" sz="8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기준 성능 차이</a:t>
            </a:r>
            <a:endParaRPr lang="en-US" altLang="ko-KR" sz="8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987C42B-D57A-4B0B-B096-1FF142DEE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324724"/>
              </p:ext>
            </p:extLst>
          </p:nvPr>
        </p:nvGraphicFramePr>
        <p:xfrm>
          <a:off x="604156" y="1300949"/>
          <a:ext cx="4580548" cy="1877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364">
                  <a:extLst>
                    <a:ext uri="{9D8B030D-6E8A-4147-A177-3AD203B41FA5}">
                      <a16:colId xmlns:a16="http://schemas.microsoft.com/office/drawing/2014/main" val="2438393046"/>
                    </a:ext>
                  </a:extLst>
                </a:gridCol>
                <a:gridCol w="654364">
                  <a:extLst>
                    <a:ext uri="{9D8B030D-6E8A-4147-A177-3AD203B41FA5}">
                      <a16:colId xmlns:a16="http://schemas.microsoft.com/office/drawing/2014/main" val="4174257360"/>
                    </a:ext>
                  </a:extLst>
                </a:gridCol>
                <a:gridCol w="654364">
                  <a:extLst>
                    <a:ext uri="{9D8B030D-6E8A-4147-A177-3AD203B41FA5}">
                      <a16:colId xmlns:a16="http://schemas.microsoft.com/office/drawing/2014/main" val="3211941086"/>
                    </a:ext>
                  </a:extLst>
                </a:gridCol>
                <a:gridCol w="654364">
                  <a:extLst>
                    <a:ext uri="{9D8B030D-6E8A-4147-A177-3AD203B41FA5}">
                      <a16:colId xmlns:a16="http://schemas.microsoft.com/office/drawing/2014/main" val="1418788477"/>
                    </a:ext>
                  </a:extLst>
                </a:gridCol>
                <a:gridCol w="654364">
                  <a:extLst>
                    <a:ext uri="{9D8B030D-6E8A-4147-A177-3AD203B41FA5}">
                      <a16:colId xmlns:a16="http://schemas.microsoft.com/office/drawing/2014/main" val="2313087332"/>
                    </a:ext>
                  </a:extLst>
                </a:gridCol>
                <a:gridCol w="654364">
                  <a:extLst>
                    <a:ext uri="{9D8B030D-6E8A-4147-A177-3AD203B41FA5}">
                      <a16:colId xmlns:a16="http://schemas.microsoft.com/office/drawing/2014/main" val="2189265926"/>
                    </a:ext>
                  </a:extLst>
                </a:gridCol>
                <a:gridCol w="654364">
                  <a:extLst>
                    <a:ext uri="{9D8B030D-6E8A-4147-A177-3AD203B41FA5}">
                      <a16:colId xmlns:a16="http://schemas.microsoft.com/office/drawing/2014/main" val="3836293006"/>
                    </a:ext>
                  </a:extLst>
                </a:gridCol>
              </a:tblGrid>
              <a:tr h="56968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산술평균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기하평균</a:t>
                      </a:r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가중평균</a:t>
                      </a:r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멱평균</a:t>
                      </a:r>
                      <a:endParaRPr lang="en-US" altLang="ko-KR" sz="900" dirty="0"/>
                    </a:p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(P=2)</a:t>
                      </a:r>
                      <a:endParaRPr lang="ko-KR" altLang="en-US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멱평균</a:t>
                      </a:r>
                      <a:r>
                        <a:rPr lang="en-US" altLang="ko-KR" sz="900" dirty="0"/>
                        <a:t>(p=3.5)</a:t>
                      </a:r>
                      <a:br>
                        <a:rPr lang="en-US" altLang="ko-KR" sz="900" dirty="0"/>
                      </a:b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멱평균</a:t>
                      </a:r>
                      <a:endParaRPr lang="en-US" altLang="ko-KR" sz="900" dirty="0"/>
                    </a:p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(P=5)</a:t>
                      </a:r>
                      <a:endParaRPr lang="ko-KR" altLang="en-US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18270"/>
                  </a:ext>
                </a:extLst>
              </a:tr>
              <a:tr h="3414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Test1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0.92427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0.96986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0.89755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0.90334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0.89504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0.89462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23667"/>
                  </a:ext>
                </a:extLst>
              </a:tr>
              <a:tr h="321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Test2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0.95538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0.88669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0.87660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0.92959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0.91665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0.88267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73687"/>
                  </a:ext>
                </a:extLst>
              </a:tr>
              <a:tr h="321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Test3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0.94073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0.89331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0.88403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0.92082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0.90362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0.89958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20850"/>
                  </a:ext>
                </a:extLst>
              </a:tr>
              <a:tr h="321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Test4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0.92019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0.99933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0.93458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0.89493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0.88472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0.88267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687031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4D1F662-A584-44AF-9C15-BC038220D191}"/>
              </a:ext>
            </a:extLst>
          </p:cNvPr>
          <p:cNvCxnSpPr>
            <a:cxnSpLocks/>
          </p:cNvCxnSpPr>
          <p:nvPr/>
        </p:nvCxnSpPr>
        <p:spPr>
          <a:xfrm>
            <a:off x="3113291" y="2467970"/>
            <a:ext cx="2279628" cy="195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8B467B7-7863-4A54-8806-B6D7CB3E5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389" y="3761164"/>
            <a:ext cx="1595112" cy="117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625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72311" y="5970088"/>
            <a:ext cx="9201979" cy="483248"/>
            <a:chOff x="372311" y="5661249"/>
            <a:chExt cx="9201979" cy="483248"/>
          </a:xfrm>
        </p:grpSpPr>
        <p:grpSp>
          <p:nvGrpSpPr>
            <p:cNvPr id="34" name="그룹 33"/>
            <p:cNvGrpSpPr/>
            <p:nvPr/>
          </p:nvGrpSpPr>
          <p:grpSpPr>
            <a:xfrm>
              <a:off x="382655" y="5661249"/>
              <a:ext cx="1800200" cy="432047"/>
              <a:chOff x="8041724" y="3284985"/>
              <a:chExt cx="1800200" cy="432047"/>
            </a:xfrm>
          </p:grpSpPr>
          <p:sp>
            <p:nvSpPr>
              <p:cNvPr id="40" name="제목 5"/>
              <p:cNvSpPr txBox="1">
                <a:spLocks/>
              </p:cNvSpPr>
              <p:nvPr/>
            </p:nvSpPr>
            <p:spPr>
              <a:xfrm>
                <a:off x="8041724" y="3284985"/>
                <a:ext cx="1800200" cy="432047"/>
              </a:xfrm>
              <a:prstGeom prst="rect">
                <a:avLst/>
              </a:prstGeom>
            </p:spPr>
            <p:txBody>
              <a:bodyPr vert="horz" lIns="107287" tIns="53643" rIns="107287" bIns="53643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 spc="-150">
                    <a:solidFill>
                      <a:schemeClr val="tx1"/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defRPr>
                </a:lvl1pPr>
              </a:lstStyle>
              <a:p>
                <a:pPr algn="l">
                  <a:spcBef>
                    <a:spcPts val="500"/>
                  </a:spcBef>
                </a:pPr>
                <a:endParaRPr lang="ko-KR" altLang="en-US" sz="16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8041724" y="3392996"/>
                <a:ext cx="45719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orean Regular" pitchFamily="34" charset="-127"/>
                  <a:ea typeface="Noto Sans Korean Regular" pitchFamily="34" charset="-127"/>
                </a:endParaRPr>
              </a:p>
            </p:txBody>
          </p:sp>
        </p:grpSp>
        <p:sp>
          <p:nvSpPr>
            <p:cNvPr id="35" name="제목 5"/>
            <p:cNvSpPr txBox="1">
              <a:spLocks/>
            </p:cNvSpPr>
            <p:nvPr/>
          </p:nvSpPr>
          <p:spPr>
            <a:xfrm>
              <a:off x="7329264" y="5712915"/>
              <a:ext cx="2245026" cy="334661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r" defTabSz="1072866">
                <a:lnSpc>
                  <a:spcPct val="130000"/>
                </a:lnSpc>
              </a:pPr>
              <a:endParaRPr lang="en-US" altLang="ko-KR" sz="12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flipV="1">
              <a:off x="372311" y="6108497"/>
              <a:ext cx="9117193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</p:grpSp>
      <p:sp>
        <p:nvSpPr>
          <p:cNvPr id="56" name="Rectangle 24"/>
          <p:cNvSpPr>
            <a:spLocks/>
          </p:cNvSpPr>
          <p:nvPr/>
        </p:nvSpPr>
        <p:spPr bwMode="auto">
          <a:xfrm>
            <a:off x="1527532" y="1540279"/>
            <a:ext cx="6789478" cy="160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sz="10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Noto Sans Korean Regular" pitchFamily="34" charset="-127"/>
              <a:ea typeface="Noto Sans Korean Regular" pitchFamily="34" charset="-127"/>
              <a:sym typeface="Lato Regular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 flipV="1">
            <a:off x="895807" y="5245132"/>
            <a:ext cx="8114385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6893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01843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02825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3566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521021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96492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1220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963251-1C07-46F1-B9F0-6292CC1700C8}"/>
              </a:ext>
            </a:extLst>
          </p:cNvPr>
          <p:cNvSpPr txBox="1"/>
          <p:nvPr/>
        </p:nvSpPr>
        <p:spPr>
          <a:xfrm>
            <a:off x="419134" y="-93296"/>
            <a:ext cx="4689399" cy="93650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Test</a:t>
            </a:r>
            <a:r>
              <a:rPr lang="ko-KR" altLang="en-US" sz="20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설계 </a:t>
            </a:r>
            <a:r>
              <a:rPr lang="en-US" altLang="ko-KR" sz="32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– </a:t>
            </a:r>
            <a:r>
              <a:rPr lang="en-US" altLang="ko-KR" sz="14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Categorical Feature Encoding Challenge</a:t>
            </a:r>
            <a:r>
              <a:rPr lang="ko-KR" altLang="en-US" sz="14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 </a:t>
            </a:r>
            <a:endParaRPr lang="en-US" altLang="ko-KR" sz="14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E6B738-C9DD-4A3B-B83A-29DD9AA7C9BC}"/>
              </a:ext>
            </a:extLst>
          </p:cNvPr>
          <p:cNvSpPr/>
          <p:nvPr/>
        </p:nvSpPr>
        <p:spPr>
          <a:xfrm>
            <a:off x="992560" y="1118679"/>
            <a:ext cx="1509283" cy="114755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Test 1</a:t>
            </a:r>
          </a:p>
          <a:p>
            <a:pPr algn="ctr"/>
            <a:endParaRPr lang="en-US" altLang="ko-KR" sz="1400" b="1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모든 </a:t>
            </a:r>
            <a:r>
              <a:rPr lang="en-US" altLang="ko-KR" sz="1000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Submission</a:t>
            </a:r>
            <a:r>
              <a:rPr lang="ko-KR" altLang="en-US" sz="1000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Ensemble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(0~8)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434ACF-DD47-431A-B29D-79E494A9E0B9}"/>
              </a:ext>
            </a:extLst>
          </p:cNvPr>
          <p:cNvSpPr/>
          <p:nvPr/>
        </p:nvSpPr>
        <p:spPr>
          <a:xfrm>
            <a:off x="3079095" y="1135386"/>
            <a:ext cx="1509283" cy="11475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Test 2</a:t>
            </a:r>
          </a:p>
          <a:p>
            <a:pPr algn="ctr"/>
            <a:endParaRPr lang="en-US" altLang="ko-KR" sz="1400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ctr"/>
            <a:r>
              <a:rPr lang="ko-KR" altLang="en-US" sz="1000" dirty="0"/>
              <a:t>성능이 좋은 </a:t>
            </a:r>
            <a:r>
              <a:rPr lang="en-US" altLang="ko-KR" sz="1000" dirty="0"/>
              <a:t>Submission</a:t>
            </a:r>
            <a:r>
              <a:rPr lang="ko-KR" altLang="en-US" sz="1000" dirty="0"/>
              <a:t>을 </a:t>
            </a:r>
            <a:r>
              <a:rPr lang="en-US" altLang="ko-KR" sz="1000" dirty="0"/>
              <a:t>Ensemble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(0,1,2,3)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565C10A-AF3E-4B22-8D41-8AEB05E0F7AF}"/>
              </a:ext>
            </a:extLst>
          </p:cNvPr>
          <p:cNvSpPr/>
          <p:nvPr/>
        </p:nvSpPr>
        <p:spPr>
          <a:xfrm>
            <a:off x="5153856" y="1138497"/>
            <a:ext cx="1475530" cy="1148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       Test 3</a:t>
            </a:r>
          </a:p>
          <a:p>
            <a:r>
              <a:rPr lang="en-US" altLang="ko-KR" sz="1400" dirty="0"/>
              <a:t> </a:t>
            </a:r>
          </a:p>
          <a:p>
            <a:r>
              <a:rPr lang="ko-KR" altLang="en-US" sz="800" dirty="0"/>
              <a:t>      가장 성능이 좋은 </a:t>
            </a:r>
            <a:r>
              <a:rPr lang="en-US" altLang="ko-KR" sz="800" dirty="0"/>
              <a:t>Submission</a:t>
            </a:r>
            <a:r>
              <a:rPr lang="ko-KR" altLang="en-US" sz="800" dirty="0"/>
              <a:t>과 상관관계가 높은 것들의 </a:t>
            </a:r>
            <a:r>
              <a:rPr lang="en-US" altLang="ko-KR" sz="800" dirty="0"/>
              <a:t>Ensemble</a:t>
            </a:r>
          </a:p>
          <a:p>
            <a:r>
              <a:rPr lang="en-US" altLang="ko-KR" sz="800" dirty="0"/>
              <a:t>            (0,1,4,5)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1F95F-7A43-4396-B8EF-0340ADEA8D00}"/>
              </a:ext>
            </a:extLst>
          </p:cNvPr>
          <p:cNvSpPr/>
          <p:nvPr/>
        </p:nvSpPr>
        <p:spPr>
          <a:xfrm>
            <a:off x="7109542" y="1136941"/>
            <a:ext cx="1509283" cy="1145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       Test 4 </a:t>
            </a:r>
          </a:p>
          <a:p>
            <a:endParaRPr lang="en-US" altLang="ko-KR" sz="1400" dirty="0"/>
          </a:p>
          <a:p>
            <a:r>
              <a:rPr lang="ko-KR" altLang="en-US" sz="800" dirty="0"/>
              <a:t>      가장 성능이 좋은 </a:t>
            </a:r>
            <a:r>
              <a:rPr lang="en-US" altLang="ko-KR" sz="800" dirty="0"/>
              <a:t>Submission</a:t>
            </a:r>
            <a:r>
              <a:rPr lang="ko-KR" altLang="en-US" sz="800" dirty="0"/>
              <a:t>과 상관관계가 낮은 것들의 </a:t>
            </a:r>
            <a:r>
              <a:rPr lang="en-US" altLang="ko-KR" sz="800" dirty="0"/>
              <a:t>Ensemble</a:t>
            </a:r>
          </a:p>
          <a:p>
            <a:r>
              <a:rPr lang="en-US" altLang="ko-KR" sz="800" dirty="0"/>
              <a:t>             (0,6,7,8)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1D443CA-92F6-49D9-A8E4-BC35862D1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63" y="3125968"/>
            <a:ext cx="2259555" cy="1861066"/>
          </a:xfrm>
          <a:prstGeom prst="rect">
            <a:avLst/>
          </a:prstGeom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79FC643-225B-4721-881E-08F3B4143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63538"/>
              </p:ext>
            </p:extLst>
          </p:nvPr>
        </p:nvGraphicFramePr>
        <p:xfrm>
          <a:off x="788382" y="3118852"/>
          <a:ext cx="1971108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554">
                  <a:extLst>
                    <a:ext uri="{9D8B030D-6E8A-4147-A177-3AD203B41FA5}">
                      <a16:colId xmlns:a16="http://schemas.microsoft.com/office/drawing/2014/main" val="1356048693"/>
                    </a:ext>
                  </a:extLst>
                </a:gridCol>
                <a:gridCol w="985554">
                  <a:extLst>
                    <a:ext uri="{9D8B030D-6E8A-4147-A177-3AD203B41FA5}">
                      <a16:colId xmlns:a16="http://schemas.microsoft.com/office/drawing/2014/main" val="2727733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Model</a:t>
                      </a:r>
                      <a:endParaRPr lang="ko-KR" altLang="en-US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AUC</a:t>
                      </a:r>
                      <a:endParaRPr lang="ko-KR" altLang="en-US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0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0.MeanTargetEncoding</a:t>
                      </a:r>
                      <a:endParaRPr lang="ko-KR" altLang="en-US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0.80531</a:t>
                      </a:r>
                      <a:endParaRPr lang="ko-KR" altLang="en-US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7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1.CatBoost</a:t>
                      </a:r>
                      <a:endParaRPr lang="ko-KR" altLang="en-US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0.80399</a:t>
                      </a:r>
                      <a:endParaRPr lang="ko-KR" altLang="en-US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57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2.LightGBM</a:t>
                      </a:r>
                      <a:endParaRPr lang="ko-KR" altLang="en-US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0.80314</a:t>
                      </a:r>
                      <a:endParaRPr lang="ko-KR" altLang="en-US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85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3.XGBoost</a:t>
                      </a:r>
                      <a:endParaRPr lang="ko-KR" altLang="en-US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0.80289</a:t>
                      </a:r>
                      <a:endParaRPr lang="ko-KR" altLang="en-US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887861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066758D-4287-40AC-BAF1-0DE5AAC6A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90316"/>
              </p:ext>
            </p:extLst>
          </p:nvPr>
        </p:nvGraphicFramePr>
        <p:xfrm>
          <a:off x="2806427" y="3083292"/>
          <a:ext cx="209621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108">
                  <a:extLst>
                    <a:ext uri="{9D8B030D-6E8A-4147-A177-3AD203B41FA5}">
                      <a16:colId xmlns:a16="http://schemas.microsoft.com/office/drawing/2014/main" val="42714564"/>
                    </a:ext>
                  </a:extLst>
                </a:gridCol>
                <a:gridCol w="1048108">
                  <a:extLst>
                    <a:ext uri="{9D8B030D-6E8A-4147-A177-3AD203B41FA5}">
                      <a16:colId xmlns:a16="http://schemas.microsoft.com/office/drawing/2014/main" val="4055749386"/>
                    </a:ext>
                  </a:extLst>
                </a:gridCol>
              </a:tblGrid>
              <a:tr h="279244"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Model</a:t>
                      </a:r>
                      <a:endParaRPr lang="ko-KR" altLang="en-US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AUC</a:t>
                      </a:r>
                      <a:endParaRPr lang="ko-KR" altLang="en-US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007685"/>
                  </a:ext>
                </a:extLst>
              </a:tr>
              <a:tr h="279244"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4.AutoML</a:t>
                      </a:r>
                      <a:endParaRPr lang="ko-KR" altLang="en-US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0.80175</a:t>
                      </a:r>
                      <a:endParaRPr lang="ko-KR" altLang="en-US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006335"/>
                  </a:ext>
                </a:extLst>
              </a:tr>
              <a:tr h="283214"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5.LogisticRegression</a:t>
                      </a:r>
                      <a:endParaRPr lang="ko-KR" altLang="en-US" sz="7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0.80038</a:t>
                      </a:r>
                      <a:endParaRPr lang="ko-KR" altLang="en-US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49385"/>
                  </a:ext>
                </a:extLst>
              </a:tr>
              <a:tr h="279244"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6.LogitBoost</a:t>
                      </a:r>
                      <a:endParaRPr lang="ko-KR" altLang="en-US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0.79556</a:t>
                      </a:r>
                      <a:endParaRPr lang="ko-KR" altLang="en-US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001124"/>
                  </a:ext>
                </a:extLst>
              </a:tr>
              <a:tr h="279244"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7.CatBoost</a:t>
                      </a:r>
                      <a:endParaRPr lang="ko-KR" altLang="en-US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0.77931</a:t>
                      </a:r>
                      <a:endParaRPr lang="ko-KR" altLang="en-US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18933"/>
                  </a:ext>
                </a:extLst>
              </a:tr>
              <a:tr h="279244"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8.RandomForest</a:t>
                      </a:r>
                      <a:endParaRPr lang="ko-KR" altLang="en-US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0.75788</a:t>
                      </a:r>
                      <a:endParaRPr lang="ko-KR" altLang="en-US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68851"/>
                  </a:ext>
                </a:extLst>
              </a:tr>
            </a:tbl>
          </a:graphicData>
        </a:graphic>
      </p:graphicFrame>
      <p:sp>
        <p:nvSpPr>
          <p:cNvPr id="38" name="화살표: 위로 굽음 37">
            <a:extLst>
              <a:ext uri="{FF2B5EF4-FFF2-40B4-BE49-F238E27FC236}">
                <a16:creationId xmlns:a16="http://schemas.microsoft.com/office/drawing/2014/main" id="{B9F3A113-D693-4812-96A6-9EB9C9EB87F3}"/>
              </a:ext>
            </a:extLst>
          </p:cNvPr>
          <p:cNvSpPr/>
          <p:nvPr/>
        </p:nvSpPr>
        <p:spPr>
          <a:xfrm>
            <a:off x="4980919" y="2638527"/>
            <a:ext cx="461825" cy="607457"/>
          </a:xfrm>
          <a:prstGeom prst="bentUp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굽음 41">
            <a:extLst>
              <a:ext uri="{FF2B5EF4-FFF2-40B4-BE49-F238E27FC236}">
                <a16:creationId xmlns:a16="http://schemas.microsoft.com/office/drawing/2014/main" id="{82432449-DBE8-43C4-BA3C-ECCCD163370A}"/>
              </a:ext>
            </a:extLst>
          </p:cNvPr>
          <p:cNvSpPr/>
          <p:nvPr/>
        </p:nvSpPr>
        <p:spPr>
          <a:xfrm rot="16200000">
            <a:off x="6084213" y="2744593"/>
            <a:ext cx="592285" cy="41625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220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7C2F64-C812-4487-82A1-7BED3E8105FD}"/>
              </a:ext>
            </a:extLst>
          </p:cNvPr>
          <p:cNvSpPr txBox="1"/>
          <p:nvPr/>
        </p:nvSpPr>
        <p:spPr>
          <a:xfrm>
            <a:off x="4902643" y="3574857"/>
            <a:ext cx="2326918" cy="36712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1000" b="1" spc="-200" dirty="0">
                <a:solidFill>
                  <a:schemeClr val="accent1">
                    <a:lumMod val="7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성능과 상관관계를 기준으로 </a:t>
            </a:r>
            <a:r>
              <a:rPr lang="en-US" altLang="ko-KR" sz="1000" b="1" spc="-200" dirty="0">
                <a:solidFill>
                  <a:schemeClr val="accent1">
                    <a:lumMod val="7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Test</a:t>
            </a:r>
            <a:r>
              <a:rPr lang="ko-KR" altLang="en-US" sz="1000" b="1" spc="-200" dirty="0">
                <a:solidFill>
                  <a:schemeClr val="accent1">
                    <a:lumMod val="7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를 분류</a:t>
            </a:r>
            <a:endParaRPr lang="en-US" altLang="ko-KR" sz="1000" b="1" spc="-200" dirty="0">
              <a:solidFill>
                <a:schemeClr val="accent1">
                  <a:lumMod val="7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17F85E-BBB3-446D-9604-8FBBD93C6914}"/>
              </a:ext>
            </a:extLst>
          </p:cNvPr>
          <p:cNvSpPr txBox="1"/>
          <p:nvPr/>
        </p:nvSpPr>
        <p:spPr>
          <a:xfrm>
            <a:off x="6727404" y="2671581"/>
            <a:ext cx="3240871" cy="4706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14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       </a:t>
            </a:r>
            <a:r>
              <a:rPr lang="en-US" altLang="ko-KR" sz="1100" b="1" dirty="0">
                <a:solidFill>
                  <a:schemeClr val="tx2"/>
                </a:solidFill>
                <a:latin typeface="Noto Sans Korean Bold" pitchFamily="34" charset="-127"/>
                <a:ea typeface="Noto Sans Korean Bold" pitchFamily="34" charset="-127"/>
              </a:rPr>
              <a:t>Submission</a:t>
            </a:r>
            <a:r>
              <a:rPr lang="ko-KR" altLang="en-US" sz="1100" b="1" dirty="0">
                <a:solidFill>
                  <a:schemeClr val="tx2"/>
                </a:solidFill>
                <a:latin typeface="Noto Sans Korean Bold" pitchFamily="34" charset="-127"/>
                <a:ea typeface="Noto Sans Korean Bold" pitchFamily="34" charset="-127"/>
              </a:rPr>
              <a:t>의 상관계수</a:t>
            </a:r>
            <a:endParaRPr lang="en-US" altLang="ko-KR" sz="1100" b="1" dirty="0">
              <a:solidFill>
                <a:schemeClr val="tx2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2520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72311" y="5970088"/>
            <a:ext cx="9201979" cy="483248"/>
            <a:chOff x="372311" y="5661249"/>
            <a:chExt cx="9201979" cy="483248"/>
          </a:xfrm>
        </p:grpSpPr>
        <p:grpSp>
          <p:nvGrpSpPr>
            <p:cNvPr id="34" name="그룹 33"/>
            <p:cNvGrpSpPr/>
            <p:nvPr/>
          </p:nvGrpSpPr>
          <p:grpSpPr>
            <a:xfrm>
              <a:off x="382655" y="5661249"/>
              <a:ext cx="1800200" cy="432047"/>
              <a:chOff x="8041724" y="3284985"/>
              <a:chExt cx="1800200" cy="432047"/>
            </a:xfrm>
          </p:grpSpPr>
          <p:sp>
            <p:nvSpPr>
              <p:cNvPr id="40" name="제목 5"/>
              <p:cNvSpPr txBox="1">
                <a:spLocks/>
              </p:cNvSpPr>
              <p:nvPr/>
            </p:nvSpPr>
            <p:spPr>
              <a:xfrm>
                <a:off x="8041724" y="3284985"/>
                <a:ext cx="1800200" cy="432047"/>
              </a:xfrm>
              <a:prstGeom prst="rect">
                <a:avLst/>
              </a:prstGeom>
            </p:spPr>
            <p:txBody>
              <a:bodyPr vert="horz" lIns="107287" tIns="53643" rIns="107287" bIns="53643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 spc="-150">
                    <a:solidFill>
                      <a:schemeClr val="tx1"/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defRPr>
                </a:lvl1pPr>
              </a:lstStyle>
              <a:p>
                <a:pPr algn="l">
                  <a:spcBef>
                    <a:spcPts val="500"/>
                  </a:spcBef>
                </a:pPr>
                <a:endParaRPr lang="ko-KR" altLang="en-US" sz="16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8041724" y="3392996"/>
                <a:ext cx="45719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orean Regular" pitchFamily="34" charset="-127"/>
                  <a:ea typeface="Noto Sans Korean Regular" pitchFamily="34" charset="-127"/>
                </a:endParaRPr>
              </a:p>
            </p:txBody>
          </p:sp>
        </p:grpSp>
        <p:sp>
          <p:nvSpPr>
            <p:cNvPr id="35" name="제목 5"/>
            <p:cNvSpPr txBox="1">
              <a:spLocks/>
            </p:cNvSpPr>
            <p:nvPr/>
          </p:nvSpPr>
          <p:spPr>
            <a:xfrm>
              <a:off x="7329264" y="5712915"/>
              <a:ext cx="2245026" cy="334661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r" defTabSz="1072866">
                <a:lnSpc>
                  <a:spcPct val="130000"/>
                </a:lnSpc>
              </a:pPr>
              <a:endParaRPr lang="en-US" altLang="ko-KR" sz="12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flipV="1">
              <a:off x="372311" y="6108497"/>
              <a:ext cx="9117193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</p:grpSp>
      <p:sp>
        <p:nvSpPr>
          <p:cNvPr id="57" name="모서리가 둥근 직사각형 56"/>
          <p:cNvSpPr/>
          <p:nvPr/>
        </p:nvSpPr>
        <p:spPr>
          <a:xfrm flipV="1">
            <a:off x="895807" y="5245132"/>
            <a:ext cx="8114385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6893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01843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02825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3566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521021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96492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1220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CBC4CB-DF6B-4967-835B-75DB0E9FDDAE}"/>
              </a:ext>
            </a:extLst>
          </p:cNvPr>
          <p:cNvSpPr txBox="1"/>
          <p:nvPr/>
        </p:nvSpPr>
        <p:spPr>
          <a:xfrm>
            <a:off x="475272" y="176438"/>
            <a:ext cx="4689399" cy="57416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8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Categorical Feature Encoding Challenge – Ensemble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206AF0-5B12-4FBF-B14E-1FC633CAD31E}"/>
              </a:ext>
            </a:extLst>
          </p:cNvPr>
          <p:cNvSpPr txBox="1"/>
          <p:nvPr/>
        </p:nvSpPr>
        <p:spPr>
          <a:xfrm>
            <a:off x="2142821" y="974099"/>
            <a:ext cx="3240871" cy="4706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Test</a:t>
            </a:r>
            <a:r>
              <a:rPr lang="ko-KR" altLang="en-US" sz="14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별 </a:t>
            </a:r>
            <a:r>
              <a:rPr lang="en-US" altLang="ko-KR" sz="14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AUC </a:t>
            </a:r>
            <a:r>
              <a:rPr lang="ko-KR" altLang="en-US" sz="14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평균 </a:t>
            </a:r>
            <a:endParaRPr lang="en-US" altLang="ko-KR" sz="14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graphicFrame>
        <p:nvGraphicFramePr>
          <p:cNvPr id="28" name="표 15">
            <a:extLst>
              <a:ext uri="{FF2B5EF4-FFF2-40B4-BE49-F238E27FC236}">
                <a16:creationId xmlns:a16="http://schemas.microsoft.com/office/drawing/2014/main" id="{F52F9293-5FCB-4A00-A2E9-2977D53C8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15591"/>
              </p:ext>
            </p:extLst>
          </p:nvPr>
        </p:nvGraphicFramePr>
        <p:xfrm>
          <a:off x="604156" y="3978029"/>
          <a:ext cx="16952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631">
                  <a:extLst>
                    <a:ext uri="{9D8B030D-6E8A-4147-A177-3AD203B41FA5}">
                      <a16:colId xmlns:a16="http://schemas.microsoft.com/office/drawing/2014/main" val="227045909"/>
                    </a:ext>
                  </a:extLst>
                </a:gridCol>
                <a:gridCol w="847631">
                  <a:extLst>
                    <a:ext uri="{9D8B030D-6E8A-4147-A177-3AD203B41FA5}">
                      <a16:colId xmlns:a16="http://schemas.microsoft.com/office/drawing/2014/main" val="2323830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Test2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-0.00067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5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Test3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-0.00152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78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Test4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-0.01145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87810"/>
                  </a:ext>
                </a:extLst>
              </a:tr>
            </a:tbl>
          </a:graphicData>
        </a:graphic>
      </p:graphicFrame>
      <p:sp>
        <p:nvSpPr>
          <p:cNvPr id="31" name="내용 개체 틀 11">
            <a:extLst>
              <a:ext uri="{FF2B5EF4-FFF2-40B4-BE49-F238E27FC236}">
                <a16:creationId xmlns:a16="http://schemas.microsoft.com/office/drawing/2014/main" id="{4D8B2436-39C5-49C4-AC37-6A391887C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276" y="1531569"/>
            <a:ext cx="4491865" cy="35589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b="1" dirty="0"/>
              <a:t>             </a:t>
            </a:r>
          </a:p>
          <a:p>
            <a:pPr marL="0" indent="0">
              <a:buNone/>
            </a:pPr>
            <a:endParaRPr lang="en-US" altLang="ko-KR" sz="1200" b="1" dirty="0"/>
          </a:p>
        </p:txBody>
      </p:sp>
      <p:graphicFrame>
        <p:nvGraphicFramePr>
          <p:cNvPr id="36" name="표 2">
            <a:extLst>
              <a:ext uri="{FF2B5EF4-FFF2-40B4-BE49-F238E27FC236}">
                <a16:creationId xmlns:a16="http://schemas.microsoft.com/office/drawing/2014/main" id="{3E6ACA4B-4528-4F16-8F14-B9E95F6FC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79849"/>
              </p:ext>
            </p:extLst>
          </p:nvPr>
        </p:nvGraphicFramePr>
        <p:xfrm>
          <a:off x="604156" y="1516368"/>
          <a:ext cx="4580548" cy="1655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364">
                  <a:extLst>
                    <a:ext uri="{9D8B030D-6E8A-4147-A177-3AD203B41FA5}">
                      <a16:colId xmlns:a16="http://schemas.microsoft.com/office/drawing/2014/main" val="2438393046"/>
                    </a:ext>
                  </a:extLst>
                </a:gridCol>
                <a:gridCol w="654364">
                  <a:extLst>
                    <a:ext uri="{9D8B030D-6E8A-4147-A177-3AD203B41FA5}">
                      <a16:colId xmlns:a16="http://schemas.microsoft.com/office/drawing/2014/main" val="4174257360"/>
                    </a:ext>
                  </a:extLst>
                </a:gridCol>
                <a:gridCol w="654364">
                  <a:extLst>
                    <a:ext uri="{9D8B030D-6E8A-4147-A177-3AD203B41FA5}">
                      <a16:colId xmlns:a16="http://schemas.microsoft.com/office/drawing/2014/main" val="3211941086"/>
                    </a:ext>
                  </a:extLst>
                </a:gridCol>
                <a:gridCol w="654364">
                  <a:extLst>
                    <a:ext uri="{9D8B030D-6E8A-4147-A177-3AD203B41FA5}">
                      <a16:colId xmlns:a16="http://schemas.microsoft.com/office/drawing/2014/main" val="1418788477"/>
                    </a:ext>
                  </a:extLst>
                </a:gridCol>
                <a:gridCol w="654364">
                  <a:extLst>
                    <a:ext uri="{9D8B030D-6E8A-4147-A177-3AD203B41FA5}">
                      <a16:colId xmlns:a16="http://schemas.microsoft.com/office/drawing/2014/main" val="2313087332"/>
                    </a:ext>
                  </a:extLst>
                </a:gridCol>
                <a:gridCol w="654364">
                  <a:extLst>
                    <a:ext uri="{9D8B030D-6E8A-4147-A177-3AD203B41FA5}">
                      <a16:colId xmlns:a16="http://schemas.microsoft.com/office/drawing/2014/main" val="2189265926"/>
                    </a:ext>
                  </a:extLst>
                </a:gridCol>
                <a:gridCol w="654364">
                  <a:extLst>
                    <a:ext uri="{9D8B030D-6E8A-4147-A177-3AD203B41FA5}">
                      <a16:colId xmlns:a16="http://schemas.microsoft.com/office/drawing/2014/main" val="3836293006"/>
                    </a:ext>
                  </a:extLst>
                </a:gridCol>
              </a:tblGrid>
              <a:tr h="490911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산술평균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기하평균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가중평균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멱평균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(p=2)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멱평균</a:t>
                      </a:r>
                      <a:r>
                        <a:rPr lang="en-US" altLang="ko-KR" sz="900" dirty="0"/>
                        <a:t>(p=3.5)</a:t>
                      </a:r>
                      <a:br>
                        <a:rPr lang="en-US" altLang="ko-KR" sz="900" dirty="0"/>
                      </a:b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멱평균</a:t>
                      </a:r>
                      <a:endParaRPr lang="en-US" altLang="ko-KR" sz="900" dirty="0"/>
                    </a:p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(P=5)</a:t>
                      </a:r>
                      <a:endParaRPr lang="ko-KR" altLang="en-US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18270"/>
                  </a:ext>
                </a:extLst>
              </a:tr>
              <a:tr h="301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Test1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0.80582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0.80544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0.80642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0.80595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0.80598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0.80594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23667"/>
                  </a:ext>
                </a:extLst>
              </a:tr>
              <a:tr h="283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Test2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0.80538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0.80606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0.80618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0.80534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0.80495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0.80450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73687"/>
                  </a:ext>
                </a:extLst>
              </a:tr>
              <a:tr h="283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Test3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0.80538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0.80552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0.80587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0.80534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0.80495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0.80450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20850"/>
                  </a:ext>
                </a:extLst>
              </a:tr>
              <a:tr h="283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Test4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0.80538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0.79837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0.80309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0.80534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0.80495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0.80450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687031"/>
                  </a:ext>
                </a:extLst>
              </a:tr>
            </a:tbl>
          </a:graphicData>
        </a:graphic>
      </p:graphicFrame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49300181-6EFD-486C-9C55-22FA2456DE1E}"/>
              </a:ext>
            </a:extLst>
          </p:cNvPr>
          <p:cNvSpPr/>
          <p:nvPr/>
        </p:nvSpPr>
        <p:spPr>
          <a:xfrm rot="3460480">
            <a:off x="2113075" y="3270711"/>
            <a:ext cx="261430" cy="445327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63830849-7A37-4D7F-9DAD-D356E09690DB}"/>
              </a:ext>
            </a:extLst>
          </p:cNvPr>
          <p:cNvSpPr/>
          <p:nvPr/>
        </p:nvSpPr>
        <p:spPr>
          <a:xfrm rot="18162580">
            <a:off x="3154864" y="3298772"/>
            <a:ext cx="261430" cy="445958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BD88A8-100F-46EB-ADF5-810F31818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263" y="3960742"/>
            <a:ext cx="1685579" cy="119072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725F9B8-CA93-405B-AE14-92013367CE34}"/>
              </a:ext>
            </a:extLst>
          </p:cNvPr>
          <p:cNvSpPr txBox="1"/>
          <p:nvPr/>
        </p:nvSpPr>
        <p:spPr>
          <a:xfrm>
            <a:off x="3632697" y="3643216"/>
            <a:ext cx="1107754" cy="31537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8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상관관계 기준 성능 차이</a:t>
            </a:r>
            <a:endParaRPr lang="en-US" altLang="ko-KR" sz="8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7045D2-E425-4F2B-8AC0-F4DC156EF1F3}"/>
              </a:ext>
            </a:extLst>
          </p:cNvPr>
          <p:cNvSpPr txBox="1"/>
          <p:nvPr/>
        </p:nvSpPr>
        <p:spPr>
          <a:xfrm>
            <a:off x="777061" y="3571281"/>
            <a:ext cx="1366390" cy="34121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9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Test1</a:t>
            </a:r>
            <a:r>
              <a:rPr lang="ko-KR" altLang="en-US" sz="9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기준  평균 성능 차이</a:t>
            </a:r>
            <a:endParaRPr lang="en-US" altLang="ko-KR" sz="9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0" name="내용 개체 틀 11">
            <a:extLst>
              <a:ext uri="{FF2B5EF4-FFF2-40B4-BE49-F238E27FC236}">
                <a16:creationId xmlns:a16="http://schemas.microsoft.com/office/drawing/2014/main" id="{B67D65F2-1E43-42AF-A847-70E4CB968671}"/>
              </a:ext>
            </a:extLst>
          </p:cNvPr>
          <p:cNvSpPr txBox="1">
            <a:spLocks/>
          </p:cNvSpPr>
          <p:nvPr/>
        </p:nvSpPr>
        <p:spPr>
          <a:xfrm>
            <a:off x="5337989" y="1327534"/>
            <a:ext cx="4961755" cy="3558980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>
            <a:lvl1pPr marL="402325" indent="-402325" algn="l" defTabSz="107286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800" kern="1200" spc="-117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1pPr>
            <a:lvl2pPr marL="871703" indent="-335270" algn="l" defTabSz="107286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300" kern="1200" spc="-117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2pPr>
            <a:lvl3pPr marL="1341082" indent="-268216" algn="l" defTabSz="107286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 spc="-117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3pPr>
            <a:lvl4pPr marL="1877515" indent="-268216" algn="l" defTabSz="107286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 spc="-117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4pPr>
            <a:lvl5pPr marL="2413947" indent="-268216" algn="l" defTabSz="107286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 spc="-117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5pPr>
            <a:lvl6pPr marL="2950380" indent="-268216" algn="l" defTabSz="107286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6813" indent="-268216" algn="l" defTabSz="107286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3246" indent="-268216" algn="l" defTabSz="107286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59678" indent="-268216" algn="l" defTabSz="107286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/>
              <a:t>- </a:t>
            </a:r>
            <a:r>
              <a:rPr lang="ko-KR" altLang="en-US" sz="1200" b="1" dirty="0"/>
              <a:t>모든 </a:t>
            </a:r>
            <a:r>
              <a:rPr lang="en-US" altLang="ko-KR" sz="1200" b="1" dirty="0"/>
              <a:t>Test</a:t>
            </a:r>
            <a:r>
              <a:rPr lang="ko-KR" altLang="en-US" sz="1200" b="1" dirty="0"/>
              <a:t>가 </a:t>
            </a:r>
            <a:r>
              <a:rPr lang="en-US" altLang="ko-KR" sz="1200" b="1" dirty="0"/>
              <a:t>Test1</a:t>
            </a:r>
            <a:r>
              <a:rPr lang="ko-KR" altLang="en-US" sz="1200" b="1" dirty="0"/>
              <a:t>에 비하여 </a:t>
            </a:r>
            <a:r>
              <a:rPr lang="en-US" altLang="ko-KR" sz="1200" b="1" dirty="0"/>
              <a:t>Ensemble </a:t>
            </a:r>
            <a:r>
              <a:rPr lang="ko-KR" altLang="en-US" sz="1200" b="1" dirty="0"/>
              <a:t>성능이 저하 </a:t>
            </a: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b="1" dirty="0"/>
              <a:t>- Test1</a:t>
            </a:r>
            <a:r>
              <a:rPr lang="ko-KR" altLang="en-US" sz="1200" b="1" dirty="0"/>
              <a:t>이 전체적으로 가장 좋은 성능을 보임</a:t>
            </a:r>
            <a:endParaRPr lang="en-US" altLang="ko-KR" sz="1200" b="1" dirty="0"/>
          </a:p>
          <a:p>
            <a:pPr marL="0" indent="0">
              <a:buFont typeface="Arial" pitchFamily="34" charset="0"/>
              <a:buNone/>
            </a:pPr>
            <a:endParaRPr lang="en-US" altLang="ko-KR" sz="1200" b="1" dirty="0"/>
          </a:p>
          <a:p>
            <a:pPr marL="0" indent="0">
              <a:buFont typeface="Arial" pitchFamily="34" charset="0"/>
              <a:buNone/>
            </a:pPr>
            <a:r>
              <a:rPr lang="en-US" altLang="ko-KR" sz="1200" b="1" dirty="0"/>
              <a:t>- Test1</a:t>
            </a:r>
            <a:r>
              <a:rPr lang="ko-KR" altLang="en-US" sz="1200" b="1" dirty="0"/>
              <a:t>의 가중평균은 가장 좋은 성능을 냄</a:t>
            </a:r>
            <a:endParaRPr lang="en-US" altLang="ko-KR" sz="1200" b="1" dirty="0"/>
          </a:p>
          <a:p>
            <a:pPr marL="0" indent="0">
              <a:buFont typeface="Arial" pitchFamily="34" charset="0"/>
              <a:buNone/>
            </a:pPr>
            <a:endParaRPr lang="en-US" altLang="ko-KR" sz="1200" b="1" dirty="0"/>
          </a:p>
          <a:p>
            <a:pPr marL="0" indent="0">
              <a:buFont typeface="Arial" pitchFamily="34" charset="0"/>
              <a:buNone/>
            </a:pPr>
            <a:r>
              <a:rPr lang="en-US" altLang="ko-KR" sz="1200" b="1" dirty="0"/>
              <a:t>- Test2,3,4</a:t>
            </a:r>
            <a:r>
              <a:rPr lang="ko-KR" altLang="en-US" sz="1200" b="1" dirty="0"/>
              <a:t>의 산술평균과 멱평균은 동일 성능을 보임</a:t>
            </a:r>
            <a:endParaRPr lang="en-US" altLang="ko-KR" sz="1200" b="1" dirty="0"/>
          </a:p>
          <a:p>
            <a:pPr marL="0" indent="0">
              <a:buFont typeface="Arial" pitchFamily="34" charset="0"/>
              <a:buNone/>
            </a:pPr>
            <a:endParaRPr lang="en-US" altLang="ko-KR" sz="1200" b="1" dirty="0"/>
          </a:p>
          <a:p>
            <a:pPr marL="0" indent="0">
              <a:buFont typeface="Arial" pitchFamily="34" charset="0"/>
              <a:buNone/>
            </a:pPr>
            <a:r>
              <a:rPr lang="en-US" altLang="ko-KR" sz="1200" b="1" dirty="0"/>
              <a:t>- </a:t>
            </a:r>
            <a:r>
              <a:rPr lang="ko-KR" altLang="en-US" sz="1200" b="1" dirty="0"/>
              <a:t>멱평균의 </a:t>
            </a:r>
            <a:r>
              <a:rPr lang="en-US" altLang="ko-KR" sz="1200" b="1" dirty="0"/>
              <a:t>P</a:t>
            </a:r>
            <a:r>
              <a:rPr lang="ko-KR" altLang="en-US" sz="1200" b="1" dirty="0"/>
              <a:t>가 증가할수록 성능이 저하됨</a:t>
            </a:r>
            <a:endParaRPr lang="en-US" altLang="ko-KR" sz="1200" b="1" dirty="0"/>
          </a:p>
          <a:p>
            <a:pPr marL="0" indent="0">
              <a:buFont typeface="Arial" pitchFamily="34" charset="0"/>
              <a:buNone/>
            </a:pPr>
            <a:endParaRPr lang="en-US" altLang="ko-KR" sz="1200" b="1" dirty="0"/>
          </a:p>
          <a:p>
            <a:pPr marL="0" indent="0">
              <a:buFont typeface="Arial" pitchFamily="34" charset="0"/>
              <a:buNone/>
            </a:pPr>
            <a:r>
              <a:rPr lang="en-US" altLang="ko-KR" sz="1200" b="1" dirty="0"/>
              <a:t>- </a:t>
            </a:r>
            <a:r>
              <a:rPr lang="ko-KR" altLang="en-US" sz="1200" b="1" dirty="0"/>
              <a:t>결과적으로 상관관계는 </a:t>
            </a:r>
            <a:r>
              <a:rPr lang="en-US" altLang="ko-KR" sz="1200" b="1" dirty="0"/>
              <a:t>Ensemble</a:t>
            </a:r>
            <a:r>
              <a:rPr lang="ko-KR" altLang="en-US" sz="1200" b="1" dirty="0"/>
              <a:t>효과에 큰 영향을 주지 않음</a:t>
            </a:r>
            <a:endParaRPr lang="en-US" altLang="ko-KR" sz="1200" b="1" dirty="0"/>
          </a:p>
          <a:p>
            <a:pPr marL="0" indent="0">
              <a:buFont typeface="Arial" pitchFamily="34" charset="0"/>
              <a:buNone/>
            </a:pPr>
            <a:endParaRPr lang="en-US" altLang="ko-KR" sz="1200" b="1" u="sng" dirty="0"/>
          </a:p>
          <a:p>
            <a:pPr marL="0" indent="0">
              <a:buFont typeface="Arial" pitchFamily="34" charset="0"/>
              <a:buNone/>
            </a:pPr>
            <a:r>
              <a:rPr lang="en-US" altLang="ko-KR" sz="1200" b="1" u="sng" dirty="0"/>
              <a:t>- </a:t>
            </a:r>
            <a:r>
              <a:rPr lang="ko-KR" altLang="en-US" sz="1200" b="1" u="sng" dirty="0"/>
              <a:t>기존 </a:t>
            </a:r>
            <a:r>
              <a:rPr lang="en-US" altLang="ko-KR" sz="1200" b="1" u="sng" dirty="0"/>
              <a:t>Submission </a:t>
            </a:r>
            <a:r>
              <a:rPr lang="ko-KR" altLang="en-US" sz="1200" b="1" u="sng" dirty="0"/>
              <a:t>중 가장 좋은 성능인 </a:t>
            </a:r>
            <a:r>
              <a:rPr lang="en-US" altLang="ko-KR" sz="1200" b="1" u="sng" dirty="0"/>
              <a:t>0.80531</a:t>
            </a:r>
            <a:r>
              <a:rPr lang="ko-KR" altLang="en-US" sz="1200" b="1" u="sng" dirty="0"/>
              <a:t>에서 </a:t>
            </a:r>
            <a:r>
              <a:rPr lang="en-US" altLang="ko-KR" sz="1200" b="1" u="sng" dirty="0"/>
              <a:t>0.80642</a:t>
            </a:r>
            <a:r>
              <a:rPr lang="ko-KR" altLang="en-US" sz="1200" b="1" u="sng" dirty="0"/>
              <a:t>으로 향상</a:t>
            </a:r>
            <a:endParaRPr lang="en-US" altLang="ko-KR" sz="1200" b="1" dirty="0"/>
          </a:p>
          <a:p>
            <a:pPr marL="0" indent="0">
              <a:buFont typeface="Arial" pitchFamily="34" charset="0"/>
              <a:buNone/>
            </a:pPr>
            <a:endParaRPr lang="en-US" altLang="ko-KR" sz="12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B1725CB-F1C4-4A28-AF82-6804174B7239}"/>
              </a:ext>
            </a:extLst>
          </p:cNvPr>
          <p:cNvCxnSpPr>
            <a:cxnSpLocks/>
          </p:cNvCxnSpPr>
          <p:nvPr/>
        </p:nvCxnSpPr>
        <p:spPr>
          <a:xfrm>
            <a:off x="3079669" y="2248196"/>
            <a:ext cx="2361123" cy="20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152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6063556"/>
            <a:ext cx="9945777" cy="7944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72311" y="5970088"/>
            <a:ext cx="9201979" cy="483248"/>
            <a:chOff x="372311" y="5661249"/>
            <a:chExt cx="9201979" cy="483248"/>
          </a:xfrm>
        </p:grpSpPr>
        <p:grpSp>
          <p:nvGrpSpPr>
            <p:cNvPr id="34" name="그룹 33"/>
            <p:cNvGrpSpPr/>
            <p:nvPr/>
          </p:nvGrpSpPr>
          <p:grpSpPr>
            <a:xfrm>
              <a:off x="382655" y="5661249"/>
              <a:ext cx="1800200" cy="432047"/>
              <a:chOff x="8041724" y="3284985"/>
              <a:chExt cx="1800200" cy="432047"/>
            </a:xfrm>
          </p:grpSpPr>
          <p:sp>
            <p:nvSpPr>
              <p:cNvPr id="40" name="제목 5"/>
              <p:cNvSpPr txBox="1">
                <a:spLocks/>
              </p:cNvSpPr>
              <p:nvPr/>
            </p:nvSpPr>
            <p:spPr>
              <a:xfrm>
                <a:off x="8041724" y="3284985"/>
                <a:ext cx="1800200" cy="432047"/>
              </a:xfrm>
              <a:prstGeom prst="rect">
                <a:avLst/>
              </a:prstGeom>
            </p:spPr>
            <p:txBody>
              <a:bodyPr vert="horz" lIns="107287" tIns="53643" rIns="107287" bIns="53643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 spc="-150">
                    <a:solidFill>
                      <a:schemeClr val="tx1"/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defRPr>
                </a:lvl1pPr>
              </a:lstStyle>
              <a:p>
                <a:pPr algn="l">
                  <a:spcBef>
                    <a:spcPts val="500"/>
                  </a:spcBef>
                </a:pPr>
                <a:endParaRPr lang="ko-KR" altLang="en-US" sz="16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8041724" y="3392996"/>
                <a:ext cx="45719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orean Regular" pitchFamily="34" charset="-127"/>
                  <a:ea typeface="Noto Sans Korean Regular" pitchFamily="34" charset="-127"/>
                </a:endParaRPr>
              </a:p>
            </p:txBody>
          </p:sp>
        </p:grpSp>
        <p:sp>
          <p:nvSpPr>
            <p:cNvPr id="35" name="제목 5"/>
            <p:cNvSpPr txBox="1">
              <a:spLocks/>
            </p:cNvSpPr>
            <p:nvPr/>
          </p:nvSpPr>
          <p:spPr>
            <a:xfrm>
              <a:off x="7329264" y="5712915"/>
              <a:ext cx="2245026" cy="334661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r" defTabSz="1072866">
                <a:lnSpc>
                  <a:spcPct val="130000"/>
                </a:lnSpc>
              </a:pPr>
              <a:endParaRPr lang="en-US" altLang="ko-KR" sz="12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flipV="1">
              <a:off x="372311" y="6108497"/>
              <a:ext cx="9117193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</p:grpSp>
      <p:sp>
        <p:nvSpPr>
          <p:cNvPr id="57" name="모서리가 둥근 직사각형 56"/>
          <p:cNvSpPr/>
          <p:nvPr/>
        </p:nvSpPr>
        <p:spPr>
          <a:xfrm flipV="1">
            <a:off x="895807" y="5770349"/>
            <a:ext cx="8114385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6893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01843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02825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  <a:endParaRPr lang="ko-KR" altLang="en-US" sz="11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3566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521021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96492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12204" y="4844226"/>
            <a:ext cx="461825" cy="27761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설명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CBC4CB-DF6B-4967-835B-75DB0E9FDDAE}"/>
              </a:ext>
            </a:extLst>
          </p:cNvPr>
          <p:cNvSpPr txBox="1"/>
          <p:nvPr/>
        </p:nvSpPr>
        <p:spPr>
          <a:xfrm>
            <a:off x="475272" y="176438"/>
            <a:ext cx="4689399" cy="57416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8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1800" b="1" spc="-2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Noto Sans Korean Bold" pitchFamily="34" charset="-127"/>
                <a:ea typeface="Noto Sans Korean Bold" pitchFamily="34" charset="-127"/>
              </a:rPr>
              <a:t>결론</a:t>
            </a:r>
            <a:endParaRPr lang="en-US" altLang="ko-KR" sz="1800" b="1" spc="-2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6" name="내용 개체 틀 11">
            <a:extLst>
              <a:ext uri="{FF2B5EF4-FFF2-40B4-BE49-F238E27FC236}">
                <a16:creationId xmlns:a16="http://schemas.microsoft.com/office/drawing/2014/main" id="{BE2EFD1F-4991-4204-A9C4-7FDB313B694B}"/>
              </a:ext>
            </a:extLst>
          </p:cNvPr>
          <p:cNvSpPr txBox="1">
            <a:spLocks/>
          </p:cNvSpPr>
          <p:nvPr/>
        </p:nvSpPr>
        <p:spPr>
          <a:xfrm>
            <a:off x="560512" y="881324"/>
            <a:ext cx="8449680" cy="487382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>
            <a:lvl1pPr marL="402325" indent="-402325" algn="l" defTabSz="107286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800" kern="1200" spc="-117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1pPr>
            <a:lvl2pPr marL="871703" indent="-335270" algn="l" defTabSz="107286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300" kern="1200" spc="-117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2pPr>
            <a:lvl3pPr marL="1341082" indent="-268216" algn="l" defTabSz="107286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 spc="-117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3pPr>
            <a:lvl4pPr marL="1877515" indent="-268216" algn="l" defTabSz="107286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 spc="-117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4pPr>
            <a:lvl5pPr marL="2413947" indent="-268216" algn="l" defTabSz="107286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 spc="-117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5pPr>
            <a:lvl6pPr marL="2950380" indent="-268216" algn="l" defTabSz="107286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6813" indent="-268216" algn="l" defTabSz="107286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3246" indent="-268216" algn="l" defTabSz="107286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59678" indent="-268216" algn="l" defTabSz="107286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/>
              <a:t>- Submission</a:t>
            </a:r>
            <a:r>
              <a:rPr lang="ko-KR" altLang="en-US" sz="1200" b="1" dirty="0"/>
              <a:t>을 </a:t>
            </a:r>
            <a:r>
              <a:rPr lang="en-US" altLang="ko-KR" sz="1200" b="1" dirty="0"/>
              <a:t>Ensemble </a:t>
            </a:r>
            <a:r>
              <a:rPr lang="ko-KR" altLang="en-US" sz="1200" b="1" dirty="0"/>
              <a:t>했을 때 성능이 향상</a:t>
            </a:r>
            <a:endParaRPr lang="en-US" altLang="ko-KR" sz="12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en-US" altLang="ko-KR" sz="900" b="1" dirty="0"/>
              <a:t>&lt;</a:t>
            </a:r>
            <a:r>
              <a:rPr lang="ko-KR" altLang="en-US" sz="900" b="1" dirty="0"/>
              <a:t>회귀</a:t>
            </a:r>
            <a:r>
              <a:rPr lang="en-US" altLang="ko-KR" sz="900" b="1" dirty="0"/>
              <a:t>&gt;  </a:t>
            </a:r>
            <a:r>
              <a:rPr lang="ko-KR" altLang="en-US" sz="900" b="1" u="sng" dirty="0"/>
              <a:t>기존 성능 </a:t>
            </a:r>
            <a:r>
              <a:rPr lang="en-US" altLang="ko-KR" sz="900" b="1" u="sng" dirty="0"/>
              <a:t>0.89237 -&gt; Ensemble</a:t>
            </a:r>
            <a:r>
              <a:rPr lang="ko-KR" altLang="en-US" sz="900" b="1" u="sng" dirty="0"/>
              <a:t> 성능 </a:t>
            </a:r>
            <a:r>
              <a:rPr lang="en-US" altLang="ko-KR" sz="900" b="1" u="sng" dirty="0"/>
              <a:t>0.87660</a:t>
            </a:r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en-US" altLang="ko-KR" sz="900" b="1" dirty="0"/>
              <a:t>&lt;</a:t>
            </a:r>
            <a:r>
              <a:rPr lang="ko-KR" altLang="en-US" sz="900" b="1" dirty="0"/>
              <a:t>분류</a:t>
            </a:r>
            <a:r>
              <a:rPr lang="en-US" altLang="ko-KR" sz="900" b="1" dirty="0"/>
              <a:t>&gt;  </a:t>
            </a:r>
            <a:r>
              <a:rPr lang="ko-KR" altLang="en-US" sz="900" b="1" u="sng" dirty="0"/>
              <a:t>기존 성능 </a:t>
            </a:r>
            <a:r>
              <a:rPr lang="en-US" altLang="ko-KR" sz="900" b="1" u="sng" dirty="0"/>
              <a:t>0.80531 -&gt; Ensemble</a:t>
            </a:r>
            <a:r>
              <a:rPr lang="ko-KR" altLang="en-US" sz="900" b="1" u="sng" dirty="0"/>
              <a:t> 성능 </a:t>
            </a:r>
            <a:r>
              <a:rPr lang="en-US" altLang="ko-KR" sz="900" b="1" u="sng" dirty="0"/>
              <a:t>0.80642</a:t>
            </a:r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r>
              <a:rPr lang="en-US" altLang="ko-KR" sz="1100" b="1" dirty="0"/>
              <a:t>- </a:t>
            </a:r>
            <a:r>
              <a:rPr lang="ko-KR" altLang="en-US" sz="1100" b="1" dirty="0"/>
              <a:t>멱평균의 </a:t>
            </a:r>
            <a:r>
              <a:rPr lang="en-US" altLang="ko-KR" sz="1100" b="1" dirty="0"/>
              <a:t>P</a:t>
            </a:r>
            <a:r>
              <a:rPr lang="ko-KR" altLang="en-US" sz="1100" b="1" dirty="0"/>
              <a:t>값이 증가할 때 회귀에서는 성능이 향상되었지만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분류에서는 성능이 감소함</a:t>
            </a:r>
            <a:endParaRPr lang="en-US" altLang="ko-KR" sz="1100" b="1" dirty="0"/>
          </a:p>
          <a:p>
            <a:pPr>
              <a:buFontTx/>
              <a:buChar char="-"/>
            </a:pPr>
            <a:endParaRPr lang="en-US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- </a:t>
            </a:r>
            <a:r>
              <a:rPr lang="ko-KR" altLang="en-US" sz="1100" b="1" dirty="0"/>
              <a:t>회귀에서는 상관관계에 때라 성능이 차이가 보였으나 분류에서는 차이가 미세함</a:t>
            </a: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- </a:t>
            </a:r>
            <a:r>
              <a:rPr lang="ko-KR" altLang="en-US" sz="1100" b="1" dirty="0"/>
              <a:t>분류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회귀 공통적으로 가중평균이 가장 좋은 성능을 보임</a:t>
            </a: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- </a:t>
            </a:r>
            <a:r>
              <a:rPr lang="ko-KR" altLang="en-US" sz="1100" b="1" dirty="0"/>
              <a:t>가장 좋은 성능과 상관관계가 낮은 </a:t>
            </a:r>
            <a:r>
              <a:rPr lang="en-US" altLang="ko-KR" sz="1100" b="1" dirty="0"/>
              <a:t>Submission</a:t>
            </a:r>
            <a:r>
              <a:rPr lang="ko-KR" altLang="en-US" sz="1100" b="1" dirty="0"/>
              <a:t>의 </a:t>
            </a:r>
            <a:r>
              <a:rPr lang="en-US" altLang="ko-KR" sz="1100" b="1" dirty="0"/>
              <a:t>Ensemble</a:t>
            </a:r>
            <a:r>
              <a:rPr lang="ko-KR" altLang="en-US" sz="1100" b="1" dirty="0"/>
              <a:t>인 </a:t>
            </a:r>
            <a:r>
              <a:rPr lang="en-US" altLang="ko-KR" sz="1100" b="1" dirty="0"/>
              <a:t>Test4</a:t>
            </a:r>
            <a:r>
              <a:rPr lang="ko-KR" altLang="en-US" sz="1100" b="1" dirty="0"/>
              <a:t>가 성능이 가장 낮음</a:t>
            </a:r>
            <a:endParaRPr lang="en-US" altLang="ko-KR" sz="11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E0D4C4-CAAA-46DB-B503-DFAE738A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41" y="1686248"/>
            <a:ext cx="8220185" cy="5638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178BDC-339E-4F11-8EFB-A9890A240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0" y="2727352"/>
            <a:ext cx="8220185" cy="65545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98E2AF49-575C-4134-B96D-116799202085}"/>
              </a:ext>
            </a:extLst>
          </p:cNvPr>
          <p:cNvSpPr/>
          <p:nvPr/>
        </p:nvSpPr>
        <p:spPr>
          <a:xfrm>
            <a:off x="8029246" y="1677464"/>
            <a:ext cx="839411" cy="3110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7923B66-7590-478C-9749-EA1B6876C446}"/>
              </a:ext>
            </a:extLst>
          </p:cNvPr>
          <p:cNvSpPr/>
          <p:nvPr/>
        </p:nvSpPr>
        <p:spPr>
          <a:xfrm>
            <a:off x="8053550" y="2745680"/>
            <a:ext cx="839411" cy="3110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87A06182-7284-40F5-9D84-3602E633F094}"/>
              </a:ext>
            </a:extLst>
          </p:cNvPr>
          <p:cNvSpPr/>
          <p:nvPr/>
        </p:nvSpPr>
        <p:spPr>
          <a:xfrm>
            <a:off x="8714622" y="1502216"/>
            <a:ext cx="216024" cy="192244"/>
          </a:xfrm>
          <a:prstGeom prst="star5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별: 꼭짓점 5개 36">
            <a:extLst>
              <a:ext uri="{FF2B5EF4-FFF2-40B4-BE49-F238E27FC236}">
                <a16:creationId xmlns:a16="http://schemas.microsoft.com/office/drawing/2014/main" id="{7365E6E3-2197-4BC3-98B4-3CF71E99CA71}"/>
              </a:ext>
            </a:extLst>
          </p:cNvPr>
          <p:cNvSpPr/>
          <p:nvPr/>
        </p:nvSpPr>
        <p:spPr>
          <a:xfrm>
            <a:off x="8760645" y="2551509"/>
            <a:ext cx="216024" cy="192244"/>
          </a:xfrm>
          <a:prstGeom prst="star5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56907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793</Words>
  <Application>Microsoft Office PowerPoint</Application>
  <PresentationFormat>A4 용지(210x297mm)</PresentationFormat>
  <Paragraphs>344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Noto Sans Korean Bold</vt:lpstr>
      <vt:lpstr>Noto Sans Korean Medium</vt:lpstr>
      <vt:lpstr>Noto Sans Korean Regular</vt:lpstr>
      <vt:lpstr>나눔바른고딕</vt:lpstr>
      <vt:lpstr>나눔바른펜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민성</cp:lastModifiedBy>
  <cp:revision>66</cp:revision>
  <dcterms:created xsi:type="dcterms:W3CDTF">2014-08-30T22:01:36Z</dcterms:created>
  <dcterms:modified xsi:type="dcterms:W3CDTF">2021-11-02T06:13:15Z</dcterms:modified>
</cp:coreProperties>
</file>